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61"/>
  </p:notesMasterIdLst>
  <p:sldIdLst>
    <p:sldId id="327" r:id="rId2"/>
    <p:sldId id="328" r:id="rId3"/>
    <p:sldId id="258" r:id="rId4"/>
    <p:sldId id="329" r:id="rId5"/>
    <p:sldId id="330" r:id="rId6"/>
    <p:sldId id="331" r:id="rId7"/>
    <p:sldId id="332" r:id="rId8"/>
    <p:sldId id="333" r:id="rId9"/>
    <p:sldId id="334" r:id="rId10"/>
    <p:sldId id="335" r:id="rId11"/>
    <p:sldId id="265" r:id="rId12"/>
    <p:sldId id="315" r:id="rId13"/>
    <p:sldId id="266" r:id="rId14"/>
    <p:sldId id="267" r:id="rId15"/>
    <p:sldId id="268" r:id="rId16"/>
    <p:sldId id="269" r:id="rId17"/>
    <p:sldId id="271" r:id="rId18"/>
    <p:sldId id="321" r:id="rId19"/>
    <p:sldId id="273" r:id="rId20"/>
    <p:sldId id="274" r:id="rId21"/>
    <p:sldId id="275" r:id="rId22"/>
    <p:sldId id="276" r:id="rId23"/>
    <p:sldId id="277" r:id="rId24"/>
    <p:sldId id="278" r:id="rId25"/>
    <p:sldId id="317" r:id="rId26"/>
    <p:sldId id="279" r:id="rId27"/>
    <p:sldId id="280" r:id="rId28"/>
    <p:sldId id="281"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8" r:id="rId60"/>
  </p:sldIdLst>
  <p:sldSz cx="9144000" cy="5143500" type="screen16x9"/>
  <p:notesSz cx="6858000" cy="9144000"/>
  <p:embeddedFontLst>
    <p:embeddedFont>
      <p:font typeface="Avenir" panose="02000503020000020003" pitchFamily="2" charset="0"/>
      <p:regular r:id="rId62"/>
      <p:italic r:id="rId63"/>
    </p:embeddedFont>
    <p:embeddedFont>
      <p:font typeface="Candara" panose="020E0502030303020204" pitchFamily="34" charset="0"/>
      <p:regular r:id="rId64"/>
      <p:bold r:id="rId65"/>
      <p:italic r:id="rId66"/>
      <p:boldItalic r:id="rId67"/>
    </p:embeddedFont>
    <p:embeddedFont>
      <p:font typeface="Catamaran" pitchFamily="2" charset="77"/>
      <p:regular r:id="rId68"/>
      <p:bold r:id="rId69"/>
    </p:embeddedFont>
    <p:embeddedFont>
      <p:font typeface="Catamaran Light" pitchFamily="2" charset="77"/>
      <p:regular r:id="rId70"/>
      <p:bold r:id="rId71"/>
    </p:embeddedFont>
    <p:embeddedFont>
      <p:font typeface="Dosis" pitchFamily="2" charset="77"/>
      <p:regular r:id="rId72"/>
      <p:bold r:id="rId73"/>
    </p:embeddedFont>
    <p:embeddedFont>
      <p:font typeface="Fira Sans Extra Condensed Medium" panose="020B0603050000020004" pitchFamily="34" charset="0"/>
      <p:regular r:id="rId74"/>
      <p:bold r:id="rId75"/>
      <p:italic r:id="rId76"/>
      <p:boldItalic r:id="rId77"/>
    </p:embeddedFont>
    <p:embeddedFont>
      <p:font typeface="Livvic" pitchFamily="2" charset="77"/>
      <p:regular r:id="rId78"/>
      <p:bold r:id="rId79"/>
      <p:italic r:id="rId80"/>
      <p:boldItalic r:id="rId81"/>
    </p:embeddedFont>
    <p:embeddedFont>
      <p:font typeface="Livvic Black" pitchFamily="2" charset="77"/>
      <p:bold r:id="rId82"/>
      <p:italic r:id="rId83"/>
      <p:boldItalic r:id="rId84"/>
    </p:embeddedFont>
    <p:embeddedFont>
      <p:font typeface="Lucida Sans" panose="020B0602030504020204" pitchFamily="34" charset="77"/>
      <p:regular r:id="rId85"/>
      <p:bold r:id="rId86"/>
      <p:italic r:id="rId87"/>
      <p:boldItalic r:id="rId8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97" roundtripDataSignature="AMtx7mgO7+iY/KB9HXd3K6dBLcxEzW0WT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4D21467-0E26-B1B6-0C75-CF28932CA90B}" name="Kelly, Carmen" initials="KC" userId="S::ckg28@msstate.edu::dacace38-25c7-4cb4-8248-e337e633b36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E4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F82F4D7-BF0B-4C22-A86A-7FE99D13ADDA}">
  <a:tblStyle styleId="{7F82F4D7-BF0B-4C22-A86A-7FE99D13ADDA}"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009"/>
    <p:restoredTop sz="27755" autoAdjust="0"/>
  </p:normalViewPr>
  <p:slideViewPr>
    <p:cSldViewPr snapToGrid="0">
      <p:cViewPr varScale="1">
        <p:scale>
          <a:sx n="34" d="100"/>
          <a:sy n="34" d="100"/>
        </p:scale>
        <p:origin x="3856" y="184"/>
      </p:cViewPr>
      <p:guideLst>
        <p:guide orient="horz" pos="1620"/>
        <p:guide pos="2880"/>
      </p:guideLst>
    </p:cSldViewPr>
  </p:slideViewPr>
  <p:notesTextViewPr>
    <p:cViewPr>
      <p:scale>
        <a:sx n="85" d="100"/>
        <a:sy n="85" d="100"/>
      </p:scale>
      <p:origin x="0" y="0"/>
    </p:cViewPr>
  </p:notesTextViewPr>
  <p:sorterViewPr>
    <p:cViewPr>
      <p:scale>
        <a:sx n="100" d="100"/>
        <a:sy n="100" d="100"/>
      </p:scale>
      <p:origin x="0" y="-117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2.fntdata"/><Relationship Id="rId68" Type="http://schemas.openxmlformats.org/officeDocument/2006/relationships/font" Target="fonts/font7.fntdata"/><Relationship Id="rId84" Type="http://schemas.openxmlformats.org/officeDocument/2006/relationships/font" Target="fonts/font23.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3.fntdata"/><Relationship Id="rId79" Type="http://schemas.openxmlformats.org/officeDocument/2006/relationships/font" Target="fonts/font18.fntdata"/><Relationship Id="rId102" Type="http://schemas.microsoft.com/office/2018/10/relationships/authors" Target="authors.xml"/><Relationship Id="rId5" Type="http://schemas.openxmlformats.org/officeDocument/2006/relationships/slide" Target="slides/slide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font" Target="fonts/font3.fntdata"/><Relationship Id="rId69" Type="http://schemas.openxmlformats.org/officeDocument/2006/relationships/font" Target="fonts/font8.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1.fntdata"/><Relationship Id="rId80" Type="http://schemas.openxmlformats.org/officeDocument/2006/relationships/font" Target="fonts/font19.fntdata"/><Relationship Id="rId85" Type="http://schemas.openxmlformats.org/officeDocument/2006/relationships/font" Target="fonts/font24.fntdata"/><Relationship Id="rId98"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1.fntdata"/><Relationship Id="rId70" Type="http://schemas.openxmlformats.org/officeDocument/2006/relationships/font" Target="fonts/font9.fntdata"/><Relationship Id="rId75" Type="http://schemas.openxmlformats.org/officeDocument/2006/relationships/font" Target="fonts/font14.fntdata"/><Relationship Id="rId83" Type="http://schemas.openxmlformats.org/officeDocument/2006/relationships/font" Target="fonts/font22.fntdata"/><Relationship Id="rId88" Type="http://schemas.openxmlformats.org/officeDocument/2006/relationships/font" Target="fonts/font27.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4.fntdata"/><Relationship Id="rId73" Type="http://schemas.openxmlformats.org/officeDocument/2006/relationships/font" Target="fonts/font12.fntdata"/><Relationship Id="rId78" Type="http://schemas.openxmlformats.org/officeDocument/2006/relationships/font" Target="fonts/font17.fntdata"/><Relationship Id="rId81" Type="http://schemas.openxmlformats.org/officeDocument/2006/relationships/font" Target="fonts/font20.fntdata"/><Relationship Id="rId86" Type="http://schemas.openxmlformats.org/officeDocument/2006/relationships/font" Target="fonts/font25.fntdata"/><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5.fntdata"/><Relationship Id="rId97" Type="http://customschemas.google.com/relationships/presentationmetadata" Target="metadata"/><Relationship Id="rId7" Type="http://schemas.openxmlformats.org/officeDocument/2006/relationships/slide" Target="slides/slide6.xml"/><Relationship Id="rId71" Type="http://schemas.openxmlformats.org/officeDocument/2006/relationships/font" Target="fonts/font10.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5.fntdata"/><Relationship Id="rId87" Type="http://schemas.openxmlformats.org/officeDocument/2006/relationships/font" Target="fonts/font26.fntdata"/><Relationship Id="rId61" Type="http://schemas.openxmlformats.org/officeDocument/2006/relationships/notesMaster" Target="notesMasters/notesMaster1.xml"/><Relationship Id="rId82" Type="http://schemas.openxmlformats.org/officeDocument/2006/relationships/font" Target="fonts/font21.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font" Target="fonts/font16.fntdata"/><Relationship Id="rId10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fsa.usda.gov/Assets/USDA-FSA-Public/usdafiles/FactSheets/guidance_heirs_property_operators_participating_in_fsa_programs-factsheet.pdf"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www.myheritage.com" TargetMode="External"/><Relationship Id="rId2" Type="http://schemas.openxmlformats.org/officeDocument/2006/relationships/slide" Target="../slides/slide41.xml"/><Relationship Id="rId1" Type="http://schemas.openxmlformats.org/officeDocument/2006/relationships/notesMaster" Target="../notesMasters/notesMaster1.xml"/><Relationship Id="rId4" Type="http://schemas.openxmlformats.org/officeDocument/2006/relationships/hyperlink" Target="https://www.ngsgenealogy.org/free-resources/build-family-tree/" TargetMode="Externa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atlantafed.org/-/media/documents/news/conferences/2017/0615-heirs-property-in-the-south/infographic.pdf"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219" name="Google Shape;219;p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s-MX" b="1" noProof="0" dirty="0"/>
              <a:t>Instrucciones: </a:t>
            </a:r>
            <a:r>
              <a:rPr lang="es-MX" b="0" noProof="0" dirty="0"/>
              <a:t>Antes de que comience la sesión, inserte la fecha y la ubicación de su evento. Mantenga esta diapositiva visible mientras los participantes ingresan al salón.</a:t>
            </a:r>
            <a:endParaRPr lang="es-MX" sz="1100" b="0" i="0" u="none" strike="noStrike" cap="none" noProof="0" dirty="0">
              <a:solidFill>
                <a:srgbClr val="000000"/>
              </a:solidFill>
              <a:effectLst/>
              <a:latin typeface="Arial"/>
              <a:ea typeface="Arial"/>
              <a:cs typeface="Arial"/>
              <a:sym typeface="Arial"/>
            </a:endParaRPr>
          </a:p>
          <a:p>
            <a:pPr marL="0" lvl="0" indent="0" algn="l" rtl="0">
              <a:lnSpc>
                <a:spcPct val="100000"/>
              </a:lnSpc>
              <a:spcBef>
                <a:spcPts val="0"/>
              </a:spcBef>
              <a:spcAft>
                <a:spcPts val="0"/>
              </a:spcAft>
              <a:buSzPts val="1100"/>
              <a:buNone/>
            </a:pPr>
            <a:endParaRPr lang="es-MX" sz="1100" b="0" i="0" u="none" strike="noStrike" cap="none" noProof="0" dirty="0">
              <a:solidFill>
                <a:srgbClr val="000000"/>
              </a:solidFill>
              <a:effectLst/>
              <a:latin typeface="Arial"/>
              <a:ea typeface="Arial"/>
              <a:cs typeface="Arial"/>
              <a:sym typeface="Arial"/>
            </a:endParaRPr>
          </a:p>
          <a:p>
            <a:pPr marL="0" lvl="0" indent="0" algn="l" rtl="0">
              <a:lnSpc>
                <a:spcPct val="100000"/>
              </a:lnSpc>
              <a:spcBef>
                <a:spcPts val="0"/>
              </a:spcBef>
              <a:spcAft>
                <a:spcPts val="0"/>
              </a:spcAft>
              <a:buSzPts val="1100"/>
              <a:buNone/>
            </a:pPr>
            <a:r>
              <a:rPr lang="es-MX" sz="1100" b="0" i="0" u="none" strike="noStrike" cap="none" noProof="0" dirty="0">
                <a:solidFill>
                  <a:srgbClr val="000000"/>
                </a:solidFill>
                <a:effectLst/>
                <a:latin typeface="Arial"/>
                <a:ea typeface="Arial"/>
                <a:cs typeface="Arial"/>
                <a:sym typeface="Arial"/>
              </a:rPr>
              <a:t>Este material fue desarrollado y la capacitación para instructores se proporcionó como una colaboración con el </a:t>
            </a:r>
            <a:r>
              <a:rPr lang="es-MX" sz="1100" b="0" i="0" u="none" strike="noStrike" cap="none" noProof="0" dirty="0" err="1">
                <a:solidFill>
                  <a:srgbClr val="000000"/>
                </a:solidFill>
                <a:effectLst/>
                <a:latin typeface="Arial"/>
                <a:ea typeface="Arial"/>
                <a:cs typeface="Arial"/>
                <a:sym typeface="Arial"/>
              </a:rPr>
              <a:t>National</a:t>
            </a:r>
            <a:r>
              <a:rPr lang="es-MX" sz="1100" b="0" i="0" u="none" strike="noStrike" cap="none" noProof="0" dirty="0">
                <a:solidFill>
                  <a:srgbClr val="000000"/>
                </a:solidFill>
                <a:effectLst/>
                <a:latin typeface="Arial"/>
                <a:ea typeface="Arial"/>
                <a:cs typeface="Arial"/>
                <a:sym typeface="Arial"/>
              </a:rPr>
              <a:t> </a:t>
            </a:r>
            <a:r>
              <a:rPr lang="es-MX" sz="1100" b="0" i="0" u="none" strike="noStrike" cap="none" noProof="0" dirty="0" err="1">
                <a:solidFill>
                  <a:srgbClr val="000000"/>
                </a:solidFill>
                <a:effectLst/>
                <a:latin typeface="Arial"/>
                <a:ea typeface="Arial"/>
                <a:cs typeface="Arial"/>
                <a:sym typeface="Arial"/>
              </a:rPr>
              <a:t>Policy</a:t>
            </a:r>
            <a:r>
              <a:rPr lang="es-MX" sz="1100" b="0" i="0" u="none" strike="noStrike" cap="none" noProof="0" dirty="0">
                <a:solidFill>
                  <a:srgbClr val="000000"/>
                </a:solidFill>
                <a:effectLst/>
                <a:latin typeface="Arial"/>
                <a:ea typeface="Arial"/>
                <a:cs typeface="Arial"/>
                <a:sym typeface="Arial"/>
              </a:rPr>
              <a:t> </a:t>
            </a:r>
            <a:r>
              <a:rPr lang="es-MX" sz="1100" b="0" i="0" u="none" strike="noStrike" cap="none" noProof="0" dirty="0" err="1">
                <a:solidFill>
                  <a:srgbClr val="000000"/>
                </a:solidFill>
                <a:effectLst/>
                <a:latin typeface="Arial"/>
                <a:ea typeface="Arial"/>
                <a:cs typeface="Arial"/>
                <a:sym typeface="Arial"/>
              </a:rPr>
              <a:t>Research</a:t>
            </a:r>
            <a:r>
              <a:rPr lang="es-MX" sz="1100" b="0" i="0" u="none" strike="noStrike" cap="none" noProof="0" dirty="0">
                <a:solidFill>
                  <a:srgbClr val="000000"/>
                </a:solidFill>
                <a:effectLst/>
                <a:latin typeface="Arial"/>
                <a:ea typeface="Arial"/>
                <a:cs typeface="Arial"/>
                <a:sym typeface="Arial"/>
              </a:rPr>
              <a:t> Center de la Universidad Estatal de </a:t>
            </a:r>
            <a:r>
              <a:rPr lang="es-MX" sz="1100" b="0" i="0" u="none" strike="noStrike" cap="none" noProof="0" dirty="0" err="1">
                <a:solidFill>
                  <a:srgbClr val="000000"/>
                </a:solidFill>
                <a:effectLst/>
                <a:latin typeface="Arial"/>
                <a:ea typeface="Arial"/>
                <a:cs typeface="Arial"/>
                <a:sym typeface="Arial"/>
              </a:rPr>
              <a:t>Alcorn</a:t>
            </a:r>
            <a:r>
              <a:rPr lang="es-MX" sz="1100" b="0" i="0" u="none" strike="noStrike" cap="none" noProof="0" dirty="0">
                <a:solidFill>
                  <a:srgbClr val="000000"/>
                </a:solidFill>
                <a:effectLst/>
                <a:latin typeface="Arial"/>
                <a:ea typeface="Arial"/>
                <a:cs typeface="Arial"/>
                <a:sym typeface="Arial"/>
              </a:rPr>
              <a:t>, el </a:t>
            </a:r>
            <a:r>
              <a:rPr lang="es-MX" sz="1100" b="0" i="0" u="none" strike="noStrike" cap="none" noProof="0" dirty="0" err="1">
                <a:solidFill>
                  <a:srgbClr val="000000"/>
                </a:solidFill>
                <a:effectLst/>
                <a:latin typeface="Arial"/>
                <a:ea typeface="Arial"/>
                <a:cs typeface="Arial"/>
                <a:sym typeface="Arial"/>
              </a:rPr>
              <a:t>Southern</a:t>
            </a:r>
            <a:r>
              <a:rPr lang="es-MX" sz="1100" b="0" i="0" u="none" strike="noStrike" cap="none" noProof="0" dirty="0">
                <a:solidFill>
                  <a:srgbClr val="000000"/>
                </a:solidFill>
                <a:effectLst/>
                <a:latin typeface="Arial"/>
                <a:ea typeface="Arial"/>
                <a:cs typeface="Arial"/>
                <a:sym typeface="Arial"/>
              </a:rPr>
              <a:t> Extension </a:t>
            </a:r>
            <a:r>
              <a:rPr lang="es-MX" sz="1100" b="0" i="0" u="none" strike="noStrike" cap="none" noProof="0" dirty="0" err="1">
                <a:solidFill>
                  <a:srgbClr val="000000"/>
                </a:solidFill>
                <a:effectLst/>
                <a:latin typeface="Arial"/>
                <a:ea typeface="Arial"/>
                <a:cs typeface="Arial"/>
                <a:sym typeface="Arial"/>
              </a:rPr>
              <a:t>Risk</a:t>
            </a:r>
            <a:r>
              <a:rPr lang="es-MX" sz="1100" b="0" i="0" u="none" strike="noStrike" cap="none" noProof="0" dirty="0">
                <a:solidFill>
                  <a:srgbClr val="000000"/>
                </a:solidFill>
                <a:effectLst/>
                <a:latin typeface="Arial"/>
                <a:ea typeface="Arial"/>
                <a:cs typeface="Arial"/>
                <a:sym typeface="Arial"/>
              </a:rPr>
              <a:t> Management </a:t>
            </a:r>
            <a:r>
              <a:rPr lang="es-MX" sz="1100" b="0" i="0" u="none" strike="noStrike" cap="none" noProof="0" dirty="0" err="1">
                <a:solidFill>
                  <a:srgbClr val="000000"/>
                </a:solidFill>
                <a:effectLst/>
                <a:latin typeface="Arial"/>
                <a:ea typeface="Arial"/>
                <a:cs typeface="Arial"/>
                <a:sym typeface="Arial"/>
              </a:rPr>
              <a:t>Education</a:t>
            </a:r>
            <a:r>
              <a:rPr lang="es-MX" sz="1100" b="0" i="0" u="none" strike="noStrike" cap="none" noProof="0" dirty="0">
                <a:solidFill>
                  <a:srgbClr val="000000"/>
                </a:solidFill>
                <a:effectLst/>
                <a:latin typeface="Arial"/>
                <a:ea typeface="Arial"/>
                <a:cs typeface="Arial"/>
                <a:sym typeface="Arial"/>
              </a:rPr>
              <a:t> Center y el </a:t>
            </a:r>
            <a:r>
              <a:rPr lang="es-MX" sz="1100" b="0" i="0" u="none" strike="noStrike" cap="none" noProof="0" dirty="0" err="1">
                <a:solidFill>
                  <a:srgbClr val="000000"/>
                </a:solidFill>
                <a:effectLst/>
                <a:latin typeface="Arial"/>
                <a:ea typeface="Arial"/>
                <a:cs typeface="Arial"/>
                <a:sym typeface="Arial"/>
              </a:rPr>
              <a:t>Southern</a:t>
            </a:r>
            <a:r>
              <a:rPr lang="es-MX" sz="1100" b="0" i="0" u="none" strike="noStrike" cap="none" noProof="0" dirty="0">
                <a:solidFill>
                  <a:srgbClr val="000000"/>
                </a:solidFill>
                <a:effectLst/>
                <a:latin typeface="Arial"/>
                <a:ea typeface="Arial"/>
                <a:cs typeface="Arial"/>
                <a:sym typeface="Arial"/>
              </a:rPr>
              <a:t> Rural </a:t>
            </a:r>
            <a:r>
              <a:rPr lang="es-MX" sz="1100" b="0" i="0" u="none" strike="noStrike" cap="none" noProof="0" dirty="0" err="1">
                <a:solidFill>
                  <a:srgbClr val="000000"/>
                </a:solidFill>
                <a:effectLst/>
                <a:latin typeface="Arial"/>
                <a:ea typeface="Arial"/>
                <a:cs typeface="Arial"/>
                <a:sym typeface="Arial"/>
              </a:rPr>
              <a:t>Development</a:t>
            </a:r>
            <a:r>
              <a:rPr lang="es-MX" sz="1100" b="0" i="0" u="none" strike="noStrike" cap="none" noProof="0" dirty="0">
                <a:solidFill>
                  <a:srgbClr val="000000"/>
                </a:solidFill>
                <a:effectLst/>
                <a:latin typeface="Arial"/>
                <a:ea typeface="Arial"/>
                <a:cs typeface="Arial"/>
                <a:sym typeface="Arial"/>
              </a:rPr>
              <a:t> Center, alojado en la Universidad Estatal de Misisipi, con financiamiento parcial del USDA.</a:t>
            </a:r>
          </a:p>
          <a:p>
            <a:pPr marL="0" lvl="0" indent="0" algn="l" rtl="0">
              <a:lnSpc>
                <a:spcPct val="100000"/>
              </a:lnSpc>
              <a:spcBef>
                <a:spcPts val="0"/>
              </a:spcBef>
              <a:spcAft>
                <a:spcPts val="0"/>
              </a:spcAft>
              <a:buSzPts val="1100"/>
              <a:buNone/>
            </a:pPr>
            <a:endParaRPr lang="es-MX" sz="1100" b="0" i="0" u="none" strike="noStrike" cap="none" noProof="0" dirty="0">
              <a:solidFill>
                <a:srgbClr val="000000"/>
              </a:solidFill>
              <a:effectLst/>
              <a:latin typeface="Arial"/>
              <a:ea typeface="Arial"/>
              <a:cs typeface="Arial"/>
              <a:sym typeface="Arial"/>
            </a:endParaRPr>
          </a:p>
          <a:p>
            <a:pPr marL="0" lvl="0" indent="0" algn="l" rtl="0">
              <a:lnSpc>
                <a:spcPct val="100000"/>
              </a:lnSpc>
              <a:spcBef>
                <a:spcPts val="0"/>
              </a:spcBef>
              <a:spcAft>
                <a:spcPts val="0"/>
              </a:spcAft>
              <a:buSzPts val="1100"/>
              <a:buNone/>
            </a:pPr>
            <a:r>
              <a:rPr lang="es-MX" sz="1100" b="0" i="0" u="none" strike="noStrike" cap="none" noProof="0" dirty="0">
                <a:solidFill>
                  <a:srgbClr val="000000"/>
                </a:solidFill>
                <a:effectLst/>
                <a:latin typeface="Arial"/>
                <a:ea typeface="Arial"/>
                <a:cs typeface="Arial"/>
                <a:sym typeface="Arial"/>
              </a:rPr>
              <a:t>La Universidad Estatal de Misisipi es una institución de igualdad de oportunidades. Se prohíbe la discriminación en el empleo universitario, programas o actividades por motivos de raza, color, etnia, sexo, embarazo, religión, origen nacional, discapacidad, edad, orientación sexual, información genética, condición de veterano de EE. UU. o cualquier otro estatus en la medida en que esté protegido por la ley aplicable.</a:t>
            </a:r>
          </a:p>
          <a:p>
            <a:pPr marL="0" lvl="0" indent="0" algn="l" rtl="0">
              <a:lnSpc>
                <a:spcPct val="100000"/>
              </a:lnSpc>
              <a:spcBef>
                <a:spcPts val="0"/>
              </a:spcBef>
              <a:spcAft>
                <a:spcPts val="0"/>
              </a:spcAft>
              <a:buSzPts val="1100"/>
              <a:buNone/>
            </a:pPr>
            <a:endParaRPr lang="es-MX" noProof="0" dirty="0"/>
          </a:p>
          <a:p>
            <a:pPr marL="0" lvl="0" indent="0" algn="l" rtl="0">
              <a:lnSpc>
                <a:spcPct val="100000"/>
              </a:lnSpc>
              <a:spcBef>
                <a:spcPts val="0"/>
              </a:spcBef>
              <a:spcAft>
                <a:spcPts val="0"/>
              </a:spcAft>
              <a:buSzPts val="1100"/>
              <a:buNone/>
            </a:pPr>
            <a:r>
              <a:rPr lang="es-MX" noProof="0" dirty="0"/>
              <a:t>Las preguntas sobre programas de igualdad de oportunidades o cumplimiento deben dirigirse a la Office of Civil </a:t>
            </a:r>
            <a:r>
              <a:rPr lang="es-MX" noProof="0" dirty="0" err="1"/>
              <a:t>Rights</a:t>
            </a:r>
            <a:r>
              <a:rPr lang="es-MX" noProof="0" dirty="0"/>
              <a:t> </a:t>
            </a:r>
            <a:r>
              <a:rPr lang="es-MX" noProof="0" dirty="0" err="1"/>
              <a:t>Compliance</a:t>
            </a:r>
            <a:r>
              <a:rPr lang="es-MX" noProof="0" dirty="0"/>
              <a:t>, 231 </a:t>
            </a:r>
            <a:r>
              <a:rPr lang="es-MX" noProof="0" dirty="0" err="1"/>
              <a:t>Famous</a:t>
            </a:r>
            <a:r>
              <a:rPr lang="es-MX" noProof="0" dirty="0"/>
              <a:t> Maroon Band Street, P.O. 6044, Mississippi </a:t>
            </a:r>
            <a:r>
              <a:rPr lang="es-MX" noProof="0" dirty="0" err="1"/>
              <a:t>State</a:t>
            </a:r>
            <a:r>
              <a:rPr lang="es-MX" noProof="0" dirty="0"/>
              <a:t>, MS 39762, (662) 325-5839.</a:t>
            </a:r>
          </a:p>
          <a:p>
            <a:pPr marL="0" lvl="0" indent="0" algn="l" rtl="0">
              <a:lnSpc>
                <a:spcPct val="100000"/>
              </a:lnSpc>
              <a:spcBef>
                <a:spcPts val="0"/>
              </a:spcBef>
              <a:spcAft>
                <a:spcPts val="0"/>
              </a:spcAft>
              <a:buSzPts val="1100"/>
              <a:buNone/>
            </a:pPr>
            <a:endParaRPr lang="es-MX" b="1" noProof="0" dirty="0"/>
          </a:p>
          <a:p>
            <a:pPr marL="0" lvl="0" indent="0" algn="l" rtl="0">
              <a:lnSpc>
                <a:spcPct val="100000"/>
              </a:lnSpc>
              <a:spcBef>
                <a:spcPts val="0"/>
              </a:spcBef>
              <a:spcAft>
                <a:spcPts val="0"/>
              </a:spcAft>
              <a:buSzPts val="1100"/>
              <a:buNone/>
            </a:pPr>
            <a:r>
              <a:rPr lang="es-MX" b="1" noProof="0" dirty="0"/>
              <a:t>NOTA</a:t>
            </a:r>
            <a:r>
              <a:rPr lang="es-MX" b="0" noProof="0" dirty="0"/>
              <a:t>:  Si no realiza los tres segmentos en el mismo evento, incluya las diapositivas 1 a 4 al inicio de sus otras sesiones, ya que proporcionan la base general para la capacitación.</a:t>
            </a:r>
          </a:p>
          <a:p>
            <a:pPr marL="0" marR="0" lvl="0" indent="0" algn="l" rtl="0">
              <a:lnSpc>
                <a:spcPct val="100000"/>
              </a:lnSpc>
              <a:spcBef>
                <a:spcPts val="0"/>
              </a:spcBef>
              <a:spcAft>
                <a:spcPts val="0"/>
              </a:spcAft>
              <a:buClr>
                <a:schemeClr val="dk1"/>
              </a:buClr>
              <a:buSzPts val="1200"/>
              <a:buFont typeface="Calibri"/>
              <a:buNone/>
            </a:pPr>
            <a:endParaRPr lang="es-MX" b="1" noProof="0" dirty="0"/>
          </a:p>
          <a:p>
            <a:pPr marL="0" marR="0" lvl="0" indent="0" algn="l" rtl="0">
              <a:lnSpc>
                <a:spcPct val="100000"/>
              </a:lnSpc>
              <a:spcBef>
                <a:spcPts val="0"/>
              </a:spcBef>
              <a:spcAft>
                <a:spcPts val="0"/>
              </a:spcAft>
              <a:buClr>
                <a:schemeClr val="dk1"/>
              </a:buClr>
              <a:buSzPts val="1200"/>
              <a:buFont typeface="Calibri"/>
              <a:buNone/>
            </a:pPr>
            <a:r>
              <a:rPr lang="es-MX" b="1" noProof="0" dirty="0"/>
              <a:t>Tiempo</a:t>
            </a:r>
            <a:r>
              <a:rPr lang="es-MX" b="0" noProof="0" dirty="0"/>
              <a:t>: 1 minuto</a:t>
            </a:r>
            <a:endParaRPr lang="es-MX" noProof="0" dirty="0"/>
          </a:p>
          <a:p>
            <a:pPr marL="0" lvl="0" indent="0" algn="l" rtl="0">
              <a:lnSpc>
                <a:spcPct val="100000"/>
              </a:lnSpc>
              <a:spcBef>
                <a:spcPts val="0"/>
              </a:spcBef>
              <a:spcAft>
                <a:spcPts val="0"/>
              </a:spcAft>
              <a:buSzPts val="1100"/>
              <a:buNone/>
            </a:pPr>
            <a:endParaRPr lang="es-MX" b="1" noProof="0" dirty="0"/>
          </a:p>
          <a:p>
            <a:pPr marL="0" lvl="0" indent="0" algn="l" rtl="0">
              <a:lnSpc>
                <a:spcPct val="100000"/>
              </a:lnSpc>
              <a:spcBef>
                <a:spcPts val="0"/>
              </a:spcBef>
              <a:spcAft>
                <a:spcPts val="0"/>
              </a:spcAft>
              <a:buSzPts val="1100"/>
              <a:buNone/>
            </a:pPr>
            <a:r>
              <a:rPr lang="es-MX" b="1" noProof="0" dirty="0"/>
              <a:t>Materiales:  </a:t>
            </a:r>
            <a:r>
              <a:rPr lang="es-MX" b="0" noProof="0" dirty="0"/>
              <a:t>Ninguno</a:t>
            </a:r>
            <a:endParaRPr lang="es-MX" noProof="0" dirty="0"/>
          </a:p>
          <a:p>
            <a:pPr marL="0" lvl="0" indent="0" algn="l" rtl="0">
              <a:lnSpc>
                <a:spcPct val="100000"/>
              </a:lnSpc>
              <a:spcBef>
                <a:spcPts val="0"/>
              </a:spcBef>
              <a:spcAft>
                <a:spcPts val="0"/>
              </a:spcAft>
              <a:buSzPts val="1100"/>
              <a:buNone/>
            </a:pPr>
            <a:endParaRPr lang="es-MX" b="0" noProof="0" dirty="0"/>
          </a:p>
          <a:p>
            <a:pPr marL="0" lvl="0" indent="0" algn="l" rtl="0">
              <a:lnSpc>
                <a:spcPct val="100000"/>
              </a:lnSpc>
              <a:spcBef>
                <a:spcPts val="0"/>
              </a:spcBef>
              <a:spcAft>
                <a:spcPts val="0"/>
              </a:spcAft>
              <a:buSzPts val="1100"/>
              <a:buNone/>
            </a:pPr>
            <a:r>
              <a:rPr lang="es-MX" b="1" noProof="0" dirty="0"/>
              <a:t>Material de apoyo: </a:t>
            </a:r>
            <a:r>
              <a:rPr lang="es-MX" b="0" noProof="0" dirty="0"/>
              <a:t>Ninguno</a:t>
            </a:r>
            <a:endParaRPr lang="es-MX" noProof="0" dirty="0"/>
          </a:p>
        </p:txBody>
      </p:sp>
      <p:sp>
        <p:nvSpPr>
          <p:cNvPr id="220" name="Google Shape;220;p47: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2a6e77e0532_8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288" name="Google Shape;288;g2a6e77e0532_8_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s-MX" b="1" noProof="0" dirty="0"/>
              <a:t>Instrucciones: </a:t>
            </a:r>
            <a:r>
              <a:rPr lang="es-MX" noProof="0" dirty="0"/>
              <a:t>Presente estas directrices a los participantes para garantizar que comprendan las razones por las cuales no deben compartirse historias ni preguntas de índole personal.</a:t>
            </a:r>
          </a:p>
          <a:p>
            <a:pPr marL="0" marR="0" lvl="0" indent="0" algn="l" rtl="0">
              <a:lnSpc>
                <a:spcPct val="100000"/>
              </a:lnSpc>
              <a:spcBef>
                <a:spcPts val="0"/>
              </a:spcBef>
              <a:spcAft>
                <a:spcPts val="0"/>
              </a:spcAft>
              <a:buClr>
                <a:schemeClr val="dk1"/>
              </a:buClr>
              <a:buSzPts val="1200"/>
              <a:buFont typeface="Calibri"/>
              <a:buNone/>
            </a:pPr>
            <a:endParaRPr lang="es-MX" b="1" noProof="0" dirty="0"/>
          </a:p>
          <a:p>
            <a:pPr marL="0" marR="0" lvl="0" indent="0" algn="l" rtl="0">
              <a:lnSpc>
                <a:spcPct val="100000"/>
              </a:lnSpc>
              <a:spcBef>
                <a:spcPts val="0"/>
              </a:spcBef>
              <a:spcAft>
                <a:spcPts val="0"/>
              </a:spcAft>
              <a:buClr>
                <a:schemeClr val="dk1"/>
              </a:buClr>
              <a:buSzPts val="1200"/>
              <a:buFont typeface="Calibri"/>
              <a:buNone/>
            </a:pPr>
            <a:r>
              <a:rPr lang="es-MX" b="1" noProof="0" dirty="0"/>
              <a:t>     Tiempo</a:t>
            </a:r>
            <a:r>
              <a:rPr lang="es-MX" b="0" noProof="0" dirty="0"/>
              <a:t>: 1 minuto</a:t>
            </a:r>
            <a:endParaRPr lang="es-MX" noProof="0" dirty="0"/>
          </a:p>
          <a:p>
            <a:pPr marL="0" lvl="0" indent="0" algn="l" rtl="0">
              <a:lnSpc>
                <a:spcPct val="100000"/>
              </a:lnSpc>
              <a:spcBef>
                <a:spcPts val="0"/>
              </a:spcBef>
              <a:spcAft>
                <a:spcPts val="0"/>
              </a:spcAft>
              <a:buSzPts val="1100"/>
              <a:buNone/>
            </a:pPr>
            <a:endParaRPr lang="es-MX" b="1" noProof="0" dirty="0"/>
          </a:p>
          <a:p>
            <a:pPr marL="0" lvl="0" indent="0" algn="l" rtl="0">
              <a:lnSpc>
                <a:spcPct val="100000"/>
              </a:lnSpc>
              <a:spcBef>
                <a:spcPts val="0"/>
              </a:spcBef>
              <a:spcAft>
                <a:spcPts val="0"/>
              </a:spcAft>
              <a:buSzPts val="1100"/>
              <a:buNone/>
            </a:pPr>
            <a:r>
              <a:rPr lang="es-MX" b="1" noProof="0" dirty="0"/>
              <a:t>     Materiales:  </a:t>
            </a:r>
            <a:r>
              <a:rPr lang="es-MX" b="0" noProof="0" dirty="0"/>
              <a:t>ninguno</a:t>
            </a:r>
            <a:endParaRPr lang="es-MX" noProof="0" dirty="0"/>
          </a:p>
          <a:p>
            <a:pPr marL="0" lvl="0" indent="0" algn="l" rtl="0">
              <a:lnSpc>
                <a:spcPct val="100000"/>
              </a:lnSpc>
              <a:spcBef>
                <a:spcPts val="0"/>
              </a:spcBef>
              <a:spcAft>
                <a:spcPts val="0"/>
              </a:spcAft>
              <a:buSzPts val="1100"/>
              <a:buNone/>
            </a:pPr>
            <a:endParaRPr lang="es-MX" b="0" noProof="0" dirty="0"/>
          </a:p>
          <a:p>
            <a:pPr marL="0" marR="0" lvl="0" indent="0" algn="l" rtl="0">
              <a:lnSpc>
                <a:spcPct val="100000"/>
              </a:lnSpc>
              <a:spcBef>
                <a:spcPts val="0"/>
              </a:spcBef>
              <a:spcAft>
                <a:spcPts val="0"/>
              </a:spcAft>
              <a:buClr>
                <a:srgbClr val="000000"/>
              </a:buClr>
              <a:buSzPts val="1100"/>
              <a:buFont typeface="Arial"/>
              <a:buNone/>
            </a:pPr>
            <a:r>
              <a:rPr lang="es-MX" b="1" noProof="0" dirty="0"/>
              <a:t>     Material de apoyo</a:t>
            </a:r>
            <a:r>
              <a:rPr lang="es-MX" noProof="0" dirty="0"/>
              <a:t>: Ninguno</a:t>
            </a:r>
          </a:p>
          <a:p>
            <a:pPr marL="15875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218" name="Google Shape;218;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s-ES" b="1" dirty="0"/>
              <a:t>Instrucciones:</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dirty="0"/>
              <a:t>Durante esta sesión, los participantes comprenderán mejor:</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dirty="0"/>
              <a:t>• Los desafíos de la propiedad heredada </a:t>
            </a:r>
            <a:r>
              <a:rPr lang="es-ES" b="1" i="1" dirty="0"/>
              <a:t>(“</a:t>
            </a:r>
            <a:r>
              <a:rPr lang="es-ES" b="1" i="1" dirty="0" err="1"/>
              <a:t>heirs</a:t>
            </a:r>
            <a:r>
              <a:rPr lang="es-ES" b="1" i="1" dirty="0"/>
              <a:t>’ </a:t>
            </a:r>
            <a:r>
              <a:rPr lang="es-ES" b="1" i="1" dirty="0" err="1"/>
              <a:t>property</a:t>
            </a:r>
            <a:r>
              <a:rPr lang="es-ES" b="1" i="1" dirty="0"/>
              <a:t>”), </a:t>
            </a:r>
            <a:r>
              <a:rPr lang="es-ES" dirty="0"/>
              <a:t>así como las razones por las que algunas familias pueden optar por seguir manteniendo su tierra y sus viviendas bajo esta forma de propiedad.</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dirty="0"/>
              <a:t>• La importancia de trabajar con otros miembros de la familia para decidir la mejor manera de administrar y disfrutar su propiedad heredada.</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dirty="0"/>
              <a:t>• Los pasos necesarios en caso de que los herederos decidan convertir su propiedad heredada en otra forma legal, y las ventajas que dicho cambio podría ofrecer.</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dirty="0"/>
              <a:t>• Las diferentes estructuras legales disponibles para los propietarios de propiedad heredada, en caso de que decidan realizar un cambio.</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b="1" dirty="0"/>
              <a:t>Tiempo: </a:t>
            </a:r>
            <a:r>
              <a:rPr lang="es-ES" dirty="0"/>
              <a:t>2 minutos</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b="1" dirty="0"/>
              <a:t>Materiales: </a:t>
            </a:r>
            <a:r>
              <a:rPr lang="es-ES" dirty="0"/>
              <a:t>Ninguno</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b="1" dirty="0"/>
              <a:t>Material de apoyo</a:t>
            </a:r>
            <a:r>
              <a:rPr lang="es-ES" dirty="0"/>
              <a:t>: Ninguno</a:t>
            </a:r>
            <a:endParaRPr dirty="0"/>
          </a:p>
          <a:p>
            <a:pPr marL="15875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txBody>
          <a:bodyPr/>
          <a:lstStyle/>
          <a:p>
            <a:endParaRPr lang="en-US"/>
          </a:p>
        </p:txBody>
      </p:sp>
      <p:sp>
        <p:nvSpPr>
          <p:cNvPr id="3" name="Notes Placeholder 2"/>
          <p:cNvSpPr>
            <a:spLocks noGrp="1"/>
          </p:cNvSpPr>
          <p:nvPr>
            <p:ph type="body" idx="1"/>
          </p:nvPr>
        </p:nvSpPr>
        <p:spPr/>
        <p:txBody>
          <a:bodyPr/>
          <a:lstStyle/>
          <a:p>
            <a:pPr marL="158750" indent="0">
              <a:buNone/>
            </a:pPr>
            <a:r>
              <a:rPr lang="es-ES" b="1" dirty="0"/>
              <a:t>Instrucciones:</a:t>
            </a:r>
          </a:p>
          <a:p>
            <a:pPr marL="158750" indent="0">
              <a:buNone/>
            </a:pPr>
            <a:r>
              <a:rPr lang="es-ES" dirty="0"/>
              <a:t>Mapa que muestra la cantidad actual de terrenos clasificados como propiedad heredada (“</a:t>
            </a:r>
            <a:r>
              <a:rPr lang="es-ES" dirty="0" err="1"/>
              <a:t>heirs</a:t>
            </a:r>
            <a:r>
              <a:rPr lang="es-ES" dirty="0"/>
              <a:t>’ </a:t>
            </a:r>
            <a:r>
              <a:rPr lang="es-ES" dirty="0" err="1"/>
              <a:t>property</a:t>
            </a:r>
            <a:r>
              <a:rPr lang="es-ES" dirty="0"/>
              <a:t>”) en los Estados Unidos.</a:t>
            </a:r>
          </a:p>
          <a:p>
            <a:pPr marL="158750" indent="0">
              <a:buNone/>
            </a:pPr>
            <a:endParaRPr lang="es-ES" dirty="0"/>
          </a:p>
          <a:p>
            <a:pPr marL="158750" indent="0">
              <a:buNone/>
            </a:pPr>
            <a:r>
              <a:rPr lang="es-ES" b="1" i="1" dirty="0"/>
              <a:t>Para uso exclusivamente educativo; no distribuir.</a:t>
            </a:r>
          </a:p>
          <a:p>
            <a:pPr marL="158750" indent="0">
              <a:buNone/>
            </a:pPr>
            <a:endParaRPr lang="es-ES" dirty="0"/>
          </a:p>
          <a:p>
            <a:pPr marL="158750" indent="0">
              <a:buNone/>
            </a:pPr>
            <a:r>
              <a:rPr lang="es-ES" b="1" dirty="0"/>
              <a:t>Tiempo: </a:t>
            </a:r>
            <a:r>
              <a:rPr lang="es-ES" dirty="0"/>
              <a:t>2 minutos</a:t>
            </a:r>
          </a:p>
          <a:p>
            <a:pPr marL="158750" indent="0">
              <a:buNone/>
            </a:pPr>
            <a:endParaRPr lang="es-ES" dirty="0"/>
          </a:p>
          <a:p>
            <a:pPr marL="158750" indent="0">
              <a:buNone/>
            </a:pPr>
            <a:r>
              <a:rPr lang="es-ES" b="1" dirty="0"/>
              <a:t>Materiales: </a:t>
            </a:r>
            <a:r>
              <a:rPr lang="es-ES" dirty="0"/>
              <a:t>Ninguno</a:t>
            </a:r>
          </a:p>
          <a:p>
            <a:pPr marL="158750" indent="0">
              <a:buNone/>
            </a:pPr>
            <a:endParaRPr lang="es-ES" b="1" dirty="0"/>
          </a:p>
          <a:p>
            <a:pPr marL="158750" indent="0">
              <a:buNone/>
            </a:pPr>
            <a:r>
              <a:rPr lang="es-ES" b="1" dirty="0"/>
              <a:t>Material de apoyo: </a:t>
            </a:r>
            <a:r>
              <a:rPr lang="es-ES" dirty="0"/>
              <a:t>Ninguno</a:t>
            </a:r>
            <a:endParaRPr lang="en-US" dirty="0"/>
          </a:p>
        </p:txBody>
      </p:sp>
    </p:spTree>
    <p:extLst>
      <p:ext uri="{BB962C8B-B14F-4D97-AF65-F5344CB8AC3E}">
        <p14:creationId xmlns:p14="http://schemas.microsoft.com/office/powerpoint/2010/main" val="10093612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1878f4a6c9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224" name="Google Shape;224;g1878f4a6c94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s-ES" b="1" dirty="0"/>
              <a:t>Instrucciones:</a:t>
            </a:r>
          </a:p>
          <a:p>
            <a:pPr marL="0" lvl="0" indent="0" algn="l" rtl="0">
              <a:lnSpc>
                <a:spcPct val="100000"/>
              </a:lnSpc>
              <a:spcBef>
                <a:spcPts val="0"/>
              </a:spcBef>
              <a:spcAft>
                <a:spcPts val="0"/>
              </a:spcAft>
              <a:buSzPts val="1100"/>
              <a:buNone/>
            </a:pPr>
            <a:r>
              <a:rPr lang="es-ES" dirty="0"/>
              <a:t>Primero, haremos una revisión de los temas que han escuchado en las secciones anteriores.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Tiempo: </a:t>
            </a:r>
            <a:r>
              <a:rPr lang="es-ES" dirty="0"/>
              <a:t>3 minutos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Materiales: </a:t>
            </a:r>
            <a:r>
              <a:rPr lang="es-ES" dirty="0"/>
              <a:t>Ninguno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 de apoyo: </a:t>
            </a:r>
            <a:r>
              <a:rPr lang="es-ES" dirty="0"/>
              <a:t>Ninguno</a:t>
            </a: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232" name="Google Shape;232;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s-ES" b="1" dirty="0"/>
              <a:t>Instrucciones:</a:t>
            </a:r>
          </a:p>
          <a:p>
            <a:pPr marL="0" lvl="0" indent="0" algn="l" rtl="0">
              <a:lnSpc>
                <a:spcPct val="100000"/>
              </a:lnSpc>
              <a:spcBef>
                <a:spcPts val="0"/>
              </a:spcBef>
              <a:spcAft>
                <a:spcPts val="0"/>
              </a:spcAft>
              <a:buSzPts val="1100"/>
              <a:buNone/>
            </a:pPr>
            <a:r>
              <a:rPr lang="es-ES" dirty="0"/>
              <a:t>En sesiones anteriores, la propiedad de herederos </a:t>
            </a:r>
            <a:r>
              <a:rPr lang="es-ES" b="1" i="1" dirty="0"/>
              <a:t>(“</a:t>
            </a:r>
            <a:r>
              <a:rPr lang="es-ES" b="1" i="1" dirty="0" err="1"/>
              <a:t>heirs</a:t>
            </a:r>
            <a:r>
              <a:rPr lang="es-ES" b="1" i="1" dirty="0"/>
              <a:t>’ </a:t>
            </a:r>
            <a:r>
              <a:rPr lang="es-ES" b="1" i="1" dirty="0" err="1"/>
              <a:t>property</a:t>
            </a:r>
            <a:r>
              <a:rPr lang="es-ES" b="1" i="1" dirty="0"/>
              <a:t>”) </a:t>
            </a:r>
            <a:r>
              <a:rPr lang="es-ES" dirty="0"/>
              <a:t>se ha descrito como una forma de propiedad que presenta varios problemas serios. El problema que ha recibido más atención es el riesgo de que la familia pierda la propiedad debido a una venta ordenada por un tribunal, conocida como “venta por partición”.</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Dos tipos de acciones de partición:</a:t>
            </a:r>
          </a:p>
          <a:p>
            <a:pPr marL="0" lvl="0" indent="0" algn="l" rtl="0">
              <a:lnSpc>
                <a:spcPct val="100000"/>
              </a:lnSpc>
              <a:spcBef>
                <a:spcPts val="0"/>
              </a:spcBef>
              <a:spcAft>
                <a:spcPts val="0"/>
              </a:spcAft>
              <a:buSzPts val="1100"/>
              <a:buNone/>
            </a:pPr>
            <a:r>
              <a:rPr lang="es-ES" dirty="0"/>
              <a:t>1. </a:t>
            </a:r>
            <a:r>
              <a:rPr lang="es-ES" b="1" dirty="0"/>
              <a:t>Partición en especie </a:t>
            </a:r>
            <a:r>
              <a:rPr lang="es-ES" b="1" i="1" dirty="0"/>
              <a:t>(</a:t>
            </a:r>
            <a:r>
              <a:rPr lang="es-ES" b="1" i="1" dirty="0" err="1"/>
              <a:t>partition</a:t>
            </a:r>
            <a:r>
              <a:rPr lang="es-ES" b="1" i="1" dirty="0"/>
              <a:t> in </a:t>
            </a:r>
            <a:r>
              <a:rPr lang="es-ES" b="1" i="1" dirty="0" err="1"/>
              <a:t>kind</a:t>
            </a:r>
            <a:r>
              <a:rPr lang="es-ES" b="1" i="1" dirty="0"/>
              <a:t>)</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La tierra se divide según el porcentaje de propiedad que corresponde a cada heredero.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Esto puede ocurrir cuando:</a:t>
            </a:r>
          </a:p>
          <a:p>
            <a:pPr marL="0" lvl="0" indent="0" algn="l" rtl="0">
              <a:lnSpc>
                <a:spcPct val="100000"/>
              </a:lnSpc>
              <a:spcBef>
                <a:spcPts val="0"/>
              </a:spcBef>
              <a:spcAft>
                <a:spcPts val="0"/>
              </a:spcAft>
              <a:buSzPts val="1100"/>
              <a:buNone/>
            </a:pPr>
            <a:r>
              <a:rPr lang="es-ES" dirty="0"/>
              <a:t>• Toda la tierra es similar en calidad y valor.</a:t>
            </a:r>
          </a:p>
          <a:p>
            <a:pPr marL="0" lvl="0" indent="0" algn="l" rtl="0">
              <a:lnSpc>
                <a:spcPct val="100000"/>
              </a:lnSpc>
              <a:spcBef>
                <a:spcPts val="0"/>
              </a:spcBef>
              <a:spcAft>
                <a:spcPts val="0"/>
              </a:spcAft>
              <a:buSzPts val="1100"/>
              <a:buNone/>
            </a:pPr>
            <a:r>
              <a:rPr lang="es-ES" dirty="0"/>
              <a:t>• El número de herederos es pequeño.</a:t>
            </a:r>
          </a:p>
          <a:p>
            <a:pPr marL="0" lvl="0" indent="0" algn="l" rtl="0">
              <a:lnSpc>
                <a:spcPct val="100000"/>
              </a:lnSpc>
              <a:spcBef>
                <a:spcPts val="0"/>
              </a:spcBef>
              <a:spcAft>
                <a:spcPts val="0"/>
              </a:spcAft>
              <a:buSzPts val="1100"/>
              <a:buNone/>
            </a:pPr>
            <a:r>
              <a:rPr lang="es-ES" dirty="0"/>
              <a:t>• Los herederos están de acuerdo sobre cómo dividir la tierra.</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Los herederos que participen en una </a:t>
            </a:r>
            <a:r>
              <a:rPr lang="es-ES" b="1" dirty="0"/>
              <a:t>partición voluntaria </a:t>
            </a:r>
            <a:r>
              <a:rPr lang="es-ES" dirty="0"/>
              <a:t>deben consultar con las oficinas gubernamentales locales correspondientes para asegurarse de seguir todos los procedimientos necesarios, y también deben hablar con un abogado para garantizar que todos los documentos se presenten correctamente.</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2. Partición por venta </a:t>
            </a:r>
            <a:r>
              <a:rPr lang="es-ES" b="1" i="1" dirty="0"/>
              <a:t>(</a:t>
            </a:r>
            <a:r>
              <a:rPr lang="es-ES" b="1" i="1" dirty="0" err="1"/>
              <a:t>partition</a:t>
            </a:r>
            <a:r>
              <a:rPr lang="es-ES" b="1" i="1" dirty="0"/>
              <a:t> </a:t>
            </a:r>
            <a:r>
              <a:rPr lang="es-ES" b="1" i="1" dirty="0" err="1"/>
              <a:t>by</a:t>
            </a:r>
            <a:r>
              <a:rPr lang="es-ES" b="1" i="1" dirty="0"/>
              <a:t> sale)</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La propiedad se vende y las ganancias se dividen entre los herederos según sus respectivas participaciones.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Algunos tipos de propiedad (por ejemplo, una casa) no pueden dividirse fácilmente en especie.</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Los herederos pueden estar de acuerdo en que la partición por venta es la mejor manera de dividir la propiedad, o un solo heredero (o quien compre su participación) puede forzar la venta al resto de la familia.</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Existen numerosos casos en los que un tercero —como un desarrollador inmobiliario— compra la parte de un heredero y luego acude al tribunal local para exigir que la propiedad se venda y se distribuyan las ganancias.</a:t>
            </a:r>
          </a:p>
          <a:p>
            <a:pPr marL="0" lvl="0" indent="0" algn="l" rtl="0">
              <a:lnSpc>
                <a:spcPct val="100000"/>
              </a:lnSpc>
              <a:spcBef>
                <a:spcPts val="0"/>
              </a:spcBef>
              <a:spcAft>
                <a:spcPts val="0"/>
              </a:spcAft>
              <a:buSzPts val="1100"/>
              <a:buNone/>
            </a:pPr>
            <a:r>
              <a:rPr lang="es-ES" dirty="0"/>
              <a:t>(Este fue el caso de la familia Lewis en el video de </a:t>
            </a:r>
            <a:r>
              <a:rPr lang="es-ES" b="1" dirty="0"/>
              <a:t>VICE</a:t>
            </a:r>
            <a:r>
              <a:rPr lang="es-ES" dirty="0"/>
              <a:t> que vimos durante la sección de “prevención” de esta capacitación.)</a:t>
            </a:r>
          </a:p>
          <a:p>
            <a:pPr marL="0" lvl="0" indent="0" algn="l" rtl="0">
              <a:lnSpc>
                <a:spcPct val="100000"/>
              </a:lnSpc>
              <a:spcBef>
                <a:spcPts val="0"/>
              </a:spcBef>
              <a:spcAft>
                <a:spcPts val="0"/>
              </a:spcAft>
              <a:buSzPts val="1100"/>
              <a:buNone/>
            </a:pPr>
            <a:r>
              <a:rPr lang="es-ES" dirty="0"/>
              <a:t>Históricamente, estas ventas a menudo terminaban en subastas en las escalinatas del juzgado, donde la propiedad se vendía por mucho menos de su valor real.</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Con la aprobación de la Ley Uniforme de Partición de Propiedad Heredada </a:t>
            </a:r>
            <a:r>
              <a:rPr lang="es-ES" b="1" i="1" dirty="0"/>
              <a:t>(</a:t>
            </a:r>
            <a:r>
              <a:rPr lang="es-ES" b="1" i="1" dirty="0" err="1"/>
              <a:t>Uniform</a:t>
            </a:r>
            <a:r>
              <a:rPr lang="es-ES" b="1" i="1" dirty="0"/>
              <a:t> </a:t>
            </a:r>
            <a:r>
              <a:rPr lang="es-ES" b="1" i="1" dirty="0" err="1"/>
              <a:t>Partition</a:t>
            </a:r>
            <a:r>
              <a:rPr lang="es-ES" b="1" i="1" dirty="0"/>
              <a:t> of </a:t>
            </a:r>
            <a:r>
              <a:rPr lang="es-ES" b="1" i="1" dirty="0" err="1"/>
              <a:t>Heirs</a:t>
            </a:r>
            <a:r>
              <a:rPr lang="es-ES" b="1" i="1" dirty="0"/>
              <a:t> </a:t>
            </a:r>
            <a:r>
              <a:rPr lang="es-ES" b="1" i="1" dirty="0" err="1"/>
              <a:t>Property</a:t>
            </a:r>
            <a:r>
              <a:rPr lang="es-ES" b="1" i="1" dirty="0"/>
              <a:t> </a:t>
            </a:r>
            <a:r>
              <a:rPr lang="es-ES" b="1" i="1" dirty="0" err="1"/>
              <a:t>Act</a:t>
            </a:r>
            <a:r>
              <a:rPr lang="es-ES" b="1" i="1" dirty="0"/>
              <a:t>), </a:t>
            </a:r>
            <a:r>
              <a:rPr lang="es-ES" dirty="0"/>
              <a:t>de la cual hablaremos a continuación, los defensores esperan que esta situación haya cambiado.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Tiempo: </a:t>
            </a:r>
            <a:r>
              <a:rPr lang="es-ES" dirty="0"/>
              <a:t>7 minutos</a:t>
            </a:r>
          </a:p>
          <a:p>
            <a:pPr marL="0" lvl="0" indent="0" algn="l" rtl="0">
              <a:lnSpc>
                <a:spcPct val="100000"/>
              </a:lnSpc>
              <a:spcBef>
                <a:spcPts val="0"/>
              </a:spcBef>
              <a:spcAft>
                <a:spcPts val="0"/>
              </a:spcAft>
              <a:buSzPts val="1100"/>
              <a:buNone/>
            </a:pPr>
            <a:endParaRPr lang="es-ES" b="1" dirty="0"/>
          </a:p>
          <a:p>
            <a:pPr marL="0" lvl="0" indent="0" algn="l" rtl="0">
              <a:lnSpc>
                <a:spcPct val="100000"/>
              </a:lnSpc>
              <a:spcBef>
                <a:spcPts val="0"/>
              </a:spcBef>
              <a:spcAft>
                <a:spcPts val="0"/>
              </a:spcAft>
              <a:buSzPts val="1100"/>
              <a:buNone/>
            </a:pPr>
            <a:r>
              <a:rPr lang="es-ES" b="1" dirty="0"/>
              <a:t>Materiales</a:t>
            </a:r>
            <a:r>
              <a:rPr lang="es-ES" dirty="0"/>
              <a:t>: Ninguno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 de apoyo: </a:t>
            </a:r>
            <a:r>
              <a:rPr lang="es-ES" dirty="0"/>
              <a:t>Ninguno</a:t>
            </a:r>
            <a:endParaRPr dirty="0"/>
          </a:p>
          <a:p>
            <a:pPr marL="158750" lvl="0" indent="0" algn="l" rtl="0">
              <a:lnSpc>
                <a:spcPct val="100000"/>
              </a:lnSpc>
              <a:spcBef>
                <a:spcPts val="0"/>
              </a:spcBef>
              <a:spcAft>
                <a:spcPts val="0"/>
              </a:spcAft>
              <a:buSzPts val="1100"/>
              <a:buNone/>
            </a:pPr>
            <a:endParaRPr b="0"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2b54efc603f_0_3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240" name="Google Shape;240;g2b54efc603f_0_30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s-ES" sz="1200" b="1" dirty="0" err="1"/>
              <a:t>nstrucciones</a:t>
            </a:r>
            <a:r>
              <a:rPr lang="es-ES" sz="1200" b="1" dirty="0"/>
              <a:t>:</a:t>
            </a:r>
          </a:p>
          <a:p>
            <a:pPr marL="0" lvl="0" indent="0" algn="l" rtl="0">
              <a:lnSpc>
                <a:spcPct val="100000"/>
              </a:lnSpc>
              <a:spcBef>
                <a:spcPts val="0"/>
              </a:spcBef>
              <a:spcAft>
                <a:spcPts val="0"/>
              </a:spcAft>
              <a:buSzPts val="1100"/>
              <a:buNone/>
            </a:pPr>
            <a:r>
              <a:rPr lang="es-ES" dirty="0"/>
              <a:t>Durante décadas, las leyes estatales de partición contribuyeron a una pérdida de tierras generalizada y devastadora entre familias que poseían terrenos como copropietarios en común.</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Como resultado de demandas colectivas y de la publicación de un artículo que expuso abusos en los procesos de partición, se formó un grupo de trabajo para iniciar esfuerzos de reforma de la ley de partición.</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Las próximas diapositivas ofrecen una visión general de lo que esto significa para los propietarios de propiedad heredada.</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Tiempo: </a:t>
            </a:r>
            <a:r>
              <a:rPr lang="es-ES" dirty="0"/>
              <a:t>1 minuto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Materiales: </a:t>
            </a:r>
            <a:r>
              <a:rPr lang="es-ES" dirty="0"/>
              <a:t>Ninguno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 de apoyo: </a:t>
            </a:r>
            <a:r>
              <a:rPr lang="es-ES" dirty="0"/>
              <a:t>Ninguno</a:t>
            </a: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2b54efc603f_0_3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247" name="Google Shape;247;g2b54efc603f_0_3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s-ES" b="1" i="0" dirty="0">
                <a:latin typeface="Arial"/>
                <a:ea typeface="Arial"/>
                <a:cs typeface="Arial"/>
                <a:sym typeface="Arial"/>
              </a:rPr>
              <a:t>Instrucciones:</a:t>
            </a:r>
          </a:p>
          <a:p>
            <a:pPr marL="0" marR="0" lvl="0" indent="0" algn="l" rtl="0">
              <a:lnSpc>
                <a:spcPct val="100000"/>
              </a:lnSpc>
              <a:spcBef>
                <a:spcPts val="0"/>
              </a:spcBef>
              <a:spcAft>
                <a:spcPts val="0"/>
              </a:spcAft>
              <a:buClr>
                <a:srgbClr val="000000"/>
              </a:buClr>
              <a:buSzPts val="1400"/>
              <a:buFont typeface="Arial"/>
              <a:buNone/>
            </a:pPr>
            <a:endParaRPr lang="es-ES" b="0" i="0" dirty="0">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s-ES" b="0" i="0" dirty="0">
                <a:latin typeface="Arial"/>
                <a:ea typeface="Arial"/>
                <a:cs typeface="Arial"/>
                <a:sym typeface="Arial"/>
              </a:rPr>
              <a:t>La Sección de Bienes Raíces, Fideicomisos y Sucesiones de la </a:t>
            </a:r>
            <a:r>
              <a:rPr lang="es-ES" b="0" i="1" dirty="0">
                <a:latin typeface="Arial"/>
                <a:ea typeface="Arial"/>
                <a:cs typeface="Arial"/>
                <a:sym typeface="Arial"/>
              </a:rPr>
              <a:t>American Bar </a:t>
            </a:r>
            <a:r>
              <a:rPr lang="es-ES" b="0" i="1" dirty="0" err="1">
                <a:latin typeface="Arial"/>
                <a:ea typeface="Arial"/>
                <a:cs typeface="Arial"/>
                <a:sym typeface="Arial"/>
              </a:rPr>
              <a:t>Association</a:t>
            </a:r>
            <a:r>
              <a:rPr lang="es-ES" b="0" i="1" dirty="0">
                <a:latin typeface="Arial"/>
                <a:ea typeface="Arial"/>
                <a:cs typeface="Arial"/>
                <a:sym typeface="Arial"/>
              </a:rPr>
              <a:t> (ABA) </a:t>
            </a:r>
            <a:r>
              <a:rPr lang="es-ES" b="0" i="0" dirty="0">
                <a:latin typeface="Arial"/>
                <a:ea typeface="Arial"/>
                <a:cs typeface="Arial"/>
                <a:sym typeface="Arial"/>
              </a:rPr>
              <a:t>formó un grupo de trabajo y presentó una propuesta en 2006 a la </a:t>
            </a:r>
            <a:r>
              <a:rPr lang="es-ES" b="0" i="1" dirty="0" err="1">
                <a:latin typeface="Arial"/>
                <a:ea typeface="Arial"/>
                <a:cs typeface="Arial"/>
                <a:sym typeface="Arial"/>
              </a:rPr>
              <a:t>Uniform</a:t>
            </a:r>
            <a:r>
              <a:rPr lang="es-ES" b="0" i="1" dirty="0">
                <a:latin typeface="Arial"/>
                <a:ea typeface="Arial"/>
                <a:cs typeface="Arial"/>
                <a:sym typeface="Arial"/>
              </a:rPr>
              <a:t> </a:t>
            </a:r>
            <a:r>
              <a:rPr lang="es-ES" b="0" i="1" dirty="0" err="1">
                <a:latin typeface="Arial"/>
                <a:ea typeface="Arial"/>
                <a:cs typeface="Arial"/>
                <a:sym typeface="Arial"/>
              </a:rPr>
              <a:t>Law</a:t>
            </a:r>
            <a:r>
              <a:rPr lang="es-ES" b="0" i="1" dirty="0">
                <a:latin typeface="Arial"/>
                <a:ea typeface="Arial"/>
                <a:cs typeface="Arial"/>
                <a:sym typeface="Arial"/>
              </a:rPr>
              <a:t> </a:t>
            </a:r>
            <a:r>
              <a:rPr lang="es-ES" b="0" i="1" dirty="0" err="1">
                <a:latin typeface="Arial"/>
                <a:ea typeface="Arial"/>
                <a:cs typeface="Arial"/>
                <a:sym typeface="Arial"/>
              </a:rPr>
              <a:t>Commission</a:t>
            </a:r>
            <a:r>
              <a:rPr lang="es-ES" b="0" i="1" dirty="0">
                <a:latin typeface="Arial"/>
                <a:ea typeface="Arial"/>
                <a:cs typeface="Arial"/>
                <a:sym typeface="Arial"/>
              </a:rPr>
              <a:t>.</a:t>
            </a:r>
          </a:p>
          <a:p>
            <a:pPr marL="0" marR="0" lvl="0" indent="0" algn="l" rtl="0">
              <a:lnSpc>
                <a:spcPct val="100000"/>
              </a:lnSpc>
              <a:spcBef>
                <a:spcPts val="0"/>
              </a:spcBef>
              <a:spcAft>
                <a:spcPts val="0"/>
              </a:spcAft>
              <a:buClr>
                <a:srgbClr val="000000"/>
              </a:buClr>
              <a:buSzPts val="1400"/>
              <a:buFont typeface="Arial"/>
              <a:buNone/>
            </a:pPr>
            <a:endParaRPr lang="es-ES" b="0" i="0" dirty="0">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s-ES" b="0" i="0" dirty="0">
                <a:latin typeface="Arial"/>
                <a:ea typeface="Arial"/>
                <a:cs typeface="Arial"/>
                <a:sym typeface="Arial"/>
              </a:rPr>
              <a:t>La </a:t>
            </a:r>
            <a:r>
              <a:rPr lang="es-ES" b="0" i="1" dirty="0" err="1">
                <a:latin typeface="Arial"/>
                <a:ea typeface="Arial"/>
                <a:cs typeface="Arial"/>
                <a:sym typeface="Arial"/>
              </a:rPr>
              <a:t>Uniform</a:t>
            </a:r>
            <a:r>
              <a:rPr lang="es-ES" b="0" i="1" dirty="0">
                <a:latin typeface="Arial"/>
                <a:ea typeface="Arial"/>
                <a:cs typeface="Arial"/>
                <a:sym typeface="Arial"/>
              </a:rPr>
              <a:t> </a:t>
            </a:r>
            <a:r>
              <a:rPr lang="es-ES" b="0" i="1" dirty="0" err="1">
                <a:latin typeface="Arial"/>
                <a:ea typeface="Arial"/>
                <a:cs typeface="Arial"/>
                <a:sym typeface="Arial"/>
              </a:rPr>
              <a:t>Law</a:t>
            </a:r>
            <a:r>
              <a:rPr lang="es-ES" b="0" i="1" dirty="0">
                <a:latin typeface="Arial"/>
                <a:ea typeface="Arial"/>
                <a:cs typeface="Arial"/>
                <a:sym typeface="Arial"/>
              </a:rPr>
              <a:t> </a:t>
            </a:r>
            <a:r>
              <a:rPr lang="es-ES" b="0" i="1" dirty="0" err="1">
                <a:latin typeface="Arial"/>
                <a:ea typeface="Arial"/>
                <a:cs typeface="Arial"/>
                <a:sym typeface="Arial"/>
              </a:rPr>
              <a:t>Commission</a:t>
            </a:r>
            <a:r>
              <a:rPr lang="es-ES" b="0" i="1" dirty="0">
                <a:latin typeface="Arial"/>
                <a:ea typeface="Arial"/>
                <a:cs typeface="Arial"/>
                <a:sym typeface="Arial"/>
              </a:rPr>
              <a:t>, </a:t>
            </a:r>
            <a:r>
              <a:rPr lang="es-ES" b="0" i="0" dirty="0">
                <a:latin typeface="Arial"/>
                <a:ea typeface="Arial"/>
                <a:cs typeface="Arial"/>
                <a:sym typeface="Arial"/>
              </a:rPr>
              <a:t>también conocida como la Conferencia Nacional de Comisionados sobre Leyes Estatales Uniformes, trabajó en el desarrollo de un estatuto modelo estatal para abordar las leyes de partición.</a:t>
            </a:r>
          </a:p>
          <a:p>
            <a:pPr marL="0" marR="0" lvl="0" indent="0" algn="l" rtl="0">
              <a:lnSpc>
                <a:spcPct val="100000"/>
              </a:lnSpc>
              <a:spcBef>
                <a:spcPts val="0"/>
              </a:spcBef>
              <a:spcAft>
                <a:spcPts val="0"/>
              </a:spcAft>
              <a:buClr>
                <a:srgbClr val="000000"/>
              </a:buClr>
              <a:buSzPts val="1400"/>
              <a:buFont typeface="Arial"/>
              <a:buNone/>
            </a:pPr>
            <a:endParaRPr lang="es-ES" b="0" i="0" dirty="0">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s-ES" b="0" i="0" dirty="0">
                <a:latin typeface="Arial"/>
                <a:ea typeface="Arial"/>
                <a:cs typeface="Arial"/>
                <a:sym typeface="Arial"/>
              </a:rPr>
              <a:t>La </a:t>
            </a:r>
            <a:r>
              <a:rPr lang="es-ES" b="0" i="1" dirty="0" err="1">
                <a:latin typeface="Arial"/>
                <a:ea typeface="Arial"/>
                <a:cs typeface="Arial"/>
                <a:sym typeface="Arial"/>
              </a:rPr>
              <a:t>Uniform</a:t>
            </a:r>
            <a:r>
              <a:rPr lang="es-ES" b="0" i="1" dirty="0">
                <a:latin typeface="Arial"/>
                <a:ea typeface="Arial"/>
                <a:cs typeface="Arial"/>
                <a:sym typeface="Arial"/>
              </a:rPr>
              <a:t> </a:t>
            </a:r>
            <a:r>
              <a:rPr lang="es-ES" b="0" i="1" dirty="0" err="1">
                <a:latin typeface="Arial"/>
                <a:ea typeface="Arial"/>
                <a:cs typeface="Arial"/>
                <a:sym typeface="Arial"/>
              </a:rPr>
              <a:t>Law</a:t>
            </a:r>
            <a:r>
              <a:rPr lang="es-ES" b="0" i="1" dirty="0">
                <a:latin typeface="Arial"/>
                <a:ea typeface="Arial"/>
                <a:cs typeface="Arial"/>
                <a:sym typeface="Arial"/>
              </a:rPr>
              <a:t> </a:t>
            </a:r>
            <a:r>
              <a:rPr lang="es-ES" b="0" i="1" dirty="0" err="1">
                <a:latin typeface="Arial"/>
                <a:ea typeface="Arial"/>
                <a:cs typeface="Arial"/>
                <a:sym typeface="Arial"/>
              </a:rPr>
              <a:t>Commission</a:t>
            </a:r>
            <a:r>
              <a:rPr lang="es-ES" b="0" i="1" dirty="0">
                <a:latin typeface="Arial"/>
                <a:ea typeface="Arial"/>
                <a:cs typeface="Arial"/>
                <a:sym typeface="Arial"/>
              </a:rPr>
              <a:t> </a:t>
            </a:r>
            <a:r>
              <a:rPr lang="es-ES" b="0" i="0" dirty="0">
                <a:latin typeface="Arial"/>
                <a:ea typeface="Arial"/>
                <a:cs typeface="Arial"/>
                <a:sym typeface="Arial"/>
              </a:rPr>
              <a:t>aprobó la Ley Uniforme de Partición de Propiedad de Herederos (UPHPA) en el verano de 2010.</a:t>
            </a:r>
          </a:p>
          <a:p>
            <a:pPr marL="0" marR="0" lvl="0" indent="0" algn="l" rtl="0">
              <a:lnSpc>
                <a:spcPct val="100000"/>
              </a:lnSpc>
              <a:spcBef>
                <a:spcPts val="0"/>
              </a:spcBef>
              <a:spcAft>
                <a:spcPts val="0"/>
              </a:spcAft>
              <a:buClr>
                <a:srgbClr val="000000"/>
              </a:buClr>
              <a:buSzPts val="1400"/>
              <a:buFont typeface="Arial"/>
              <a:buNone/>
            </a:pPr>
            <a:endParaRPr lang="es-ES" b="0" i="0" dirty="0">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s-ES" b="1" i="0" dirty="0">
                <a:latin typeface="Arial"/>
                <a:ea typeface="Arial"/>
                <a:cs typeface="Arial"/>
                <a:sym typeface="Arial"/>
              </a:rPr>
              <a:t>Nota:</a:t>
            </a:r>
          </a:p>
          <a:p>
            <a:pPr marL="0" marR="0" lvl="0" indent="0" algn="l" rtl="0">
              <a:lnSpc>
                <a:spcPct val="100000"/>
              </a:lnSpc>
              <a:spcBef>
                <a:spcPts val="0"/>
              </a:spcBef>
              <a:spcAft>
                <a:spcPts val="0"/>
              </a:spcAft>
              <a:buClr>
                <a:srgbClr val="000000"/>
              </a:buClr>
              <a:buSzPts val="1400"/>
              <a:buFont typeface="Arial"/>
              <a:buNone/>
            </a:pPr>
            <a:r>
              <a:rPr lang="es-ES" b="0" i="0" dirty="0">
                <a:latin typeface="Arial"/>
                <a:ea typeface="Arial"/>
                <a:cs typeface="Arial"/>
                <a:sym typeface="Arial"/>
              </a:rPr>
              <a:t>Es importante señalar que esta ley uniforme no entra en vigor hasta que es adoptada por la legislatura estatal.</a:t>
            </a:r>
          </a:p>
          <a:p>
            <a:pPr marL="0" marR="0" lvl="0" indent="0" algn="l" rtl="0">
              <a:lnSpc>
                <a:spcPct val="100000"/>
              </a:lnSpc>
              <a:spcBef>
                <a:spcPts val="0"/>
              </a:spcBef>
              <a:spcAft>
                <a:spcPts val="0"/>
              </a:spcAft>
              <a:buClr>
                <a:srgbClr val="000000"/>
              </a:buClr>
              <a:buSzPts val="1400"/>
              <a:buFont typeface="Arial"/>
              <a:buNone/>
            </a:pPr>
            <a:endParaRPr lang="es-ES" b="0" i="0" dirty="0">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s-ES" b="0" i="0" dirty="0">
                <a:latin typeface="Arial"/>
                <a:ea typeface="Arial"/>
                <a:cs typeface="Arial"/>
                <a:sym typeface="Arial"/>
              </a:rPr>
              <a:t>Este es un mapa de los estados que han promulgado la Ley Uniforme de Partición de Propiedad de Herederos, mostrados en azul.</a:t>
            </a:r>
          </a:p>
          <a:p>
            <a:pPr marL="0" marR="0" lvl="0" indent="0" algn="l" rtl="0">
              <a:lnSpc>
                <a:spcPct val="100000"/>
              </a:lnSpc>
              <a:spcBef>
                <a:spcPts val="0"/>
              </a:spcBef>
              <a:spcAft>
                <a:spcPts val="0"/>
              </a:spcAft>
              <a:buClr>
                <a:srgbClr val="000000"/>
              </a:buClr>
              <a:buSzPts val="1400"/>
              <a:buFont typeface="Arial"/>
              <a:buNone/>
            </a:pPr>
            <a:endParaRPr lang="es-ES" b="1" i="0" dirty="0">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s-ES" b="1" i="0" dirty="0">
                <a:latin typeface="Arial"/>
                <a:ea typeface="Arial"/>
                <a:cs typeface="Arial"/>
                <a:sym typeface="Arial"/>
              </a:rPr>
              <a:t>También se muestran los estados donde la UPHPA fue introducida, indicados en verde.</a:t>
            </a:r>
          </a:p>
          <a:p>
            <a:pPr marL="0" marR="0" lvl="0" indent="0" algn="l" rtl="0">
              <a:lnSpc>
                <a:spcPct val="100000"/>
              </a:lnSpc>
              <a:spcBef>
                <a:spcPts val="0"/>
              </a:spcBef>
              <a:spcAft>
                <a:spcPts val="0"/>
              </a:spcAft>
              <a:buClr>
                <a:srgbClr val="000000"/>
              </a:buClr>
              <a:buSzPts val="1400"/>
              <a:buFont typeface="Arial"/>
              <a:buNone/>
            </a:pPr>
            <a:endParaRPr lang="es-ES" b="1" i="0" dirty="0">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s-ES" b="1" i="0" dirty="0">
                <a:latin typeface="Arial"/>
                <a:ea typeface="Arial"/>
                <a:cs typeface="Arial"/>
                <a:sym typeface="Arial"/>
              </a:rPr>
              <a:t>Tiempo</a:t>
            </a:r>
            <a:r>
              <a:rPr lang="es-ES" b="0" i="0" dirty="0">
                <a:latin typeface="Arial"/>
                <a:ea typeface="Arial"/>
                <a:cs typeface="Arial"/>
                <a:sym typeface="Arial"/>
              </a:rPr>
              <a:t>: 2 minutos</a:t>
            </a:r>
          </a:p>
          <a:p>
            <a:pPr marL="0" marR="0" lvl="0" indent="0" algn="l" rtl="0">
              <a:lnSpc>
                <a:spcPct val="100000"/>
              </a:lnSpc>
              <a:spcBef>
                <a:spcPts val="0"/>
              </a:spcBef>
              <a:spcAft>
                <a:spcPts val="0"/>
              </a:spcAft>
              <a:buClr>
                <a:srgbClr val="000000"/>
              </a:buClr>
              <a:buSzPts val="1400"/>
              <a:buFont typeface="Arial"/>
              <a:buNone/>
            </a:pPr>
            <a:endParaRPr lang="es-ES" b="1" i="0" dirty="0">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s-ES" b="1" i="0" dirty="0">
                <a:latin typeface="Arial"/>
                <a:ea typeface="Arial"/>
                <a:cs typeface="Arial"/>
                <a:sym typeface="Arial"/>
              </a:rPr>
              <a:t>Materiales: </a:t>
            </a:r>
            <a:r>
              <a:rPr lang="es-ES" b="0" i="0" dirty="0">
                <a:latin typeface="Arial"/>
                <a:ea typeface="Arial"/>
                <a:cs typeface="Arial"/>
                <a:sym typeface="Arial"/>
              </a:rPr>
              <a:t>Ninguno</a:t>
            </a:r>
          </a:p>
          <a:p>
            <a:pPr marL="0" marR="0" lvl="0" indent="0" algn="l" rtl="0">
              <a:lnSpc>
                <a:spcPct val="100000"/>
              </a:lnSpc>
              <a:spcBef>
                <a:spcPts val="0"/>
              </a:spcBef>
              <a:spcAft>
                <a:spcPts val="0"/>
              </a:spcAft>
              <a:buClr>
                <a:srgbClr val="000000"/>
              </a:buClr>
              <a:buSzPts val="1400"/>
              <a:buFont typeface="Arial"/>
              <a:buNone/>
            </a:pPr>
            <a:endParaRPr lang="es-ES" b="1" i="0" dirty="0">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s-ES" b="1" i="0" dirty="0">
                <a:latin typeface="Arial"/>
                <a:ea typeface="Arial"/>
                <a:cs typeface="Arial"/>
                <a:sym typeface="Arial"/>
              </a:rPr>
              <a:t>Material de apoyo: </a:t>
            </a:r>
            <a:r>
              <a:rPr lang="es-ES" b="0" i="0" dirty="0">
                <a:latin typeface="Arial"/>
                <a:ea typeface="Arial"/>
                <a:cs typeface="Arial"/>
                <a:sym typeface="Arial"/>
              </a:rPr>
              <a:t>Ninguno</a:t>
            </a:r>
          </a:p>
          <a:p>
            <a:pPr marL="0" marR="0" lvl="0" indent="0" algn="l" rtl="0">
              <a:lnSpc>
                <a:spcPct val="100000"/>
              </a:lnSpc>
              <a:spcBef>
                <a:spcPts val="0"/>
              </a:spcBef>
              <a:spcAft>
                <a:spcPts val="0"/>
              </a:spcAft>
              <a:buClr>
                <a:srgbClr val="000000"/>
              </a:buClr>
              <a:buSzPts val="1400"/>
              <a:buFont typeface="Arial"/>
              <a:buNone/>
            </a:pPr>
            <a:endParaRPr lang="es-ES" b="1" i="0" dirty="0">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s-ES" b="1" i="0" dirty="0">
                <a:latin typeface="Arial"/>
                <a:ea typeface="Arial"/>
                <a:cs typeface="Arial"/>
                <a:sym typeface="Arial"/>
              </a:rPr>
              <a:t>Fuente:</a:t>
            </a:r>
            <a:r>
              <a:rPr lang="en-US" b="1" i="0" dirty="0">
                <a:latin typeface="Arial"/>
                <a:ea typeface="Arial"/>
                <a:cs typeface="Arial"/>
                <a:sym typeface="Arial"/>
              </a:rPr>
              <a:t> </a:t>
            </a:r>
            <a:r>
              <a:rPr lang="en-US" sz="1100" b="0" i="0" u="none" strike="noStrike" cap="none" dirty="0">
                <a:solidFill>
                  <a:srgbClr val="000000"/>
                </a:solidFill>
                <a:latin typeface="Arial"/>
                <a:ea typeface="Arial"/>
                <a:cs typeface="Arial"/>
                <a:sym typeface="Arial"/>
              </a:rPr>
              <a:t>https://www.uniformlaws.org/committees/community-home?CommunityKey=50724584-e808-4255-bc5d-8ea4e588371d</a:t>
            </a:r>
            <a:endParaRPr dirty="0"/>
          </a:p>
          <a:p>
            <a:pPr marL="0" marR="0" lvl="0" indent="0" algn="l" rtl="0">
              <a:lnSpc>
                <a:spcPct val="100000"/>
              </a:lnSpc>
              <a:spcBef>
                <a:spcPts val="0"/>
              </a:spcBef>
              <a:spcAft>
                <a:spcPts val="0"/>
              </a:spcAft>
              <a:buSzPts val="1400"/>
              <a:buNone/>
            </a:pPr>
            <a:endParaRPr b="1" i="0" dirty="0"/>
          </a:p>
          <a:p>
            <a:pPr marL="0" lvl="0" indent="0" algn="l" rtl="0">
              <a:lnSpc>
                <a:spcPct val="100000"/>
              </a:lnSpc>
              <a:spcBef>
                <a:spcPts val="0"/>
              </a:spcBef>
              <a:spcAft>
                <a:spcPts val="0"/>
              </a:spcAft>
              <a:buSzPts val="1100"/>
              <a:buNone/>
            </a:pPr>
            <a:endParaRPr dirty="0"/>
          </a:p>
          <a:p>
            <a:pPr marL="0" marR="0" lvl="0" indent="0" algn="l" rtl="0">
              <a:lnSpc>
                <a:spcPct val="100000"/>
              </a:lnSpc>
              <a:spcBef>
                <a:spcPts val="1200"/>
              </a:spcBef>
              <a:spcAft>
                <a:spcPts val="0"/>
              </a:spcAft>
              <a:buClr>
                <a:srgbClr val="000000"/>
              </a:buClr>
              <a:buSzPts val="1100"/>
              <a:buFont typeface="Arial"/>
              <a:buNone/>
            </a:pPr>
            <a:endParaRPr dirty="0"/>
          </a:p>
          <a:p>
            <a:pPr marL="0" lvl="0" indent="0" algn="l" rtl="0">
              <a:lnSpc>
                <a:spcPct val="100000"/>
              </a:lnSpc>
              <a:spcBef>
                <a:spcPts val="1200"/>
              </a:spcBef>
              <a:spcAft>
                <a:spcPts val="0"/>
              </a:spcAft>
              <a:buSzPts val="1100"/>
              <a:buNone/>
            </a:pPr>
            <a:endParaRPr b="1" dirty="0">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2b54efc603f_0_3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273" name="Google Shape;273;g2b54efc603f_0_3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s-ES" b="1" dirty="0"/>
              <a:t>Instrucciones:</a:t>
            </a:r>
          </a:p>
          <a:p>
            <a:pPr marL="158750" lvl="0" indent="0" algn="l" rtl="0">
              <a:lnSpc>
                <a:spcPct val="100000"/>
              </a:lnSpc>
              <a:spcBef>
                <a:spcPts val="0"/>
              </a:spcBef>
              <a:spcAft>
                <a:spcPts val="0"/>
              </a:spcAft>
              <a:buSzPts val="1100"/>
              <a:buNone/>
            </a:pPr>
            <a:r>
              <a:rPr lang="es-ES" dirty="0"/>
              <a:t>Asegúrese de enfatizar que, para que su audiencia comprenda cómo la </a:t>
            </a:r>
            <a:r>
              <a:rPr lang="es-ES" b="1" dirty="0"/>
              <a:t>UPHPA</a:t>
            </a:r>
            <a:r>
              <a:rPr lang="es-ES" dirty="0"/>
              <a:t> puede ayudar a resolver su problema de propiedad heredada, es fundamental hablar con un abogado autorizado para ejercer en el estado donde se encuentra la tierra (bien inmueble).</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b="1" dirty="0"/>
              <a:t>Puntos a tratar:</a:t>
            </a:r>
          </a:p>
          <a:p>
            <a:pPr marL="158750" lvl="0" indent="0" algn="l" rtl="0">
              <a:lnSpc>
                <a:spcPct val="100000"/>
              </a:lnSpc>
              <a:spcBef>
                <a:spcPts val="0"/>
              </a:spcBef>
              <a:spcAft>
                <a:spcPts val="0"/>
              </a:spcAft>
              <a:buSzPts val="1100"/>
              <a:buNone/>
            </a:pPr>
            <a:r>
              <a:rPr lang="es-ES" dirty="0"/>
              <a:t>• Las reglas éticas relacionadas con la representación de una familia completa o de uno o varios de sus miembros.</a:t>
            </a:r>
          </a:p>
          <a:p>
            <a:pPr marL="158750" lvl="0" indent="0" algn="l" rtl="0">
              <a:lnSpc>
                <a:spcPct val="100000"/>
              </a:lnSpc>
              <a:spcBef>
                <a:spcPts val="0"/>
              </a:spcBef>
              <a:spcAft>
                <a:spcPts val="0"/>
              </a:spcAft>
              <a:buSzPts val="1100"/>
              <a:buNone/>
            </a:pPr>
            <a:r>
              <a:rPr lang="es-ES" dirty="0"/>
              <a:t>• Si la </a:t>
            </a:r>
            <a:r>
              <a:rPr lang="es-ES" b="1" dirty="0"/>
              <a:t>UPHPA</a:t>
            </a:r>
            <a:r>
              <a:rPr lang="es-ES" dirty="0"/>
              <a:t> ha sido promulgada en su estado y, de no ser así, cómo se rigen las leyes de propiedad heredada en ese estado.</a:t>
            </a:r>
          </a:p>
          <a:p>
            <a:pPr marL="158750" lvl="0" indent="0" algn="l" rtl="0">
              <a:lnSpc>
                <a:spcPct val="100000"/>
              </a:lnSpc>
              <a:spcBef>
                <a:spcPts val="0"/>
              </a:spcBef>
              <a:spcAft>
                <a:spcPts val="0"/>
              </a:spcAft>
              <a:buSzPts val="1100"/>
              <a:buNone/>
            </a:pPr>
            <a:r>
              <a:rPr lang="es-ES" dirty="0"/>
              <a:t>• Cómo la </a:t>
            </a:r>
            <a:r>
              <a:rPr lang="es-ES" b="1" dirty="0"/>
              <a:t>UPHPA</a:t>
            </a:r>
            <a:r>
              <a:rPr lang="es-ES" dirty="0"/>
              <a:t> u otras leyes aplicables de bienes raíces pueden ayudar a resolver su problema de propiedad heredada.</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b="1" dirty="0"/>
              <a:t>Tiempo: </a:t>
            </a:r>
            <a:r>
              <a:rPr lang="es-ES" dirty="0"/>
              <a:t>1 minuto</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b="1" dirty="0"/>
              <a:t>Materiales: </a:t>
            </a:r>
            <a:r>
              <a:rPr lang="es-ES" dirty="0"/>
              <a:t>Ninguno</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b="1" dirty="0"/>
              <a:t>Material de apoyo: </a:t>
            </a:r>
            <a:r>
              <a:rPr lang="es-ES" dirty="0"/>
              <a:t>Ninguno</a:t>
            </a: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p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784" name="Google Shape;784;p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100" dirty="0">
              <a:latin typeface="Avenir"/>
              <a:ea typeface="Avenir"/>
              <a:cs typeface="Avenir"/>
              <a:sym typeface="Avenir"/>
            </a:endParaRPr>
          </a:p>
          <a:p>
            <a:pPr marL="0" lvl="0" indent="0" algn="l" rtl="0">
              <a:lnSpc>
                <a:spcPct val="100000"/>
              </a:lnSpc>
              <a:spcBef>
                <a:spcPts val="0"/>
              </a:spcBef>
              <a:spcAft>
                <a:spcPts val="0"/>
              </a:spcAft>
              <a:buSzPts val="1100"/>
              <a:buNone/>
            </a:pPr>
            <a:r>
              <a:rPr lang="es-ES" b="1" dirty="0"/>
              <a:t>Instrucciones: </a:t>
            </a:r>
            <a:r>
              <a:rPr lang="es-ES" dirty="0"/>
              <a:t>Esta diapositiva ofrece una vista general de las protecciones específicas incluidas. Las diapositivas siguientes explican cada una con más detalle.</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Tiempo: </a:t>
            </a:r>
            <a:r>
              <a:rPr lang="es-ES" dirty="0"/>
              <a:t>1 minuto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Materiales: </a:t>
            </a:r>
            <a:r>
              <a:rPr lang="es-ES" dirty="0"/>
              <a:t>Ninguno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 de apoyo: </a:t>
            </a:r>
            <a:r>
              <a:rPr lang="es-ES" dirty="0"/>
              <a:t>Ninguno</a:t>
            </a: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2b54efc603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299" name="Google Shape;299;g2b54efc603f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s-ES" b="1" dirty="0">
                <a:latin typeface="Arial"/>
                <a:ea typeface="Arial"/>
                <a:cs typeface="Arial"/>
                <a:sym typeface="Arial"/>
              </a:rPr>
              <a:t>Instrucciones:</a:t>
            </a:r>
          </a:p>
          <a:p>
            <a:pPr marL="0" marR="0" lvl="0" indent="0" algn="l" rtl="0">
              <a:lnSpc>
                <a:spcPct val="100000"/>
              </a:lnSpc>
              <a:spcBef>
                <a:spcPts val="0"/>
              </a:spcBef>
              <a:spcAft>
                <a:spcPts val="0"/>
              </a:spcAft>
              <a:buClr>
                <a:srgbClr val="000000"/>
              </a:buClr>
              <a:buSzPts val="2400"/>
              <a:buFont typeface="Arial"/>
              <a:buNone/>
            </a:pPr>
            <a:endParaRPr lang="es-ES" dirty="0">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s-ES" dirty="0">
                <a:latin typeface="Arial"/>
                <a:ea typeface="Arial"/>
                <a:cs typeface="Arial"/>
                <a:sym typeface="Arial"/>
              </a:rPr>
              <a:t>El nuevo procedimiento de venta está diseñado para reflejar los métodos tradicionales que utilizan los agentes de bienes raíces al comercializar propiedades, y proporciona una notificación mejorada respecto a la venta por partición.</a:t>
            </a:r>
          </a:p>
          <a:p>
            <a:pPr marL="0" marR="0" lvl="0" indent="0" algn="l" rtl="0">
              <a:lnSpc>
                <a:spcPct val="100000"/>
              </a:lnSpc>
              <a:spcBef>
                <a:spcPts val="0"/>
              </a:spcBef>
              <a:spcAft>
                <a:spcPts val="0"/>
              </a:spcAft>
              <a:buClr>
                <a:srgbClr val="000000"/>
              </a:buClr>
              <a:buSzPts val="2400"/>
              <a:buFont typeface="Arial"/>
              <a:buNone/>
            </a:pPr>
            <a:endParaRPr lang="es-ES" dirty="0">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s-ES" dirty="0">
                <a:latin typeface="Arial"/>
                <a:ea typeface="Arial"/>
                <a:cs typeface="Arial"/>
                <a:sym typeface="Arial"/>
              </a:rPr>
              <a:t>Además de enviar aviso de la presentación de una acción de partición a todos los herederos localizables, el demandante debe colocar un letrero visible en la propiedad heredada.</a:t>
            </a:r>
          </a:p>
          <a:p>
            <a:pPr marL="0" marR="0" lvl="0" indent="0" algn="l" rtl="0">
              <a:lnSpc>
                <a:spcPct val="100000"/>
              </a:lnSpc>
              <a:spcBef>
                <a:spcPts val="0"/>
              </a:spcBef>
              <a:spcAft>
                <a:spcPts val="0"/>
              </a:spcAft>
              <a:buClr>
                <a:srgbClr val="000000"/>
              </a:buClr>
              <a:buSzPts val="2400"/>
              <a:buFont typeface="Arial"/>
              <a:buNone/>
            </a:pPr>
            <a:endParaRPr lang="es-ES" dirty="0">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s-ES" b="1" dirty="0">
                <a:latin typeface="Arial"/>
                <a:ea typeface="Arial"/>
                <a:cs typeface="Arial"/>
                <a:sym typeface="Arial"/>
              </a:rPr>
              <a:t>El letrero debe:</a:t>
            </a:r>
          </a:p>
          <a:p>
            <a:pPr marL="0" marR="0" lvl="0" indent="0" algn="l" rtl="0">
              <a:lnSpc>
                <a:spcPct val="100000"/>
              </a:lnSpc>
              <a:spcBef>
                <a:spcPts val="0"/>
              </a:spcBef>
              <a:spcAft>
                <a:spcPts val="0"/>
              </a:spcAft>
              <a:buClr>
                <a:srgbClr val="000000"/>
              </a:buClr>
              <a:buSzPts val="2400"/>
              <a:buFont typeface="Arial"/>
              <a:buNone/>
            </a:pPr>
            <a:r>
              <a:rPr lang="es-ES" dirty="0">
                <a:latin typeface="Arial"/>
                <a:ea typeface="Arial"/>
                <a:cs typeface="Arial"/>
                <a:sym typeface="Arial"/>
              </a:rPr>
              <a:t>• Indicar que se ha iniciado una acción de partición.</a:t>
            </a:r>
          </a:p>
          <a:p>
            <a:pPr marL="0" marR="0" lvl="0" indent="0" algn="l" rtl="0">
              <a:lnSpc>
                <a:spcPct val="100000"/>
              </a:lnSpc>
              <a:spcBef>
                <a:spcPts val="0"/>
              </a:spcBef>
              <a:spcAft>
                <a:spcPts val="0"/>
              </a:spcAft>
              <a:buClr>
                <a:srgbClr val="000000"/>
              </a:buClr>
              <a:buSzPts val="2400"/>
              <a:buFont typeface="Arial"/>
              <a:buNone/>
            </a:pPr>
            <a:r>
              <a:rPr lang="es-ES" dirty="0">
                <a:latin typeface="Arial"/>
                <a:ea typeface="Arial"/>
                <a:cs typeface="Arial"/>
                <a:sym typeface="Arial"/>
              </a:rPr>
              <a:t>• Incluir el nombre y la dirección del tribunal.</a:t>
            </a:r>
          </a:p>
          <a:p>
            <a:pPr marL="0" marR="0" lvl="0" indent="0" algn="l" rtl="0">
              <a:lnSpc>
                <a:spcPct val="100000"/>
              </a:lnSpc>
              <a:spcBef>
                <a:spcPts val="0"/>
              </a:spcBef>
              <a:spcAft>
                <a:spcPts val="0"/>
              </a:spcAft>
              <a:buClr>
                <a:srgbClr val="000000"/>
              </a:buClr>
              <a:buSzPts val="2400"/>
              <a:buFont typeface="Arial"/>
              <a:buNone/>
            </a:pPr>
            <a:endParaRPr lang="es-ES" dirty="0">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s-ES" dirty="0">
                <a:latin typeface="Arial"/>
                <a:ea typeface="Arial"/>
                <a:cs typeface="Arial"/>
                <a:sym typeface="Arial"/>
              </a:rPr>
              <a:t>El tribunal también puede exigir que el demandante incluya en el letrero el nombre del demandante y el de cualquier copropietario conocido.</a:t>
            </a:r>
          </a:p>
          <a:p>
            <a:pPr marL="0" marR="0" lvl="0" indent="0" algn="l" rtl="0">
              <a:lnSpc>
                <a:spcPct val="100000"/>
              </a:lnSpc>
              <a:spcBef>
                <a:spcPts val="0"/>
              </a:spcBef>
              <a:spcAft>
                <a:spcPts val="0"/>
              </a:spcAft>
              <a:buClr>
                <a:srgbClr val="000000"/>
              </a:buClr>
              <a:buSzPts val="2400"/>
              <a:buFont typeface="Arial"/>
              <a:buNone/>
            </a:pPr>
            <a:endParaRPr lang="es-ES" b="1" dirty="0">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s-ES" b="1" dirty="0">
                <a:latin typeface="Arial"/>
                <a:ea typeface="Arial"/>
                <a:cs typeface="Arial"/>
                <a:sym typeface="Arial"/>
              </a:rPr>
              <a:t>Tiempo: </a:t>
            </a:r>
            <a:r>
              <a:rPr lang="es-ES" dirty="0">
                <a:latin typeface="Arial"/>
                <a:ea typeface="Arial"/>
                <a:cs typeface="Arial"/>
                <a:sym typeface="Arial"/>
              </a:rPr>
              <a:t>2 minutos</a:t>
            </a:r>
          </a:p>
          <a:p>
            <a:pPr marL="0" marR="0" lvl="0" indent="0" algn="l" rtl="0">
              <a:lnSpc>
                <a:spcPct val="100000"/>
              </a:lnSpc>
              <a:spcBef>
                <a:spcPts val="0"/>
              </a:spcBef>
              <a:spcAft>
                <a:spcPts val="0"/>
              </a:spcAft>
              <a:buClr>
                <a:srgbClr val="000000"/>
              </a:buClr>
              <a:buSzPts val="2400"/>
              <a:buFont typeface="Arial"/>
              <a:buNone/>
            </a:pPr>
            <a:endParaRPr lang="es-ES" dirty="0">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s-ES" b="1" dirty="0">
                <a:latin typeface="Arial"/>
                <a:ea typeface="Arial"/>
                <a:cs typeface="Arial"/>
                <a:sym typeface="Arial"/>
              </a:rPr>
              <a:t>Materiales: </a:t>
            </a:r>
            <a:r>
              <a:rPr lang="es-ES" dirty="0">
                <a:latin typeface="Arial"/>
                <a:ea typeface="Arial"/>
                <a:cs typeface="Arial"/>
                <a:sym typeface="Arial"/>
              </a:rPr>
              <a:t>Ninguno</a:t>
            </a:r>
          </a:p>
          <a:p>
            <a:pPr marL="0" marR="0" lvl="0" indent="0" algn="l" rtl="0">
              <a:lnSpc>
                <a:spcPct val="100000"/>
              </a:lnSpc>
              <a:spcBef>
                <a:spcPts val="0"/>
              </a:spcBef>
              <a:spcAft>
                <a:spcPts val="0"/>
              </a:spcAft>
              <a:buClr>
                <a:srgbClr val="000000"/>
              </a:buClr>
              <a:buSzPts val="2400"/>
              <a:buFont typeface="Arial"/>
              <a:buNone/>
            </a:pPr>
            <a:endParaRPr lang="es-ES" dirty="0">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s-ES" b="1" dirty="0">
                <a:latin typeface="Arial"/>
                <a:ea typeface="Arial"/>
                <a:cs typeface="Arial"/>
                <a:sym typeface="Arial"/>
              </a:rPr>
              <a:t>Material de apoyo: </a:t>
            </a:r>
            <a:r>
              <a:rPr lang="es-ES" dirty="0">
                <a:latin typeface="Arial"/>
                <a:ea typeface="Arial"/>
                <a:cs typeface="Arial"/>
                <a:sym typeface="Arial"/>
              </a:rPr>
              <a:t>Ninguno</a:t>
            </a:r>
          </a:p>
          <a:p>
            <a:pPr marL="0" marR="0" lvl="0" indent="0" algn="l" rtl="0">
              <a:lnSpc>
                <a:spcPct val="100000"/>
              </a:lnSpc>
              <a:spcBef>
                <a:spcPts val="0"/>
              </a:spcBef>
              <a:spcAft>
                <a:spcPts val="0"/>
              </a:spcAft>
              <a:buClr>
                <a:srgbClr val="000000"/>
              </a:buClr>
              <a:buSzPts val="2400"/>
              <a:buFont typeface="Arial"/>
              <a:buNone/>
            </a:pPr>
            <a:endParaRPr lang="es-ES" dirty="0">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s-ES" b="1" dirty="0">
                <a:latin typeface="Arial"/>
                <a:ea typeface="Arial"/>
                <a:cs typeface="Arial"/>
                <a:sym typeface="Arial"/>
              </a:rPr>
              <a:t>Fuente:</a:t>
            </a:r>
            <a:r>
              <a:rPr lang="en-US" b="1" dirty="0">
                <a:latin typeface="Arial"/>
                <a:ea typeface="Arial"/>
                <a:cs typeface="Arial"/>
                <a:sym typeface="Arial"/>
              </a:rPr>
              <a:t> </a:t>
            </a:r>
            <a:r>
              <a:rPr lang="en-US" dirty="0">
                <a:latin typeface="Arial"/>
                <a:ea typeface="Arial"/>
                <a:cs typeface="Arial"/>
                <a:sym typeface="Arial"/>
              </a:rPr>
              <a:t>The </a:t>
            </a:r>
            <a:r>
              <a:rPr lang="en-US" dirty="0"/>
              <a:t>Uniform Partition of Heirs Property Act, Section 4: Service; Notice by Posting.</a:t>
            </a:r>
            <a:endParaRPr dirty="0"/>
          </a:p>
          <a:p>
            <a:pPr marL="457200" marR="0" lvl="0" indent="-228600" algn="l" rtl="0">
              <a:lnSpc>
                <a:spcPct val="100000"/>
              </a:lnSpc>
              <a:spcBef>
                <a:spcPts val="0"/>
              </a:spcBef>
              <a:spcAft>
                <a:spcPts val="0"/>
              </a:spcAft>
              <a:buClr>
                <a:srgbClr val="000000"/>
              </a:buClr>
              <a:buSzPts val="1400"/>
              <a:buFont typeface="Arial"/>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233" name="Google Shape;233;p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s-MX" b="1" noProof="0" dirty="0"/>
              <a:t>Instrucciones: </a:t>
            </a:r>
            <a:r>
              <a:rPr lang="es-MX" b="0" noProof="0" dirty="0"/>
              <a:t> Describa el objetivo general del currículo</a:t>
            </a:r>
            <a:endParaRPr lang="es-MX" noProof="0" dirty="0"/>
          </a:p>
          <a:p>
            <a:pPr marL="0" lvl="0" indent="0" algn="l" rtl="0">
              <a:lnSpc>
                <a:spcPct val="100000"/>
              </a:lnSpc>
              <a:spcBef>
                <a:spcPts val="0"/>
              </a:spcBef>
              <a:spcAft>
                <a:spcPts val="0"/>
              </a:spcAft>
              <a:buSzPts val="1100"/>
              <a:buNone/>
            </a:pPr>
            <a:endParaRPr lang="es-MX" b="0" noProof="0" dirty="0"/>
          </a:p>
          <a:p>
            <a:pPr marL="0" marR="0" lvl="0" indent="0" algn="l" rtl="0">
              <a:lnSpc>
                <a:spcPct val="100000"/>
              </a:lnSpc>
              <a:spcBef>
                <a:spcPts val="0"/>
              </a:spcBef>
              <a:spcAft>
                <a:spcPts val="0"/>
              </a:spcAft>
              <a:buClr>
                <a:schemeClr val="dk1"/>
              </a:buClr>
              <a:buSzPts val="1200"/>
              <a:buFont typeface="Calibri"/>
              <a:buNone/>
            </a:pPr>
            <a:r>
              <a:rPr lang="es-MX" b="1" noProof="0" dirty="0"/>
              <a:t>Tiempo</a:t>
            </a:r>
            <a:r>
              <a:rPr lang="es-MX" b="0" noProof="0" dirty="0"/>
              <a:t>: 1 minuto</a:t>
            </a:r>
            <a:endParaRPr lang="es-MX" noProof="0" dirty="0"/>
          </a:p>
          <a:p>
            <a:pPr marL="0" marR="0" lvl="0" indent="0" algn="l" rtl="0">
              <a:lnSpc>
                <a:spcPct val="100000"/>
              </a:lnSpc>
              <a:spcBef>
                <a:spcPts val="0"/>
              </a:spcBef>
              <a:spcAft>
                <a:spcPts val="0"/>
              </a:spcAft>
              <a:buClr>
                <a:schemeClr val="dk1"/>
              </a:buClr>
              <a:buSzPts val="1200"/>
              <a:buFont typeface="Calibri"/>
              <a:buNone/>
            </a:pPr>
            <a:endParaRPr lang="es-MX" b="0" noProof="0" dirty="0"/>
          </a:p>
          <a:p>
            <a:pPr marL="0" marR="0" lvl="0" indent="0" algn="l" rtl="0">
              <a:lnSpc>
                <a:spcPct val="100000"/>
              </a:lnSpc>
              <a:spcBef>
                <a:spcPts val="0"/>
              </a:spcBef>
              <a:spcAft>
                <a:spcPts val="0"/>
              </a:spcAft>
              <a:buClr>
                <a:schemeClr val="dk1"/>
              </a:buClr>
              <a:buSzPts val="1200"/>
              <a:buFont typeface="Calibri"/>
              <a:buNone/>
            </a:pPr>
            <a:r>
              <a:rPr lang="es-MX" b="1" noProof="0" dirty="0"/>
              <a:t>Material</a:t>
            </a:r>
            <a:r>
              <a:rPr lang="es-MX" b="0" noProof="0" dirty="0"/>
              <a:t>: Ninguno</a:t>
            </a:r>
            <a:endParaRPr lang="es-MX" noProof="0" dirty="0"/>
          </a:p>
          <a:p>
            <a:pPr marL="0" lvl="0" indent="0" algn="l" rtl="0">
              <a:lnSpc>
                <a:spcPct val="100000"/>
              </a:lnSpc>
              <a:spcBef>
                <a:spcPts val="0"/>
              </a:spcBef>
              <a:spcAft>
                <a:spcPts val="0"/>
              </a:spcAft>
              <a:buSzPts val="1100"/>
              <a:buNone/>
            </a:pPr>
            <a:endParaRPr lang="es-MX" b="1" noProof="0" dirty="0"/>
          </a:p>
          <a:p>
            <a:pPr marL="0" lvl="0" indent="0" algn="l" rtl="0">
              <a:lnSpc>
                <a:spcPct val="100000"/>
              </a:lnSpc>
              <a:spcBef>
                <a:spcPts val="0"/>
              </a:spcBef>
              <a:spcAft>
                <a:spcPts val="0"/>
              </a:spcAft>
              <a:buSzPts val="1100"/>
              <a:buNone/>
            </a:pPr>
            <a:r>
              <a:rPr lang="es-MX" b="1" noProof="0" dirty="0"/>
              <a:t>Material de apoyo:  </a:t>
            </a:r>
            <a:r>
              <a:rPr lang="es-MX" b="0" noProof="0" dirty="0"/>
              <a:t>Ninguno</a:t>
            </a:r>
            <a:endParaRPr lang="es-MX" noProof="0"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2b54efc603f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307" name="Google Shape;307;g2b54efc603f_0_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s-ES" b="1" dirty="0"/>
              <a:t>Instrucciones:</a:t>
            </a:r>
          </a:p>
          <a:p>
            <a:pPr marL="0" marR="0" lvl="0" indent="0" algn="l" rtl="0">
              <a:lnSpc>
                <a:spcPct val="100000"/>
              </a:lnSpc>
              <a:spcBef>
                <a:spcPts val="0"/>
              </a:spcBef>
              <a:spcAft>
                <a:spcPts val="0"/>
              </a:spcAft>
              <a:buSzPts val="1400"/>
              <a:buNone/>
            </a:pPr>
            <a:endParaRPr lang="es-ES" dirty="0"/>
          </a:p>
          <a:p>
            <a:pPr marL="0" marR="0" lvl="0" indent="0" algn="l" rtl="0">
              <a:lnSpc>
                <a:spcPct val="100000"/>
              </a:lnSpc>
              <a:spcBef>
                <a:spcPts val="0"/>
              </a:spcBef>
              <a:spcAft>
                <a:spcPts val="0"/>
              </a:spcAft>
              <a:buSzPts val="1400"/>
              <a:buNone/>
            </a:pPr>
            <a:r>
              <a:rPr lang="es-ES" dirty="0"/>
              <a:t>Los copropietarios pueden ponerse de acuerdo sobre el valor de la propiedad. Sin embargo, si no todos los copropietarios están de acuerdo en el valor, el tribunal ordenará que un tasador de bienes raíces independiente y con licencia determine el valor justo de mercado de la propiedad.</a:t>
            </a:r>
          </a:p>
          <a:p>
            <a:pPr marL="0" marR="0" lvl="0" indent="0" algn="l" rtl="0">
              <a:lnSpc>
                <a:spcPct val="100000"/>
              </a:lnSpc>
              <a:spcBef>
                <a:spcPts val="0"/>
              </a:spcBef>
              <a:spcAft>
                <a:spcPts val="0"/>
              </a:spcAft>
              <a:buSzPts val="1400"/>
              <a:buNone/>
            </a:pPr>
            <a:endParaRPr lang="es-ES" dirty="0"/>
          </a:p>
          <a:p>
            <a:pPr marL="0" marR="0" lvl="0" indent="0" algn="l" rtl="0">
              <a:lnSpc>
                <a:spcPct val="100000"/>
              </a:lnSpc>
              <a:spcBef>
                <a:spcPts val="0"/>
              </a:spcBef>
              <a:spcAft>
                <a:spcPts val="0"/>
              </a:spcAft>
              <a:buSzPts val="1400"/>
              <a:buNone/>
            </a:pPr>
            <a:r>
              <a:rPr lang="es-ES" b="1" dirty="0"/>
              <a:t>Tiempo: </a:t>
            </a:r>
            <a:r>
              <a:rPr lang="es-ES" dirty="0"/>
              <a:t>1 minuto</a:t>
            </a:r>
          </a:p>
          <a:p>
            <a:pPr marL="0" marR="0" lvl="0" indent="0" algn="l" rtl="0">
              <a:lnSpc>
                <a:spcPct val="100000"/>
              </a:lnSpc>
              <a:spcBef>
                <a:spcPts val="0"/>
              </a:spcBef>
              <a:spcAft>
                <a:spcPts val="0"/>
              </a:spcAft>
              <a:buSzPts val="1400"/>
              <a:buNone/>
            </a:pPr>
            <a:endParaRPr lang="es-ES" dirty="0"/>
          </a:p>
          <a:p>
            <a:pPr marL="0" marR="0" lvl="0" indent="0" algn="l" rtl="0">
              <a:lnSpc>
                <a:spcPct val="100000"/>
              </a:lnSpc>
              <a:spcBef>
                <a:spcPts val="0"/>
              </a:spcBef>
              <a:spcAft>
                <a:spcPts val="0"/>
              </a:spcAft>
              <a:buSzPts val="1400"/>
              <a:buNone/>
            </a:pPr>
            <a:r>
              <a:rPr lang="es-ES" b="1" dirty="0"/>
              <a:t>Materiales: </a:t>
            </a:r>
            <a:r>
              <a:rPr lang="es-ES" dirty="0"/>
              <a:t>Ninguno</a:t>
            </a:r>
          </a:p>
          <a:p>
            <a:pPr marL="0" marR="0" lvl="0" indent="0" algn="l" rtl="0">
              <a:lnSpc>
                <a:spcPct val="100000"/>
              </a:lnSpc>
              <a:spcBef>
                <a:spcPts val="0"/>
              </a:spcBef>
              <a:spcAft>
                <a:spcPts val="0"/>
              </a:spcAft>
              <a:buSzPts val="1400"/>
              <a:buNone/>
            </a:pPr>
            <a:endParaRPr lang="es-ES" dirty="0"/>
          </a:p>
          <a:p>
            <a:pPr marL="0" marR="0" lvl="0" indent="0" algn="l" rtl="0">
              <a:lnSpc>
                <a:spcPct val="100000"/>
              </a:lnSpc>
              <a:spcBef>
                <a:spcPts val="0"/>
              </a:spcBef>
              <a:spcAft>
                <a:spcPts val="0"/>
              </a:spcAft>
              <a:buSzPts val="1400"/>
              <a:buNone/>
            </a:pPr>
            <a:r>
              <a:rPr lang="es-ES" b="1" dirty="0"/>
              <a:t>Material de apoyo: </a:t>
            </a:r>
            <a:r>
              <a:rPr lang="es-ES" dirty="0"/>
              <a:t>Ninguno</a:t>
            </a:r>
          </a:p>
          <a:p>
            <a:pPr marL="0" marR="0" lvl="0" indent="0" algn="l" rtl="0">
              <a:lnSpc>
                <a:spcPct val="100000"/>
              </a:lnSpc>
              <a:spcBef>
                <a:spcPts val="0"/>
              </a:spcBef>
              <a:spcAft>
                <a:spcPts val="0"/>
              </a:spcAft>
              <a:buSzPts val="1400"/>
              <a:buNone/>
            </a:pPr>
            <a:endParaRPr lang="es-ES" dirty="0"/>
          </a:p>
          <a:p>
            <a:pPr marL="0" marR="0" lvl="0" indent="0" algn="l" rtl="0">
              <a:lnSpc>
                <a:spcPct val="100000"/>
              </a:lnSpc>
              <a:spcBef>
                <a:spcPts val="0"/>
              </a:spcBef>
              <a:spcAft>
                <a:spcPts val="0"/>
              </a:spcAft>
              <a:buSzPts val="1400"/>
              <a:buNone/>
            </a:pPr>
            <a:r>
              <a:rPr lang="es-ES" b="1" dirty="0"/>
              <a:t>Fuente:</a:t>
            </a:r>
            <a:r>
              <a:rPr lang="en-US" b="1" dirty="0"/>
              <a:t> </a:t>
            </a:r>
            <a:r>
              <a:rPr lang="en-US" dirty="0"/>
              <a:t>Uniform Partition of Heirs Property Act, Section 6. Determination of Value.</a:t>
            </a:r>
            <a:endParaRPr dirty="0"/>
          </a:p>
          <a:p>
            <a:pPr marL="0" marR="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2b54efc603f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315" name="Google Shape;315;g2b54efc603f_0_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s-ES" b="1" dirty="0"/>
              <a:t>Instrucciones:</a:t>
            </a:r>
          </a:p>
          <a:p>
            <a:pPr marL="0" marR="0" lvl="0" indent="0" algn="l" rtl="0">
              <a:lnSpc>
                <a:spcPct val="100000"/>
              </a:lnSpc>
              <a:spcBef>
                <a:spcPts val="0"/>
              </a:spcBef>
              <a:spcAft>
                <a:spcPts val="0"/>
              </a:spcAft>
              <a:buClr>
                <a:srgbClr val="000000"/>
              </a:buClr>
              <a:buSzPts val="1400"/>
              <a:buFont typeface="Arial"/>
              <a:buNone/>
            </a:pPr>
            <a:endParaRPr lang="es-ES" dirty="0"/>
          </a:p>
          <a:p>
            <a:pPr marL="0" marR="0" lvl="0" indent="0" algn="l" rtl="0">
              <a:lnSpc>
                <a:spcPct val="100000"/>
              </a:lnSpc>
              <a:spcBef>
                <a:spcPts val="0"/>
              </a:spcBef>
              <a:spcAft>
                <a:spcPts val="0"/>
              </a:spcAft>
              <a:buClr>
                <a:srgbClr val="000000"/>
              </a:buClr>
              <a:buSzPts val="1400"/>
              <a:buFont typeface="Arial"/>
              <a:buNone/>
            </a:pPr>
            <a:r>
              <a:rPr lang="es-ES" dirty="0"/>
              <a:t>La disposición de Derecho de preferencia u Opción de Compra permite que un copropietario que no haya solicitado una partición por venta pueda adquirir la propiedad.</a:t>
            </a:r>
          </a:p>
          <a:p>
            <a:pPr marL="0" marR="0" lvl="0" indent="0" algn="l" rtl="0">
              <a:lnSpc>
                <a:spcPct val="100000"/>
              </a:lnSpc>
              <a:spcBef>
                <a:spcPts val="0"/>
              </a:spcBef>
              <a:spcAft>
                <a:spcPts val="0"/>
              </a:spcAft>
              <a:buClr>
                <a:srgbClr val="000000"/>
              </a:buClr>
              <a:buSzPts val="1400"/>
              <a:buFont typeface="Arial"/>
              <a:buNone/>
            </a:pPr>
            <a:endParaRPr lang="es-ES" dirty="0"/>
          </a:p>
          <a:p>
            <a:pPr marL="0" marR="0" lvl="0" indent="0" algn="l" rtl="0">
              <a:lnSpc>
                <a:spcPct val="100000"/>
              </a:lnSpc>
              <a:spcBef>
                <a:spcPts val="0"/>
              </a:spcBef>
              <a:spcAft>
                <a:spcPts val="0"/>
              </a:spcAft>
              <a:buClr>
                <a:srgbClr val="000000"/>
              </a:buClr>
              <a:buSzPts val="1400"/>
              <a:buFont typeface="Arial"/>
              <a:buNone/>
            </a:pPr>
            <a:r>
              <a:rPr lang="es-ES" dirty="0"/>
              <a:t>Cualquier copropietario que no solicite la partición por venta puede comprar la participación de los copropietarios que sí pidieron al tribunal una venta.</a:t>
            </a:r>
          </a:p>
          <a:p>
            <a:pPr marL="0" marR="0" lvl="0" indent="0" algn="l" rtl="0">
              <a:lnSpc>
                <a:spcPct val="100000"/>
              </a:lnSpc>
              <a:spcBef>
                <a:spcPts val="0"/>
              </a:spcBef>
              <a:spcAft>
                <a:spcPts val="0"/>
              </a:spcAft>
              <a:buClr>
                <a:srgbClr val="000000"/>
              </a:buClr>
              <a:buSzPts val="1400"/>
              <a:buFont typeface="Arial"/>
              <a:buNone/>
            </a:pPr>
            <a:endParaRPr lang="es-ES" dirty="0"/>
          </a:p>
          <a:p>
            <a:pPr marL="0" marR="0" lvl="0" indent="0" algn="l" rtl="0">
              <a:lnSpc>
                <a:spcPct val="100000"/>
              </a:lnSpc>
              <a:spcBef>
                <a:spcPts val="0"/>
              </a:spcBef>
              <a:spcAft>
                <a:spcPts val="0"/>
              </a:spcAft>
              <a:buClr>
                <a:srgbClr val="000000"/>
              </a:buClr>
              <a:buSzPts val="1400"/>
              <a:buFont typeface="Arial"/>
              <a:buNone/>
            </a:pPr>
            <a:r>
              <a:rPr lang="es-ES" dirty="0"/>
              <a:t>Si dos o más copropietarios desean comprar la propiedad, el tribunal dividirá la participación del vendedor entre los compradores según sus porcentajes actuales de propiedad.</a:t>
            </a:r>
          </a:p>
          <a:p>
            <a:pPr marL="0" marR="0" lvl="0" indent="0" algn="l" rtl="0">
              <a:lnSpc>
                <a:spcPct val="100000"/>
              </a:lnSpc>
              <a:spcBef>
                <a:spcPts val="0"/>
              </a:spcBef>
              <a:spcAft>
                <a:spcPts val="0"/>
              </a:spcAft>
              <a:buClr>
                <a:srgbClr val="000000"/>
              </a:buClr>
              <a:buSzPts val="1400"/>
              <a:buFont typeface="Arial"/>
              <a:buNone/>
            </a:pPr>
            <a:endParaRPr lang="es-ES" dirty="0"/>
          </a:p>
          <a:p>
            <a:pPr marL="0" marR="0" lvl="0" indent="0" algn="l" rtl="0">
              <a:lnSpc>
                <a:spcPct val="100000"/>
              </a:lnSpc>
              <a:spcBef>
                <a:spcPts val="0"/>
              </a:spcBef>
              <a:spcAft>
                <a:spcPts val="0"/>
              </a:spcAft>
              <a:buClr>
                <a:srgbClr val="000000"/>
              </a:buClr>
              <a:buSzPts val="1400"/>
              <a:buFont typeface="Arial"/>
              <a:buNone/>
            </a:pPr>
            <a:r>
              <a:rPr lang="es-ES" b="1" dirty="0"/>
              <a:t>Tiempo: </a:t>
            </a:r>
            <a:r>
              <a:rPr lang="es-ES" dirty="0"/>
              <a:t>1 minuto</a:t>
            </a:r>
          </a:p>
          <a:p>
            <a:pPr marL="0" marR="0" lvl="0" indent="0" algn="l" rtl="0">
              <a:lnSpc>
                <a:spcPct val="100000"/>
              </a:lnSpc>
              <a:spcBef>
                <a:spcPts val="0"/>
              </a:spcBef>
              <a:spcAft>
                <a:spcPts val="0"/>
              </a:spcAft>
              <a:buClr>
                <a:srgbClr val="000000"/>
              </a:buClr>
              <a:buSzPts val="1400"/>
              <a:buFont typeface="Arial"/>
              <a:buNone/>
            </a:pPr>
            <a:endParaRPr lang="es-ES" dirty="0"/>
          </a:p>
          <a:p>
            <a:pPr marL="0" marR="0" lvl="0" indent="0" algn="l" rtl="0">
              <a:lnSpc>
                <a:spcPct val="100000"/>
              </a:lnSpc>
              <a:spcBef>
                <a:spcPts val="0"/>
              </a:spcBef>
              <a:spcAft>
                <a:spcPts val="0"/>
              </a:spcAft>
              <a:buClr>
                <a:srgbClr val="000000"/>
              </a:buClr>
              <a:buSzPts val="1400"/>
              <a:buFont typeface="Arial"/>
              <a:buNone/>
            </a:pPr>
            <a:r>
              <a:rPr lang="es-ES" b="1" dirty="0"/>
              <a:t>Materiales: </a:t>
            </a:r>
            <a:r>
              <a:rPr lang="es-ES" dirty="0"/>
              <a:t>Ninguno</a:t>
            </a:r>
          </a:p>
          <a:p>
            <a:pPr marL="0" marR="0" lvl="0" indent="0" algn="l" rtl="0">
              <a:lnSpc>
                <a:spcPct val="100000"/>
              </a:lnSpc>
              <a:spcBef>
                <a:spcPts val="0"/>
              </a:spcBef>
              <a:spcAft>
                <a:spcPts val="0"/>
              </a:spcAft>
              <a:buClr>
                <a:srgbClr val="000000"/>
              </a:buClr>
              <a:buSzPts val="1400"/>
              <a:buFont typeface="Arial"/>
              <a:buNone/>
            </a:pPr>
            <a:endParaRPr lang="es-ES" dirty="0"/>
          </a:p>
          <a:p>
            <a:pPr marL="0" marR="0" lvl="0" indent="0" algn="l" rtl="0">
              <a:lnSpc>
                <a:spcPct val="100000"/>
              </a:lnSpc>
              <a:spcBef>
                <a:spcPts val="0"/>
              </a:spcBef>
              <a:spcAft>
                <a:spcPts val="0"/>
              </a:spcAft>
              <a:buClr>
                <a:srgbClr val="000000"/>
              </a:buClr>
              <a:buSzPts val="1400"/>
              <a:buFont typeface="Arial"/>
              <a:buNone/>
            </a:pPr>
            <a:r>
              <a:rPr lang="es-ES" b="1" dirty="0"/>
              <a:t>Material de apoyo: </a:t>
            </a:r>
            <a:r>
              <a:rPr lang="es-ES" dirty="0"/>
              <a:t>Ninguno</a:t>
            </a:r>
          </a:p>
          <a:p>
            <a:pPr marL="0" marR="0" lvl="0" indent="0" algn="l" rtl="0">
              <a:lnSpc>
                <a:spcPct val="100000"/>
              </a:lnSpc>
              <a:spcBef>
                <a:spcPts val="0"/>
              </a:spcBef>
              <a:spcAft>
                <a:spcPts val="0"/>
              </a:spcAft>
              <a:buClr>
                <a:srgbClr val="000000"/>
              </a:buClr>
              <a:buSzPts val="1400"/>
              <a:buFont typeface="Arial"/>
              <a:buNone/>
            </a:pPr>
            <a:endParaRPr lang="es-ES" dirty="0"/>
          </a:p>
          <a:p>
            <a:pPr marL="0" marR="0" lvl="0" indent="0" algn="l" rtl="0">
              <a:lnSpc>
                <a:spcPct val="100000"/>
              </a:lnSpc>
              <a:spcBef>
                <a:spcPts val="0"/>
              </a:spcBef>
              <a:spcAft>
                <a:spcPts val="0"/>
              </a:spcAft>
              <a:buClr>
                <a:srgbClr val="000000"/>
              </a:buClr>
              <a:buSzPts val="1400"/>
              <a:buFont typeface="Arial"/>
              <a:buNone/>
            </a:pPr>
            <a:r>
              <a:rPr lang="es-ES" b="1" dirty="0"/>
              <a:t>Fuente:</a:t>
            </a:r>
            <a:r>
              <a:rPr lang="en-US" b="1" dirty="0"/>
              <a:t> </a:t>
            </a:r>
            <a:r>
              <a:rPr lang="en-US" i="1" dirty="0"/>
              <a:t>Uniform Partition of Heirs Property Act, Section 7. Co-tenant Buyout</a:t>
            </a:r>
            <a:r>
              <a:rPr lang="en-US" dirty="0"/>
              <a:t>.</a:t>
            </a:r>
            <a:endParaRPr dirty="0"/>
          </a:p>
          <a:p>
            <a:pPr marL="0" marR="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2b54efc603f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322" name="Google Shape;322;g2b54efc603f_0_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endParaRPr lang="en-US" dirty="0"/>
          </a:p>
          <a:p>
            <a:pPr marL="0" marR="0" lvl="0" indent="0" algn="l" rtl="0">
              <a:lnSpc>
                <a:spcPct val="100000"/>
              </a:lnSpc>
              <a:spcBef>
                <a:spcPts val="0"/>
              </a:spcBef>
              <a:spcAft>
                <a:spcPts val="0"/>
              </a:spcAft>
              <a:buSzPts val="1400"/>
              <a:buNone/>
            </a:pPr>
            <a:r>
              <a:rPr lang="es-ES" b="1" dirty="0"/>
              <a:t>Instrucciones:</a:t>
            </a:r>
          </a:p>
          <a:p>
            <a:pPr marL="0" marR="0" lvl="0" indent="0" algn="l" rtl="0">
              <a:lnSpc>
                <a:spcPct val="100000"/>
              </a:lnSpc>
              <a:spcBef>
                <a:spcPts val="0"/>
              </a:spcBef>
              <a:spcAft>
                <a:spcPts val="0"/>
              </a:spcAft>
              <a:buSzPts val="1400"/>
              <a:buNone/>
            </a:pPr>
            <a:endParaRPr lang="es-ES" dirty="0"/>
          </a:p>
          <a:p>
            <a:pPr marL="0" marR="0" lvl="0" indent="0" algn="l" rtl="0">
              <a:lnSpc>
                <a:spcPct val="100000"/>
              </a:lnSpc>
              <a:spcBef>
                <a:spcPts val="0"/>
              </a:spcBef>
              <a:spcAft>
                <a:spcPts val="0"/>
              </a:spcAft>
              <a:buSzPts val="1400"/>
              <a:buNone/>
            </a:pPr>
            <a:r>
              <a:rPr lang="es-ES" dirty="0"/>
              <a:t>Un copropietario puede elegir que su parte de la propiedad se le adjudique en especie, es decir, que el tribunal divida la propiedad en parcelas físicamente distintas y con títulos separados.</a:t>
            </a:r>
          </a:p>
          <a:p>
            <a:pPr marL="0" marR="0" lvl="0" indent="0" algn="l" rtl="0">
              <a:lnSpc>
                <a:spcPct val="100000"/>
              </a:lnSpc>
              <a:spcBef>
                <a:spcPts val="0"/>
              </a:spcBef>
              <a:spcAft>
                <a:spcPts val="0"/>
              </a:spcAft>
              <a:buSzPts val="1400"/>
              <a:buNone/>
            </a:pPr>
            <a:endParaRPr lang="es-ES" dirty="0"/>
          </a:p>
          <a:p>
            <a:pPr marL="0" marR="0" lvl="0" indent="0" algn="l" rtl="0">
              <a:lnSpc>
                <a:spcPct val="100000"/>
              </a:lnSpc>
              <a:spcBef>
                <a:spcPts val="0"/>
              </a:spcBef>
              <a:spcAft>
                <a:spcPts val="0"/>
              </a:spcAft>
              <a:buSzPts val="1400"/>
              <a:buNone/>
            </a:pPr>
            <a:r>
              <a:rPr lang="es-ES" b="1" dirty="0"/>
              <a:t>La UPHPA exige que el tribunal determine si una partición en especie es apropiada cuando:</a:t>
            </a:r>
          </a:p>
          <a:p>
            <a:pPr marL="0" marR="0" lvl="0" indent="0" algn="l" rtl="0">
              <a:lnSpc>
                <a:spcPct val="100000"/>
              </a:lnSpc>
              <a:spcBef>
                <a:spcPts val="0"/>
              </a:spcBef>
              <a:spcAft>
                <a:spcPts val="0"/>
              </a:spcAft>
              <a:buSzPts val="1400"/>
              <a:buNone/>
            </a:pPr>
            <a:r>
              <a:rPr lang="es-ES" dirty="0"/>
              <a:t>• un copropietario solicita dividir la propiedad en especie, o</a:t>
            </a:r>
          </a:p>
          <a:p>
            <a:pPr marL="0" marR="0" lvl="0" indent="0" algn="l" rtl="0">
              <a:lnSpc>
                <a:spcPct val="100000"/>
              </a:lnSpc>
              <a:spcBef>
                <a:spcPts val="0"/>
              </a:spcBef>
              <a:spcAft>
                <a:spcPts val="0"/>
              </a:spcAft>
              <a:buSzPts val="1400"/>
              <a:buNone/>
            </a:pPr>
            <a:r>
              <a:rPr lang="es-ES" dirty="0"/>
              <a:t>• ningún copropietario decide comprar las participaciones del copropietario que pidió la venta de la propiedad.</a:t>
            </a:r>
          </a:p>
          <a:p>
            <a:pPr marL="0" marR="0" lvl="0" indent="0" algn="l" rtl="0">
              <a:lnSpc>
                <a:spcPct val="100000"/>
              </a:lnSpc>
              <a:spcBef>
                <a:spcPts val="0"/>
              </a:spcBef>
              <a:spcAft>
                <a:spcPts val="0"/>
              </a:spcAft>
              <a:buSzPts val="1400"/>
              <a:buNone/>
            </a:pPr>
            <a:endParaRPr lang="es-ES" dirty="0"/>
          </a:p>
          <a:p>
            <a:pPr marL="0" marR="0" lvl="0" indent="0" algn="l" rtl="0">
              <a:lnSpc>
                <a:spcPct val="100000"/>
              </a:lnSpc>
              <a:spcBef>
                <a:spcPts val="0"/>
              </a:spcBef>
              <a:spcAft>
                <a:spcPts val="0"/>
              </a:spcAft>
              <a:buSzPts val="1400"/>
              <a:buNone/>
            </a:pPr>
            <a:r>
              <a:rPr lang="es-ES" dirty="0"/>
              <a:t>Existe una preferencia por dividir la propiedad en especie, a menos que el tribunal, aplicando la prueba de la </a:t>
            </a:r>
            <a:r>
              <a:rPr lang="es-ES" b="1" i="1" dirty="0"/>
              <a:t>“totalidad de las circunstancias”</a:t>
            </a:r>
            <a:r>
              <a:rPr lang="es-ES" dirty="0"/>
              <a:t> y considerando factores económicos y no económicos, determine que una partición en especie resultaría en un perjuicio manifiesto para el grupo de copropietarios.</a:t>
            </a:r>
          </a:p>
          <a:p>
            <a:pPr marL="0" marR="0" lvl="0" indent="0" algn="l" rtl="0">
              <a:lnSpc>
                <a:spcPct val="100000"/>
              </a:lnSpc>
              <a:spcBef>
                <a:spcPts val="0"/>
              </a:spcBef>
              <a:spcAft>
                <a:spcPts val="0"/>
              </a:spcAft>
              <a:buSzPts val="1400"/>
              <a:buNone/>
            </a:pPr>
            <a:endParaRPr lang="es-ES" dirty="0"/>
          </a:p>
          <a:p>
            <a:pPr marL="0" marR="0" lvl="0" indent="0" algn="l" rtl="0">
              <a:lnSpc>
                <a:spcPct val="100000"/>
              </a:lnSpc>
              <a:spcBef>
                <a:spcPts val="0"/>
              </a:spcBef>
              <a:spcAft>
                <a:spcPts val="0"/>
              </a:spcAft>
              <a:buSzPts val="1400"/>
              <a:buNone/>
            </a:pPr>
            <a:r>
              <a:rPr lang="es-ES" b="1" dirty="0"/>
              <a:t>Factor económico:</a:t>
            </a:r>
          </a:p>
          <a:p>
            <a:pPr marL="0" marR="0" lvl="0" indent="0" algn="l" rtl="0">
              <a:lnSpc>
                <a:spcPct val="100000"/>
              </a:lnSpc>
              <a:spcBef>
                <a:spcPts val="0"/>
              </a:spcBef>
              <a:spcAft>
                <a:spcPts val="0"/>
              </a:spcAft>
              <a:buSzPts val="1400"/>
              <a:buNone/>
            </a:pPr>
            <a:r>
              <a:rPr lang="es-ES" dirty="0"/>
              <a:t>• El valor justo de mercado total de las parcelas resultantes sería materialmente menor que el valor de la propiedad si se vendiera como un todo.</a:t>
            </a:r>
          </a:p>
          <a:p>
            <a:pPr marL="0" marR="0" lvl="0" indent="0" algn="l" rtl="0">
              <a:lnSpc>
                <a:spcPct val="100000"/>
              </a:lnSpc>
              <a:spcBef>
                <a:spcPts val="0"/>
              </a:spcBef>
              <a:spcAft>
                <a:spcPts val="0"/>
              </a:spcAft>
              <a:buSzPts val="1400"/>
              <a:buNone/>
            </a:pPr>
            <a:endParaRPr lang="es-ES" dirty="0"/>
          </a:p>
          <a:p>
            <a:pPr marL="0" marR="0" lvl="0" indent="0" algn="l" rtl="0">
              <a:lnSpc>
                <a:spcPct val="100000"/>
              </a:lnSpc>
              <a:spcBef>
                <a:spcPts val="0"/>
              </a:spcBef>
              <a:spcAft>
                <a:spcPts val="0"/>
              </a:spcAft>
              <a:buSzPts val="1400"/>
              <a:buNone/>
            </a:pPr>
            <a:r>
              <a:rPr lang="es-ES" b="1" dirty="0"/>
              <a:t>Factores no económicos considerados por el tribunal:</a:t>
            </a:r>
          </a:p>
          <a:p>
            <a:pPr marL="0" marR="0" lvl="0" indent="0" algn="l" rtl="0">
              <a:lnSpc>
                <a:spcPct val="100000"/>
              </a:lnSpc>
              <a:spcBef>
                <a:spcPts val="0"/>
              </a:spcBef>
              <a:spcAft>
                <a:spcPts val="0"/>
              </a:spcAft>
              <a:buSzPts val="1400"/>
              <a:buNone/>
            </a:pPr>
            <a:r>
              <a:rPr lang="es-ES" dirty="0"/>
              <a:t>• Apego sentimental a la tierra.</a:t>
            </a:r>
          </a:p>
          <a:p>
            <a:pPr marL="0" marR="0" lvl="0" indent="0" algn="l" rtl="0">
              <a:lnSpc>
                <a:spcPct val="100000"/>
              </a:lnSpc>
              <a:spcBef>
                <a:spcPts val="0"/>
              </a:spcBef>
              <a:spcAft>
                <a:spcPts val="0"/>
              </a:spcAft>
              <a:buSzPts val="1400"/>
              <a:buNone/>
            </a:pPr>
            <a:r>
              <a:rPr lang="es-ES" dirty="0"/>
              <a:t>• Uso legítimo de la propiedad (por ejemplo, residir en ella).</a:t>
            </a:r>
          </a:p>
          <a:p>
            <a:pPr marL="0" marR="0" lvl="0" indent="0" algn="l" rtl="0">
              <a:lnSpc>
                <a:spcPct val="100000"/>
              </a:lnSpc>
              <a:spcBef>
                <a:spcPts val="0"/>
              </a:spcBef>
              <a:spcAft>
                <a:spcPts val="0"/>
              </a:spcAft>
              <a:buSzPts val="1400"/>
              <a:buNone/>
            </a:pPr>
            <a:r>
              <a:rPr lang="es-ES" dirty="0"/>
              <a:t>• Pago de impuestos sobre la propiedad, mantenimiento y otros gastos relacionados con la tierra.</a:t>
            </a:r>
          </a:p>
          <a:p>
            <a:pPr marL="0" marR="0" lvl="0" indent="0" algn="l" rtl="0">
              <a:lnSpc>
                <a:spcPct val="100000"/>
              </a:lnSpc>
              <a:spcBef>
                <a:spcPts val="0"/>
              </a:spcBef>
              <a:spcAft>
                <a:spcPts val="0"/>
              </a:spcAft>
              <a:buSzPts val="1400"/>
              <a:buNone/>
            </a:pPr>
            <a:endParaRPr lang="es-ES" dirty="0"/>
          </a:p>
          <a:p>
            <a:pPr marL="0" marR="0" lvl="0" indent="0" algn="l" rtl="0">
              <a:lnSpc>
                <a:spcPct val="100000"/>
              </a:lnSpc>
              <a:spcBef>
                <a:spcPts val="0"/>
              </a:spcBef>
              <a:spcAft>
                <a:spcPts val="0"/>
              </a:spcAft>
              <a:buSzPts val="1400"/>
              <a:buNone/>
            </a:pPr>
            <a:r>
              <a:rPr lang="es-ES" b="1" dirty="0"/>
              <a:t>Tiempo: </a:t>
            </a:r>
            <a:r>
              <a:rPr lang="es-ES" dirty="0"/>
              <a:t>2 minutos</a:t>
            </a:r>
          </a:p>
          <a:p>
            <a:pPr marL="0" marR="0" lvl="0" indent="0" algn="l" rtl="0">
              <a:lnSpc>
                <a:spcPct val="100000"/>
              </a:lnSpc>
              <a:spcBef>
                <a:spcPts val="0"/>
              </a:spcBef>
              <a:spcAft>
                <a:spcPts val="0"/>
              </a:spcAft>
              <a:buSzPts val="1400"/>
              <a:buNone/>
            </a:pPr>
            <a:endParaRPr lang="es-ES" dirty="0"/>
          </a:p>
          <a:p>
            <a:pPr marL="0" marR="0" lvl="0" indent="0" algn="l" rtl="0">
              <a:lnSpc>
                <a:spcPct val="100000"/>
              </a:lnSpc>
              <a:spcBef>
                <a:spcPts val="0"/>
              </a:spcBef>
              <a:spcAft>
                <a:spcPts val="0"/>
              </a:spcAft>
              <a:buSzPts val="1400"/>
              <a:buNone/>
            </a:pPr>
            <a:r>
              <a:rPr lang="es-ES" b="1" dirty="0"/>
              <a:t>Materiales: </a:t>
            </a:r>
            <a:r>
              <a:rPr lang="es-ES" dirty="0"/>
              <a:t>Ninguno</a:t>
            </a:r>
          </a:p>
          <a:p>
            <a:pPr marL="0" marR="0" lvl="0" indent="0" algn="l" rtl="0">
              <a:lnSpc>
                <a:spcPct val="100000"/>
              </a:lnSpc>
              <a:spcBef>
                <a:spcPts val="0"/>
              </a:spcBef>
              <a:spcAft>
                <a:spcPts val="0"/>
              </a:spcAft>
              <a:buSzPts val="1400"/>
              <a:buNone/>
            </a:pPr>
            <a:endParaRPr lang="es-ES" dirty="0"/>
          </a:p>
          <a:p>
            <a:pPr marL="0" marR="0" lvl="0" indent="0" algn="l" rtl="0">
              <a:lnSpc>
                <a:spcPct val="100000"/>
              </a:lnSpc>
              <a:spcBef>
                <a:spcPts val="0"/>
              </a:spcBef>
              <a:spcAft>
                <a:spcPts val="0"/>
              </a:spcAft>
              <a:buSzPts val="1400"/>
              <a:buNone/>
            </a:pPr>
            <a:r>
              <a:rPr lang="es-ES" b="1" dirty="0"/>
              <a:t>Material de apoyo</a:t>
            </a:r>
            <a:r>
              <a:rPr lang="es-ES" dirty="0"/>
              <a:t>: Ninguno</a:t>
            </a:r>
          </a:p>
          <a:p>
            <a:pPr marL="0" marR="0" lvl="0" indent="0" algn="l" rtl="0">
              <a:lnSpc>
                <a:spcPct val="100000"/>
              </a:lnSpc>
              <a:spcBef>
                <a:spcPts val="0"/>
              </a:spcBef>
              <a:spcAft>
                <a:spcPts val="0"/>
              </a:spcAft>
              <a:buSzPts val="1400"/>
              <a:buNone/>
            </a:pPr>
            <a:r>
              <a:rPr lang="es-ES" b="1" dirty="0"/>
              <a:t>Fuente:</a:t>
            </a:r>
            <a:r>
              <a:rPr lang="en-US" b="1" dirty="0"/>
              <a:t> </a:t>
            </a:r>
            <a:r>
              <a:rPr lang="en-US" i="1" dirty="0"/>
              <a:t>Uniform Partition of Heirs Property Act, Section. 9. Considerations for Partition in Kind.</a:t>
            </a:r>
            <a:endParaRPr i="1" dirty="0"/>
          </a:p>
          <a:p>
            <a:pPr marL="0" marR="0" lvl="0" indent="0" algn="l" rtl="0">
              <a:lnSpc>
                <a:spcPct val="100000"/>
              </a:lnSpc>
              <a:spcBef>
                <a:spcPts val="0"/>
              </a:spcBef>
              <a:spcAft>
                <a:spcPts val="0"/>
              </a:spcAft>
              <a:buSzPts val="1400"/>
              <a:buNone/>
            </a:pPr>
            <a:r>
              <a:rPr lang="en-US" dirty="0">
                <a:latin typeface="Arial"/>
                <a:ea typeface="Arial"/>
                <a:cs typeface="Arial"/>
                <a:sym typeface="Arial"/>
              </a:rPr>
              <a:t> </a:t>
            </a: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2b54efc603f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329" name="Google Shape;329;g2b54efc603f_0_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Font typeface="Arial"/>
              <a:buNone/>
            </a:pPr>
            <a:endParaRPr lang="en-US" dirty="0"/>
          </a:p>
          <a:p>
            <a:pPr marL="0" lvl="0" indent="0" algn="l" rtl="0">
              <a:lnSpc>
                <a:spcPct val="100000"/>
              </a:lnSpc>
              <a:spcBef>
                <a:spcPts val="0"/>
              </a:spcBef>
              <a:spcAft>
                <a:spcPts val="0"/>
              </a:spcAft>
              <a:buSzPts val="1100"/>
              <a:buFont typeface="Arial"/>
              <a:buNone/>
            </a:pPr>
            <a:r>
              <a:rPr lang="es-ES" b="1" dirty="0"/>
              <a:t>Instrucciones:</a:t>
            </a:r>
          </a:p>
          <a:p>
            <a:pPr marL="0" lvl="0" indent="0" algn="l" rtl="0">
              <a:lnSpc>
                <a:spcPct val="100000"/>
              </a:lnSpc>
              <a:spcBef>
                <a:spcPts val="0"/>
              </a:spcBef>
              <a:spcAft>
                <a:spcPts val="0"/>
              </a:spcAft>
              <a:buSzPts val="1100"/>
              <a:buFont typeface="Arial"/>
              <a:buNone/>
            </a:pPr>
            <a:endParaRPr lang="es-ES" dirty="0"/>
          </a:p>
          <a:p>
            <a:pPr marL="0" lvl="0" indent="0" algn="l" rtl="0">
              <a:lnSpc>
                <a:spcPct val="100000"/>
              </a:lnSpc>
              <a:spcBef>
                <a:spcPts val="0"/>
              </a:spcBef>
              <a:spcAft>
                <a:spcPts val="0"/>
              </a:spcAft>
              <a:buSzPts val="1100"/>
              <a:buFont typeface="Arial"/>
              <a:buNone/>
            </a:pPr>
            <a:r>
              <a:rPr lang="es-ES" dirty="0"/>
              <a:t>Si la propiedad debe venderse, debe ser listada con un agente de bienes raíces con licencia para su venta a un precio no inferior al valor determinado por el tribunal y por un período de tiempo razonable.</a:t>
            </a:r>
          </a:p>
          <a:p>
            <a:pPr marL="0" lvl="0" indent="0" algn="l" rtl="0">
              <a:lnSpc>
                <a:spcPct val="100000"/>
              </a:lnSpc>
              <a:spcBef>
                <a:spcPts val="0"/>
              </a:spcBef>
              <a:spcAft>
                <a:spcPts val="0"/>
              </a:spcAft>
              <a:buSzPts val="1100"/>
              <a:buFont typeface="Arial"/>
              <a:buNone/>
            </a:pPr>
            <a:endParaRPr lang="es-ES" dirty="0"/>
          </a:p>
          <a:p>
            <a:pPr marL="0" lvl="0" indent="0" algn="l" rtl="0">
              <a:lnSpc>
                <a:spcPct val="100000"/>
              </a:lnSpc>
              <a:spcBef>
                <a:spcPts val="0"/>
              </a:spcBef>
              <a:spcAft>
                <a:spcPts val="0"/>
              </a:spcAft>
              <a:buSzPts val="1100"/>
              <a:buFont typeface="Arial"/>
              <a:buNone/>
            </a:pPr>
            <a:r>
              <a:rPr lang="es-ES" dirty="0"/>
              <a:t>Si existe otro método que pueda producir un mejor precio, el tribunal puede eximir el procedimiento de venta en el mercado abierto.</a:t>
            </a:r>
          </a:p>
          <a:p>
            <a:pPr marL="0" lvl="0" indent="0" algn="l" rtl="0">
              <a:lnSpc>
                <a:spcPct val="100000"/>
              </a:lnSpc>
              <a:spcBef>
                <a:spcPts val="0"/>
              </a:spcBef>
              <a:spcAft>
                <a:spcPts val="0"/>
              </a:spcAft>
              <a:buSzPts val="1100"/>
              <a:buFont typeface="Arial"/>
              <a:buNone/>
            </a:pPr>
            <a:endParaRPr lang="es-ES" dirty="0"/>
          </a:p>
          <a:p>
            <a:pPr marL="0" lvl="0" indent="0" algn="l" rtl="0">
              <a:lnSpc>
                <a:spcPct val="100000"/>
              </a:lnSpc>
              <a:spcBef>
                <a:spcPts val="0"/>
              </a:spcBef>
              <a:spcAft>
                <a:spcPts val="0"/>
              </a:spcAft>
              <a:buSzPts val="1100"/>
              <a:buFont typeface="Arial"/>
              <a:buNone/>
            </a:pPr>
            <a:r>
              <a:rPr lang="es-ES" b="1" dirty="0"/>
              <a:t>Tiempo: </a:t>
            </a:r>
            <a:r>
              <a:rPr lang="es-ES" dirty="0"/>
              <a:t>1 minuto</a:t>
            </a:r>
          </a:p>
          <a:p>
            <a:pPr marL="0" lvl="0" indent="0" algn="l" rtl="0">
              <a:lnSpc>
                <a:spcPct val="100000"/>
              </a:lnSpc>
              <a:spcBef>
                <a:spcPts val="0"/>
              </a:spcBef>
              <a:spcAft>
                <a:spcPts val="0"/>
              </a:spcAft>
              <a:buSzPts val="1100"/>
              <a:buFont typeface="Arial"/>
              <a:buNone/>
            </a:pPr>
            <a:endParaRPr lang="es-ES" dirty="0"/>
          </a:p>
          <a:p>
            <a:pPr marL="0" lvl="0" indent="0" algn="l" rtl="0">
              <a:lnSpc>
                <a:spcPct val="100000"/>
              </a:lnSpc>
              <a:spcBef>
                <a:spcPts val="0"/>
              </a:spcBef>
              <a:spcAft>
                <a:spcPts val="0"/>
              </a:spcAft>
              <a:buSzPts val="1100"/>
              <a:buFont typeface="Arial"/>
              <a:buNone/>
            </a:pPr>
            <a:r>
              <a:rPr lang="es-ES" b="1" dirty="0"/>
              <a:t>Materiales: </a:t>
            </a:r>
            <a:r>
              <a:rPr lang="es-ES" dirty="0"/>
              <a:t>Ninguno</a:t>
            </a:r>
          </a:p>
          <a:p>
            <a:pPr marL="0" lvl="0" indent="0" algn="l" rtl="0">
              <a:lnSpc>
                <a:spcPct val="100000"/>
              </a:lnSpc>
              <a:spcBef>
                <a:spcPts val="0"/>
              </a:spcBef>
              <a:spcAft>
                <a:spcPts val="0"/>
              </a:spcAft>
              <a:buSzPts val="1100"/>
              <a:buFont typeface="Arial"/>
              <a:buNone/>
            </a:pPr>
            <a:endParaRPr lang="es-ES" dirty="0"/>
          </a:p>
          <a:p>
            <a:pPr marL="0" lvl="0" indent="0" algn="l" rtl="0">
              <a:lnSpc>
                <a:spcPct val="100000"/>
              </a:lnSpc>
              <a:spcBef>
                <a:spcPts val="0"/>
              </a:spcBef>
              <a:spcAft>
                <a:spcPts val="0"/>
              </a:spcAft>
              <a:buSzPts val="1100"/>
              <a:buFont typeface="Arial"/>
              <a:buNone/>
            </a:pPr>
            <a:r>
              <a:rPr lang="es-ES" b="1" dirty="0"/>
              <a:t>Material de apoyo: </a:t>
            </a:r>
            <a:r>
              <a:rPr lang="es-ES" dirty="0"/>
              <a:t>Ninguno</a:t>
            </a:r>
          </a:p>
          <a:p>
            <a:pPr marL="0" lvl="0" indent="0" algn="l" rtl="0">
              <a:lnSpc>
                <a:spcPct val="100000"/>
              </a:lnSpc>
              <a:spcBef>
                <a:spcPts val="0"/>
              </a:spcBef>
              <a:spcAft>
                <a:spcPts val="0"/>
              </a:spcAft>
              <a:buSzPts val="1100"/>
              <a:buFont typeface="Arial"/>
              <a:buNone/>
            </a:pPr>
            <a:endParaRPr lang="es-ES" dirty="0"/>
          </a:p>
          <a:p>
            <a:pPr marL="0" lvl="0" indent="0" algn="l" rtl="0">
              <a:lnSpc>
                <a:spcPct val="100000"/>
              </a:lnSpc>
              <a:spcBef>
                <a:spcPts val="0"/>
              </a:spcBef>
              <a:spcAft>
                <a:spcPts val="0"/>
              </a:spcAft>
              <a:buSzPts val="1100"/>
              <a:buFont typeface="Arial"/>
              <a:buNone/>
            </a:pPr>
            <a:r>
              <a:rPr lang="es-ES" b="1" dirty="0"/>
              <a:t>Fuente:</a:t>
            </a:r>
            <a:r>
              <a:rPr lang="en-US" b="1" dirty="0"/>
              <a:t> </a:t>
            </a:r>
            <a:r>
              <a:rPr lang="en-US" i="1" dirty="0"/>
              <a:t>Uniform Partition of Heirs Property Act, Section 10. Open-Market Sale, Sealed Bids, or Auction.</a:t>
            </a:r>
            <a:endParaRPr i="1" dirty="0"/>
          </a:p>
          <a:p>
            <a:pPr marL="0" marR="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2b54efc603f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336" name="Google Shape;336;g2b54efc603f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r>
              <a:rPr lang="es-ES" sz="1400" b="1" dirty="0"/>
              <a:t>Instrucciones:</a:t>
            </a:r>
          </a:p>
          <a:p>
            <a:pPr marL="457200" marR="0" lvl="0" indent="-228600" algn="l" rtl="0">
              <a:lnSpc>
                <a:spcPct val="100000"/>
              </a:lnSpc>
              <a:spcBef>
                <a:spcPts val="0"/>
              </a:spcBef>
              <a:spcAft>
                <a:spcPts val="0"/>
              </a:spcAft>
              <a:buClr>
                <a:srgbClr val="000000"/>
              </a:buClr>
              <a:buSzPts val="1100"/>
              <a:buFont typeface="Arial"/>
              <a:buNone/>
            </a:pPr>
            <a:r>
              <a:rPr lang="es-ES" b="1" dirty="0"/>
              <a:t>Esto es importante que los participantes lo comprendan</a:t>
            </a:r>
            <a:r>
              <a:rPr lang="es-ES" dirty="0"/>
              <a:t>.</a:t>
            </a:r>
          </a:p>
          <a:p>
            <a:pPr marL="457200" marR="0" lvl="0" indent="-228600" algn="l" rtl="0">
              <a:lnSpc>
                <a:spcPct val="100000"/>
              </a:lnSpc>
              <a:spcBef>
                <a:spcPts val="0"/>
              </a:spcBef>
              <a:spcAft>
                <a:spcPts val="0"/>
              </a:spcAft>
              <a:buClr>
                <a:srgbClr val="000000"/>
              </a:buClr>
              <a:buSzPts val="1100"/>
              <a:buFont typeface="Arial"/>
              <a:buNone/>
            </a:pPr>
            <a:endParaRPr lang="es-ES" dirty="0"/>
          </a:p>
          <a:p>
            <a:pPr marL="457200" marR="0" lvl="0" indent="-228600" algn="l" rtl="0">
              <a:lnSpc>
                <a:spcPct val="100000"/>
              </a:lnSpc>
              <a:spcBef>
                <a:spcPts val="0"/>
              </a:spcBef>
              <a:spcAft>
                <a:spcPts val="0"/>
              </a:spcAft>
              <a:buClr>
                <a:srgbClr val="000000"/>
              </a:buClr>
              <a:buSzPts val="1100"/>
              <a:buFont typeface="Arial"/>
              <a:buNone/>
            </a:pPr>
            <a:r>
              <a:rPr lang="es-ES" sz="1600" b="1" dirty="0"/>
              <a:t>Lenguaje legal según el Código de Alabama:</a:t>
            </a:r>
          </a:p>
          <a:p>
            <a:pPr marL="457200" marR="0" lvl="0" indent="-228600" algn="l" rtl="0">
              <a:lnSpc>
                <a:spcPct val="100000"/>
              </a:lnSpc>
              <a:spcBef>
                <a:spcPts val="0"/>
              </a:spcBef>
              <a:spcAft>
                <a:spcPts val="0"/>
              </a:spcAft>
              <a:buClr>
                <a:srgbClr val="000000"/>
              </a:buClr>
              <a:buSzPts val="1100"/>
              <a:buFont typeface="Arial"/>
              <a:buNone/>
            </a:pPr>
            <a:endParaRPr lang="es-ES" i="1" dirty="0"/>
          </a:p>
          <a:p>
            <a:pPr marL="457200" marR="0" lvl="0" indent="-228600" algn="l" rtl="0">
              <a:lnSpc>
                <a:spcPct val="100000"/>
              </a:lnSpc>
              <a:spcBef>
                <a:spcPts val="0"/>
              </a:spcBef>
              <a:spcAft>
                <a:spcPts val="0"/>
              </a:spcAft>
              <a:buClr>
                <a:srgbClr val="000000"/>
              </a:buClr>
              <a:buSzPts val="1100"/>
              <a:buFont typeface="Arial"/>
              <a:buNone/>
            </a:pPr>
            <a:r>
              <a:rPr lang="es-ES" i="1" dirty="0"/>
              <a:t>“Una partición, venta u otra disposición de la propiedad conforme a este capítulo no afectará ni desplazará una hipoteca otro embargo sobre la propiedad, y no afectará ni desplazará las obligaciones de cualquier persona que sea parte de la hipoteca u otro embargo, o que esté obligada por cualquier pagaré u otro acuerdo garantizado por la hipoteca u otro embargo.”</a:t>
            </a:r>
          </a:p>
          <a:p>
            <a:pPr marL="457200" marR="0" lvl="0" indent="-228600" algn="l" rtl="0">
              <a:lnSpc>
                <a:spcPct val="100000"/>
              </a:lnSpc>
              <a:spcBef>
                <a:spcPts val="0"/>
              </a:spcBef>
              <a:spcAft>
                <a:spcPts val="0"/>
              </a:spcAft>
              <a:buClr>
                <a:srgbClr val="000000"/>
              </a:buClr>
              <a:buSzPts val="1100"/>
              <a:buFont typeface="Arial"/>
              <a:buNone/>
            </a:pPr>
            <a:r>
              <a:rPr lang="es-ES" b="1" dirty="0"/>
              <a:t>Ala. </a:t>
            </a:r>
            <a:r>
              <a:rPr lang="es-ES" b="1" dirty="0" err="1"/>
              <a:t>Code</a:t>
            </a:r>
            <a:r>
              <a:rPr lang="es-ES" b="1" dirty="0"/>
              <a:t> 35-6A-12</a:t>
            </a:r>
          </a:p>
          <a:p>
            <a:pPr marL="457200" marR="0" lvl="0" indent="-228600" algn="l" rtl="0">
              <a:lnSpc>
                <a:spcPct val="100000"/>
              </a:lnSpc>
              <a:spcBef>
                <a:spcPts val="0"/>
              </a:spcBef>
              <a:spcAft>
                <a:spcPts val="0"/>
              </a:spcAft>
              <a:buClr>
                <a:srgbClr val="000000"/>
              </a:buClr>
              <a:buSzPts val="1100"/>
              <a:buFont typeface="Arial"/>
              <a:buNone/>
            </a:pPr>
            <a:endParaRPr lang="es-ES" dirty="0"/>
          </a:p>
          <a:p>
            <a:pPr marL="457200" marR="0" lvl="0" indent="-228600" algn="l" rtl="0">
              <a:lnSpc>
                <a:spcPct val="100000"/>
              </a:lnSpc>
              <a:spcBef>
                <a:spcPts val="0"/>
              </a:spcBef>
              <a:spcAft>
                <a:spcPts val="0"/>
              </a:spcAft>
              <a:buClr>
                <a:srgbClr val="000000"/>
              </a:buClr>
              <a:buSzPts val="1100"/>
              <a:buFont typeface="Arial"/>
              <a:buNone/>
            </a:pPr>
            <a:endParaRPr lang="es-ES" b="1" dirty="0"/>
          </a:p>
          <a:p>
            <a:pPr marL="457200" marR="0" lvl="0" indent="-228600" algn="l" rtl="0">
              <a:lnSpc>
                <a:spcPct val="100000"/>
              </a:lnSpc>
              <a:spcBef>
                <a:spcPts val="0"/>
              </a:spcBef>
              <a:spcAft>
                <a:spcPts val="0"/>
              </a:spcAft>
              <a:buClr>
                <a:srgbClr val="000000"/>
              </a:buClr>
              <a:buSzPts val="1100"/>
              <a:buFont typeface="Arial"/>
              <a:buNone/>
            </a:pPr>
            <a:r>
              <a:rPr lang="es-ES" b="1" dirty="0"/>
              <a:t>Tiempo: </a:t>
            </a:r>
            <a:r>
              <a:rPr lang="es-ES" dirty="0"/>
              <a:t>1 minuto</a:t>
            </a:r>
          </a:p>
          <a:p>
            <a:pPr marL="457200" marR="0" lvl="0" indent="-228600" algn="l" rtl="0">
              <a:lnSpc>
                <a:spcPct val="100000"/>
              </a:lnSpc>
              <a:spcBef>
                <a:spcPts val="0"/>
              </a:spcBef>
              <a:spcAft>
                <a:spcPts val="0"/>
              </a:spcAft>
              <a:buClr>
                <a:srgbClr val="000000"/>
              </a:buClr>
              <a:buSzPts val="1100"/>
              <a:buFont typeface="Arial"/>
              <a:buNone/>
            </a:pPr>
            <a:endParaRPr lang="es-ES" dirty="0"/>
          </a:p>
          <a:p>
            <a:pPr marL="457200" marR="0" lvl="0" indent="-228600" algn="l" rtl="0">
              <a:lnSpc>
                <a:spcPct val="100000"/>
              </a:lnSpc>
              <a:spcBef>
                <a:spcPts val="0"/>
              </a:spcBef>
              <a:spcAft>
                <a:spcPts val="0"/>
              </a:spcAft>
              <a:buClr>
                <a:srgbClr val="000000"/>
              </a:buClr>
              <a:buSzPts val="1100"/>
              <a:buFont typeface="Arial"/>
              <a:buNone/>
            </a:pPr>
            <a:r>
              <a:rPr lang="es-ES" b="1" dirty="0"/>
              <a:t>Materiales: </a:t>
            </a:r>
            <a:r>
              <a:rPr lang="es-ES" dirty="0"/>
              <a:t>Ninguno</a:t>
            </a:r>
          </a:p>
          <a:p>
            <a:pPr marL="457200" marR="0" lvl="0" indent="-228600" algn="l" rtl="0">
              <a:lnSpc>
                <a:spcPct val="100000"/>
              </a:lnSpc>
              <a:spcBef>
                <a:spcPts val="0"/>
              </a:spcBef>
              <a:spcAft>
                <a:spcPts val="0"/>
              </a:spcAft>
              <a:buClr>
                <a:srgbClr val="000000"/>
              </a:buClr>
              <a:buSzPts val="1100"/>
              <a:buFont typeface="Arial"/>
              <a:buNone/>
            </a:pPr>
            <a:endParaRPr lang="es-ES" dirty="0"/>
          </a:p>
          <a:p>
            <a:pPr marL="457200" marR="0" lvl="0" indent="-228600" algn="l" rtl="0">
              <a:lnSpc>
                <a:spcPct val="100000"/>
              </a:lnSpc>
              <a:spcBef>
                <a:spcPts val="0"/>
              </a:spcBef>
              <a:spcAft>
                <a:spcPts val="0"/>
              </a:spcAft>
              <a:buClr>
                <a:srgbClr val="000000"/>
              </a:buClr>
              <a:buSzPts val="1100"/>
              <a:buFont typeface="Arial"/>
              <a:buNone/>
            </a:pPr>
            <a:r>
              <a:rPr lang="es-ES" b="1" dirty="0"/>
              <a:t>Material de apoyo: </a:t>
            </a:r>
            <a:r>
              <a:rPr lang="es-ES" dirty="0"/>
              <a:t>Ninguno</a:t>
            </a: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txBody>
          <a:bodyPr/>
          <a:lstStyle/>
          <a:p>
            <a:endParaRPr lang="en-US"/>
          </a:p>
        </p:txBody>
      </p:sp>
      <p:sp>
        <p:nvSpPr>
          <p:cNvPr id="3" name="Notes Placeholder 2"/>
          <p:cNvSpPr>
            <a:spLocks noGrp="1"/>
          </p:cNvSpPr>
          <p:nvPr>
            <p:ph type="body" idx="1"/>
          </p:nvPr>
        </p:nvSpPr>
        <p:spPr/>
        <p:txBody>
          <a:bodyPr/>
          <a:lstStyle/>
          <a:p>
            <a:pPr marL="457200" marR="0" lvl="0" indent="-228600" algn="l" rtl="0">
              <a:lnSpc>
                <a:spcPct val="100000"/>
              </a:lnSpc>
              <a:spcBef>
                <a:spcPts val="0"/>
              </a:spcBef>
              <a:spcAft>
                <a:spcPts val="0"/>
              </a:spcAft>
              <a:buClr>
                <a:srgbClr val="000000"/>
              </a:buClr>
              <a:buSzPts val="1100"/>
              <a:buFont typeface="Arial"/>
              <a:buNone/>
            </a:pPr>
            <a:r>
              <a:rPr lang="es-ES" sz="1400" b="1" dirty="0"/>
              <a:t>Instrucciones:</a:t>
            </a:r>
          </a:p>
          <a:p>
            <a:pPr marL="457200" marR="0" lvl="0" indent="-228600" algn="l" rtl="0">
              <a:lnSpc>
                <a:spcPct val="100000"/>
              </a:lnSpc>
              <a:spcBef>
                <a:spcPts val="0"/>
              </a:spcBef>
              <a:spcAft>
                <a:spcPts val="0"/>
              </a:spcAft>
              <a:buClr>
                <a:srgbClr val="000000"/>
              </a:buClr>
              <a:buSzPts val="1100"/>
              <a:buFont typeface="Arial"/>
              <a:buNone/>
            </a:pPr>
            <a:r>
              <a:rPr lang="es-ES" b="1" dirty="0"/>
              <a:t>Esto es importante que los participantes lo comprendan</a:t>
            </a:r>
            <a:r>
              <a:rPr lang="es-ES" dirty="0"/>
              <a:t>.</a:t>
            </a:r>
          </a:p>
          <a:p>
            <a:pPr marL="457200" marR="0" lvl="0" indent="-228600" algn="l" rtl="0">
              <a:lnSpc>
                <a:spcPct val="100000"/>
              </a:lnSpc>
              <a:spcBef>
                <a:spcPts val="0"/>
              </a:spcBef>
              <a:spcAft>
                <a:spcPts val="0"/>
              </a:spcAft>
              <a:buClr>
                <a:srgbClr val="000000"/>
              </a:buClr>
              <a:buSzPts val="1100"/>
              <a:buFont typeface="Arial"/>
              <a:buNone/>
            </a:pPr>
            <a:endParaRPr lang="es-ES" dirty="0"/>
          </a:p>
          <a:p>
            <a:pPr marL="457200" marR="0" lvl="0" indent="-228600" algn="l" rtl="0">
              <a:lnSpc>
                <a:spcPct val="100000"/>
              </a:lnSpc>
              <a:spcBef>
                <a:spcPts val="0"/>
              </a:spcBef>
              <a:spcAft>
                <a:spcPts val="0"/>
              </a:spcAft>
              <a:buClr>
                <a:srgbClr val="000000"/>
              </a:buClr>
              <a:buSzPts val="1100"/>
              <a:buFont typeface="Arial"/>
              <a:buNone/>
            </a:pPr>
            <a:r>
              <a:rPr lang="es-ES" sz="1600" b="1" dirty="0"/>
              <a:t>Lenguaje legal según el Código de Alabama:</a:t>
            </a:r>
          </a:p>
          <a:p>
            <a:pPr marL="457200" marR="0" lvl="0" indent="-228600" algn="l" rtl="0">
              <a:lnSpc>
                <a:spcPct val="100000"/>
              </a:lnSpc>
              <a:spcBef>
                <a:spcPts val="0"/>
              </a:spcBef>
              <a:spcAft>
                <a:spcPts val="0"/>
              </a:spcAft>
              <a:buClr>
                <a:srgbClr val="000000"/>
              </a:buClr>
              <a:buSzPts val="1100"/>
              <a:buFont typeface="Arial"/>
              <a:buNone/>
            </a:pPr>
            <a:endParaRPr lang="es-ES" i="1" dirty="0"/>
          </a:p>
          <a:p>
            <a:pPr marL="457200" marR="0" lvl="0" indent="-228600" algn="l" rtl="0">
              <a:lnSpc>
                <a:spcPct val="100000"/>
              </a:lnSpc>
              <a:spcBef>
                <a:spcPts val="0"/>
              </a:spcBef>
              <a:spcAft>
                <a:spcPts val="0"/>
              </a:spcAft>
              <a:buClr>
                <a:srgbClr val="000000"/>
              </a:buClr>
              <a:buSzPts val="1100"/>
              <a:buFont typeface="Arial"/>
              <a:buNone/>
            </a:pPr>
            <a:r>
              <a:rPr lang="es-ES" i="1" dirty="0"/>
              <a:t>“Una partición, venta u otra disposición de la propiedad conforme a este capítulo no afectará ni desplazará una hipoteca otro embargo sobre la propiedad, y no afectará ni desplazará las obligaciones de cualquier persona que sea parte de la hipoteca u otro embargo, o que esté obligada por cualquier pagaré u otro acuerdo garantizado por la hipoteca u otro embargo.”</a:t>
            </a:r>
          </a:p>
          <a:p>
            <a:pPr marL="457200" marR="0" lvl="0" indent="-228600" algn="l" rtl="0">
              <a:lnSpc>
                <a:spcPct val="100000"/>
              </a:lnSpc>
              <a:spcBef>
                <a:spcPts val="0"/>
              </a:spcBef>
              <a:spcAft>
                <a:spcPts val="0"/>
              </a:spcAft>
              <a:buClr>
                <a:srgbClr val="000000"/>
              </a:buClr>
              <a:buSzPts val="1100"/>
              <a:buFont typeface="Arial"/>
              <a:buNone/>
            </a:pPr>
            <a:r>
              <a:rPr lang="es-ES" b="1" dirty="0"/>
              <a:t>Ala. </a:t>
            </a:r>
            <a:r>
              <a:rPr lang="es-ES" b="1" dirty="0" err="1"/>
              <a:t>Code</a:t>
            </a:r>
            <a:r>
              <a:rPr lang="es-ES" b="1" dirty="0"/>
              <a:t> 35-6A-12</a:t>
            </a:r>
          </a:p>
          <a:p>
            <a:pPr marL="457200" marR="0" lvl="0" indent="-228600" algn="l" rtl="0">
              <a:lnSpc>
                <a:spcPct val="100000"/>
              </a:lnSpc>
              <a:spcBef>
                <a:spcPts val="0"/>
              </a:spcBef>
              <a:spcAft>
                <a:spcPts val="0"/>
              </a:spcAft>
              <a:buClr>
                <a:srgbClr val="000000"/>
              </a:buClr>
              <a:buSzPts val="1100"/>
              <a:buFont typeface="Arial"/>
              <a:buNone/>
            </a:pPr>
            <a:endParaRPr lang="es-ES" dirty="0"/>
          </a:p>
          <a:p>
            <a:pPr marL="457200" marR="0" lvl="0" indent="-228600" algn="l" rtl="0">
              <a:lnSpc>
                <a:spcPct val="100000"/>
              </a:lnSpc>
              <a:spcBef>
                <a:spcPts val="0"/>
              </a:spcBef>
              <a:spcAft>
                <a:spcPts val="0"/>
              </a:spcAft>
              <a:buClr>
                <a:srgbClr val="000000"/>
              </a:buClr>
              <a:buSzPts val="1100"/>
              <a:buFont typeface="Arial"/>
              <a:buNone/>
            </a:pPr>
            <a:endParaRPr lang="es-ES" b="1" dirty="0"/>
          </a:p>
          <a:p>
            <a:pPr marL="457200" marR="0" lvl="0" indent="-228600" algn="l" rtl="0">
              <a:lnSpc>
                <a:spcPct val="100000"/>
              </a:lnSpc>
              <a:spcBef>
                <a:spcPts val="0"/>
              </a:spcBef>
              <a:spcAft>
                <a:spcPts val="0"/>
              </a:spcAft>
              <a:buClr>
                <a:srgbClr val="000000"/>
              </a:buClr>
              <a:buSzPts val="1100"/>
              <a:buFont typeface="Arial"/>
              <a:buNone/>
            </a:pPr>
            <a:r>
              <a:rPr lang="es-ES" b="1" dirty="0"/>
              <a:t>Tiempo: </a:t>
            </a:r>
            <a:r>
              <a:rPr lang="es-ES" dirty="0"/>
              <a:t>1 minuto</a:t>
            </a:r>
          </a:p>
          <a:p>
            <a:pPr marL="457200" marR="0" lvl="0" indent="-228600" algn="l" rtl="0">
              <a:lnSpc>
                <a:spcPct val="100000"/>
              </a:lnSpc>
              <a:spcBef>
                <a:spcPts val="0"/>
              </a:spcBef>
              <a:spcAft>
                <a:spcPts val="0"/>
              </a:spcAft>
              <a:buClr>
                <a:srgbClr val="000000"/>
              </a:buClr>
              <a:buSzPts val="1100"/>
              <a:buFont typeface="Arial"/>
              <a:buNone/>
            </a:pPr>
            <a:endParaRPr lang="es-ES" dirty="0"/>
          </a:p>
          <a:p>
            <a:pPr marL="457200" marR="0" lvl="0" indent="-228600" algn="l" rtl="0">
              <a:lnSpc>
                <a:spcPct val="100000"/>
              </a:lnSpc>
              <a:spcBef>
                <a:spcPts val="0"/>
              </a:spcBef>
              <a:spcAft>
                <a:spcPts val="0"/>
              </a:spcAft>
              <a:buClr>
                <a:srgbClr val="000000"/>
              </a:buClr>
              <a:buSzPts val="1100"/>
              <a:buFont typeface="Arial"/>
              <a:buNone/>
            </a:pPr>
            <a:r>
              <a:rPr lang="es-ES" b="1" dirty="0"/>
              <a:t>Materiales: </a:t>
            </a:r>
            <a:r>
              <a:rPr lang="es-ES" dirty="0"/>
              <a:t>Ninguno</a:t>
            </a:r>
          </a:p>
          <a:p>
            <a:pPr marL="457200" marR="0" lvl="0" indent="-228600" algn="l" rtl="0">
              <a:lnSpc>
                <a:spcPct val="100000"/>
              </a:lnSpc>
              <a:spcBef>
                <a:spcPts val="0"/>
              </a:spcBef>
              <a:spcAft>
                <a:spcPts val="0"/>
              </a:spcAft>
              <a:buClr>
                <a:srgbClr val="000000"/>
              </a:buClr>
              <a:buSzPts val="1100"/>
              <a:buFont typeface="Arial"/>
              <a:buNone/>
            </a:pPr>
            <a:endParaRPr lang="es-ES" dirty="0"/>
          </a:p>
          <a:p>
            <a:pPr marL="457200" marR="0" lvl="0" indent="-228600" algn="l" rtl="0">
              <a:lnSpc>
                <a:spcPct val="100000"/>
              </a:lnSpc>
              <a:spcBef>
                <a:spcPts val="0"/>
              </a:spcBef>
              <a:spcAft>
                <a:spcPts val="0"/>
              </a:spcAft>
              <a:buClr>
                <a:srgbClr val="000000"/>
              </a:buClr>
              <a:buSzPts val="1100"/>
              <a:buFont typeface="Arial"/>
              <a:buNone/>
            </a:pPr>
            <a:r>
              <a:rPr lang="es-ES" b="1" dirty="0"/>
              <a:t>Material de apoyo: </a:t>
            </a:r>
            <a:r>
              <a:rPr lang="es-ES" dirty="0"/>
              <a:t>Ninguno</a:t>
            </a:r>
          </a:p>
          <a:p>
            <a:pPr marL="0" lvl="0" indent="0" algn="l" rtl="0">
              <a:lnSpc>
                <a:spcPct val="100000"/>
              </a:lnSpc>
              <a:spcBef>
                <a:spcPts val="0"/>
              </a:spcBef>
              <a:spcAft>
                <a:spcPts val="0"/>
              </a:spcAft>
              <a:buSzPts val="1200"/>
              <a:buNone/>
            </a:pPr>
            <a:endParaRPr lang="en-US" dirty="0"/>
          </a:p>
        </p:txBody>
      </p:sp>
    </p:spTree>
    <p:extLst>
      <p:ext uri="{BB962C8B-B14F-4D97-AF65-F5344CB8AC3E}">
        <p14:creationId xmlns:p14="http://schemas.microsoft.com/office/powerpoint/2010/main" val="23801788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1d74d2fe164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342" name="Google Shape;342;g1d74d2fe164_0_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s-ES" b="1" dirty="0"/>
              <a:t>Instrucciones:</a:t>
            </a:r>
          </a:p>
          <a:p>
            <a:pPr marL="0" lvl="0" indent="0" algn="l" rtl="0">
              <a:lnSpc>
                <a:spcPct val="100000"/>
              </a:lnSpc>
              <a:spcBef>
                <a:spcPts val="0"/>
              </a:spcBef>
              <a:spcAft>
                <a:spcPts val="0"/>
              </a:spcAft>
              <a:buSzPts val="1100"/>
              <a:buNone/>
            </a:pPr>
            <a:r>
              <a:rPr lang="es-ES" dirty="0"/>
              <a:t>Recordatorio sobre los hechos de la historia de la familia Lewis: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La familia Lewis era propietaria de 480 acres en Luisiana desde finales de 1800. Había múltiples herederos, no todos en contacto. Algunos miembros de la familia vivían en la propiedad; muchos habían criado allí a sus hijos. Gran parte de la familia estaba dispersa, en Nueva York y otros lugares. La familia que vivía en la tierra no sabía que los herederos podían vender sus intereses a personas ajenas a la familia.</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Un desarrollador maderero logró comprar aproximadamente el 20% de las participaciones familiares a herederos lejanos y presentó una acción de partición en el tribunal local de Luisiana, solicitando que el tribunal vendiera la propiedad para obtener el valor de sus acciones.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El “aviso” proporcionado por el tribunal fue solo en un periódico local; no se entregó ningún aviso de la demanda de partición en la propiedad ni a los herederos que vivían en ella.</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Finalmente, la propiedad se vendió en subasta por $550,000. (La historia de VICE no indicó si el desarrollador maderero fue quien ofertó en la subasta, pero sí terminó siendo dueño de toda la tierra).</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Preguntas para discusión:</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i="1" dirty="0"/>
              <a:t>Si la Ley Uniforme de Partición de Propiedad de Herederos (UPHPA) hubiera estado vigente en Luisiana:</a:t>
            </a:r>
          </a:p>
          <a:p>
            <a:pPr marL="0" lvl="0" indent="0" algn="l" rtl="0">
              <a:lnSpc>
                <a:spcPct val="100000"/>
              </a:lnSpc>
              <a:spcBef>
                <a:spcPts val="0"/>
              </a:spcBef>
              <a:spcAft>
                <a:spcPts val="0"/>
              </a:spcAft>
              <a:buSzPts val="1100"/>
              <a:buNone/>
            </a:pPr>
            <a:r>
              <a:rPr lang="es-ES" b="1" dirty="0"/>
              <a:t>¿Podrían los herederos que vivían en la propiedad haberse enterado de la demanda antes de cuando lo hicieron?</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sz="2400" b="1" dirty="0"/>
              <a:t>Sí. </a:t>
            </a:r>
            <a:r>
              <a:rPr lang="es-ES" dirty="0"/>
              <a:t>Se habría dado un mejor aviso a todos los copropietarios, incluyendo la colocación de un letrero con el aviso en la propiedad.</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¿Podría el tribunal haber procedido con la venta de la propiedad tal como lo hizo, sin realizar otros pasos primero?</a:t>
            </a:r>
          </a:p>
          <a:p>
            <a:pPr marL="0" lvl="0" indent="0" algn="l" rtl="0">
              <a:lnSpc>
                <a:spcPct val="100000"/>
              </a:lnSpc>
              <a:spcBef>
                <a:spcPts val="0"/>
              </a:spcBef>
              <a:spcAft>
                <a:spcPts val="0"/>
              </a:spcAft>
              <a:buSzPts val="1100"/>
              <a:buNone/>
            </a:pPr>
            <a:r>
              <a:rPr lang="es-ES" b="1" dirty="0"/>
              <a:t>¿Qué tendría que haber hecho el tribunal?</a:t>
            </a:r>
          </a:p>
          <a:p>
            <a:pPr marL="0" lvl="0" indent="0" algn="l" rtl="0">
              <a:lnSpc>
                <a:spcPct val="100000"/>
              </a:lnSpc>
              <a:spcBef>
                <a:spcPts val="0"/>
              </a:spcBef>
              <a:spcAft>
                <a:spcPts val="0"/>
              </a:spcAft>
              <a:buSzPts val="1100"/>
              <a:buNone/>
            </a:pPr>
            <a:r>
              <a:rPr lang="es-ES" b="1" dirty="0"/>
              <a:t>No. </a:t>
            </a:r>
            <a:r>
              <a:rPr lang="es-ES" dirty="0"/>
              <a:t>Los miembros de la familia que no presentaron la acción habrían tenido el derecho a comprar  las participaciones de quienes querían vender.</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i="1" dirty="0"/>
              <a:t>Si el tribunal hubiera seguido adelante con una venta, ¿la</a:t>
            </a:r>
            <a:r>
              <a:rPr lang="es-ES" b="1" dirty="0"/>
              <a:t> venta se habría llevado a cabo de manera diferente a una subasta?</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Sí. </a:t>
            </a:r>
            <a:r>
              <a:rPr lang="es-ES" dirty="0"/>
              <a:t>La propiedad habría sido evaluada para determinar su valor justo de mercado. Luego habría sido vendida por un corredor imparcial en el mercado abierto, en lugar de una subasta.</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Tiempo: </a:t>
            </a:r>
            <a:r>
              <a:rPr lang="es-ES" dirty="0"/>
              <a:t>15 minutos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Materiales: </a:t>
            </a:r>
            <a:r>
              <a:rPr lang="es-ES" dirty="0"/>
              <a:t>Ninguno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 de apoyo: </a:t>
            </a:r>
            <a:r>
              <a:rPr lang="es-ES" dirty="0"/>
              <a:t>Ninguno</a:t>
            </a: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352" name="Google Shape;352;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s-ES" b="1" dirty="0"/>
              <a:t>Instrucciones:</a:t>
            </a:r>
          </a:p>
          <a:p>
            <a:pPr marL="0" marR="0" lvl="0" indent="0" algn="l" rtl="0">
              <a:lnSpc>
                <a:spcPct val="100000"/>
              </a:lnSpc>
              <a:spcBef>
                <a:spcPts val="0"/>
              </a:spcBef>
              <a:spcAft>
                <a:spcPts val="0"/>
              </a:spcAft>
              <a:buClr>
                <a:srgbClr val="000000"/>
              </a:buClr>
              <a:buSzPts val="1100"/>
              <a:buFont typeface="Arial"/>
              <a:buNone/>
            </a:pPr>
            <a:r>
              <a:rPr lang="es-ES" b="1" dirty="0"/>
              <a:t>Otros desafíos de poseer tierras como propiedad de herederos incluyen:</a:t>
            </a:r>
          </a:p>
          <a:p>
            <a:pPr marL="0" marR="0" lvl="0" indent="0" algn="l" rtl="0">
              <a:lnSpc>
                <a:spcPct val="100000"/>
              </a:lnSpc>
              <a:spcBef>
                <a:spcPts val="0"/>
              </a:spcBef>
              <a:spcAft>
                <a:spcPts val="0"/>
              </a:spcAft>
              <a:buClr>
                <a:srgbClr val="000000"/>
              </a:buClr>
              <a:buSzPts val="1100"/>
              <a:buFont typeface="Arial"/>
              <a:buNone/>
            </a:pPr>
            <a:endParaRPr lang="es-ES" dirty="0"/>
          </a:p>
          <a:p>
            <a:pPr marL="0" marR="0" lvl="0" indent="0" algn="l" rtl="0">
              <a:lnSpc>
                <a:spcPct val="100000"/>
              </a:lnSpc>
              <a:spcBef>
                <a:spcPts val="0"/>
              </a:spcBef>
              <a:spcAft>
                <a:spcPts val="0"/>
              </a:spcAft>
              <a:buClr>
                <a:srgbClr val="000000"/>
              </a:buClr>
              <a:buSzPts val="1100"/>
              <a:buFont typeface="Arial"/>
              <a:buNone/>
            </a:pPr>
            <a:r>
              <a:rPr lang="es-ES" dirty="0"/>
              <a:t>Los propietarios de propiedad de herederos también pueden perder sus tierras mediante </a:t>
            </a:r>
            <a:r>
              <a:rPr lang="es-ES" b="1" dirty="0"/>
              <a:t>ventas por impuestos </a:t>
            </a:r>
            <a:r>
              <a:rPr lang="es-ES" dirty="0"/>
              <a:t>si los impuestos sobre la propiedad </a:t>
            </a:r>
            <a:r>
              <a:rPr lang="es-ES" b="1" dirty="0"/>
              <a:t>no se pagan a tiempo</a:t>
            </a:r>
            <a:r>
              <a:rPr lang="es-ES" dirty="0"/>
              <a:t>. Esto ha ocurrido con frecuencia porque puede haber confusión sobre quién es responsable de pagar los impuestos, y muchas personas no entienden que tienen derechos legales para recuperar la propiedad dentro de un período determinado, incluso si el gobierno la ha tomado.</a:t>
            </a:r>
          </a:p>
          <a:p>
            <a:pPr marL="0" marR="0" lvl="0" indent="0" algn="l" rtl="0">
              <a:lnSpc>
                <a:spcPct val="100000"/>
              </a:lnSpc>
              <a:spcBef>
                <a:spcPts val="0"/>
              </a:spcBef>
              <a:spcAft>
                <a:spcPts val="0"/>
              </a:spcAft>
              <a:buClr>
                <a:srgbClr val="000000"/>
              </a:buClr>
              <a:buSzPts val="1100"/>
              <a:buFont typeface="Arial"/>
              <a:buNone/>
            </a:pPr>
            <a:endParaRPr lang="es-ES" dirty="0"/>
          </a:p>
          <a:p>
            <a:pPr marL="0" marR="0" lvl="0" indent="0" algn="l" rtl="0">
              <a:lnSpc>
                <a:spcPct val="100000"/>
              </a:lnSpc>
              <a:spcBef>
                <a:spcPts val="0"/>
              </a:spcBef>
              <a:spcAft>
                <a:spcPts val="0"/>
              </a:spcAft>
              <a:buClr>
                <a:srgbClr val="000000"/>
              </a:buClr>
              <a:buSzPts val="1100"/>
              <a:buFont typeface="Arial"/>
              <a:buNone/>
            </a:pPr>
            <a:r>
              <a:rPr lang="es-ES" b="1" dirty="0"/>
              <a:t>La falta de disposición de bancos y otros prestamistas a aceptar propiedad de herederos como garantía para un préstamo</a:t>
            </a:r>
            <a:r>
              <a:rPr lang="es-ES" dirty="0"/>
              <a:t>, debido a que no está claro quién es el dueño legal. Como resultado, los propietarios de propiedad de herederos no pueden usar la tierra como garantía para obtener préstamos de bajo interés para iniciar un negocio, pagar estudios o incluso construir una casa en la tierra. Esto limita la capacidad de las familias para generar riqueza intergeneracional. Las investigaciones han demostrado que los afroamericanos han tenido menos éxito en construir riqueza entre generaciones, y la propiedad de herederos es una de las razones.</a:t>
            </a:r>
          </a:p>
          <a:p>
            <a:pPr marL="0" marR="0" lvl="0" indent="0" algn="l" rtl="0">
              <a:lnSpc>
                <a:spcPct val="100000"/>
              </a:lnSpc>
              <a:spcBef>
                <a:spcPts val="0"/>
              </a:spcBef>
              <a:spcAft>
                <a:spcPts val="0"/>
              </a:spcAft>
              <a:buClr>
                <a:srgbClr val="000000"/>
              </a:buClr>
              <a:buSzPts val="1100"/>
              <a:buFont typeface="Arial"/>
              <a:buNone/>
            </a:pPr>
            <a:endParaRPr lang="es-ES" dirty="0"/>
          </a:p>
          <a:p>
            <a:pPr marL="0" marR="0" lvl="0" indent="0" algn="l" rtl="0">
              <a:lnSpc>
                <a:spcPct val="100000"/>
              </a:lnSpc>
              <a:spcBef>
                <a:spcPts val="0"/>
              </a:spcBef>
              <a:spcAft>
                <a:spcPts val="0"/>
              </a:spcAft>
              <a:buClr>
                <a:srgbClr val="000000"/>
              </a:buClr>
              <a:buSzPts val="1100"/>
              <a:buFont typeface="Arial"/>
              <a:buNone/>
            </a:pPr>
            <a:r>
              <a:rPr lang="es-ES" b="1" dirty="0"/>
              <a:t>Capital muerto</a:t>
            </a:r>
            <a:r>
              <a:rPr lang="es-ES" dirty="0"/>
              <a:t>, un término económico que se refiere a propiedad que se posee de manera informal, no está legalmente reconocida y no puede convertirse en capital financiero. Es decir, se tiene la carga de la propiedad, pero no el beneficio.</a:t>
            </a:r>
          </a:p>
          <a:p>
            <a:pPr marL="0" marR="0" lvl="0" indent="0" algn="l" rtl="0">
              <a:lnSpc>
                <a:spcPct val="100000"/>
              </a:lnSpc>
              <a:spcBef>
                <a:spcPts val="0"/>
              </a:spcBef>
              <a:spcAft>
                <a:spcPts val="0"/>
              </a:spcAft>
              <a:buClr>
                <a:srgbClr val="000000"/>
              </a:buClr>
              <a:buSzPts val="1100"/>
              <a:buFont typeface="Arial"/>
              <a:buNone/>
            </a:pPr>
            <a:r>
              <a:rPr lang="es-ES" dirty="0"/>
              <a:t>Incapacidad para participar en programas gubernamentales que podrían ayudar en las tierras. </a:t>
            </a:r>
          </a:p>
          <a:p>
            <a:pPr marL="0" marR="0" lvl="0" indent="0" algn="l" rtl="0">
              <a:lnSpc>
                <a:spcPct val="100000"/>
              </a:lnSpc>
              <a:spcBef>
                <a:spcPts val="0"/>
              </a:spcBef>
              <a:spcAft>
                <a:spcPts val="0"/>
              </a:spcAft>
              <a:buClr>
                <a:srgbClr val="000000"/>
              </a:buClr>
              <a:buSzPts val="1100"/>
              <a:buFont typeface="Arial"/>
              <a:buNone/>
            </a:pPr>
            <a:endParaRPr lang="es-ES" dirty="0"/>
          </a:p>
          <a:p>
            <a:pPr marL="0" marR="0" lvl="0" indent="0" algn="l" rtl="0">
              <a:lnSpc>
                <a:spcPct val="100000"/>
              </a:lnSpc>
              <a:spcBef>
                <a:spcPts val="0"/>
              </a:spcBef>
              <a:spcAft>
                <a:spcPts val="0"/>
              </a:spcAft>
              <a:buClr>
                <a:srgbClr val="000000"/>
              </a:buClr>
              <a:buSzPts val="1100"/>
              <a:buFont typeface="Arial"/>
              <a:buNone/>
            </a:pPr>
            <a:r>
              <a:rPr lang="es-ES" b="1" dirty="0"/>
              <a:t>Por ejemplo, </a:t>
            </a:r>
            <a:r>
              <a:rPr lang="es-ES" dirty="0"/>
              <a:t>para participar en la mayoría de los programas del </a:t>
            </a:r>
            <a:r>
              <a:rPr lang="es-ES" b="1" dirty="0"/>
              <a:t>USDA, </a:t>
            </a:r>
            <a:r>
              <a:rPr lang="es-ES" dirty="0"/>
              <a:t>los agricultores deben obtener un </a:t>
            </a:r>
            <a:r>
              <a:rPr lang="es-ES" b="1" i="1" dirty="0"/>
              <a:t>“número de tierras”</a:t>
            </a:r>
            <a:r>
              <a:rPr lang="es-ES" dirty="0"/>
              <a:t> de la Agencia de Servicios Agrícolas del </a:t>
            </a:r>
            <a:r>
              <a:rPr lang="es-ES" b="1" dirty="0"/>
              <a:t>USDA. </a:t>
            </a:r>
            <a:r>
              <a:rPr lang="es-ES" dirty="0"/>
              <a:t>Debido a que se debe demostrar propiedad clara de la tierra para obtener ese número, muchos propietarios de propiedad de herederos quedaron excluidos. Esto cambió recientemente (ver la siguiente diapositiva).</a:t>
            </a:r>
          </a:p>
          <a:p>
            <a:pPr marL="0" marR="0" lvl="0" indent="0" algn="l" rtl="0">
              <a:lnSpc>
                <a:spcPct val="100000"/>
              </a:lnSpc>
              <a:spcBef>
                <a:spcPts val="0"/>
              </a:spcBef>
              <a:spcAft>
                <a:spcPts val="0"/>
              </a:spcAft>
              <a:buClr>
                <a:srgbClr val="000000"/>
              </a:buClr>
              <a:buSzPts val="1100"/>
              <a:buFont typeface="Arial"/>
              <a:buNone/>
            </a:pPr>
            <a:endParaRPr lang="es-ES" dirty="0"/>
          </a:p>
          <a:p>
            <a:pPr marL="0" marR="0" lvl="0" indent="0" algn="l" rtl="0">
              <a:lnSpc>
                <a:spcPct val="100000"/>
              </a:lnSpc>
              <a:spcBef>
                <a:spcPts val="0"/>
              </a:spcBef>
              <a:spcAft>
                <a:spcPts val="0"/>
              </a:spcAft>
              <a:buClr>
                <a:srgbClr val="000000"/>
              </a:buClr>
              <a:buSzPts val="1100"/>
              <a:buFont typeface="Arial"/>
              <a:buNone/>
            </a:pPr>
            <a:r>
              <a:rPr lang="es-ES" b="1" dirty="0"/>
              <a:t>Tiempo: </a:t>
            </a:r>
            <a:r>
              <a:rPr lang="es-ES" dirty="0"/>
              <a:t>4 minutos</a:t>
            </a:r>
          </a:p>
          <a:p>
            <a:pPr marL="0" marR="0" lvl="0" indent="0" algn="l" rtl="0">
              <a:lnSpc>
                <a:spcPct val="100000"/>
              </a:lnSpc>
              <a:spcBef>
                <a:spcPts val="0"/>
              </a:spcBef>
              <a:spcAft>
                <a:spcPts val="0"/>
              </a:spcAft>
              <a:buClr>
                <a:srgbClr val="000000"/>
              </a:buClr>
              <a:buSzPts val="1100"/>
              <a:buFont typeface="Arial"/>
              <a:buNone/>
            </a:pPr>
            <a:endParaRPr lang="es-ES" dirty="0"/>
          </a:p>
          <a:p>
            <a:pPr marL="0" marR="0" lvl="0" indent="0" algn="l" rtl="0">
              <a:lnSpc>
                <a:spcPct val="100000"/>
              </a:lnSpc>
              <a:spcBef>
                <a:spcPts val="0"/>
              </a:spcBef>
              <a:spcAft>
                <a:spcPts val="0"/>
              </a:spcAft>
              <a:buClr>
                <a:srgbClr val="000000"/>
              </a:buClr>
              <a:buSzPts val="1100"/>
              <a:buFont typeface="Arial"/>
              <a:buNone/>
            </a:pPr>
            <a:r>
              <a:rPr lang="es-ES" b="1" dirty="0"/>
              <a:t>Materiales: </a:t>
            </a:r>
            <a:r>
              <a:rPr lang="es-ES" dirty="0"/>
              <a:t>Ninguno</a:t>
            </a:r>
          </a:p>
          <a:p>
            <a:pPr marL="0" marR="0" lvl="0" indent="0" algn="l" rtl="0">
              <a:lnSpc>
                <a:spcPct val="100000"/>
              </a:lnSpc>
              <a:spcBef>
                <a:spcPts val="0"/>
              </a:spcBef>
              <a:spcAft>
                <a:spcPts val="0"/>
              </a:spcAft>
              <a:buClr>
                <a:srgbClr val="000000"/>
              </a:buClr>
              <a:buSzPts val="1100"/>
              <a:buFont typeface="Arial"/>
              <a:buNone/>
            </a:pPr>
            <a:endParaRPr lang="es-ES" dirty="0"/>
          </a:p>
          <a:p>
            <a:pPr marL="0" marR="0" lvl="0" indent="0" algn="l" rtl="0">
              <a:lnSpc>
                <a:spcPct val="100000"/>
              </a:lnSpc>
              <a:spcBef>
                <a:spcPts val="0"/>
              </a:spcBef>
              <a:spcAft>
                <a:spcPts val="0"/>
              </a:spcAft>
              <a:buClr>
                <a:srgbClr val="000000"/>
              </a:buClr>
              <a:buSzPts val="1100"/>
              <a:buFont typeface="Arial"/>
              <a:buNone/>
            </a:pPr>
            <a:r>
              <a:rPr lang="es-ES" b="1" dirty="0"/>
              <a:t>Material de apoyo</a:t>
            </a:r>
            <a:r>
              <a:rPr lang="es-ES" dirty="0"/>
              <a:t>: Ninguno</a:t>
            </a:r>
            <a:endParaRPr dirty="0"/>
          </a:p>
          <a:p>
            <a:pPr marL="457200" lvl="0" indent="-228600" algn="l" rtl="0">
              <a:lnSpc>
                <a:spcPct val="100000"/>
              </a:lnSpc>
              <a:spcBef>
                <a:spcPts val="0"/>
              </a:spcBef>
              <a:spcAft>
                <a:spcPts val="0"/>
              </a:spcAft>
              <a:buSzPts val="1100"/>
              <a:buNone/>
            </a:pPr>
            <a:endParaRPr b="1" dirty="0"/>
          </a:p>
          <a:p>
            <a:pPr marL="0" lvl="0" indent="0" algn="l" rtl="0">
              <a:lnSpc>
                <a:spcPct val="100000"/>
              </a:lnSpc>
              <a:spcBef>
                <a:spcPts val="0"/>
              </a:spcBef>
              <a:spcAft>
                <a:spcPts val="0"/>
              </a:spcAft>
              <a:buClr>
                <a:schemeClr val="dk1"/>
              </a:buClr>
              <a:buSzPts val="1100"/>
              <a:buFont typeface="Arial"/>
              <a:buNone/>
            </a:pPr>
            <a:endParaRPr sz="1200" dirty="0">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359" name="Google Shape;359;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100"/>
              <a:buNone/>
            </a:pPr>
            <a:endParaRPr lang="en-US" sz="1100" dirty="0">
              <a:latin typeface="Calibri"/>
              <a:ea typeface="Calibri"/>
              <a:cs typeface="Calibri"/>
              <a:sym typeface="Calibri"/>
            </a:endParaRPr>
          </a:p>
          <a:p>
            <a:pPr marL="0" marR="0" lvl="0" indent="0" algn="l" rtl="0">
              <a:lnSpc>
                <a:spcPct val="100000"/>
              </a:lnSpc>
              <a:spcBef>
                <a:spcPts val="0"/>
              </a:spcBef>
              <a:spcAft>
                <a:spcPts val="0"/>
              </a:spcAft>
              <a:buSzPts val="1100"/>
              <a:buNone/>
            </a:pPr>
            <a:r>
              <a:rPr lang="es-ES" sz="1100" b="1" dirty="0">
                <a:latin typeface="Calibri"/>
                <a:ea typeface="Calibri"/>
                <a:cs typeface="Calibri"/>
                <a:sym typeface="Calibri"/>
              </a:rPr>
              <a:t>Instrucciones:</a:t>
            </a:r>
          </a:p>
          <a:p>
            <a:pPr marL="0" marR="0" lvl="0" indent="0" algn="l" rtl="0">
              <a:lnSpc>
                <a:spcPct val="100000"/>
              </a:lnSpc>
              <a:spcBef>
                <a:spcPts val="0"/>
              </a:spcBef>
              <a:spcAft>
                <a:spcPts val="0"/>
              </a:spcAft>
              <a:buSzPts val="1100"/>
              <a:buNone/>
            </a:pPr>
            <a:endParaRPr lang="es-ES" sz="1100" dirty="0">
              <a:latin typeface="Calibri"/>
              <a:ea typeface="Calibri"/>
              <a:cs typeface="Calibri"/>
              <a:sym typeface="Calibri"/>
            </a:endParaRPr>
          </a:p>
          <a:p>
            <a:pPr marL="0" marR="0" lvl="0" indent="0" algn="l" rtl="0">
              <a:lnSpc>
                <a:spcPct val="100000"/>
              </a:lnSpc>
              <a:spcBef>
                <a:spcPts val="0"/>
              </a:spcBef>
              <a:spcAft>
                <a:spcPts val="0"/>
              </a:spcAft>
              <a:buSzPts val="1100"/>
              <a:buNone/>
            </a:pPr>
            <a:r>
              <a:rPr lang="es-ES" sz="1100" b="1" dirty="0">
                <a:latin typeface="Calibri"/>
                <a:ea typeface="Calibri"/>
                <a:cs typeface="Calibri"/>
                <a:sym typeface="Calibri"/>
              </a:rPr>
              <a:t>Avances:</a:t>
            </a:r>
          </a:p>
          <a:p>
            <a:pPr marL="0" marR="0" lvl="0" indent="0" algn="l" rtl="0">
              <a:lnSpc>
                <a:spcPct val="100000"/>
              </a:lnSpc>
              <a:spcBef>
                <a:spcPts val="0"/>
              </a:spcBef>
              <a:spcAft>
                <a:spcPts val="0"/>
              </a:spcAft>
              <a:buSzPts val="1100"/>
              <a:buNone/>
            </a:pPr>
            <a:endParaRPr lang="es-ES" sz="1100" b="1" dirty="0">
              <a:latin typeface="Calibri"/>
              <a:ea typeface="Calibri"/>
              <a:cs typeface="Calibri"/>
              <a:sym typeface="Calibri"/>
            </a:endParaRPr>
          </a:p>
          <a:p>
            <a:pPr marL="0" marR="0" lvl="0" indent="0" algn="l" rtl="0">
              <a:lnSpc>
                <a:spcPct val="100000"/>
              </a:lnSpc>
              <a:spcBef>
                <a:spcPts val="0"/>
              </a:spcBef>
              <a:spcAft>
                <a:spcPts val="0"/>
              </a:spcAft>
              <a:buSzPts val="1100"/>
              <a:buNone/>
            </a:pPr>
            <a:r>
              <a:rPr lang="es-ES" sz="1100" b="1" dirty="0">
                <a:latin typeface="Calibri"/>
                <a:ea typeface="Calibri"/>
                <a:cs typeface="Calibri"/>
                <a:sym typeface="Calibri"/>
              </a:rPr>
              <a:t>Agencia de Servicios Agrícolas (FSA) del USDA:</a:t>
            </a:r>
          </a:p>
          <a:p>
            <a:pPr marL="0" marR="0" lvl="0" indent="0" algn="l" rtl="0">
              <a:lnSpc>
                <a:spcPct val="100000"/>
              </a:lnSpc>
              <a:spcBef>
                <a:spcPts val="0"/>
              </a:spcBef>
              <a:spcAft>
                <a:spcPts val="0"/>
              </a:spcAft>
              <a:buSzPts val="1100"/>
              <a:buNone/>
            </a:pPr>
            <a:r>
              <a:rPr lang="es-ES" sz="1100" dirty="0">
                <a:latin typeface="Calibri"/>
                <a:ea typeface="Calibri"/>
                <a:cs typeface="Calibri"/>
                <a:sym typeface="Calibri"/>
              </a:rPr>
              <a:t>Ha emitido nuevas directrices que enumeran documentación alternativa que los propietarios de propiedad de herederos pueden usar para demostrar que están a cargo de la operación agrícola y así obtener un número de finca.</a:t>
            </a:r>
          </a:p>
          <a:p>
            <a:pPr marL="0" marR="0" lvl="0" indent="0" algn="l" rtl="0">
              <a:lnSpc>
                <a:spcPct val="100000"/>
              </a:lnSpc>
              <a:spcBef>
                <a:spcPts val="0"/>
              </a:spcBef>
              <a:spcAft>
                <a:spcPts val="0"/>
              </a:spcAft>
              <a:buSzPts val="1100"/>
              <a:buNone/>
            </a:pPr>
            <a:r>
              <a:rPr lang="es-ES" sz="1100" dirty="0">
                <a:latin typeface="Calibri"/>
                <a:ea typeface="Calibri"/>
                <a:cs typeface="Calibri"/>
                <a:sym typeface="Calibri"/>
              </a:rPr>
              <a:t>Sin embargo, los propietarios de propiedad de herederos generalmente no pueden recibir ayuda de los programas del </a:t>
            </a:r>
            <a:r>
              <a:rPr lang="es-ES" sz="1100" b="1" dirty="0">
                <a:latin typeface="Calibri"/>
                <a:ea typeface="Calibri"/>
                <a:cs typeface="Calibri"/>
                <a:sym typeface="Calibri"/>
              </a:rPr>
              <a:t>USDA</a:t>
            </a:r>
            <a:r>
              <a:rPr lang="es-ES" sz="1100" dirty="0">
                <a:latin typeface="Calibri"/>
                <a:ea typeface="Calibri"/>
                <a:cs typeface="Calibri"/>
                <a:sym typeface="Calibri"/>
              </a:rPr>
              <a:t> diseñados para asistir a propietarios de viviendas, porque no tienen un título claro de sus casas.</a:t>
            </a:r>
          </a:p>
          <a:p>
            <a:pPr marL="0" marR="0" lvl="0" indent="0" algn="l" rtl="0">
              <a:lnSpc>
                <a:spcPct val="100000"/>
              </a:lnSpc>
              <a:spcBef>
                <a:spcPts val="0"/>
              </a:spcBef>
              <a:spcAft>
                <a:spcPts val="0"/>
              </a:spcAft>
              <a:buSzPts val="1100"/>
              <a:buNone/>
            </a:pPr>
            <a:endParaRPr lang="es-ES" sz="1100" dirty="0">
              <a:latin typeface="Calibri"/>
              <a:ea typeface="Calibri"/>
              <a:cs typeface="Calibri"/>
              <a:sym typeface="Calibri"/>
            </a:endParaRPr>
          </a:p>
          <a:p>
            <a:pPr marL="0" marR="0" lvl="0" indent="0" algn="l" rtl="0">
              <a:lnSpc>
                <a:spcPct val="100000"/>
              </a:lnSpc>
              <a:spcBef>
                <a:spcPts val="0"/>
              </a:spcBef>
              <a:spcAft>
                <a:spcPts val="0"/>
              </a:spcAft>
              <a:buSzPts val="1100"/>
              <a:buNone/>
            </a:pPr>
            <a:r>
              <a:rPr lang="es-ES" sz="1100" b="1" dirty="0">
                <a:latin typeface="Calibri"/>
                <a:ea typeface="Calibri"/>
                <a:cs typeface="Calibri"/>
                <a:sym typeface="Calibri"/>
              </a:rPr>
              <a:t>FEMA:</a:t>
            </a:r>
          </a:p>
          <a:p>
            <a:pPr marL="0" marR="0" lvl="0" indent="0" algn="l" rtl="0">
              <a:lnSpc>
                <a:spcPct val="100000"/>
              </a:lnSpc>
              <a:spcBef>
                <a:spcPts val="0"/>
              </a:spcBef>
              <a:spcAft>
                <a:spcPts val="0"/>
              </a:spcAft>
              <a:buSzPts val="1100"/>
              <a:buNone/>
            </a:pPr>
            <a:r>
              <a:rPr lang="es-ES" sz="1100" dirty="0">
                <a:latin typeface="Calibri"/>
                <a:ea typeface="Calibri"/>
                <a:cs typeface="Calibri"/>
                <a:sym typeface="Calibri"/>
              </a:rPr>
              <a:t>Solo muy recientemente el gobierno federal ha cambiado sus políticas para que los propietarios de propiedad de herederos puedan recibir asistencia de emergencia después de un huracán u otro desastre natural.</a:t>
            </a:r>
          </a:p>
          <a:p>
            <a:pPr marL="0" marR="0" lvl="0" indent="0" algn="l" rtl="0">
              <a:lnSpc>
                <a:spcPct val="100000"/>
              </a:lnSpc>
              <a:spcBef>
                <a:spcPts val="0"/>
              </a:spcBef>
              <a:spcAft>
                <a:spcPts val="0"/>
              </a:spcAft>
              <a:buSzPts val="1100"/>
              <a:buNone/>
            </a:pPr>
            <a:endParaRPr lang="es-ES" sz="1100" dirty="0">
              <a:latin typeface="Calibri"/>
              <a:ea typeface="Calibri"/>
              <a:cs typeface="Calibri"/>
              <a:sym typeface="Calibri"/>
            </a:endParaRPr>
          </a:p>
          <a:p>
            <a:pPr marL="0" marR="0" lvl="0" indent="0" algn="l" rtl="0">
              <a:lnSpc>
                <a:spcPct val="100000"/>
              </a:lnSpc>
              <a:spcBef>
                <a:spcPts val="0"/>
              </a:spcBef>
              <a:spcAft>
                <a:spcPts val="0"/>
              </a:spcAft>
              <a:buSzPts val="1100"/>
              <a:buNone/>
            </a:pPr>
            <a:r>
              <a:rPr lang="es-ES" sz="1100" dirty="0">
                <a:latin typeface="Calibri"/>
                <a:ea typeface="Calibri"/>
                <a:cs typeface="Calibri"/>
                <a:sym typeface="Calibri"/>
              </a:rPr>
              <a:t>Para quienes tienen propiedad de herederos y necesitan asistencia de emergencia, </a:t>
            </a:r>
            <a:r>
              <a:rPr lang="es-ES" sz="1100" b="1" dirty="0">
                <a:latin typeface="Calibri"/>
                <a:ea typeface="Calibri"/>
                <a:cs typeface="Calibri"/>
                <a:sym typeface="Calibri"/>
              </a:rPr>
              <a:t>FEMA</a:t>
            </a:r>
            <a:r>
              <a:rPr lang="es-ES" sz="1100" dirty="0">
                <a:latin typeface="Calibri"/>
                <a:ea typeface="Calibri"/>
                <a:cs typeface="Calibri"/>
                <a:sym typeface="Calibri"/>
              </a:rPr>
              <a:t> y los estados han ampliado recientemente los criterios de elegibilidad para recibir ayuda por desastre.</a:t>
            </a:r>
          </a:p>
          <a:p>
            <a:pPr marL="0" marR="0" lvl="0" indent="0" algn="l" rtl="0">
              <a:lnSpc>
                <a:spcPct val="100000"/>
              </a:lnSpc>
              <a:spcBef>
                <a:spcPts val="0"/>
              </a:spcBef>
              <a:spcAft>
                <a:spcPts val="0"/>
              </a:spcAft>
              <a:buSzPts val="1100"/>
              <a:buNone/>
            </a:pPr>
            <a:endParaRPr lang="es-ES" sz="1100" dirty="0">
              <a:latin typeface="Calibri"/>
              <a:ea typeface="Calibri"/>
              <a:cs typeface="Calibri"/>
              <a:sym typeface="Calibri"/>
            </a:endParaRPr>
          </a:p>
          <a:p>
            <a:pPr marL="0" marR="0" lvl="0" indent="0" algn="l" rtl="0">
              <a:lnSpc>
                <a:spcPct val="100000"/>
              </a:lnSpc>
              <a:spcBef>
                <a:spcPts val="0"/>
              </a:spcBef>
              <a:spcAft>
                <a:spcPts val="0"/>
              </a:spcAft>
              <a:buSzPts val="1100"/>
              <a:buNone/>
            </a:pPr>
            <a:r>
              <a:rPr lang="es-ES" sz="1100" dirty="0">
                <a:latin typeface="Calibri"/>
                <a:ea typeface="Calibri"/>
                <a:cs typeface="Calibri"/>
                <a:sym typeface="Calibri"/>
              </a:rPr>
              <a:t>Los propietarios de propiedad de herederos pueden certificar que son dueños de la propiedad dañada.</a:t>
            </a:r>
          </a:p>
          <a:p>
            <a:pPr marL="0" marR="0" lvl="0" indent="0" algn="l" rtl="0">
              <a:lnSpc>
                <a:spcPct val="100000"/>
              </a:lnSpc>
              <a:spcBef>
                <a:spcPts val="0"/>
              </a:spcBef>
              <a:spcAft>
                <a:spcPts val="0"/>
              </a:spcAft>
              <a:buSzPts val="1100"/>
              <a:buNone/>
            </a:pPr>
            <a:endParaRPr lang="es-ES" sz="1100" dirty="0">
              <a:latin typeface="Calibri"/>
              <a:ea typeface="Calibri"/>
              <a:cs typeface="Calibri"/>
              <a:sym typeface="Calibri"/>
            </a:endParaRPr>
          </a:p>
          <a:p>
            <a:pPr marL="0" marR="0" lvl="0" indent="0" algn="l" rtl="0">
              <a:lnSpc>
                <a:spcPct val="100000"/>
              </a:lnSpc>
              <a:spcBef>
                <a:spcPts val="0"/>
              </a:spcBef>
              <a:spcAft>
                <a:spcPts val="0"/>
              </a:spcAft>
              <a:buSzPts val="1100"/>
              <a:buNone/>
            </a:pPr>
            <a:r>
              <a:rPr lang="es-ES" sz="1100" b="1" dirty="0">
                <a:latin typeface="Calibri"/>
                <a:ea typeface="Calibri"/>
                <a:cs typeface="Calibri"/>
                <a:sym typeface="Calibri"/>
              </a:rPr>
              <a:t>Tiempo: </a:t>
            </a:r>
            <a:r>
              <a:rPr lang="es-ES" sz="1100" dirty="0">
                <a:latin typeface="Calibri"/>
                <a:ea typeface="Calibri"/>
                <a:cs typeface="Calibri"/>
                <a:sym typeface="Calibri"/>
              </a:rPr>
              <a:t>5 minutos</a:t>
            </a:r>
          </a:p>
          <a:p>
            <a:pPr marL="0" marR="0" lvl="0" indent="0" algn="l" rtl="0">
              <a:lnSpc>
                <a:spcPct val="100000"/>
              </a:lnSpc>
              <a:spcBef>
                <a:spcPts val="0"/>
              </a:spcBef>
              <a:spcAft>
                <a:spcPts val="0"/>
              </a:spcAft>
              <a:buSzPts val="1100"/>
              <a:buNone/>
            </a:pPr>
            <a:endParaRPr lang="es-ES" sz="1100" dirty="0">
              <a:latin typeface="Calibri"/>
              <a:ea typeface="Calibri"/>
              <a:cs typeface="Calibri"/>
              <a:sym typeface="Calibri"/>
            </a:endParaRPr>
          </a:p>
          <a:p>
            <a:pPr marL="0" marR="0" lvl="0" indent="0" algn="l" rtl="0">
              <a:lnSpc>
                <a:spcPct val="100000"/>
              </a:lnSpc>
              <a:spcBef>
                <a:spcPts val="0"/>
              </a:spcBef>
              <a:spcAft>
                <a:spcPts val="0"/>
              </a:spcAft>
              <a:buSzPts val="1100"/>
              <a:buNone/>
            </a:pPr>
            <a:r>
              <a:rPr lang="es-ES" sz="1100" b="1" dirty="0">
                <a:latin typeface="Calibri"/>
                <a:ea typeface="Calibri"/>
                <a:cs typeface="Calibri"/>
                <a:sym typeface="Calibri"/>
              </a:rPr>
              <a:t>Materiales: </a:t>
            </a:r>
            <a:r>
              <a:rPr lang="es-ES" sz="1100" dirty="0">
                <a:latin typeface="Calibri"/>
                <a:ea typeface="Calibri"/>
                <a:cs typeface="Calibri"/>
                <a:sym typeface="Calibri"/>
              </a:rPr>
              <a:t>Ninguno</a:t>
            </a:r>
          </a:p>
          <a:p>
            <a:pPr marL="0" marR="0" lvl="0" indent="0" algn="l" rtl="0">
              <a:lnSpc>
                <a:spcPct val="100000"/>
              </a:lnSpc>
              <a:spcBef>
                <a:spcPts val="0"/>
              </a:spcBef>
              <a:spcAft>
                <a:spcPts val="0"/>
              </a:spcAft>
              <a:buSzPts val="1100"/>
              <a:buNone/>
            </a:pPr>
            <a:endParaRPr lang="es-ES" sz="1100" dirty="0">
              <a:latin typeface="Calibri"/>
              <a:ea typeface="Calibri"/>
              <a:cs typeface="Calibri"/>
              <a:sym typeface="Calibri"/>
            </a:endParaRPr>
          </a:p>
          <a:p>
            <a:pPr marL="0" marR="0" lvl="0" indent="0" algn="l" rtl="0">
              <a:lnSpc>
                <a:spcPct val="100000"/>
              </a:lnSpc>
              <a:spcBef>
                <a:spcPts val="0"/>
              </a:spcBef>
              <a:spcAft>
                <a:spcPts val="0"/>
              </a:spcAft>
              <a:buSzPts val="1100"/>
              <a:buNone/>
            </a:pPr>
            <a:r>
              <a:rPr lang="es-ES" sz="1100" b="1" dirty="0">
                <a:latin typeface="Calibri"/>
                <a:ea typeface="Calibri"/>
                <a:cs typeface="Calibri"/>
                <a:sym typeface="Calibri"/>
              </a:rPr>
              <a:t>Material de apoyo</a:t>
            </a:r>
            <a:r>
              <a:rPr lang="es-ES" sz="1100" dirty="0">
                <a:latin typeface="Calibri"/>
                <a:ea typeface="Calibri"/>
                <a:cs typeface="Calibri"/>
                <a:sym typeface="Calibri"/>
              </a:rPr>
              <a:t>: Ninguno</a:t>
            </a:r>
            <a:endParaRPr lang="en-US" sz="1100" dirty="0">
              <a:latin typeface="Calibri"/>
              <a:ea typeface="Calibri"/>
              <a:cs typeface="Calibri"/>
              <a:sym typeface="Calibri"/>
            </a:endParaRPr>
          </a:p>
          <a:p>
            <a:pPr marL="0" marR="0" lvl="0" indent="0" algn="l" rtl="0">
              <a:lnSpc>
                <a:spcPct val="100000"/>
              </a:lnSpc>
              <a:spcBef>
                <a:spcPts val="0"/>
              </a:spcBef>
              <a:spcAft>
                <a:spcPts val="0"/>
              </a:spcAft>
              <a:buSzPts val="1100"/>
              <a:buNone/>
            </a:pPr>
            <a:endParaRPr lang="en-US" sz="1100" dirty="0">
              <a:latin typeface="Calibri"/>
              <a:ea typeface="Calibri"/>
              <a:cs typeface="Calibri"/>
              <a:sym typeface="Calibri"/>
            </a:endParaRPr>
          </a:p>
          <a:p>
            <a:pPr marL="0" marR="0" lvl="0" indent="0" algn="l" rtl="0">
              <a:lnSpc>
                <a:spcPct val="100000"/>
              </a:lnSpc>
              <a:spcBef>
                <a:spcPts val="0"/>
              </a:spcBef>
              <a:spcAft>
                <a:spcPts val="0"/>
              </a:spcAft>
              <a:buSzPts val="1100"/>
              <a:buNone/>
            </a:pPr>
            <a:r>
              <a:rPr lang="en-US" sz="1100" b="1" dirty="0">
                <a:latin typeface="Calibri"/>
                <a:ea typeface="Calibri"/>
                <a:cs typeface="Calibri"/>
                <a:sym typeface="Calibri"/>
              </a:rPr>
              <a:t>Fuente:</a:t>
            </a:r>
          </a:p>
          <a:p>
            <a:pPr marL="0" marR="0" lvl="0" indent="0" algn="l" rtl="0">
              <a:lnSpc>
                <a:spcPct val="100000"/>
              </a:lnSpc>
              <a:spcBef>
                <a:spcPts val="0"/>
              </a:spcBef>
              <a:spcAft>
                <a:spcPts val="0"/>
              </a:spcAft>
              <a:buSzPts val="1100"/>
              <a:buNone/>
            </a:pPr>
            <a:r>
              <a:rPr lang="en-US" sz="1100" dirty="0">
                <a:latin typeface="Calibri"/>
                <a:ea typeface="Calibri"/>
                <a:cs typeface="Calibri"/>
                <a:sym typeface="Calibri"/>
              </a:rPr>
              <a:t>Guidance for Heirs’ Property Operators Participating in Farm Service Agency (FSA) Programs.  Fact Sheet, July 2020.  Available at: </a:t>
            </a:r>
            <a:r>
              <a:rPr lang="en-US" sz="1800" u="sng" dirty="0">
                <a:solidFill>
                  <a:srgbClr val="080808"/>
                </a:solidFill>
                <a:latin typeface="Dosis"/>
                <a:ea typeface="Dosis"/>
                <a:cs typeface="Dosis"/>
                <a:sym typeface="Dosis"/>
                <a:hlinkClick r:id="rId3">
                  <a:extLst>
                    <a:ext uri="{A12FA001-AC4F-418D-AE19-62706E023703}">
                      <ahyp:hlinkClr xmlns:ahyp="http://schemas.microsoft.com/office/drawing/2018/hyperlinkcolor" val="tx"/>
                    </a:ext>
                  </a:extLst>
                </a:hlinkClick>
              </a:rPr>
              <a:t>https://www.fsa.usda.gov/Assets/USDA-FSA-Public/usdafiles/FactSheets/guidance_heirs_property_operators_participating_in_fsa_programs-factsheet.pdf</a:t>
            </a:r>
            <a:endParaRPr sz="1800" b="0" u="sng" dirty="0">
              <a:solidFill>
                <a:srgbClr val="080808"/>
              </a:solidFill>
              <a:latin typeface="Dosis"/>
              <a:ea typeface="Dosis"/>
              <a:cs typeface="Dosis"/>
              <a:sym typeface="Dosis"/>
            </a:endParaRPr>
          </a:p>
          <a:p>
            <a:pPr marL="0" marR="0" lvl="0" indent="0" algn="l" rtl="0">
              <a:lnSpc>
                <a:spcPct val="100000"/>
              </a:lnSpc>
              <a:spcBef>
                <a:spcPts val="0"/>
              </a:spcBef>
              <a:spcAft>
                <a:spcPts val="0"/>
              </a:spcAft>
              <a:buSzPts val="1100"/>
              <a:buNone/>
            </a:pPr>
            <a:endParaRPr b="1" dirty="0"/>
          </a:p>
          <a:p>
            <a:pPr marL="0" marR="0" lvl="0" indent="0" algn="l" rtl="0">
              <a:lnSpc>
                <a:spcPct val="100000"/>
              </a:lnSpc>
              <a:spcBef>
                <a:spcPts val="0"/>
              </a:spcBef>
              <a:spcAft>
                <a:spcPts val="0"/>
              </a:spcAft>
              <a:buSzPts val="1100"/>
              <a:buNone/>
            </a:pPr>
            <a:r>
              <a:rPr lang="en-US" b="0" dirty="0">
                <a:latin typeface="Arial"/>
                <a:ea typeface="Arial"/>
                <a:cs typeface="Arial"/>
                <a:sym typeface="Arial"/>
              </a:rPr>
              <a:t>Update to FEMA’s Individual Assistance Program and Policy Guide, Version 1.1 available at: https://www.fema.gov/sites/default/files/documents/fema_updated-iappg-version-1.1.pdf</a:t>
            </a:r>
            <a:endParaRPr dirty="0"/>
          </a:p>
          <a:p>
            <a:pPr marL="0" marR="0" lvl="0" indent="0" algn="l" rtl="0">
              <a:lnSpc>
                <a:spcPct val="100000"/>
              </a:lnSpc>
              <a:spcBef>
                <a:spcPts val="0"/>
              </a:spcBef>
              <a:spcAft>
                <a:spcPts val="0"/>
              </a:spcAft>
              <a:buSzPts val="1100"/>
              <a:buNone/>
            </a:pPr>
            <a:endParaRPr b="0" dirty="0">
              <a:latin typeface="Arial"/>
              <a:ea typeface="Arial"/>
              <a:cs typeface="Arial"/>
              <a:sym typeface="Arial"/>
            </a:endParaRPr>
          </a:p>
          <a:p>
            <a:pPr marL="0" marR="0" lvl="0" indent="0" algn="l" rtl="0">
              <a:lnSpc>
                <a:spcPct val="100000"/>
              </a:lnSpc>
              <a:spcBef>
                <a:spcPts val="0"/>
              </a:spcBef>
              <a:spcAft>
                <a:spcPts val="0"/>
              </a:spcAft>
              <a:buClr>
                <a:srgbClr val="000000"/>
              </a:buClr>
              <a:buSzPts val="1100"/>
              <a:buNone/>
            </a:pPr>
            <a:r>
              <a:rPr lang="en-US" b="0" i="0" dirty="0">
                <a:solidFill>
                  <a:srgbClr val="005288"/>
                </a:solidFill>
                <a:latin typeface="Arial"/>
                <a:ea typeface="Arial"/>
                <a:cs typeface="Arial"/>
                <a:sym typeface="Arial"/>
              </a:rPr>
              <a:t>FEMA Makes Changes to Individual Assistance Policies to Advance Equity for Disaster Survivors available at:  </a:t>
            </a:r>
            <a:r>
              <a:rPr lang="en-US" b="0" dirty="0">
                <a:latin typeface="Arial"/>
                <a:ea typeface="Arial"/>
                <a:cs typeface="Arial"/>
                <a:sym typeface="Arial"/>
              </a:rPr>
              <a:t>https://www.fema.gov/press-release/20210902/fema-makes-changes-individual-assistance-policies-advance-equity-disaster#:~:text=FEMA%20is%20amending%20its%20current,the%20survivor's%20home%20before%20the </a:t>
            </a:r>
            <a:endParaRPr dirty="0"/>
          </a:p>
          <a:p>
            <a:pPr marL="0" marR="0" lvl="0" indent="0" algn="l" rtl="0">
              <a:lnSpc>
                <a:spcPct val="100000"/>
              </a:lnSpc>
              <a:spcBef>
                <a:spcPts val="0"/>
              </a:spcBef>
              <a:spcAft>
                <a:spcPts val="0"/>
              </a:spcAft>
              <a:buSzPts val="1100"/>
              <a:buNone/>
            </a:pPr>
            <a:endParaRPr b="0" dirty="0">
              <a:latin typeface="Arial"/>
              <a:ea typeface="Arial"/>
              <a:cs typeface="Arial"/>
              <a:sym typeface="Arial"/>
            </a:endParaRPr>
          </a:p>
          <a:p>
            <a:pPr marL="0" marR="0" lvl="0" indent="0" algn="l" rtl="0">
              <a:lnSpc>
                <a:spcPct val="100000"/>
              </a:lnSpc>
              <a:spcBef>
                <a:spcPts val="0"/>
              </a:spcBef>
              <a:spcAft>
                <a:spcPts val="0"/>
              </a:spcAft>
              <a:buSzPts val="1100"/>
              <a:buNone/>
            </a:pPr>
            <a:endParaRPr dirty="0"/>
          </a:p>
          <a:p>
            <a:pPr marL="15875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1899f763874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373" name="Google Shape;373;g1899f763874_0_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Clr>
                <a:schemeClr val="dk1"/>
              </a:buClr>
              <a:buSzPts val="1100"/>
              <a:buFont typeface="Arial"/>
              <a:buNone/>
            </a:pPr>
            <a:r>
              <a:rPr lang="es-ES" b="1" dirty="0"/>
              <a:t>Instrucciones: </a:t>
            </a:r>
          </a:p>
          <a:p>
            <a:pPr marL="158750" lvl="0" indent="0" algn="l" rtl="0">
              <a:lnSpc>
                <a:spcPct val="100000"/>
              </a:lnSpc>
              <a:spcBef>
                <a:spcPts val="0"/>
              </a:spcBef>
              <a:spcAft>
                <a:spcPts val="0"/>
              </a:spcAft>
              <a:buClr>
                <a:schemeClr val="dk1"/>
              </a:buClr>
              <a:buSzPts val="1100"/>
              <a:buFont typeface="Arial"/>
              <a:buNone/>
            </a:pPr>
            <a:endParaRPr lang="es-ES" dirty="0"/>
          </a:p>
          <a:p>
            <a:pPr marL="158750" lvl="0" indent="0" algn="l" rtl="0">
              <a:lnSpc>
                <a:spcPct val="100000"/>
              </a:lnSpc>
              <a:spcBef>
                <a:spcPts val="0"/>
              </a:spcBef>
              <a:spcAft>
                <a:spcPts val="0"/>
              </a:spcAft>
              <a:buClr>
                <a:schemeClr val="dk1"/>
              </a:buClr>
              <a:buSzPts val="1100"/>
              <a:buFont typeface="Arial"/>
              <a:buNone/>
            </a:pPr>
            <a:r>
              <a:rPr lang="es-ES" dirty="0"/>
              <a:t>Utilice este tiempo para responder cualquier pregunta de la sección anterior.</a:t>
            </a:r>
          </a:p>
          <a:p>
            <a:pPr marL="158750" lvl="0" indent="0" algn="l" rtl="0">
              <a:lnSpc>
                <a:spcPct val="100000"/>
              </a:lnSpc>
              <a:spcBef>
                <a:spcPts val="0"/>
              </a:spcBef>
              <a:spcAft>
                <a:spcPts val="0"/>
              </a:spcAft>
              <a:buClr>
                <a:schemeClr val="dk1"/>
              </a:buClr>
              <a:buSzPts val="1100"/>
              <a:buFont typeface="Arial"/>
              <a:buNone/>
            </a:pPr>
            <a:endParaRPr lang="es-ES" dirty="0"/>
          </a:p>
          <a:p>
            <a:pPr marL="158750" lvl="0" indent="0" algn="l" rtl="0">
              <a:lnSpc>
                <a:spcPct val="100000"/>
              </a:lnSpc>
              <a:spcBef>
                <a:spcPts val="0"/>
              </a:spcBef>
              <a:spcAft>
                <a:spcPts val="0"/>
              </a:spcAft>
              <a:buClr>
                <a:schemeClr val="dk1"/>
              </a:buClr>
              <a:buSzPts val="1100"/>
              <a:buFont typeface="Arial"/>
              <a:buNone/>
            </a:pPr>
            <a:endParaRPr lang="es-ES" dirty="0"/>
          </a:p>
          <a:p>
            <a:pPr marL="158750" lvl="0" indent="0" algn="l" rtl="0">
              <a:lnSpc>
                <a:spcPct val="100000"/>
              </a:lnSpc>
              <a:spcBef>
                <a:spcPts val="0"/>
              </a:spcBef>
              <a:spcAft>
                <a:spcPts val="0"/>
              </a:spcAft>
              <a:buClr>
                <a:schemeClr val="dk1"/>
              </a:buClr>
              <a:buSzPts val="1100"/>
              <a:buFont typeface="Arial"/>
              <a:buNone/>
            </a:pPr>
            <a:r>
              <a:rPr lang="es-ES" b="1" dirty="0"/>
              <a:t>Tiempo: </a:t>
            </a:r>
            <a:r>
              <a:rPr lang="es-ES" dirty="0"/>
              <a:t>10 minutos</a:t>
            </a:r>
          </a:p>
          <a:p>
            <a:pPr marL="158750" lvl="0" indent="0" algn="l" rtl="0">
              <a:lnSpc>
                <a:spcPct val="100000"/>
              </a:lnSpc>
              <a:spcBef>
                <a:spcPts val="0"/>
              </a:spcBef>
              <a:spcAft>
                <a:spcPts val="0"/>
              </a:spcAft>
              <a:buClr>
                <a:schemeClr val="dk1"/>
              </a:buClr>
              <a:buSzPts val="1100"/>
              <a:buFont typeface="Arial"/>
              <a:buNone/>
            </a:pPr>
            <a:endParaRPr lang="es-ES" dirty="0"/>
          </a:p>
          <a:p>
            <a:pPr marL="158750" lvl="0" indent="0" algn="l" rtl="0">
              <a:lnSpc>
                <a:spcPct val="100000"/>
              </a:lnSpc>
              <a:spcBef>
                <a:spcPts val="0"/>
              </a:spcBef>
              <a:spcAft>
                <a:spcPts val="0"/>
              </a:spcAft>
              <a:buClr>
                <a:schemeClr val="dk1"/>
              </a:buClr>
              <a:buSzPts val="1100"/>
              <a:buFont typeface="Arial"/>
              <a:buNone/>
            </a:pPr>
            <a:r>
              <a:rPr lang="es-ES" b="1" dirty="0"/>
              <a:t>Materiales: </a:t>
            </a:r>
            <a:r>
              <a:rPr lang="es-ES" dirty="0"/>
              <a:t>Ninguno</a:t>
            </a:r>
          </a:p>
          <a:p>
            <a:pPr marL="158750" lvl="0" indent="0" algn="l" rtl="0">
              <a:lnSpc>
                <a:spcPct val="100000"/>
              </a:lnSpc>
              <a:spcBef>
                <a:spcPts val="0"/>
              </a:spcBef>
              <a:spcAft>
                <a:spcPts val="0"/>
              </a:spcAft>
              <a:buClr>
                <a:schemeClr val="dk1"/>
              </a:buClr>
              <a:buSzPts val="1100"/>
              <a:buFont typeface="Arial"/>
              <a:buNone/>
            </a:pPr>
            <a:endParaRPr lang="es-ES" dirty="0"/>
          </a:p>
          <a:p>
            <a:pPr marL="158750" lvl="0" indent="0" algn="l" rtl="0">
              <a:lnSpc>
                <a:spcPct val="100000"/>
              </a:lnSpc>
              <a:spcBef>
                <a:spcPts val="0"/>
              </a:spcBef>
              <a:spcAft>
                <a:spcPts val="0"/>
              </a:spcAft>
              <a:buClr>
                <a:schemeClr val="dk1"/>
              </a:buClr>
              <a:buSzPts val="1100"/>
              <a:buFont typeface="Arial"/>
              <a:buNone/>
            </a:pPr>
            <a:r>
              <a:rPr lang="es-ES" b="1" dirty="0"/>
              <a:t>Material de apoyo: </a:t>
            </a:r>
            <a:r>
              <a:rPr lang="es-ES" dirty="0"/>
              <a:t>Ninguno</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400"/>
              <a:buFont typeface="Arial"/>
              <a:buNone/>
            </a:pPr>
            <a:r>
              <a:rPr lang="es-MX" b="1" noProof="0" dirty="0">
                <a:solidFill>
                  <a:schemeClr val="dk1"/>
                </a:solidFill>
              </a:rPr>
              <a:t>Instrucciones: </a:t>
            </a:r>
            <a:r>
              <a:rPr lang="es-MX" b="0" noProof="0" dirty="0">
                <a:solidFill>
                  <a:schemeClr val="dk1"/>
                </a:solidFill>
              </a:rPr>
              <a:t>Esta diapositiva destaca las organizaciones asociadas que han trabajado conjuntamente para desarrollar materiales y organizar capacitaciones.</a:t>
            </a: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endParaRPr lang="es-MX" sz="1100" b="0" i="0" u="none" strike="noStrike" cap="none" noProof="0" dirty="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s-MX" sz="1100" b="0" i="0" u="none" strike="noStrike" cap="none" noProof="0" dirty="0">
                <a:solidFill>
                  <a:srgbClr val="000000"/>
                </a:solidFill>
                <a:effectLst/>
                <a:latin typeface="Arial"/>
                <a:ea typeface="Arial"/>
                <a:cs typeface="Arial"/>
                <a:sym typeface="Arial"/>
              </a:rPr>
              <a:t>Este material fue desarrollado y la capacitación para instructores se proporcionó como una colaboración con el </a:t>
            </a:r>
            <a:r>
              <a:rPr lang="es-MX" sz="1100" b="0" i="0" u="none" strike="noStrike" cap="none" noProof="0" dirty="0" err="1">
                <a:solidFill>
                  <a:srgbClr val="000000"/>
                </a:solidFill>
                <a:effectLst/>
                <a:latin typeface="Arial"/>
                <a:ea typeface="Arial"/>
                <a:cs typeface="Arial"/>
                <a:sym typeface="Arial"/>
              </a:rPr>
              <a:t>National</a:t>
            </a:r>
            <a:r>
              <a:rPr lang="es-MX" sz="1100" b="0" i="0" u="none" strike="noStrike" cap="none" noProof="0" dirty="0">
                <a:solidFill>
                  <a:srgbClr val="000000"/>
                </a:solidFill>
                <a:effectLst/>
                <a:latin typeface="Arial"/>
                <a:ea typeface="Arial"/>
                <a:cs typeface="Arial"/>
                <a:sym typeface="Arial"/>
              </a:rPr>
              <a:t> </a:t>
            </a:r>
            <a:r>
              <a:rPr lang="es-MX" sz="1100" b="0" i="0" u="none" strike="noStrike" cap="none" noProof="0" dirty="0" err="1">
                <a:solidFill>
                  <a:srgbClr val="000000"/>
                </a:solidFill>
                <a:effectLst/>
                <a:latin typeface="Arial"/>
                <a:ea typeface="Arial"/>
                <a:cs typeface="Arial"/>
                <a:sym typeface="Arial"/>
              </a:rPr>
              <a:t>Policy</a:t>
            </a:r>
            <a:r>
              <a:rPr lang="es-MX" sz="1100" b="0" i="0" u="none" strike="noStrike" cap="none" noProof="0" dirty="0">
                <a:solidFill>
                  <a:srgbClr val="000000"/>
                </a:solidFill>
                <a:effectLst/>
                <a:latin typeface="Arial"/>
                <a:ea typeface="Arial"/>
                <a:cs typeface="Arial"/>
                <a:sym typeface="Arial"/>
              </a:rPr>
              <a:t> </a:t>
            </a:r>
            <a:r>
              <a:rPr lang="es-MX" sz="1100" b="0" i="0" u="none" strike="noStrike" cap="none" noProof="0" dirty="0" err="1">
                <a:solidFill>
                  <a:srgbClr val="000000"/>
                </a:solidFill>
                <a:effectLst/>
                <a:latin typeface="Arial"/>
                <a:ea typeface="Arial"/>
                <a:cs typeface="Arial"/>
                <a:sym typeface="Arial"/>
              </a:rPr>
              <a:t>Research</a:t>
            </a:r>
            <a:r>
              <a:rPr lang="es-MX" sz="1100" b="0" i="0" u="none" strike="noStrike" cap="none" noProof="0" dirty="0">
                <a:solidFill>
                  <a:srgbClr val="000000"/>
                </a:solidFill>
                <a:effectLst/>
                <a:latin typeface="Arial"/>
                <a:ea typeface="Arial"/>
                <a:cs typeface="Arial"/>
                <a:sym typeface="Arial"/>
              </a:rPr>
              <a:t> Center de la Universidad Estatal de </a:t>
            </a:r>
            <a:r>
              <a:rPr lang="es-MX" sz="1100" b="0" i="0" u="none" strike="noStrike" cap="none" noProof="0" dirty="0" err="1">
                <a:solidFill>
                  <a:srgbClr val="000000"/>
                </a:solidFill>
                <a:effectLst/>
                <a:latin typeface="Arial"/>
                <a:ea typeface="Arial"/>
                <a:cs typeface="Arial"/>
                <a:sym typeface="Arial"/>
              </a:rPr>
              <a:t>Alcorn</a:t>
            </a:r>
            <a:r>
              <a:rPr lang="es-MX" sz="1100" b="0" i="0" u="none" strike="noStrike" cap="none" noProof="0" dirty="0">
                <a:solidFill>
                  <a:srgbClr val="000000"/>
                </a:solidFill>
                <a:effectLst/>
                <a:latin typeface="Arial"/>
                <a:ea typeface="Arial"/>
                <a:cs typeface="Arial"/>
                <a:sym typeface="Arial"/>
              </a:rPr>
              <a:t>, el </a:t>
            </a:r>
            <a:r>
              <a:rPr lang="es-MX" sz="1100" b="0" i="0" u="none" strike="noStrike" cap="none" noProof="0" dirty="0" err="1">
                <a:solidFill>
                  <a:srgbClr val="000000"/>
                </a:solidFill>
                <a:effectLst/>
                <a:latin typeface="Arial"/>
                <a:ea typeface="Arial"/>
                <a:cs typeface="Arial"/>
                <a:sym typeface="Arial"/>
              </a:rPr>
              <a:t>Southern</a:t>
            </a:r>
            <a:r>
              <a:rPr lang="es-MX" sz="1100" b="0" i="0" u="none" strike="noStrike" cap="none" noProof="0" dirty="0">
                <a:solidFill>
                  <a:srgbClr val="000000"/>
                </a:solidFill>
                <a:effectLst/>
                <a:latin typeface="Arial"/>
                <a:ea typeface="Arial"/>
                <a:cs typeface="Arial"/>
                <a:sym typeface="Arial"/>
              </a:rPr>
              <a:t> Extension </a:t>
            </a:r>
            <a:r>
              <a:rPr lang="es-MX" sz="1100" b="0" i="0" u="none" strike="noStrike" cap="none" noProof="0" dirty="0" err="1">
                <a:solidFill>
                  <a:srgbClr val="000000"/>
                </a:solidFill>
                <a:effectLst/>
                <a:latin typeface="Arial"/>
                <a:ea typeface="Arial"/>
                <a:cs typeface="Arial"/>
                <a:sym typeface="Arial"/>
              </a:rPr>
              <a:t>Risk</a:t>
            </a:r>
            <a:r>
              <a:rPr lang="es-MX" sz="1100" b="0" i="0" u="none" strike="noStrike" cap="none" noProof="0" dirty="0">
                <a:solidFill>
                  <a:srgbClr val="000000"/>
                </a:solidFill>
                <a:effectLst/>
                <a:latin typeface="Arial"/>
                <a:ea typeface="Arial"/>
                <a:cs typeface="Arial"/>
                <a:sym typeface="Arial"/>
              </a:rPr>
              <a:t> Management </a:t>
            </a:r>
            <a:r>
              <a:rPr lang="es-MX" sz="1100" b="0" i="0" u="none" strike="noStrike" cap="none" noProof="0" dirty="0" err="1">
                <a:solidFill>
                  <a:srgbClr val="000000"/>
                </a:solidFill>
                <a:effectLst/>
                <a:latin typeface="Arial"/>
                <a:ea typeface="Arial"/>
                <a:cs typeface="Arial"/>
                <a:sym typeface="Arial"/>
              </a:rPr>
              <a:t>Education</a:t>
            </a:r>
            <a:r>
              <a:rPr lang="es-MX" sz="1100" b="0" i="0" u="none" strike="noStrike" cap="none" noProof="0" dirty="0">
                <a:solidFill>
                  <a:srgbClr val="000000"/>
                </a:solidFill>
                <a:effectLst/>
                <a:latin typeface="Arial"/>
                <a:ea typeface="Arial"/>
                <a:cs typeface="Arial"/>
                <a:sym typeface="Arial"/>
              </a:rPr>
              <a:t> Center y el </a:t>
            </a:r>
            <a:r>
              <a:rPr lang="es-MX" sz="1100" b="0" i="0" u="none" strike="noStrike" cap="none" noProof="0" dirty="0" err="1">
                <a:solidFill>
                  <a:srgbClr val="000000"/>
                </a:solidFill>
                <a:effectLst/>
                <a:latin typeface="Arial"/>
                <a:ea typeface="Arial"/>
                <a:cs typeface="Arial"/>
                <a:sym typeface="Arial"/>
              </a:rPr>
              <a:t>Southern</a:t>
            </a:r>
            <a:r>
              <a:rPr lang="es-MX" sz="1100" b="0" i="0" u="none" strike="noStrike" cap="none" noProof="0" dirty="0">
                <a:solidFill>
                  <a:srgbClr val="000000"/>
                </a:solidFill>
                <a:effectLst/>
                <a:latin typeface="Arial"/>
                <a:ea typeface="Arial"/>
                <a:cs typeface="Arial"/>
                <a:sym typeface="Arial"/>
              </a:rPr>
              <a:t> Rural </a:t>
            </a:r>
            <a:r>
              <a:rPr lang="es-MX" sz="1100" b="0" i="0" u="none" strike="noStrike" cap="none" noProof="0" dirty="0" err="1">
                <a:solidFill>
                  <a:srgbClr val="000000"/>
                </a:solidFill>
                <a:effectLst/>
                <a:latin typeface="Arial"/>
                <a:ea typeface="Arial"/>
                <a:cs typeface="Arial"/>
                <a:sym typeface="Arial"/>
              </a:rPr>
              <a:t>Development</a:t>
            </a:r>
            <a:r>
              <a:rPr lang="es-MX" sz="1100" b="0" i="0" u="none" strike="noStrike" cap="none" noProof="0" dirty="0">
                <a:solidFill>
                  <a:srgbClr val="000000"/>
                </a:solidFill>
                <a:effectLst/>
                <a:latin typeface="Arial"/>
                <a:ea typeface="Arial"/>
                <a:cs typeface="Arial"/>
                <a:sym typeface="Arial"/>
              </a:rPr>
              <a:t> Center, alojado en la Universidad Estatal de Misisipi, con financiamiento parcial del USDA. </a:t>
            </a:r>
          </a:p>
          <a:p>
            <a:pPr marL="0" lvl="0" indent="0" algn="l" rtl="0">
              <a:lnSpc>
                <a:spcPct val="100000"/>
              </a:lnSpc>
              <a:spcBef>
                <a:spcPts val="0"/>
              </a:spcBef>
              <a:spcAft>
                <a:spcPts val="0"/>
              </a:spcAft>
              <a:buClr>
                <a:schemeClr val="dk1"/>
              </a:buClr>
              <a:buSzPts val="1400"/>
              <a:buFont typeface="Arial"/>
              <a:buNone/>
            </a:pPr>
            <a:endParaRPr lang="es-MX" noProof="0" dirty="0">
              <a:solidFill>
                <a:schemeClr val="dk1"/>
              </a:solidFill>
            </a:endParaRPr>
          </a:p>
          <a:p>
            <a:pPr marL="0" lvl="0" indent="0" algn="l" rtl="0">
              <a:lnSpc>
                <a:spcPct val="100000"/>
              </a:lnSpc>
              <a:spcBef>
                <a:spcPts val="0"/>
              </a:spcBef>
              <a:spcAft>
                <a:spcPts val="0"/>
              </a:spcAft>
              <a:buClr>
                <a:schemeClr val="dk1"/>
              </a:buClr>
              <a:buSzPts val="1400"/>
              <a:buFont typeface="Arial"/>
              <a:buNone/>
            </a:pPr>
            <a:endParaRPr lang="es-MX" noProof="0" dirty="0">
              <a:solidFill>
                <a:schemeClr val="dk1"/>
              </a:solidFill>
            </a:endParaRPr>
          </a:p>
          <a:p>
            <a:pPr marL="0" lvl="0" indent="0" algn="l" rtl="0">
              <a:lnSpc>
                <a:spcPct val="100000"/>
              </a:lnSpc>
              <a:spcBef>
                <a:spcPts val="0"/>
              </a:spcBef>
              <a:spcAft>
                <a:spcPts val="0"/>
              </a:spcAft>
              <a:buClr>
                <a:schemeClr val="dk1"/>
              </a:buClr>
              <a:buSzPts val="1400"/>
              <a:buFont typeface="Arial"/>
              <a:buNone/>
            </a:pPr>
            <a:r>
              <a:rPr lang="es-MX" b="1" noProof="0" dirty="0">
                <a:solidFill>
                  <a:schemeClr val="dk1"/>
                </a:solidFill>
              </a:rPr>
              <a:t>Tiempo</a:t>
            </a:r>
            <a:r>
              <a:rPr lang="es-MX" noProof="0" dirty="0">
                <a:solidFill>
                  <a:schemeClr val="dk1"/>
                </a:solidFill>
              </a:rPr>
              <a:t>: 1 minuto</a:t>
            </a:r>
          </a:p>
          <a:p>
            <a:pPr marL="0" lvl="0" indent="0" algn="l" rtl="0">
              <a:lnSpc>
                <a:spcPct val="100000"/>
              </a:lnSpc>
              <a:spcBef>
                <a:spcPts val="0"/>
              </a:spcBef>
              <a:spcAft>
                <a:spcPts val="0"/>
              </a:spcAft>
              <a:buClr>
                <a:schemeClr val="dk1"/>
              </a:buClr>
              <a:buSzPts val="1400"/>
              <a:buFont typeface="Arial"/>
              <a:buNone/>
            </a:pPr>
            <a:endParaRPr lang="es-MX" b="1" noProof="0" dirty="0">
              <a:solidFill>
                <a:schemeClr val="dk1"/>
              </a:solidFill>
            </a:endParaRPr>
          </a:p>
          <a:p>
            <a:pPr marL="0" lvl="0" indent="0" algn="l" rtl="0">
              <a:lnSpc>
                <a:spcPct val="100000"/>
              </a:lnSpc>
              <a:spcBef>
                <a:spcPts val="0"/>
              </a:spcBef>
              <a:spcAft>
                <a:spcPts val="0"/>
              </a:spcAft>
              <a:buClr>
                <a:schemeClr val="dk1"/>
              </a:buClr>
              <a:buSzPts val="1400"/>
              <a:buFont typeface="Arial"/>
              <a:buNone/>
            </a:pPr>
            <a:r>
              <a:rPr lang="es-MX" b="1" noProof="0" dirty="0">
                <a:solidFill>
                  <a:schemeClr val="dk1"/>
                </a:solidFill>
              </a:rPr>
              <a:t>Materiales:  </a:t>
            </a:r>
            <a:r>
              <a:rPr lang="es-MX" noProof="0" dirty="0">
                <a:solidFill>
                  <a:schemeClr val="dk1"/>
                </a:solidFill>
              </a:rPr>
              <a:t>Ninguno</a:t>
            </a:r>
          </a:p>
          <a:p>
            <a:pPr marL="0" lvl="0" indent="0" algn="l" rtl="0">
              <a:lnSpc>
                <a:spcPct val="100000"/>
              </a:lnSpc>
              <a:spcBef>
                <a:spcPts val="0"/>
              </a:spcBef>
              <a:spcAft>
                <a:spcPts val="0"/>
              </a:spcAft>
              <a:buClr>
                <a:schemeClr val="dk1"/>
              </a:buClr>
              <a:buSzPts val="1400"/>
              <a:buFont typeface="Arial"/>
              <a:buNone/>
            </a:pPr>
            <a:endParaRPr lang="es-MX" noProof="0" dirty="0">
              <a:solidFill>
                <a:schemeClr val="dk1"/>
              </a:solidFill>
            </a:endParaRPr>
          </a:p>
          <a:p>
            <a:pPr marL="0" lvl="0" indent="0" algn="l" rtl="0">
              <a:lnSpc>
                <a:spcPct val="100000"/>
              </a:lnSpc>
              <a:spcBef>
                <a:spcPts val="0"/>
              </a:spcBef>
              <a:spcAft>
                <a:spcPts val="0"/>
              </a:spcAft>
              <a:buClr>
                <a:schemeClr val="dk1"/>
              </a:buClr>
              <a:buSzPts val="1400"/>
              <a:buFont typeface="Arial"/>
              <a:buNone/>
            </a:pPr>
            <a:r>
              <a:rPr lang="es-MX" b="1" noProof="0" dirty="0">
                <a:solidFill>
                  <a:schemeClr val="dk1"/>
                </a:solidFill>
              </a:rPr>
              <a:t>Material de apoyo:  </a:t>
            </a:r>
            <a:r>
              <a:rPr lang="es-MX" noProof="0" dirty="0">
                <a:solidFill>
                  <a:schemeClr val="dk1"/>
                </a:solidFill>
              </a:rPr>
              <a:t>Ninguno</a:t>
            </a:r>
          </a:p>
          <a:p>
            <a:pPr marL="15875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SzPts val="1100"/>
              <a:buNone/>
            </a:pPr>
            <a:endParaRPr dirty="0"/>
          </a:p>
        </p:txBody>
      </p:sp>
      <p:sp>
        <p:nvSpPr>
          <p:cNvPr id="243" name="Google Shape;243;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378" name="Google Shape;378;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s-ES" b="1" dirty="0"/>
              <a:t>Instrucciones:</a:t>
            </a:r>
          </a:p>
          <a:p>
            <a:pPr marL="0" marR="0" lvl="0" indent="0" algn="l" rtl="0">
              <a:lnSpc>
                <a:spcPct val="100000"/>
              </a:lnSpc>
              <a:spcBef>
                <a:spcPts val="0"/>
              </a:spcBef>
              <a:spcAft>
                <a:spcPts val="0"/>
              </a:spcAft>
              <a:buClr>
                <a:srgbClr val="000000"/>
              </a:buClr>
              <a:buSzPts val="1100"/>
              <a:buFont typeface="Arial"/>
              <a:buNone/>
            </a:pPr>
            <a:r>
              <a:rPr lang="es-ES" b="1" i="1" dirty="0"/>
              <a:t>Conflicto:</a:t>
            </a:r>
          </a:p>
          <a:p>
            <a:pPr marL="0" marR="0" lvl="0" indent="0" algn="l" rtl="0">
              <a:lnSpc>
                <a:spcPct val="100000"/>
              </a:lnSpc>
              <a:spcBef>
                <a:spcPts val="0"/>
              </a:spcBef>
              <a:spcAft>
                <a:spcPts val="0"/>
              </a:spcAft>
              <a:buClr>
                <a:srgbClr val="000000"/>
              </a:buClr>
              <a:buSzPts val="1100"/>
              <a:buFont typeface="Arial"/>
              <a:buNone/>
            </a:pPr>
            <a:r>
              <a:rPr lang="es-ES" dirty="0"/>
              <a:t>Los conflictos y desacuerdos familiares son comunes al resolver temas relacionados con la propiedad de herederos. Sin embargo, no deberían impedir que las familias sigan avanzando.</a:t>
            </a:r>
          </a:p>
          <a:p>
            <a:pPr marL="0" marR="0" lvl="0" indent="0" algn="l" rtl="0">
              <a:lnSpc>
                <a:spcPct val="100000"/>
              </a:lnSpc>
              <a:spcBef>
                <a:spcPts val="0"/>
              </a:spcBef>
              <a:spcAft>
                <a:spcPts val="0"/>
              </a:spcAft>
              <a:buClr>
                <a:srgbClr val="000000"/>
              </a:buClr>
              <a:buSzPts val="1100"/>
              <a:buFont typeface="Arial"/>
              <a:buNone/>
            </a:pPr>
            <a:endParaRPr lang="es-ES" dirty="0"/>
          </a:p>
          <a:p>
            <a:pPr marL="0" marR="0" lvl="0" indent="0" algn="l" rtl="0">
              <a:lnSpc>
                <a:spcPct val="100000"/>
              </a:lnSpc>
              <a:spcBef>
                <a:spcPts val="0"/>
              </a:spcBef>
              <a:spcAft>
                <a:spcPts val="0"/>
              </a:spcAft>
              <a:buClr>
                <a:srgbClr val="000000"/>
              </a:buClr>
              <a:buSzPts val="1100"/>
              <a:buFont typeface="Arial"/>
              <a:buNone/>
            </a:pPr>
            <a:r>
              <a:rPr lang="es-ES" b="1" i="1" dirty="0"/>
              <a:t>La comunicación y la transparencia dentro de la familia serán fundamentales</a:t>
            </a:r>
            <a:r>
              <a:rPr lang="es-ES" dirty="0"/>
              <a:t>.</a:t>
            </a:r>
          </a:p>
          <a:p>
            <a:pPr marL="0" marR="0" lvl="0" indent="0" algn="l" rtl="0">
              <a:lnSpc>
                <a:spcPct val="100000"/>
              </a:lnSpc>
              <a:spcBef>
                <a:spcPts val="0"/>
              </a:spcBef>
              <a:spcAft>
                <a:spcPts val="0"/>
              </a:spcAft>
              <a:buClr>
                <a:srgbClr val="000000"/>
              </a:buClr>
              <a:buSzPts val="1100"/>
              <a:buFont typeface="Arial"/>
              <a:buNone/>
            </a:pPr>
            <a:r>
              <a:rPr lang="es-ES" dirty="0"/>
              <a:t>¿Hay alguien en la familia que pueda liderar este proceso como un proyecto?</a:t>
            </a:r>
          </a:p>
          <a:p>
            <a:pPr marL="0" marR="0" lvl="0" indent="0" algn="l" rtl="0">
              <a:lnSpc>
                <a:spcPct val="100000"/>
              </a:lnSpc>
              <a:spcBef>
                <a:spcPts val="0"/>
              </a:spcBef>
              <a:spcAft>
                <a:spcPts val="0"/>
              </a:spcAft>
              <a:buClr>
                <a:srgbClr val="000000"/>
              </a:buClr>
              <a:buSzPts val="1100"/>
              <a:buFont typeface="Arial"/>
              <a:buNone/>
            </a:pPr>
            <a:r>
              <a:rPr lang="es-ES" dirty="0"/>
              <a:t>¿Eres tú esa persona?</a:t>
            </a:r>
          </a:p>
          <a:p>
            <a:pPr marL="0" marR="0" lvl="0" indent="0" algn="l" rtl="0">
              <a:lnSpc>
                <a:spcPct val="100000"/>
              </a:lnSpc>
              <a:spcBef>
                <a:spcPts val="0"/>
              </a:spcBef>
              <a:spcAft>
                <a:spcPts val="0"/>
              </a:spcAft>
              <a:buClr>
                <a:srgbClr val="000000"/>
              </a:buClr>
              <a:buSzPts val="1100"/>
              <a:buFont typeface="Arial"/>
              <a:buNone/>
            </a:pPr>
            <a:endParaRPr lang="es-ES" dirty="0"/>
          </a:p>
          <a:p>
            <a:pPr marL="0" marR="0" lvl="0" indent="0" algn="l" rtl="0">
              <a:lnSpc>
                <a:spcPct val="100000"/>
              </a:lnSpc>
              <a:spcBef>
                <a:spcPts val="0"/>
              </a:spcBef>
              <a:spcAft>
                <a:spcPts val="0"/>
              </a:spcAft>
              <a:buClr>
                <a:srgbClr val="000000"/>
              </a:buClr>
              <a:buSzPts val="1100"/>
              <a:buFont typeface="Arial"/>
              <a:buNone/>
            </a:pPr>
            <a:r>
              <a:rPr lang="es-ES" b="1" i="1" dirty="0"/>
              <a:t>Las familias necesitarán conversar juntas sobre estos puntos importantes:</a:t>
            </a:r>
          </a:p>
          <a:p>
            <a:pPr marL="0" marR="0" lvl="0" indent="0" algn="l" rtl="0">
              <a:lnSpc>
                <a:spcPct val="100000"/>
              </a:lnSpc>
              <a:spcBef>
                <a:spcPts val="0"/>
              </a:spcBef>
              <a:spcAft>
                <a:spcPts val="0"/>
              </a:spcAft>
              <a:buClr>
                <a:srgbClr val="000000"/>
              </a:buClr>
              <a:buSzPts val="1100"/>
              <a:buFont typeface="Arial"/>
              <a:buNone/>
            </a:pPr>
            <a:r>
              <a:rPr lang="es-ES" dirty="0"/>
              <a:t>• Hablar abiertamente sobre los problemas.</a:t>
            </a:r>
          </a:p>
          <a:p>
            <a:pPr marL="0" marR="0" lvl="0" indent="0" algn="l" rtl="0">
              <a:lnSpc>
                <a:spcPct val="100000"/>
              </a:lnSpc>
              <a:spcBef>
                <a:spcPts val="0"/>
              </a:spcBef>
              <a:spcAft>
                <a:spcPts val="0"/>
              </a:spcAft>
              <a:buClr>
                <a:srgbClr val="000000"/>
              </a:buClr>
              <a:buSzPts val="1100"/>
              <a:buFont typeface="Arial"/>
              <a:buNone/>
            </a:pPr>
            <a:r>
              <a:rPr lang="es-ES" dirty="0"/>
              <a:t>• Entender la propiedad como un recurso, una posible fuente de riqueza y un bien de importancia cultural.</a:t>
            </a:r>
          </a:p>
          <a:p>
            <a:pPr marL="0" marR="0" lvl="0" indent="0" algn="l" rtl="0">
              <a:lnSpc>
                <a:spcPct val="100000"/>
              </a:lnSpc>
              <a:spcBef>
                <a:spcPts val="0"/>
              </a:spcBef>
              <a:spcAft>
                <a:spcPts val="0"/>
              </a:spcAft>
              <a:buClr>
                <a:srgbClr val="000000"/>
              </a:buClr>
              <a:buSzPts val="1100"/>
              <a:buFont typeface="Arial"/>
              <a:buNone/>
            </a:pPr>
            <a:r>
              <a:rPr lang="es-ES" dirty="0"/>
              <a:t>• Determinar cómo manejar los conflictos que inevitablemente surgirán; todo esto deberá discutirse en familia.</a:t>
            </a:r>
          </a:p>
          <a:p>
            <a:pPr marL="0" marR="0" lvl="0" indent="0" algn="l" rtl="0">
              <a:lnSpc>
                <a:spcPct val="100000"/>
              </a:lnSpc>
              <a:spcBef>
                <a:spcPts val="0"/>
              </a:spcBef>
              <a:spcAft>
                <a:spcPts val="0"/>
              </a:spcAft>
              <a:buClr>
                <a:srgbClr val="000000"/>
              </a:buClr>
              <a:buSzPts val="1100"/>
              <a:buFont typeface="Arial"/>
              <a:buNone/>
            </a:pPr>
            <a:endParaRPr lang="es-ES" dirty="0"/>
          </a:p>
          <a:p>
            <a:pPr marL="0" marR="0" lvl="0" indent="0" algn="l" rtl="0">
              <a:lnSpc>
                <a:spcPct val="100000"/>
              </a:lnSpc>
              <a:spcBef>
                <a:spcPts val="0"/>
              </a:spcBef>
              <a:spcAft>
                <a:spcPts val="0"/>
              </a:spcAft>
              <a:buClr>
                <a:srgbClr val="000000"/>
              </a:buClr>
              <a:buSzPts val="1100"/>
              <a:buFont typeface="Arial"/>
              <a:buNone/>
            </a:pPr>
            <a:r>
              <a:rPr lang="es-ES" dirty="0"/>
              <a:t>Los miembros de la familia deben decidir cómo mantenerse en contacto, ya que el proceso de resolver una propiedad de herederos suele ser largo y complicado. Surgirán preguntas y será necesario dialogar.</a:t>
            </a:r>
          </a:p>
          <a:p>
            <a:pPr marL="0" marR="0" lvl="0" indent="0" algn="l" rtl="0">
              <a:lnSpc>
                <a:spcPct val="100000"/>
              </a:lnSpc>
              <a:spcBef>
                <a:spcPts val="0"/>
              </a:spcBef>
              <a:spcAft>
                <a:spcPts val="0"/>
              </a:spcAft>
              <a:buClr>
                <a:srgbClr val="000000"/>
              </a:buClr>
              <a:buSzPts val="1100"/>
              <a:buFont typeface="Arial"/>
              <a:buNone/>
            </a:pPr>
            <a:endParaRPr lang="es-ES" dirty="0"/>
          </a:p>
          <a:p>
            <a:pPr marL="0" marR="0" lvl="0" indent="0" algn="l" rtl="0">
              <a:lnSpc>
                <a:spcPct val="100000"/>
              </a:lnSpc>
              <a:spcBef>
                <a:spcPts val="0"/>
              </a:spcBef>
              <a:spcAft>
                <a:spcPts val="0"/>
              </a:spcAft>
              <a:buClr>
                <a:srgbClr val="000000"/>
              </a:buClr>
              <a:buSzPts val="1100"/>
              <a:buFont typeface="Arial"/>
              <a:buNone/>
            </a:pPr>
            <a:r>
              <a:rPr lang="es-ES" dirty="0"/>
              <a:t>Habrá muchas conversaciones individuales, pero también puede ser necesaria una reunión familiar donde todos puedan trabajar los temas juntos.</a:t>
            </a:r>
          </a:p>
          <a:p>
            <a:pPr marL="0" marR="0" lvl="0" indent="0" algn="l" rtl="0">
              <a:lnSpc>
                <a:spcPct val="100000"/>
              </a:lnSpc>
              <a:spcBef>
                <a:spcPts val="0"/>
              </a:spcBef>
              <a:spcAft>
                <a:spcPts val="0"/>
              </a:spcAft>
              <a:buClr>
                <a:srgbClr val="000000"/>
              </a:buClr>
              <a:buSzPts val="1100"/>
              <a:buFont typeface="Arial"/>
              <a:buNone/>
            </a:pPr>
            <a:endParaRPr lang="es-ES" dirty="0"/>
          </a:p>
          <a:p>
            <a:pPr marL="0" marR="0" lvl="0" indent="0" algn="l" rtl="0">
              <a:lnSpc>
                <a:spcPct val="100000"/>
              </a:lnSpc>
              <a:spcBef>
                <a:spcPts val="0"/>
              </a:spcBef>
              <a:spcAft>
                <a:spcPts val="0"/>
              </a:spcAft>
              <a:buClr>
                <a:srgbClr val="000000"/>
              </a:buClr>
              <a:buSzPts val="1100"/>
              <a:buFont typeface="Arial"/>
              <a:buNone/>
            </a:pPr>
            <a:r>
              <a:rPr lang="es-ES" dirty="0"/>
              <a:t>En algunos casos, puede ser útil considerar el uso de facilitadores o mediadores (o incluso árbitros) para ayudar a que las conversaciones sean productivas. Algunas organizaciones no gubernamentales que se enfocan en propiedad de herederos pueden ser una fuente valiosa para identificar facilitadores o mediadores que trabajen con usted y su familia.</a:t>
            </a:r>
          </a:p>
          <a:p>
            <a:pPr marL="0" marR="0" lvl="0" indent="0" algn="l" rtl="0">
              <a:lnSpc>
                <a:spcPct val="100000"/>
              </a:lnSpc>
              <a:spcBef>
                <a:spcPts val="0"/>
              </a:spcBef>
              <a:spcAft>
                <a:spcPts val="0"/>
              </a:spcAft>
              <a:buClr>
                <a:srgbClr val="000000"/>
              </a:buClr>
              <a:buSzPts val="1100"/>
              <a:buFont typeface="Arial"/>
              <a:buNone/>
            </a:pPr>
            <a:endParaRPr lang="es-ES" b="1" dirty="0"/>
          </a:p>
          <a:p>
            <a:pPr marL="0" marR="0" lvl="0" indent="0" algn="l" rtl="0">
              <a:lnSpc>
                <a:spcPct val="100000"/>
              </a:lnSpc>
              <a:spcBef>
                <a:spcPts val="0"/>
              </a:spcBef>
              <a:spcAft>
                <a:spcPts val="0"/>
              </a:spcAft>
              <a:buClr>
                <a:srgbClr val="000000"/>
              </a:buClr>
              <a:buSzPts val="1100"/>
              <a:buFont typeface="Arial"/>
              <a:buNone/>
            </a:pPr>
            <a:r>
              <a:rPr lang="es-ES" b="1" i="1" dirty="0"/>
              <a:t>Facilitadores:</a:t>
            </a:r>
          </a:p>
          <a:p>
            <a:pPr marL="0" marR="0" lvl="0" indent="0" algn="l" rtl="0">
              <a:lnSpc>
                <a:spcPct val="100000"/>
              </a:lnSpc>
              <a:spcBef>
                <a:spcPts val="0"/>
              </a:spcBef>
              <a:spcAft>
                <a:spcPts val="0"/>
              </a:spcAft>
              <a:buClr>
                <a:srgbClr val="000000"/>
              </a:buClr>
              <a:buSzPts val="1100"/>
              <a:buFont typeface="Arial"/>
              <a:buNone/>
            </a:pPr>
            <a:endParaRPr lang="es-ES" dirty="0"/>
          </a:p>
          <a:p>
            <a:pPr marL="0" marR="0" lvl="0" indent="0" algn="l" rtl="0">
              <a:lnSpc>
                <a:spcPct val="100000"/>
              </a:lnSpc>
              <a:spcBef>
                <a:spcPts val="0"/>
              </a:spcBef>
              <a:spcAft>
                <a:spcPts val="0"/>
              </a:spcAft>
              <a:buClr>
                <a:srgbClr val="000000"/>
              </a:buClr>
              <a:buSzPts val="1100"/>
              <a:buFont typeface="Arial"/>
              <a:buNone/>
            </a:pPr>
            <a:r>
              <a:rPr lang="es-ES" dirty="0"/>
              <a:t>Son personas neutrales cuya función es ayudar a un grupo a dialogar, asegurando que todos puedan participar por igual y que la conversación avance hacia una decisión o resolución.</a:t>
            </a:r>
          </a:p>
          <a:p>
            <a:pPr marL="0" marR="0" lvl="0" indent="0" algn="l" rtl="0">
              <a:lnSpc>
                <a:spcPct val="100000"/>
              </a:lnSpc>
              <a:spcBef>
                <a:spcPts val="0"/>
              </a:spcBef>
              <a:spcAft>
                <a:spcPts val="0"/>
              </a:spcAft>
              <a:buClr>
                <a:srgbClr val="000000"/>
              </a:buClr>
              <a:buSzPts val="1100"/>
              <a:buFont typeface="Arial"/>
              <a:buNone/>
            </a:pPr>
            <a:r>
              <a:rPr lang="es-ES" dirty="0"/>
              <a:t>Incluso cuando no hay conflicto, contar con una persona neutral y capacitada fuera de la familia puede ayudar enormemente: facilita las conversaciones, asegura que todos los copropietarios se sientan con voz y mantiene al grupo enfocado.</a:t>
            </a:r>
          </a:p>
          <a:p>
            <a:pPr marL="0" marR="0" lvl="0" indent="0" algn="l" rtl="0">
              <a:lnSpc>
                <a:spcPct val="100000"/>
              </a:lnSpc>
              <a:spcBef>
                <a:spcPts val="0"/>
              </a:spcBef>
              <a:spcAft>
                <a:spcPts val="0"/>
              </a:spcAft>
              <a:buClr>
                <a:srgbClr val="000000"/>
              </a:buClr>
              <a:buSzPts val="1100"/>
              <a:buFont typeface="Arial"/>
              <a:buNone/>
            </a:pPr>
            <a:endParaRPr lang="es-ES" b="1" dirty="0"/>
          </a:p>
          <a:p>
            <a:pPr marL="0" marR="0" lvl="0" indent="0" algn="l" rtl="0">
              <a:lnSpc>
                <a:spcPct val="100000"/>
              </a:lnSpc>
              <a:spcBef>
                <a:spcPts val="0"/>
              </a:spcBef>
              <a:spcAft>
                <a:spcPts val="0"/>
              </a:spcAft>
              <a:buClr>
                <a:srgbClr val="000000"/>
              </a:buClr>
              <a:buSzPts val="1100"/>
              <a:buFont typeface="Arial"/>
              <a:buNone/>
            </a:pPr>
            <a:r>
              <a:rPr lang="es-ES" b="1" i="1" dirty="0"/>
              <a:t>Mediadores:</a:t>
            </a:r>
          </a:p>
          <a:p>
            <a:pPr marL="0" marR="0" lvl="0" indent="0" algn="l" rtl="0">
              <a:lnSpc>
                <a:spcPct val="100000"/>
              </a:lnSpc>
              <a:spcBef>
                <a:spcPts val="0"/>
              </a:spcBef>
              <a:spcAft>
                <a:spcPts val="0"/>
              </a:spcAft>
              <a:buClr>
                <a:srgbClr val="000000"/>
              </a:buClr>
              <a:buSzPts val="1100"/>
              <a:buFont typeface="Arial"/>
              <a:buNone/>
            </a:pPr>
            <a:endParaRPr lang="es-ES" dirty="0"/>
          </a:p>
          <a:p>
            <a:pPr marL="0" marR="0" lvl="0" indent="0" algn="l" rtl="0">
              <a:lnSpc>
                <a:spcPct val="100000"/>
              </a:lnSpc>
              <a:spcBef>
                <a:spcPts val="0"/>
              </a:spcBef>
              <a:spcAft>
                <a:spcPts val="0"/>
              </a:spcAft>
              <a:buClr>
                <a:srgbClr val="000000"/>
              </a:buClr>
              <a:buSzPts val="1100"/>
              <a:buFont typeface="Arial"/>
              <a:buNone/>
            </a:pPr>
            <a:r>
              <a:rPr lang="es-ES" dirty="0"/>
              <a:t>Al igual que los facilitadores, son terceros neutrales que ayudan a guiar conversaciones orientadas a resolver disputas. No toman decisiones; su función es facilitar el diálogo, asegurarse de que todas las partes sean escuchadas y comprendidas, identificar intereses y ayudar a las partes a llegar a un acuerdo.</a:t>
            </a:r>
          </a:p>
          <a:p>
            <a:pPr marL="0" marR="0" lvl="0" indent="0" algn="l" rtl="0">
              <a:lnSpc>
                <a:spcPct val="100000"/>
              </a:lnSpc>
              <a:spcBef>
                <a:spcPts val="0"/>
              </a:spcBef>
              <a:spcAft>
                <a:spcPts val="0"/>
              </a:spcAft>
              <a:buClr>
                <a:srgbClr val="000000"/>
              </a:buClr>
              <a:buSzPts val="1100"/>
              <a:buFont typeface="Arial"/>
              <a:buNone/>
            </a:pPr>
            <a:endParaRPr lang="es-ES" dirty="0"/>
          </a:p>
          <a:p>
            <a:pPr marL="0" marR="0" lvl="0" indent="0" algn="l" rtl="0">
              <a:lnSpc>
                <a:spcPct val="100000"/>
              </a:lnSpc>
              <a:spcBef>
                <a:spcPts val="0"/>
              </a:spcBef>
              <a:spcAft>
                <a:spcPts val="0"/>
              </a:spcAft>
              <a:buClr>
                <a:srgbClr val="000000"/>
              </a:buClr>
              <a:buSzPts val="1100"/>
              <a:buFont typeface="Arial"/>
              <a:buNone/>
            </a:pPr>
            <a:r>
              <a:rPr lang="es-ES" b="1" i="1" dirty="0"/>
              <a:t>Usar un facilitador o mediador </a:t>
            </a:r>
            <a:r>
              <a:rPr lang="es-ES" dirty="0"/>
              <a:t>puede ser ventajoso por varias razones:</a:t>
            </a:r>
          </a:p>
          <a:p>
            <a:pPr marL="0" marR="0" lvl="0" indent="0" algn="l" rtl="0">
              <a:lnSpc>
                <a:spcPct val="100000"/>
              </a:lnSpc>
              <a:spcBef>
                <a:spcPts val="0"/>
              </a:spcBef>
              <a:spcAft>
                <a:spcPts val="0"/>
              </a:spcAft>
              <a:buClr>
                <a:srgbClr val="000000"/>
              </a:buClr>
              <a:buSzPts val="1100"/>
              <a:buFont typeface="Arial"/>
              <a:buNone/>
            </a:pPr>
            <a:r>
              <a:rPr lang="es-ES" dirty="0"/>
              <a:t>• La responsabilidad de asegurar que la conversación ocurra recae en un tercero neutral.</a:t>
            </a:r>
          </a:p>
          <a:p>
            <a:pPr marL="0" marR="0" lvl="0" indent="0" algn="l" rtl="0">
              <a:lnSpc>
                <a:spcPct val="100000"/>
              </a:lnSpc>
              <a:spcBef>
                <a:spcPts val="0"/>
              </a:spcBef>
              <a:spcAft>
                <a:spcPts val="0"/>
              </a:spcAft>
              <a:buClr>
                <a:srgbClr val="000000"/>
              </a:buClr>
              <a:buSzPts val="1100"/>
              <a:buFont typeface="Arial"/>
              <a:buNone/>
            </a:pPr>
            <a:r>
              <a:rPr lang="es-ES" dirty="0"/>
              <a:t>• Suele ser más económico que no hacer nada (lo cual genera sus propios problemas) o que ir a la corte.</a:t>
            </a:r>
          </a:p>
          <a:p>
            <a:pPr marL="0" marR="0" lvl="0" indent="0" algn="l" rtl="0">
              <a:lnSpc>
                <a:spcPct val="100000"/>
              </a:lnSpc>
              <a:spcBef>
                <a:spcPts val="0"/>
              </a:spcBef>
              <a:spcAft>
                <a:spcPts val="0"/>
              </a:spcAft>
              <a:buClr>
                <a:srgbClr val="000000"/>
              </a:buClr>
              <a:buSzPts val="1100"/>
              <a:buFont typeface="Arial"/>
              <a:buNone/>
            </a:pPr>
            <a:r>
              <a:rPr lang="es-ES" dirty="0"/>
              <a:t>• Puede elegirse a un profesional con conocimiento profundo sobre propiedad de herederos, aunque no es estrictamente necesario, ya que su función no es decidir sino ayudar a la familia a llegar a acuerdos.</a:t>
            </a:r>
          </a:p>
          <a:p>
            <a:pPr marL="0" marR="0" lvl="0" indent="0" algn="l" rtl="0">
              <a:lnSpc>
                <a:spcPct val="100000"/>
              </a:lnSpc>
              <a:spcBef>
                <a:spcPts val="0"/>
              </a:spcBef>
              <a:spcAft>
                <a:spcPts val="0"/>
              </a:spcAft>
              <a:buClr>
                <a:srgbClr val="000000"/>
              </a:buClr>
              <a:buSzPts val="1100"/>
              <a:buFont typeface="Arial"/>
              <a:buNone/>
            </a:pPr>
            <a:endParaRPr lang="es-ES" b="1" dirty="0"/>
          </a:p>
          <a:p>
            <a:pPr marL="0" marR="0" lvl="0" indent="0" algn="l" rtl="0">
              <a:lnSpc>
                <a:spcPct val="100000"/>
              </a:lnSpc>
              <a:spcBef>
                <a:spcPts val="0"/>
              </a:spcBef>
              <a:spcAft>
                <a:spcPts val="0"/>
              </a:spcAft>
              <a:buClr>
                <a:srgbClr val="000000"/>
              </a:buClr>
              <a:buSzPts val="1100"/>
              <a:buFont typeface="Arial"/>
              <a:buNone/>
            </a:pPr>
            <a:r>
              <a:rPr lang="es-ES" b="1" i="1" dirty="0"/>
              <a:t>Arbitraje:</a:t>
            </a:r>
          </a:p>
          <a:p>
            <a:pPr marL="0" marR="0" lvl="0" indent="0" algn="l" rtl="0">
              <a:lnSpc>
                <a:spcPct val="100000"/>
              </a:lnSpc>
              <a:spcBef>
                <a:spcPts val="0"/>
              </a:spcBef>
              <a:spcAft>
                <a:spcPts val="0"/>
              </a:spcAft>
              <a:buClr>
                <a:srgbClr val="000000"/>
              </a:buClr>
              <a:buSzPts val="1100"/>
              <a:buFont typeface="Arial"/>
              <a:buNone/>
            </a:pPr>
            <a:r>
              <a:rPr lang="es-ES" dirty="0"/>
              <a:t>Al igual que la mediación, es un proceso de resolución de disputas. El árbitro es neutral como un facilitador o mediador, pero sí toma una decisión. Su papel es similar al de un juez, pero a diferencia de un juez, las partes eligen al árbitro, lo que permite seleccionar a alguien con experiencia en el tema.</a:t>
            </a:r>
          </a:p>
          <a:p>
            <a:pPr marL="0" marR="0" lvl="0" indent="0" algn="l" rtl="0">
              <a:lnSpc>
                <a:spcPct val="100000"/>
              </a:lnSpc>
              <a:spcBef>
                <a:spcPts val="0"/>
              </a:spcBef>
              <a:spcAft>
                <a:spcPts val="0"/>
              </a:spcAft>
              <a:buClr>
                <a:srgbClr val="000000"/>
              </a:buClr>
              <a:buSzPts val="1100"/>
              <a:buFont typeface="Arial"/>
              <a:buNone/>
            </a:pPr>
            <a:endParaRPr lang="es-ES" dirty="0"/>
          </a:p>
          <a:p>
            <a:pPr marL="0" marR="0" lvl="0" indent="0" algn="l" rtl="0">
              <a:lnSpc>
                <a:spcPct val="100000"/>
              </a:lnSpc>
              <a:spcBef>
                <a:spcPts val="0"/>
              </a:spcBef>
              <a:spcAft>
                <a:spcPts val="0"/>
              </a:spcAft>
              <a:buClr>
                <a:srgbClr val="000000"/>
              </a:buClr>
              <a:buSzPts val="1100"/>
              <a:buFont typeface="Arial"/>
              <a:buNone/>
            </a:pPr>
            <a:r>
              <a:rPr lang="es-ES" dirty="0"/>
              <a:t>Las partes presentan su </a:t>
            </a:r>
            <a:r>
              <a:rPr lang="es-ES" b="1" i="1" dirty="0"/>
              <a:t>“caso”, </a:t>
            </a:r>
            <a:r>
              <a:rPr lang="es-ES" dirty="0"/>
              <a:t>de manera similar a un litigio en la corte, y luego el árbitro toma una decisión que todas las partes acuerdan de antemano respetar. </a:t>
            </a:r>
          </a:p>
          <a:p>
            <a:pPr marL="0" marR="0" lvl="0" indent="0" algn="l" rtl="0">
              <a:lnSpc>
                <a:spcPct val="100000"/>
              </a:lnSpc>
              <a:spcBef>
                <a:spcPts val="0"/>
              </a:spcBef>
              <a:spcAft>
                <a:spcPts val="0"/>
              </a:spcAft>
              <a:buClr>
                <a:srgbClr val="000000"/>
              </a:buClr>
              <a:buSzPts val="1100"/>
              <a:buFont typeface="Arial"/>
              <a:buNone/>
            </a:pPr>
            <a:endParaRPr lang="es-ES" dirty="0"/>
          </a:p>
          <a:p>
            <a:pPr marL="0" marR="0" lvl="0" indent="0" algn="l" rtl="0">
              <a:lnSpc>
                <a:spcPct val="100000"/>
              </a:lnSpc>
              <a:spcBef>
                <a:spcPts val="0"/>
              </a:spcBef>
              <a:spcAft>
                <a:spcPts val="0"/>
              </a:spcAft>
              <a:buClr>
                <a:srgbClr val="000000"/>
              </a:buClr>
              <a:buSzPts val="1100"/>
              <a:buFont typeface="Arial"/>
              <a:buNone/>
            </a:pPr>
            <a:r>
              <a:rPr lang="es-ES" b="1" dirty="0"/>
              <a:t>Tiempo: </a:t>
            </a:r>
            <a:r>
              <a:rPr lang="es-ES" dirty="0"/>
              <a:t>5 minutos</a:t>
            </a:r>
          </a:p>
          <a:p>
            <a:pPr marL="0" marR="0" lvl="0" indent="0" algn="l" rtl="0">
              <a:lnSpc>
                <a:spcPct val="100000"/>
              </a:lnSpc>
              <a:spcBef>
                <a:spcPts val="0"/>
              </a:spcBef>
              <a:spcAft>
                <a:spcPts val="0"/>
              </a:spcAft>
              <a:buClr>
                <a:srgbClr val="000000"/>
              </a:buClr>
              <a:buSzPts val="1100"/>
              <a:buFont typeface="Arial"/>
              <a:buNone/>
            </a:pPr>
            <a:endParaRPr lang="es-ES" dirty="0"/>
          </a:p>
          <a:p>
            <a:pPr marL="0" marR="0" lvl="0" indent="0" algn="l" rtl="0">
              <a:lnSpc>
                <a:spcPct val="100000"/>
              </a:lnSpc>
              <a:spcBef>
                <a:spcPts val="0"/>
              </a:spcBef>
              <a:spcAft>
                <a:spcPts val="0"/>
              </a:spcAft>
              <a:buClr>
                <a:srgbClr val="000000"/>
              </a:buClr>
              <a:buSzPts val="1100"/>
              <a:buFont typeface="Arial"/>
              <a:buNone/>
            </a:pPr>
            <a:r>
              <a:rPr lang="es-ES" b="1" dirty="0"/>
              <a:t>Materiales: </a:t>
            </a:r>
            <a:r>
              <a:rPr lang="es-ES" dirty="0"/>
              <a:t>Ninguno</a:t>
            </a:r>
          </a:p>
          <a:p>
            <a:pPr marL="0" marR="0" lvl="0" indent="0" algn="l" rtl="0">
              <a:lnSpc>
                <a:spcPct val="100000"/>
              </a:lnSpc>
              <a:spcBef>
                <a:spcPts val="0"/>
              </a:spcBef>
              <a:spcAft>
                <a:spcPts val="0"/>
              </a:spcAft>
              <a:buClr>
                <a:srgbClr val="000000"/>
              </a:buClr>
              <a:buSzPts val="1100"/>
              <a:buFont typeface="Arial"/>
              <a:buNone/>
            </a:pPr>
            <a:endParaRPr lang="es-ES" dirty="0"/>
          </a:p>
          <a:p>
            <a:pPr marL="0" marR="0" lvl="0" indent="0" algn="l" rtl="0">
              <a:lnSpc>
                <a:spcPct val="100000"/>
              </a:lnSpc>
              <a:spcBef>
                <a:spcPts val="0"/>
              </a:spcBef>
              <a:spcAft>
                <a:spcPts val="0"/>
              </a:spcAft>
              <a:buClr>
                <a:srgbClr val="000000"/>
              </a:buClr>
              <a:buSzPts val="1100"/>
              <a:buFont typeface="Arial"/>
              <a:buNone/>
            </a:pPr>
            <a:r>
              <a:rPr lang="es-ES" b="1" dirty="0"/>
              <a:t>Material de apoyo: </a:t>
            </a:r>
            <a:r>
              <a:rPr lang="es-ES" dirty="0"/>
              <a:t>Ninguno</a:t>
            </a:r>
            <a:endParaRPr dirty="0"/>
          </a:p>
          <a:p>
            <a:pPr marL="15875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385" name="Google Shape;385;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s-ES" b="1" dirty="0"/>
              <a:t>Instrucciones:</a:t>
            </a:r>
          </a:p>
          <a:p>
            <a:pPr marL="0" lvl="0" indent="0" algn="l" rtl="0">
              <a:lnSpc>
                <a:spcPct val="100000"/>
              </a:lnSpc>
              <a:spcBef>
                <a:spcPts val="0"/>
              </a:spcBef>
              <a:spcAft>
                <a:spcPts val="0"/>
              </a:spcAft>
              <a:buSzPts val="1100"/>
              <a:buNone/>
            </a:pPr>
            <a:r>
              <a:rPr lang="es-ES" dirty="0"/>
              <a:t>Debido a estos desafíos, el consejo más común que reciben los propietarios de propiedad de herederos es que deben cambiar la forma en que la propiedad está registrada. Sin embargo, los propietarios de propiedad de herederos pueden decidir que no es necesario hacer ningún cambio.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A continuación, </a:t>
            </a:r>
            <a:r>
              <a:rPr lang="es-ES" dirty="0"/>
              <a:t>se presentan aspectos importantes que las familias deben considerar al decidir si cambiar o no la forma en que se mantiene la propiedad de herederos.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Resolver una propiedad de herederos requiere mucho tiempo, esfuerzo y dinero para identificar a todos los posibles herederos, obtener un acuerdo unánime sobre qué hacer y contratar a un abogado para cambiar el estatus legal de la propiedad.</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Si han pasado muchas generaciones desde que murió el propietario original, puede haber cientos de herederos, algunos de los cuales se han mudado, ya no están en contacto con la familia y quizá ni siquiera saben que son propietarios de una parte de la propiedad de herederos.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Aun así, estas personas tienen los mismos derechos de propiedad que quienes viven en la tierra y pagan los impuestos.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Debido a que la propiedad es tan compleja y los miembros de la familia pueden tener opiniones muy distintas sobre qué hacer con ella, puede haber ventajas en cambiar la forma de propiedad o incluso, en algunos casos, vender la propiedad (incluyendo venderla a un subconjunto de herederos que estén más interesados o emocionalmente vinculados a la tierra).</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También puede darse el caso de que haya un número relativamente pequeño de herederos, que se lleven bien y que estén de acuerdo sobre cómo debe usarse la propiedad. En ese escenario, dejar la propiedad como propiedad de herederos, al menos para esta generación, puede funcionar.</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Sin embargo, a medida que aumenta el número de herederos y se incorporan diferentes generaciones y ramas familiares, la probabilidad de desacuerdos crece. En ese punto, cambiar la propiedad a un estatus legal distinto podría tener sentido.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Algunos estudios de caso ilustran las complejas dinámicas familiares asociados con la propiedad de herederos. Estos estudios provienen de investigaciones realizadas en zonas rurales de Alabama por Janice Dyer, de la Universidad de Auburn.</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Tiempo: </a:t>
            </a:r>
            <a:r>
              <a:rPr lang="es-ES" dirty="0"/>
              <a:t>5 minutos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Materiales</a:t>
            </a:r>
            <a:r>
              <a:rPr lang="es-ES" dirty="0"/>
              <a:t>: Ninguno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 de apoyo: </a:t>
            </a:r>
            <a:r>
              <a:rPr lang="es-ES" dirty="0"/>
              <a:t>Ninguno</a:t>
            </a:r>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2ae16217a70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392" name="Google Shape;392;g2ae16217a70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s-ES" b="1" dirty="0"/>
              <a:t>Instrucciones:</a:t>
            </a:r>
          </a:p>
          <a:p>
            <a:pPr marL="0" lvl="0" indent="0" algn="l" rtl="0">
              <a:lnSpc>
                <a:spcPct val="100000"/>
              </a:lnSpc>
              <a:spcBef>
                <a:spcPts val="0"/>
              </a:spcBef>
              <a:spcAft>
                <a:spcPts val="0"/>
              </a:spcAft>
              <a:buClr>
                <a:schemeClr val="dk1"/>
              </a:buClr>
              <a:buSzPts val="1100"/>
              <a:buFont typeface="Arial"/>
              <a:buNone/>
            </a:pPr>
            <a:r>
              <a:rPr lang="es-ES" b="0" dirty="0"/>
              <a:t>Usando voluntarios entre los participantes o miembros del equipo de capacitación, representen la “Primera reunión de la familia” (</a:t>
            </a:r>
            <a:r>
              <a:rPr lang="es-ES" b="0" dirty="0" err="1"/>
              <a:t>First</a:t>
            </a:r>
            <a:r>
              <a:rPr lang="es-ES" b="0" dirty="0"/>
              <a:t> Meeting of </a:t>
            </a:r>
            <a:r>
              <a:rPr lang="es-ES" b="0" dirty="0" err="1"/>
              <a:t>the</a:t>
            </a:r>
            <a:r>
              <a:rPr lang="es-ES" b="0" dirty="0"/>
              <a:t> </a:t>
            </a:r>
            <a:r>
              <a:rPr lang="es-ES" b="0" dirty="0" err="1"/>
              <a:t>Family</a:t>
            </a:r>
            <a:r>
              <a:rPr lang="es-ES" b="0" dirty="0"/>
              <a:t> </a:t>
            </a:r>
            <a:r>
              <a:rPr lang="es-ES" b="0" dirty="0" err="1"/>
              <a:t>Skit</a:t>
            </a:r>
            <a:r>
              <a:rPr lang="es-ES" b="0" dirty="0"/>
              <a:t>).</a:t>
            </a:r>
          </a:p>
          <a:p>
            <a:pPr marL="0" lvl="0" indent="0" algn="l" rtl="0">
              <a:lnSpc>
                <a:spcPct val="100000"/>
              </a:lnSpc>
              <a:spcBef>
                <a:spcPts val="0"/>
              </a:spcBef>
              <a:spcAft>
                <a:spcPts val="0"/>
              </a:spcAft>
              <a:buClr>
                <a:schemeClr val="dk1"/>
              </a:buClr>
              <a:buSzPts val="1100"/>
              <a:buFont typeface="Arial"/>
              <a:buNone/>
            </a:pPr>
            <a:endParaRPr lang="es-ES" b="0" dirty="0"/>
          </a:p>
          <a:p>
            <a:pPr marL="0" lvl="0" indent="0" algn="l" rtl="0">
              <a:lnSpc>
                <a:spcPct val="100000"/>
              </a:lnSpc>
              <a:spcBef>
                <a:spcPts val="0"/>
              </a:spcBef>
              <a:spcAft>
                <a:spcPts val="0"/>
              </a:spcAft>
              <a:buClr>
                <a:schemeClr val="dk1"/>
              </a:buClr>
              <a:buSzPts val="1100"/>
              <a:buFont typeface="Arial"/>
              <a:buNone/>
            </a:pPr>
            <a:r>
              <a:rPr lang="es-ES" b="1" dirty="0"/>
              <a:t>Opcional:</a:t>
            </a:r>
          </a:p>
          <a:p>
            <a:pPr marL="0" lvl="0" indent="0" algn="l" rtl="0">
              <a:lnSpc>
                <a:spcPct val="100000"/>
              </a:lnSpc>
              <a:spcBef>
                <a:spcPts val="0"/>
              </a:spcBef>
              <a:spcAft>
                <a:spcPts val="0"/>
              </a:spcAft>
              <a:buClr>
                <a:schemeClr val="dk1"/>
              </a:buClr>
              <a:buSzPts val="1100"/>
              <a:buFont typeface="Arial"/>
              <a:buNone/>
            </a:pPr>
            <a:r>
              <a:rPr lang="es-ES" b="0" dirty="0"/>
              <a:t>Pueden reproducir el video </a:t>
            </a:r>
            <a:r>
              <a:rPr lang="es-ES" b="1" i="1" dirty="0"/>
              <a:t>“</a:t>
            </a:r>
            <a:r>
              <a:rPr lang="es-ES" b="1" i="1" dirty="0" err="1"/>
              <a:t>Pappa’s</a:t>
            </a:r>
            <a:r>
              <a:rPr lang="es-ES" b="1" i="1" dirty="0"/>
              <a:t> </a:t>
            </a:r>
            <a:r>
              <a:rPr lang="es-ES" b="1" i="1" dirty="0" err="1"/>
              <a:t>Land</a:t>
            </a:r>
            <a:r>
              <a:rPr lang="es-ES" b="1" i="1" dirty="0"/>
              <a:t>”, </a:t>
            </a:r>
            <a:r>
              <a:rPr lang="es-ES" b="0" dirty="0"/>
              <a:t>disponible en la siguiente página web:</a:t>
            </a:r>
          </a:p>
          <a:p>
            <a:pPr marL="0" lvl="0" indent="0" algn="l" rtl="0">
              <a:lnSpc>
                <a:spcPct val="100000"/>
              </a:lnSpc>
              <a:spcBef>
                <a:spcPts val="0"/>
              </a:spcBef>
              <a:spcAft>
                <a:spcPts val="0"/>
              </a:spcAft>
              <a:buClr>
                <a:schemeClr val="dk1"/>
              </a:buClr>
              <a:buSzPts val="1100"/>
              <a:buFont typeface="Arial"/>
              <a:buNone/>
            </a:pPr>
            <a:r>
              <a:rPr lang="es-ES" b="0" dirty="0"/>
              <a:t>https://srdc.msstate.edu/heir_property/understanding-heirs-property-curriculum</a:t>
            </a:r>
          </a:p>
          <a:p>
            <a:pPr marL="0" lvl="0" indent="0" algn="l" rtl="0">
              <a:lnSpc>
                <a:spcPct val="100000"/>
              </a:lnSpc>
              <a:spcBef>
                <a:spcPts val="0"/>
              </a:spcBef>
              <a:spcAft>
                <a:spcPts val="0"/>
              </a:spcAft>
              <a:buClr>
                <a:schemeClr val="dk1"/>
              </a:buClr>
              <a:buSzPts val="1100"/>
              <a:buFont typeface="Arial"/>
              <a:buNone/>
            </a:pPr>
            <a:endParaRPr lang="es-ES" b="0" dirty="0"/>
          </a:p>
          <a:p>
            <a:pPr marL="0" lvl="0" indent="0" algn="l" rtl="0">
              <a:lnSpc>
                <a:spcPct val="100000"/>
              </a:lnSpc>
              <a:spcBef>
                <a:spcPts val="0"/>
              </a:spcBef>
              <a:spcAft>
                <a:spcPts val="0"/>
              </a:spcAft>
              <a:buClr>
                <a:schemeClr val="dk1"/>
              </a:buClr>
              <a:buSzPts val="1100"/>
              <a:buFont typeface="Arial"/>
              <a:buNone/>
            </a:pPr>
            <a:r>
              <a:rPr lang="es-ES" b="1" dirty="0"/>
              <a:t>Tiempo: </a:t>
            </a:r>
            <a:r>
              <a:rPr lang="es-ES" b="0" dirty="0"/>
              <a:t>5 minutos</a:t>
            </a:r>
          </a:p>
          <a:p>
            <a:pPr marL="0" lvl="0" indent="0" algn="l" rtl="0">
              <a:lnSpc>
                <a:spcPct val="100000"/>
              </a:lnSpc>
              <a:spcBef>
                <a:spcPts val="0"/>
              </a:spcBef>
              <a:spcAft>
                <a:spcPts val="0"/>
              </a:spcAft>
              <a:buClr>
                <a:schemeClr val="dk1"/>
              </a:buClr>
              <a:buSzPts val="1100"/>
              <a:buFont typeface="Arial"/>
              <a:buNone/>
            </a:pPr>
            <a:endParaRPr lang="es-ES" b="0" dirty="0"/>
          </a:p>
          <a:p>
            <a:pPr marL="0" lvl="0" indent="0" algn="l" rtl="0">
              <a:lnSpc>
                <a:spcPct val="100000"/>
              </a:lnSpc>
              <a:spcBef>
                <a:spcPts val="0"/>
              </a:spcBef>
              <a:spcAft>
                <a:spcPts val="0"/>
              </a:spcAft>
              <a:buClr>
                <a:schemeClr val="dk1"/>
              </a:buClr>
              <a:buSzPts val="1100"/>
              <a:buFont typeface="Arial"/>
              <a:buNone/>
            </a:pPr>
            <a:r>
              <a:rPr lang="es-ES" b="1" dirty="0"/>
              <a:t>Materiales: </a:t>
            </a:r>
            <a:r>
              <a:rPr lang="es-ES" b="0" dirty="0"/>
              <a:t>Ninguno</a:t>
            </a:r>
          </a:p>
          <a:p>
            <a:pPr marL="0" lvl="0" indent="0" algn="l" rtl="0">
              <a:lnSpc>
                <a:spcPct val="100000"/>
              </a:lnSpc>
              <a:spcBef>
                <a:spcPts val="0"/>
              </a:spcBef>
              <a:spcAft>
                <a:spcPts val="0"/>
              </a:spcAft>
              <a:buClr>
                <a:schemeClr val="dk1"/>
              </a:buClr>
              <a:buSzPts val="1100"/>
              <a:buFont typeface="Arial"/>
              <a:buNone/>
            </a:pPr>
            <a:endParaRPr lang="es-ES" b="0" dirty="0"/>
          </a:p>
          <a:p>
            <a:pPr marL="0" lvl="0" indent="0" algn="l" rtl="0">
              <a:lnSpc>
                <a:spcPct val="100000"/>
              </a:lnSpc>
              <a:spcBef>
                <a:spcPts val="0"/>
              </a:spcBef>
              <a:spcAft>
                <a:spcPts val="0"/>
              </a:spcAft>
              <a:buClr>
                <a:schemeClr val="dk1"/>
              </a:buClr>
              <a:buSzPts val="1100"/>
              <a:buFont typeface="Arial"/>
              <a:buNone/>
            </a:pPr>
            <a:r>
              <a:rPr lang="es-ES" b="1" dirty="0"/>
              <a:t>Material de apoyo: </a:t>
            </a:r>
            <a:r>
              <a:rPr lang="es-ES" b="0" dirty="0"/>
              <a:t>Cuatro copias del guion </a:t>
            </a:r>
            <a:r>
              <a:rPr lang="en-US" b="0" dirty="0"/>
              <a:t>“First Meeting of the Family Skit”</a:t>
            </a:r>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397" name="Google Shape;397;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s-ES" b="1" dirty="0"/>
              <a:t>Instrucciones:</a:t>
            </a:r>
          </a:p>
          <a:p>
            <a:pPr marL="158750" lvl="0" indent="0" algn="l" rtl="0">
              <a:lnSpc>
                <a:spcPct val="100000"/>
              </a:lnSpc>
              <a:spcBef>
                <a:spcPts val="0"/>
              </a:spcBef>
              <a:spcAft>
                <a:spcPts val="0"/>
              </a:spcAft>
              <a:buSzPts val="1100"/>
              <a:buNone/>
            </a:pPr>
            <a:r>
              <a:rPr lang="es-ES" dirty="0"/>
              <a:t>Los siguientes tres estudios de caso ofrecen una idea de por qué las familias pueden tomar decisiones distintas respecto a su propiedad de herederos.</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dirty="0"/>
              <a:t>Analizaremos los riesgos y las estrategias de resolución para cada uno.</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b="1" dirty="0"/>
              <a:t>Tiempo: </a:t>
            </a:r>
            <a:r>
              <a:rPr lang="es-ES" dirty="0"/>
              <a:t>2 minutos</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b="1" dirty="0"/>
              <a:t>Materiales: </a:t>
            </a:r>
            <a:r>
              <a:rPr lang="es-ES" dirty="0"/>
              <a:t>Ninguno</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b="1" dirty="0"/>
              <a:t>Material de apoyo: </a:t>
            </a:r>
            <a:r>
              <a:rPr lang="es-ES" dirty="0"/>
              <a:t>Ninguno</a:t>
            </a:r>
            <a:endParaRPr dirty="0"/>
          </a:p>
          <a:p>
            <a:pPr marL="158750" lvl="0" indent="0" algn="l" rtl="0">
              <a:lnSpc>
                <a:spcPct val="100000"/>
              </a:lnSpc>
              <a:spcBef>
                <a:spcPts val="0"/>
              </a:spcBef>
              <a:spcAft>
                <a:spcPts val="0"/>
              </a:spcAft>
              <a:buSzPts val="1100"/>
              <a:buNone/>
            </a:pPr>
            <a:endParaRPr sz="1200" b="0" dirty="0">
              <a:latin typeface="Calibri"/>
              <a:ea typeface="Calibri"/>
              <a:cs typeface="Calibri"/>
              <a:sym typeface="Calibri"/>
            </a:endParaRPr>
          </a:p>
          <a:p>
            <a:pPr marL="457200" lvl="0" indent="0" algn="l" rtl="0">
              <a:lnSpc>
                <a:spcPct val="90000"/>
              </a:lnSpc>
              <a:spcBef>
                <a:spcPts val="1000"/>
              </a:spcBef>
              <a:spcAft>
                <a:spcPts val="0"/>
              </a:spcAft>
              <a:buSzPts val="1100"/>
              <a:buNone/>
            </a:pPr>
            <a:endParaRPr sz="1100" dirty="0">
              <a:latin typeface="Avenir"/>
              <a:ea typeface="Avenir"/>
              <a:cs typeface="Avenir"/>
              <a:sym typeface="Avenir"/>
            </a:endParaRP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402" name="Google Shape;402;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s-ES" b="1" dirty="0"/>
              <a:t>Instrucciones:</a:t>
            </a:r>
          </a:p>
          <a:p>
            <a:pPr marL="158750" lvl="0" indent="0" algn="l" rtl="0">
              <a:lnSpc>
                <a:spcPct val="100000"/>
              </a:lnSpc>
              <a:spcBef>
                <a:spcPts val="0"/>
              </a:spcBef>
              <a:spcAft>
                <a:spcPts val="0"/>
              </a:spcAft>
              <a:buSzPts val="1100"/>
              <a:buNone/>
            </a:pPr>
            <a:r>
              <a:rPr lang="es-ES" b="1" i="1" dirty="0"/>
              <a:t>Lea o resuma el estudio de caso.</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dirty="0"/>
              <a:t>Darleen y 34 familiares heredaron cada uno una parte de 20 acres de propiedad comprada por los antepasados de Darleen.</a:t>
            </a:r>
          </a:p>
          <a:p>
            <a:pPr marL="158750" lvl="0" indent="0" algn="l" rtl="0">
              <a:lnSpc>
                <a:spcPct val="100000"/>
              </a:lnSpc>
              <a:spcBef>
                <a:spcPts val="0"/>
              </a:spcBef>
              <a:spcAft>
                <a:spcPts val="0"/>
              </a:spcAft>
              <a:buSzPts val="1100"/>
              <a:buNone/>
            </a:pPr>
            <a:r>
              <a:rPr lang="es-ES" dirty="0"/>
              <a:t>Los tres intereses más grandes están en manos de primos que tienen más de 80 años y que, entre los tres, tienen 12 hijos.</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dirty="0"/>
              <a:t>Nadie vive actualmente en la propiedad, pero la familia usa la casa con regularidad para reuniones familiares y retiros.</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dirty="0"/>
              <a:t>Aunque en este momento no existe ninguna amenaza de desarrollo y todos los intereses están en manos de los 35 miembros de la familia, Darleen quiere aclarar el título antes de que los tres primos mayores fallezcan, lo que fragmentaría aún más la propiedad y haría que la resolución fuera más difícil.</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dirty="0"/>
              <a:t>Ella está organizando la próxima reunión familiar con la esperanza de que todos los copropietarios asistan y así iniciar el proceso para aclarar el título.</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b="1" i="1" dirty="0"/>
              <a:t>La lección aquí es que el tiempo es esencial cuando los parientes mayores poseen grandes intereses que se dividirán aún más cuando fallezcan.</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b="1" dirty="0"/>
              <a:t>Tiempo: </a:t>
            </a:r>
            <a:r>
              <a:rPr lang="es-ES" dirty="0"/>
              <a:t>6 minutos</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b="1" dirty="0"/>
              <a:t>Materiales</a:t>
            </a:r>
            <a:r>
              <a:rPr lang="es-ES" dirty="0"/>
              <a:t>: Ninguno</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b="1" dirty="0"/>
              <a:t>Material de apoyo: </a:t>
            </a:r>
            <a:r>
              <a:rPr lang="es-ES" dirty="0"/>
              <a:t>Ninguno</a:t>
            </a:r>
            <a:endParaRP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410" name="Google Shape;41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s-ES" b="1" dirty="0"/>
              <a:t>Instrucciones:</a:t>
            </a:r>
          </a:p>
          <a:p>
            <a:pPr marL="158750" lvl="0" indent="0" algn="l" rtl="0">
              <a:lnSpc>
                <a:spcPct val="100000"/>
              </a:lnSpc>
              <a:spcBef>
                <a:spcPts val="0"/>
              </a:spcBef>
              <a:spcAft>
                <a:spcPts val="0"/>
              </a:spcAft>
              <a:buSzPts val="1100"/>
              <a:buNone/>
            </a:pPr>
            <a:endParaRPr lang="es-ES" b="1" i="1" dirty="0"/>
          </a:p>
          <a:p>
            <a:pPr marL="158750" lvl="0" indent="0" algn="l" rtl="0">
              <a:lnSpc>
                <a:spcPct val="100000"/>
              </a:lnSpc>
              <a:spcBef>
                <a:spcPts val="0"/>
              </a:spcBef>
              <a:spcAft>
                <a:spcPts val="0"/>
              </a:spcAft>
              <a:buSzPts val="1100"/>
              <a:buNone/>
            </a:pPr>
            <a:r>
              <a:rPr lang="es-ES" b="1" i="1" dirty="0"/>
              <a:t>Lea o resuma el estudio de caso.</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dirty="0"/>
              <a:t>Existen tanto alegrías como costos asociados con la propiedad colectiva de la tierra familiar. </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dirty="0"/>
              <a:t>Por ejemplo, Gwen regresó a la tierra familiar para cuidar a su madre enferma. La condición de su casa está deteriorándose y no es elegible para programas de préstamos gubernamentales que podrían brindarle ayuda.</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dirty="0"/>
              <a:t>Gwen cuenta que su abuelo “lo arregló” para que los 102 acres de propiedad de herederos no pudieran venderse, lo que significa que la tierra no se dividió entre herederos individuales, sino que se transfirió a toda la familia con el entendimiento de que debía mantenerse unida.</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dirty="0"/>
              <a:t>Tomar decisiones sobre qué hacer con la tierra ha generado tensiones familiares. Por ejemplo, un miembro de la familia decidió por su cuenta vender madera del terreno y quedarse con las ganancias en lugar de compartirlas con los demás herederos. </a:t>
            </a:r>
          </a:p>
          <a:p>
            <a:pPr marL="158750" lvl="0" indent="0" algn="l" rtl="0">
              <a:lnSpc>
                <a:spcPct val="100000"/>
              </a:lnSpc>
              <a:spcBef>
                <a:spcPts val="0"/>
              </a:spcBef>
              <a:spcAft>
                <a:spcPts val="0"/>
              </a:spcAft>
              <a:buSzPts val="1100"/>
              <a:buNone/>
            </a:pPr>
            <a:r>
              <a:rPr lang="es-ES" dirty="0"/>
              <a:t>En otro caso, un familiar quiso construir una cerca alrededor de su casa, pero otros herederos se opusieron.</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dirty="0"/>
              <a:t>Es difícil administrar y mantener la propiedad y, al mismo tiempo, cumplir el deseo de los abuelos de Gwen de que la tierra permanezca en la familia, especialmente cuando la propiedad sigue siendo compartida por tantas personas que deben ponerse de acuerdo en todo.</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dirty="0"/>
              <a:t>Una posible solución sería que los copropietarios acordaran transferir la propiedad a una entidad, como un fideicomiso o una LLC, y establecer cómo se tomarán decisiones y cómo se administrará la tierra en nombre de la familia. (O podrían firmar un acuerdo de copropiedad como </a:t>
            </a:r>
            <a:r>
              <a:rPr lang="es-ES" b="1" i="1" dirty="0" err="1"/>
              <a:t>tenants</a:t>
            </a:r>
            <a:r>
              <a:rPr lang="es-ES" b="1" i="1" dirty="0"/>
              <a:t>-</a:t>
            </a:r>
            <a:r>
              <a:rPr lang="es-ES" b="1" i="1" dirty="0" err="1"/>
              <a:t>in-common</a:t>
            </a:r>
            <a:r>
              <a:rPr lang="es-ES" b="1" i="1" dirty="0"/>
              <a:t>. (</a:t>
            </a:r>
            <a:r>
              <a:rPr lang="es-ES" dirty="0"/>
              <a:t>Hablaremos de estas entidades más adelante.)</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dirty="0"/>
              <a:t>Hacer esto requeriría que los miembros de la familia dialoguen y lleguen a acuerdos sobre cómo manejar y mantener la tierra para beneficio de todos.</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b="1" dirty="0"/>
              <a:t>Tiempo: </a:t>
            </a:r>
            <a:r>
              <a:rPr lang="es-ES" dirty="0"/>
              <a:t>6 minutos</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b="1" dirty="0"/>
              <a:t>Materiales: </a:t>
            </a:r>
            <a:r>
              <a:rPr lang="es-ES" dirty="0"/>
              <a:t>Ninguno</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b="1" dirty="0"/>
              <a:t>Material de apoyo: </a:t>
            </a:r>
            <a:r>
              <a:rPr lang="es-ES" dirty="0"/>
              <a:t>Ninguno</a:t>
            </a:r>
            <a:endParaRP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417" name="Google Shape;417;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s-ES" b="1" dirty="0"/>
              <a:t>Instrucciones:</a:t>
            </a:r>
          </a:p>
          <a:p>
            <a:pPr marL="158750" lvl="0" indent="0" algn="l" rtl="0">
              <a:lnSpc>
                <a:spcPct val="100000"/>
              </a:lnSpc>
              <a:spcBef>
                <a:spcPts val="0"/>
              </a:spcBef>
              <a:spcAft>
                <a:spcPts val="0"/>
              </a:spcAft>
              <a:buSzPts val="1100"/>
              <a:buNone/>
            </a:pPr>
            <a:endParaRPr lang="es-ES" b="1" i="1" dirty="0"/>
          </a:p>
          <a:p>
            <a:pPr marL="158750" lvl="0" indent="0" algn="l" rtl="0">
              <a:lnSpc>
                <a:spcPct val="100000"/>
              </a:lnSpc>
              <a:spcBef>
                <a:spcPts val="0"/>
              </a:spcBef>
              <a:spcAft>
                <a:spcPts val="0"/>
              </a:spcAft>
              <a:buSzPts val="1100"/>
              <a:buNone/>
            </a:pPr>
            <a:r>
              <a:rPr lang="es-ES" b="1" i="1" dirty="0"/>
              <a:t>Lea o resuma el estudio de caso.</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dirty="0"/>
              <a:t>Ronnie y su esposa, Angela, junto con otros miembros de la familia, viven en casas ubicadas en un terreno que heredaron como propiedad de herederos. Todos contribuyen para pagar los impuestos sobre la propiedad.</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dirty="0"/>
              <a:t>Ronnie y Angela tienen ingresos suficientes para calificar para construir una casa nueva si tuvieran el título claro. Sin embargo, a pesar de los esfuerzos de un organizador de vivienda en la zona, decidieron no dar ese paso, pues no querían hacer nada que pudiera “alterar la paz” o afectar las relaciones familiares cercanas que existen.</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dirty="0"/>
              <a:t>Para superar esta barrera, Ronnie y Angela solicitan la ayuda de su abogado para determinar la mejor manera de proceder. </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dirty="0"/>
              <a:t>El abogado, actuando como una parte neutral ajena a la dinámica familiar, envía una carta de notificación informando a los copropietarios de su interés en la propiedad y explicando que un miembro anónimo de la familia busca aclarar el título, así como los beneficios que esto tendría para los propietarios, ya que permitiría mejorar la tierra.</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dirty="0"/>
              <a:t>Esto prepara el camino para que Ronnie y Angela involucren a otros familiares o, si fuera necesario, para que sus intereses sean comprados directamente sin generar conflicto. Una carta con membrete legal puede tener un gran impacto.</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dirty="0"/>
              <a:t>Al permitir que el abogado inicie la conversación, Ronnie y Angela evitan posibles tensiones y el abogado puede explicar la situación sin la carga del contexto interpersonal. Además, esto abre la puerta para que Ronnie y Angela comiencen la construcción de su nueva casa.</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b="1" dirty="0"/>
              <a:t>Tiempo: </a:t>
            </a:r>
            <a:r>
              <a:rPr lang="es-ES" dirty="0"/>
              <a:t>6 minutos</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b="1" dirty="0"/>
              <a:t>Materiales: </a:t>
            </a:r>
            <a:r>
              <a:rPr lang="es-ES" dirty="0"/>
              <a:t>Ninguno</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b="1" dirty="0"/>
              <a:t>Material de apoyo: </a:t>
            </a:r>
            <a:r>
              <a:rPr lang="es-ES" dirty="0"/>
              <a:t>Ninguno</a:t>
            </a:r>
            <a:endParaRP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424" name="Google Shape;424;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s-ES" b="1" dirty="0"/>
              <a:t>Instrucciones: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Entendiendo que algunas familias elegirán continuar siendo dueñas de su propiedad como propiedad de herederos, el resto de esta presentación se enfocará en cómo los propietarios de este tipo de propiedad pueden avanzar para resolver los problemas asociados, y así superar algunas de las limitaciones conocidas que dificultan usar, administrar y generar riqueza a partir de su tierra.</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Resolver los problemas de la propiedad de herederos requiere tiempo y paciencia. En última instancia, será necesario identificar a todas las personas herederas, llegar a un acuerdo familiar sobre qué hacer con la tierra y aclarar el título para que la propiedad quede bajo el control de la generación actual.</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En esta sección hablaremos sobre algunos temas generales, y luego discutiremos cómo reunir la mayor cantidad de información posible antes de buscar ayuda legal.</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Tiempo:</a:t>
            </a:r>
            <a:r>
              <a:rPr lang="es-ES" dirty="0"/>
              <a:t> 4 minutos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Materiales: </a:t>
            </a:r>
            <a:r>
              <a:rPr lang="es-ES" dirty="0"/>
              <a:t>Ninguno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 de apoyo: </a:t>
            </a:r>
            <a:r>
              <a:rPr lang="es-ES" dirty="0"/>
              <a:t>Ninguno</a:t>
            </a:r>
            <a:endParaRPr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434" name="Google Shape;434;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s-ES" b="1" i="0" dirty="0"/>
              <a:t>Instrucciones:</a:t>
            </a:r>
          </a:p>
          <a:p>
            <a:pPr marL="0" lvl="0" indent="0" algn="l" rtl="0">
              <a:lnSpc>
                <a:spcPct val="100000"/>
              </a:lnSpc>
              <a:spcBef>
                <a:spcPts val="0"/>
              </a:spcBef>
              <a:spcAft>
                <a:spcPts val="0"/>
              </a:spcAft>
              <a:buSzPts val="1100"/>
              <a:buNone/>
            </a:pPr>
            <a:endParaRPr lang="es-ES" b="1" dirty="0"/>
          </a:p>
          <a:p>
            <a:pPr marL="0" lvl="0" indent="0" algn="l" rtl="0">
              <a:lnSpc>
                <a:spcPct val="100000"/>
              </a:lnSpc>
              <a:spcBef>
                <a:spcPts val="0"/>
              </a:spcBef>
              <a:spcAft>
                <a:spcPts val="0"/>
              </a:spcAft>
              <a:buSzPts val="1100"/>
              <a:buNone/>
            </a:pPr>
            <a:r>
              <a:rPr lang="es-ES" b="1" i="1" dirty="0"/>
              <a:t>Conversaciones familiares: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En última instancia, todos o la mayoría de los herederos de la propiedad tendrán que llegar a un acuerdo sobre qué hacer con la tierra. Antes de conversar con otros miembros de la familia sobre sus metas y limitaciones, es importante que primero entiendas tus propias metas y limitaciones.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i="1" dirty="0"/>
              <a:t>¿Cuáles son tus metas?</a:t>
            </a:r>
          </a:p>
          <a:p>
            <a:pPr marL="0" lvl="0" indent="0" algn="l" rtl="0">
              <a:lnSpc>
                <a:spcPct val="100000"/>
              </a:lnSpc>
              <a:spcBef>
                <a:spcPts val="0"/>
              </a:spcBef>
              <a:spcAft>
                <a:spcPts val="0"/>
              </a:spcAft>
              <a:buSzPts val="1100"/>
              <a:buNone/>
            </a:pPr>
            <a:r>
              <a:rPr lang="es-ES" i="1" dirty="0"/>
              <a:t>¿Quieres seguir siendo propietario?</a:t>
            </a:r>
          </a:p>
          <a:p>
            <a:pPr marL="0" lvl="0" indent="0" algn="l" rtl="0">
              <a:lnSpc>
                <a:spcPct val="100000"/>
              </a:lnSpc>
              <a:spcBef>
                <a:spcPts val="0"/>
              </a:spcBef>
              <a:spcAft>
                <a:spcPts val="0"/>
              </a:spcAft>
              <a:buSzPts val="1100"/>
              <a:buNone/>
            </a:pPr>
            <a:r>
              <a:rPr lang="es-ES" i="1" dirty="0"/>
              <a:t>¿Quieres asegurarte de que la tierra permanezca en la familia?</a:t>
            </a:r>
          </a:p>
          <a:p>
            <a:pPr marL="0" lvl="0" indent="0" algn="l" rtl="0">
              <a:lnSpc>
                <a:spcPct val="100000"/>
              </a:lnSpc>
              <a:spcBef>
                <a:spcPts val="0"/>
              </a:spcBef>
              <a:spcAft>
                <a:spcPts val="0"/>
              </a:spcAft>
              <a:buSzPts val="1100"/>
              <a:buNone/>
            </a:pPr>
            <a:r>
              <a:rPr lang="es-ES" i="1" dirty="0"/>
              <a:t>¿Planeas mejorar el valor económico de la propiedad?</a:t>
            </a:r>
          </a:p>
          <a:p>
            <a:pPr marL="0" lvl="0" indent="0" algn="l" rtl="0">
              <a:lnSpc>
                <a:spcPct val="100000"/>
              </a:lnSpc>
              <a:spcBef>
                <a:spcPts val="0"/>
              </a:spcBef>
              <a:spcAft>
                <a:spcPts val="0"/>
              </a:spcAft>
              <a:buSzPts val="1100"/>
              <a:buNone/>
            </a:pPr>
            <a:r>
              <a:rPr lang="es-ES" i="1" dirty="0"/>
              <a:t>¿Cuáles son tus limitaciones?</a:t>
            </a:r>
          </a:p>
          <a:p>
            <a:pPr marL="0" lvl="0" indent="0" algn="l" rtl="0">
              <a:lnSpc>
                <a:spcPct val="100000"/>
              </a:lnSpc>
              <a:spcBef>
                <a:spcPts val="0"/>
              </a:spcBef>
              <a:spcAft>
                <a:spcPts val="0"/>
              </a:spcAft>
              <a:buSzPts val="1100"/>
              <a:buNone/>
            </a:pPr>
            <a:r>
              <a:rPr lang="es-ES" i="1" dirty="0"/>
              <a:t>¿Cuánto tiempo y dinero estás dispuesto a invertir?</a:t>
            </a:r>
          </a:p>
          <a:p>
            <a:pPr marL="0" lvl="0" indent="0" algn="l" rtl="0">
              <a:lnSpc>
                <a:spcPct val="100000"/>
              </a:lnSpc>
              <a:spcBef>
                <a:spcPts val="0"/>
              </a:spcBef>
              <a:spcAft>
                <a:spcPts val="0"/>
              </a:spcAft>
              <a:buSzPts val="1100"/>
              <a:buNone/>
            </a:pPr>
            <a:r>
              <a:rPr lang="es-ES" i="1" dirty="0"/>
              <a:t>¿Qué hay de tus límites emocionales?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La dinámica familiar puede ser complicada, especialmente cuando se trata de bienes compartidos.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i="1" dirty="0"/>
              <a:t>¿Hay familiares con los que no puedes trabajar bien o con quienes prefieres no involucrarte?</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Conocer tus metas y limitaciones es fundamental y debe guiar cualquier estrategia que decidas seguir. También puede ser útil revisarlas si las cosas se complican y necesitas decidir si continuar con la estrategia que desarrollaste.</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Una vez que tengas claras tus propias metas y límites, el siguiente paso es comunicarte con otros miembros de la familia. </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Identificar a los herederos es un primer paso importante. Luego pueden comenzar a hablar sobre metas comunes.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Tener metas claras para enfrentar los desafíos de poseer tierra como propiedad de herederos es esencial para desarrollar una estrategia que lleve a un acuerdo familiar y, con suerte, a resolver los problemas del título (es decir, poner el título a nombre de los propietarios actuales).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Las metas pueden variar según tus circunstancias. Pueden incluir:</a:t>
            </a:r>
          </a:p>
          <a:p>
            <a:pPr marL="0" lvl="0" indent="0" algn="l" rtl="0">
              <a:lnSpc>
                <a:spcPct val="100000"/>
              </a:lnSpc>
              <a:spcBef>
                <a:spcPts val="0"/>
              </a:spcBef>
              <a:spcAft>
                <a:spcPts val="0"/>
              </a:spcAft>
              <a:buSzPts val="1100"/>
              <a:buNone/>
            </a:pPr>
            <a:endParaRPr lang="es-ES" b="1" dirty="0"/>
          </a:p>
          <a:p>
            <a:pPr marL="0" lvl="0" indent="0" algn="l" rtl="0">
              <a:lnSpc>
                <a:spcPct val="100000"/>
              </a:lnSpc>
              <a:spcBef>
                <a:spcPts val="0"/>
              </a:spcBef>
              <a:spcAft>
                <a:spcPts val="0"/>
              </a:spcAft>
              <a:buSzPts val="1100"/>
              <a:buNone/>
            </a:pPr>
            <a:r>
              <a:rPr lang="es-ES" dirty="0"/>
              <a:t>• Determinar cómo calificar para programas del USDA u otros programas agrícolas o de conservación,</a:t>
            </a:r>
          </a:p>
          <a:p>
            <a:pPr marL="0" lvl="0" indent="0" algn="l" rtl="0">
              <a:lnSpc>
                <a:spcPct val="100000"/>
              </a:lnSpc>
              <a:spcBef>
                <a:spcPts val="0"/>
              </a:spcBef>
              <a:spcAft>
                <a:spcPts val="0"/>
              </a:spcAft>
              <a:buSzPts val="1100"/>
              <a:buNone/>
            </a:pPr>
            <a:r>
              <a:rPr lang="es-ES" dirty="0"/>
              <a:t>• Asegurar que la familia siempre tenga un lugar donde vivir,</a:t>
            </a:r>
          </a:p>
          <a:p>
            <a:pPr marL="0" lvl="0" indent="0" algn="l" rtl="0">
              <a:lnSpc>
                <a:spcPct val="100000"/>
              </a:lnSpc>
              <a:spcBef>
                <a:spcPts val="0"/>
              </a:spcBef>
              <a:spcAft>
                <a:spcPts val="0"/>
              </a:spcAft>
              <a:buSzPts val="1100"/>
              <a:buNone/>
            </a:pPr>
            <a:r>
              <a:rPr lang="es-ES" dirty="0"/>
              <a:t>• O simplemente cuidar la misma tierra que cuidaron tus antepasados.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i="1" dirty="0"/>
              <a:t>Es importante discutir todas las metas de todos los herederos, porque pueden no ser las mismas e incluso pueden entrar en conflicto.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Algunos herederos pueden no tener interés en la propiedad y no querer la carga de ser propietarios. Otros pueden necesitar dinero y estar dispuestos a vender su parte a otros. </a:t>
            </a:r>
            <a:r>
              <a:rPr lang="es-ES" i="1" dirty="0"/>
              <a:t>(Esto, por supuesto, puede ser un problema si la persona interesada en comprar no es miembro de la familia.)</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Tiempo</a:t>
            </a:r>
            <a:r>
              <a:rPr lang="es-ES" dirty="0"/>
              <a:t>: 8 minutos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Materiales</a:t>
            </a:r>
            <a:r>
              <a:rPr lang="es-ES" dirty="0"/>
              <a:t>: Ninguno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 de apoyo: </a:t>
            </a:r>
            <a:r>
              <a:rPr lang="es-ES" dirty="0"/>
              <a:t>Ninguno</a:t>
            </a:r>
            <a:endParaRPr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443" name="Google Shape;443;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s-ES" b="1" dirty="0"/>
              <a:t>Instrucciones:</a:t>
            </a:r>
          </a:p>
          <a:p>
            <a:pPr marL="0" marR="0" lvl="0" indent="0" algn="l" rtl="0">
              <a:lnSpc>
                <a:spcPct val="100000"/>
              </a:lnSpc>
              <a:spcBef>
                <a:spcPts val="0"/>
              </a:spcBef>
              <a:spcAft>
                <a:spcPts val="0"/>
              </a:spcAft>
              <a:buClr>
                <a:srgbClr val="000000"/>
              </a:buClr>
              <a:buSzPts val="1100"/>
              <a:buFont typeface="Arial"/>
              <a:buNone/>
            </a:pPr>
            <a:r>
              <a:rPr lang="es-ES" b="1" i="1" dirty="0"/>
              <a:t>Cómo empezar:</a:t>
            </a:r>
          </a:p>
          <a:p>
            <a:pPr marL="0" marR="0" lvl="0" indent="0" algn="l" rtl="0">
              <a:lnSpc>
                <a:spcPct val="100000"/>
              </a:lnSpc>
              <a:spcBef>
                <a:spcPts val="0"/>
              </a:spcBef>
              <a:spcAft>
                <a:spcPts val="0"/>
              </a:spcAft>
              <a:buClr>
                <a:srgbClr val="000000"/>
              </a:buClr>
              <a:buSzPts val="1100"/>
              <a:buFont typeface="Arial"/>
              <a:buNone/>
            </a:pPr>
            <a:r>
              <a:rPr lang="es-ES" dirty="0"/>
              <a:t>A menudo, cuando una familia decide cambiar el estatus legal de su propiedad de herederos, una sola persona termina liderando el proceso. Tal vez esa persona seas tú. Estás motivado por la meta —o conjunto de metas— que has establecido. </a:t>
            </a:r>
          </a:p>
          <a:p>
            <a:pPr marL="0" marR="0" lvl="0" indent="0" algn="l" rtl="0">
              <a:lnSpc>
                <a:spcPct val="100000"/>
              </a:lnSpc>
              <a:spcBef>
                <a:spcPts val="0"/>
              </a:spcBef>
              <a:spcAft>
                <a:spcPts val="0"/>
              </a:spcAft>
              <a:buClr>
                <a:srgbClr val="000000"/>
              </a:buClr>
              <a:buSzPts val="1100"/>
              <a:buFont typeface="Arial"/>
              <a:buNone/>
            </a:pPr>
            <a:endParaRPr lang="es-ES" dirty="0"/>
          </a:p>
          <a:p>
            <a:pPr marL="0" marR="0" lvl="0" indent="0" algn="l" rtl="0">
              <a:lnSpc>
                <a:spcPct val="100000"/>
              </a:lnSpc>
              <a:spcBef>
                <a:spcPts val="0"/>
              </a:spcBef>
              <a:spcAft>
                <a:spcPts val="0"/>
              </a:spcAft>
              <a:buClr>
                <a:srgbClr val="000000"/>
              </a:buClr>
              <a:buSzPts val="1100"/>
              <a:buFont typeface="Arial"/>
              <a:buNone/>
            </a:pPr>
            <a:r>
              <a:rPr lang="es-ES" dirty="0"/>
              <a:t>Conoces tus limitaciones y sientes que los desafíos que vienen pueden superarse. Ahora vamos a hablar sobre cómo avanzar.</a:t>
            </a:r>
          </a:p>
          <a:p>
            <a:pPr marL="0" marR="0" lvl="0" indent="0" algn="l" rtl="0">
              <a:lnSpc>
                <a:spcPct val="100000"/>
              </a:lnSpc>
              <a:spcBef>
                <a:spcPts val="0"/>
              </a:spcBef>
              <a:spcAft>
                <a:spcPts val="0"/>
              </a:spcAft>
              <a:buClr>
                <a:srgbClr val="000000"/>
              </a:buClr>
              <a:buSzPts val="1100"/>
              <a:buFont typeface="Arial"/>
              <a:buNone/>
            </a:pPr>
            <a:endParaRPr lang="es-ES" dirty="0"/>
          </a:p>
          <a:p>
            <a:pPr marL="0" marR="0" lvl="0" indent="0" algn="l" rtl="0">
              <a:lnSpc>
                <a:spcPct val="100000"/>
              </a:lnSpc>
              <a:spcBef>
                <a:spcPts val="0"/>
              </a:spcBef>
              <a:spcAft>
                <a:spcPts val="0"/>
              </a:spcAft>
              <a:buClr>
                <a:srgbClr val="000000"/>
              </a:buClr>
              <a:buSzPts val="1100"/>
              <a:buFont typeface="Arial"/>
              <a:buNone/>
            </a:pPr>
            <a:r>
              <a:rPr lang="es-ES" dirty="0"/>
              <a:t>Resolver los problemas de la propiedad de herederos puede resultar abrumador. Esta presentación incluirá mucha información, pero no podrás actuar sobre todo al mismo tiempo.</a:t>
            </a:r>
          </a:p>
          <a:p>
            <a:pPr marL="0" marR="0" lvl="0" indent="0" algn="l" rtl="0">
              <a:lnSpc>
                <a:spcPct val="100000"/>
              </a:lnSpc>
              <a:spcBef>
                <a:spcPts val="0"/>
              </a:spcBef>
              <a:spcAft>
                <a:spcPts val="0"/>
              </a:spcAft>
              <a:buClr>
                <a:srgbClr val="000000"/>
              </a:buClr>
              <a:buSzPts val="1100"/>
              <a:buFont typeface="Arial"/>
              <a:buNone/>
            </a:pPr>
            <a:endParaRPr lang="es-ES" b="1" dirty="0"/>
          </a:p>
          <a:p>
            <a:pPr marL="0" marR="0" lvl="0" indent="0" algn="l" rtl="0">
              <a:lnSpc>
                <a:spcPct val="100000"/>
              </a:lnSpc>
              <a:spcBef>
                <a:spcPts val="0"/>
              </a:spcBef>
              <a:spcAft>
                <a:spcPts val="0"/>
              </a:spcAft>
              <a:buClr>
                <a:srgbClr val="000000"/>
              </a:buClr>
              <a:buSzPts val="1100"/>
              <a:buFont typeface="Arial"/>
              <a:buNone/>
            </a:pPr>
            <a:r>
              <a:rPr lang="es-ES" b="1" dirty="0"/>
              <a:t>EMPIEZA EN PEQUEÑO.</a:t>
            </a:r>
          </a:p>
          <a:p>
            <a:pPr marL="0" marR="0" lvl="0" indent="0" algn="l" rtl="0">
              <a:lnSpc>
                <a:spcPct val="100000"/>
              </a:lnSpc>
              <a:spcBef>
                <a:spcPts val="0"/>
              </a:spcBef>
              <a:spcAft>
                <a:spcPts val="0"/>
              </a:spcAft>
              <a:buClr>
                <a:srgbClr val="000000"/>
              </a:buClr>
              <a:buSzPts val="1100"/>
              <a:buFont typeface="Arial"/>
              <a:buNone/>
            </a:pPr>
            <a:endParaRPr lang="es-ES" dirty="0"/>
          </a:p>
          <a:p>
            <a:pPr marL="0" marR="0" lvl="0" indent="0" algn="l" rtl="0">
              <a:lnSpc>
                <a:spcPct val="100000"/>
              </a:lnSpc>
              <a:spcBef>
                <a:spcPts val="0"/>
              </a:spcBef>
              <a:spcAft>
                <a:spcPts val="0"/>
              </a:spcAft>
              <a:buClr>
                <a:srgbClr val="000000"/>
              </a:buClr>
              <a:buSzPts val="1100"/>
              <a:buFont typeface="Arial"/>
              <a:buNone/>
            </a:pPr>
            <a:r>
              <a:rPr lang="es-ES" dirty="0"/>
              <a:t>Y no pospongas las cosas solo porque no sabes por dónde comenzar.</a:t>
            </a:r>
          </a:p>
          <a:p>
            <a:pPr marL="0" marR="0" lvl="0" indent="0" algn="l" rtl="0">
              <a:lnSpc>
                <a:spcPct val="100000"/>
              </a:lnSpc>
              <a:spcBef>
                <a:spcPts val="0"/>
              </a:spcBef>
              <a:spcAft>
                <a:spcPts val="0"/>
              </a:spcAft>
              <a:buClr>
                <a:srgbClr val="000000"/>
              </a:buClr>
              <a:buSzPts val="1100"/>
              <a:buFont typeface="Arial"/>
              <a:buNone/>
            </a:pPr>
            <a:endParaRPr lang="es-ES" b="1" dirty="0"/>
          </a:p>
          <a:p>
            <a:pPr marL="0" marR="0" lvl="0" indent="0" algn="l" rtl="0">
              <a:lnSpc>
                <a:spcPct val="100000"/>
              </a:lnSpc>
              <a:spcBef>
                <a:spcPts val="0"/>
              </a:spcBef>
              <a:spcAft>
                <a:spcPts val="0"/>
              </a:spcAft>
              <a:buClr>
                <a:srgbClr val="000000"/>
              </a:buClr>
              <a:buSzPts val="1100"/>
              <a:buFont typeface="Arial"/>
              <a:buNone/>
            </a:pPr>
            <a:r>
              <a:rPr lang="es-ES" b="1" dirty="0"/>
              <a:t>EMPIEZA EN PEQUEÑO.</a:t>
            </a:r>
          </a:p>
          <a:p>
            <a:pPr marL="0" marR="0" lvl="0" indent="0" algn="l" rtl="0">
              <a:lnSpc>
                <a:spcPct val="100000"/>
              </a:lnSpc>
              <a:spcBef>
                <a:spcPts val="0"/>
              </a:spcBef>
              <a:spcAft>
                <a:spcPts val="0"/>
              </a:spcAft>
              <a:buClr>
                <a:srgbClr val="000000"/>
              </a:buClr>
              <a:buSzPts val="1100"/>
              <a:buFont typeface="Arial"/>
              <a:buNone/>
            </a:pPr>
            <a:endParaRPr lang="es-ES" dirty="0"/>
          </a:p>
          <a:p>
            <a:pPr marL="0" marR="0" lvl="0" indent="0" algn="l" rtl="0">
              <a:lnSpc>
                <a:spcPct val="100000"/>
              </a:lnSpc>
              <a:spcBef>
                <a:spcPts val="0"/>
              </a:spcBef>
              <a:spcAft>
                <a:spcPts val="0"/>
              </a:spcAft>
              <a:buClr>
                <a:srgbClr val="000000"/>
              </a:buClr>
              <a:buSzPts val="1100"/>
              <a:buFont typeface="Arial"/>
              <a:buNone/>
            </a:pPr>
            <a:r>
              <a:rPr lang="es-ES" b="1" dirty="0"/>
              <a:t>Tiempo</a:t>
            </a:r>
            <a:r>
              <a:rPr lang="es-ES" dirty="0"/>
              <a:t>: 3 minutos</a:t>
            </a:r>
          </a:p>
          <a:p>
            <a:pPr marL="0" marR="0" lvl="0" indent="0" algn="l" rtl="0">
              <a:lnSpc>
                <a:spcPct val="100000"/>
              </a:lnSpc>
              <a:spcBef>
                <a:spcPts val="0"/>
              </a:spcBef>
              <a:spcAft>
                <a:spcPts val="0"/>
              </a:spcAft>
              <a:buClr>
                <a:srgbClr val="000000"/>
              </a:buClr>
              <a:buSzPts val="1100"/>
              <a:buFont typeface="Arial"/>
              <a:buNone/>
            </a:pPr>
            <a:endParaRPr lang="es-ES" dirty="0"/>
          </a:p>
          <a:p>
            <a:pPr marL="0" marR="0" lvl="0" indent="0" algn="l" rtl="0">
              <a:lnSpc>
                <a:spcPct val="100000"/>
              </a:lnSpc>
              <a:spcBef>
                <a:spcPts val="0"/>
              </a:spcBef>
              <a:spcAft>
                <a:spcPts val="0"/>
              </a:spcAft>
              <a:buClr>
                <a:srgbClr val="000000"/>
              </a:buClr>
              <a:buSzPts val="1100"/>
              <a:buFont typeface="Arial"/>
              <a:buNone/>
            </a:pPr>
            <a:r>
              <a:rPr lang="es-ES" b="1" dirty="0"/>
              <a:t>Materiales: </a:t>
            </a:r>
            <a:r>
              <a:rPr lang="es-ES" dirty="0"/>
              <a:t>Ninguno</a:t>
            </a:r>
          </a:p>
          <a:p>
            <a:pPr marL="0" marR="0" lvl="0" indent="0" algn="l" rtl="0">
              <a:lnSpc>
                <a:spcPct val="100000"/>
              </a:lnSpc>
              <a:spcBef>
                <a:spcPts val="0"/>
              </a:spcBef>
              <a:spcAft>
                <a:spcPts val="0"/>
              </a:spcAft>
              <a:buClr>
                <a:srgbClr val="000000"/>
              </a:buClr>
              <a:buSzPts val="1100"/>
              <a:buFont typeface="Arial"/>
              <a:buNone/>
            </a:pPr>
            <a:endParaRPr lang="es-ES" dirty="0"/>
          </a:p>
          <a:p>
            <a:pPr marL="0" marR="0" lvl="0" indent="0" algn="l" rtl="0">
              <a:lnSpc>
                <a:spcPct val="100000"/>
              </a:lnSpc>
              <a:spcBef>
                <a:spcPts val="0"/>
              </a:spcBef>
              <a:spcAft>
                <a:spcPts val="0"/>
              </a:spcAft>
              <a:buClr>
                <a:srgbClr val="000000"/>
              </a:buClr>
              <a:buSzPts val="1100"/>
              <a:buFont typeface="Arial"/>
              <a:buNone/>
            </a:pPr>
            <a:r>
              <a:rPr lang="es-ES" b="1" dirty="0"/>
              <a:t>Material de apoyo: </a:t>
            </a:r>
            <a:r>
              <a:rPr lang="es-ES" dirty="0"/>
              <a:t>Ninguno</a:t>
            </a:r>
            <a:endParaRPr dirty="0"/>
          </a:p>
          <a:p>
            <a:pPr marL="0" marR="0" lvl="0" indent="0" algn="l" rtl="0">
              <a:lnSpc>
                <a:spcPct val="100000"/>
              </a:lnSpc>
              <a:spcBef>
                <a:spcPts val="0"/>
              </a:spcBef>
              <a:spcAft>
                <a:spcPts val="0"/>
              </a:spcAft>
              <a:buClr>
                <a:srgbClr val="000000"/>
              </a:buClr>
              <a:buSzPts val="1100"/>
              <a:buFont typeface="Arial"/>
              <a:buNone/>
            </a:pPr>
            <a:endParaRPr b="0" dirty="0"/>
          </a:p>
          <a:p>
            <a:pPr marL="158750" lvl="0" indent="0" algn="l" rtl="0">
              <a:lnSpc>
                <a:spcPct val="100000"/>
              </a:lnSpc>
              <a:spcBef>
                <a:spcPts val="0"/>
              </a:spcBef>
              <a:spcAft>
                <a:spcPts val="0"/>
              </a:spcAft>
              <a:buSzPts val="1100"/>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251" name="Google Shape;251;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s-MX" b="1" noProof="0" dirty="0">
                <a:latin typeface="Arial"/>
                <a:ea typeface="Arial"/>
                <a:cs typeface="Arial"/>
                <a:sym typeface="Arial"/>
              </a:rPr>
              <a:t>Instrucciones: </a:t>
            </a:r>
            <a:r>
              <a:rPr lang="es-MX" b="0" noProof="0" dirty="0">
                <a:latin typeface="Arial"/>
                <a:ea typeface="Arial"/>
                <a:cs typeface="Arial"/>
                <a:sym typeface="Arial"/>
              </a:rPr>
              <a:t>Por favor, mencione a los autores principales y colaboradores de este material, así como la fuente de financiamiento a través del </a:t>
            </a:r>
            <a:r>
              <a:rPr lang="es-MX" b="0" i="1" noProof="0" dirty="0" err="1">
                <a:latin typeface="Arial"/>
                <a:ea typeface="Arial"/>
                <a:cs typeface="Arial"/>
                <a:sym typeface="Arial"/>
              </a:rPr>
              <a:t>Southern</a:t>
            </a:r>
            <a:r>
              <a:rPr lang="es-MX" b="0" i="1" noProof="0" dirty="0">
                <a:latin typeface="Arial"/>
                <a:ea typeface="Arial"/>
                <a:cs typeface="Arial"/>
                <a:sym typeface="Arial"/>
              </a:rPr>
              <a:t> Rural </a:t>
            </a:r>
            <a:r>
              <a:rPr lang="es-MX" b="0" i="1" noProof="0" dirty="0" err="1">
                <a:latin typeface="Arial"/>
                <a:ea typeface="Arial"/>
                <a:cs typeface="Arial"/>
                <a:sym typeface="Arial"/>
              </a:rPr>
              <a:t>Development</a:t>
            </a:r>
            <a:r>
              <a:rPr lang="es-MX" b="0" i="1" noProof="0" dirty="0">
                <a:latin typeface="Arial"/>
                <a:ea typeface="Arial"/>
                <a:cs typeface="Arial"/>
                <a:sym typeface="Arial"/>
              </a:rPr>
              <a:t> Center y el </a:t>
            </a:r>
            <a:r>
              <a:rPr lang="es-MX" b="0" i="1" noProof="0" dirty="0" err="1">
                <a:latin typeface="Arial"/>
                <a:ea typeface="Arial"/>
                <a:cs typeface="Arial"/>
                <a:sym typeface="Arial"/>
              </a:rPr>
              <a:t>National</a:t>
            </a:r>
            <a:r>
              <a:rPr lang="es-MX" b="0" i="1" noProof="0" dirty="0">
                <a:latin typeface="Arial"/>
                <a:ea typeface="Arial"/>
                <a:cs typeface="Arial"/>
                <a:sym typeface="Arial"/>
              </a:rPr>
              <a:t> </a:t>
            </a:r>
            <a:r>
              <a:rPr lang="es-MX" b="0" i="1" noProof="0" dirty="0" err="1">
                <a:latin typeface="Arial"/>
                <a:ea typeface="Arial"/>
                <a:cs typeface="Arial"/>
                <a:sym typeface="Arial"/>
              </a:rPr>
              <a:t>Policy</a:t>
            </a:r>
            <a:r>
              <a:rPr lang="es-MX" b="0" i="1" noProof="0" dirty="0">
                <a:latin typeface="Arial"/>
                <a:ea typeface="Arial"/>
                <a:cs typeface="Arial"/>
                <a:sym typeface="Arial"/>
              </a:rPr>
              <a:t> </a:t>
            </a:r>
            <a:r>
              <a:rPr lang="es-MX" b="0" i="1" noProof="0" dirty="0" err="1">
                <a:latin typeface="Arial"/>
                <a:ea typeface="Arial"/>
                <a:cs typeface="Arial"/>
                <a:sym typeface="Arial"/>
              </a:rPr>
              <a:t>Research</a:t>
            </a:r>
            <a:r>
              <a:rPr lang="es-MX" b="0" i="1" noProof="0" dirty="0">
                <a:latin typeface="Arial"/>
                <a:ea typeface="Arial"/>
                <a:cs typeface="Arial"/>
                <a:sym typeface="Arial"/>
              </a:rPr>
              <a:t> Center en la Universidad Estatal de </a:t>
            </a:r>
            <a:r>
              <a:rPr lang="es-MX" b="0" i="1" noProof="0" dirty="0" err="1">
                <a:latin typeface="Arial"/>
                <a:ea typeface="Arial"/>
                <a:cs typeface="Arial"/>
                <a:sym typeface="Arial"/>
              </a:rPr>
              <a:t>Alcorn</a:t>
            </a:r>
            <a:r>
              <a:rPr lang="es-MX" b="0" i="1" noProof="0" dirty="0">
                <a:latin typeface="Arial"/>
                <a:ea typeface="Arial"/>
                <a:cs typeface="Arial"/>
                <a:sym typeface="Arial"/>
              </a:rPr>
              <a:t>.</a:t>
            </a:r>
          </a:p>
          <a:p>
            <a:pPr marL="0" lvl="0" indent="0" algn="l" rtl="0">
              <a:lnSpc>
                <a:spcPct val="100000"/>
              </a:lnSpc>
              <a:spcBef>
                <a:spcPts val="0"/>
              </a:spcBef>
              <a:spcAft>
                <a:spcPts val="0"/>
              </a:spcAft>
              <a:buSzPts val="1400"/>
              <a:buNone/>
            </a:pPr>
            <a:endParaRPr lang="es-MX" b="1" noProof="0" dirty="0">
              <a:latin typeface="Arial"/>
              <a:ea typeface="Arial"/>
              <a:cs typeface="Arial"/>
              <a:sym typeface="Arial"/>
            </a:endParaRPr>
          </a:p>
          <a:p>
            <a:pPr marL="0" lvl="0" indent="0" algn="l" rtl="0">
              <a:lnSpc>
                <a:spcPct val="100000"/>
              </a:lnSpc>
              <a:spcBef>
                <a:spcPts val="0"/>
              </a:spcBef>
              <a:spcAft>
                <a:spcPts val="0"/>
              </a:spcAft>
              <a:buSzPts val="1400"/>
              <a:buNone/>
            </a:pPr>
            <a:r>
              <a:rPr lang="es-MX" b="1" noProof="0" dirty="0">
                <a:latin typeface="Arial"/>
                <a:ea typeface="Arial"/>
                <a:cs typeface="Arial"/>
                <a:sym typeface="Arial"/>
              </a:rPr>
              <a:t>Tiempo</a:t>
            </a:r>
            <a:r>
              <a:rPr lang="es-MX" noProof="0" dirty="0">
                <a:latin typeface="Arial"/>
                <a:ea typeface="Arial"/>
                <a:cs typeface="Arial"/>
                <a:sym typeface="Arial"/>
              </a:rPr>
              <a:t>: 1 minuto</a:t>
            </a:r>
            <a:endParaRPr lang="es-MX" noProof="0" dirty="0"/>
          </a:p>
          <a:p>
            <a:pPr marL="0" marR="0" lvl="0" indent="0" algn="l" rtl="0">
              <a:lnSpc>
                <a:spcPct val="100000"/>
              </a:lnSpc>
              <a:spcBef>
                <a:spcPts val="0"/>
              </a:spcBef>
              <a:spcAft>
                <a:spcPts val="0"/>
              </a:spcAft>
              <a:buSzPts val="1400"/>
              <a:buNone/>
            </a:pPr>
            <a:endParaRPr lang="es-MX" b="1" noProof="0" dirty="0">
              <a:latin typeface="Arial"/>
              <a:ea typeface="Arial"/>
              <a:cs typeface="Arial"/>
              <a:sym typeface="Arial"/>
            </a:endParaRPr>
          </a:p>
          <a:p>
            <a:pPr marL="0" marR="0" lvl="0" indent="0" algn="l" rtl="0">
              <a:lnSpc>
                <a:spcPct val="100000"/>
              </a:lnSpc>
              <a:spcBef>
                <a:spcPts val="0"/>
              </a:spcBef>
              <a:spcAft>
                <a:spcPts val="0"/>
              </a:spcAft>
              <a:buSzPts val="1400"/>
              <a:buNone/>
            </a:pPr>
            <a:r>
              <a:rPr lang="es-MX" b="1" noProof="0" dirty="0">
                <a:latin typeface="Arial"/>
                <a:ea typeface="Arial"/>
                <a:cs typeface="Arial"/>
                <a:sym typeface="Arial"/>
              </a:rPr>
              <a:t>Materiales:  </a:t>
            </a:r>
            <a:r>
              <a:rPr lang="es-MX" noProof="0" dirty="0">
                <a:latin typeface="Arial"/>
                <a:ea typeface="Arial"/>
                <a:cs typeface="Arial"/>
                <a:sym typeface="Arial"/>
              </a:rPr>
              <a:t>ninguno</a:t>
            </a:r>
            <a:endParaRPr lang="es-MX" noProof="0" dirty="0"/>
          </a:p>
          <a:p>
            <a:pPr marL="0" marR="0" lvl="0" indent="0" algn="l" rtl="0">
              <a:lnSpc>
                <a:spcPct val="100000"/>
              </a:lnSpc>
              <a:spcBef>
                <a:spcPts val="0"/>
              </a:spcBef>
              <a:spcAft>
                <a:spcPts val="0"/>
              </a:spcAft>
              <a:buSzPts val="1400"/>
              <a:buNone/>
            </a:pPr>
            <a:endParaRPr lang="es-MX" noProof="0" dirty="0">
              <a:latin typeface="Arial"/>
              <a:ea typeface="Arial"/>
              <a:cs typeface="Arial"/>
              <a:sym typeface="Arial"/>
            </a:endParaRPr>
          </a:p>
          <a:p>
            <a:pPr marL="0" marR="0" lvl="0" indent="0" algn="l" rtl="0">
              <a:lnSpc>
                <a:spcPct val="100000"/>
              </a:lnSpc>
              <a:spcBef>
                <a:spcPts val="0"/>
              </a:spcBef>
              <a:spcAft>
                <a:spcPts val="0"/>
              </a:spcAft>
              <a:buSzPts val="1400"/>
              <a:buNone/>
            </a:pPr>
            <a:r>
              <a:rPr lang="es-MX" b="1" noProof="0" dirty="0">
                <a:latin typeface="Arial"/>
                <a:ea typeface="Arial"/>
                <a:cs typeface="Arial"/>
                <a:sym typeface="Arial"/>
              </a:rPr>
              <a:t>Material de apoyo:  </a:t>
            </a:r>
            <a:r>
              <a:rPr lang="es-MX" b="0" noProof="0" dirty="0">
                <a:latin typeface="Arial"/>
                <a:ea typeface="Arial"/>
                <a:cs typeface="Arial"/>
                <a:sym typeface="Arial"/>
              </a:rPr>
              <a:t>Ninguno</a:t>
            </a:r>
            <a:endParaRPr lang="es-MX" b="0" noProof="0" dirty="0"/>
          </a:p>
          <a:p>
            <a:pPr marL="158750" lvl="0" indent="0" algn="l" rtl="0">
              <a:lnSpc>
                <a:spcPct val="100000"/>
              </a:lnSpc>
              <a:spcBef>
                <a:spcPts val="0"/>
              </a:spcBef>
              <a:spcAft>
                <a:spcPts val="0"/>
              </a:spcAft>
              <a:buSzPts val="1100"/>
              <a:buNone/>
            </a:pP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451" name="Google Shape;451;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s-ES" b="1" dirty="0"/>
              <a:t>Instrucciones:</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dirty="0"/>
              <a:t>Uno de los primeros pasos que la familia debe tomar para resolver los problemas de propiedad de herederos es identificar a todas las personas herederas que tienen un interés en la tierra, desde quien compró originalmente la propiedad hasta el miembro más joven de la familia.</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dirty="0"/>
              <a:t>Si solo están involucradas una o dos generaciones, esta puede ser una tarea relativamente sencilla y quizá puedas dibujar el árbol genealógico basándote en tu propio conocimiento personal.</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dirty="0"/>
              <a:t>Pero imagina que la propiedad fue comprada por un antepasado tres o cuatro generaciones atrás. Podría haber cientos de herederos, incluidos muchos cuyo paradero —o incluso existencia— puede no ser conocido. Suena abrumador, y ciertamente complica las cosas. Pero no es imposible, y existen maneras de demostrar ante un tribunal que se hicieron esfuerzos honestos para identificar a todas las personas herederas.</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dirty="0"/>
              <a:t>Un tribunal puede permitir presentar una declaración jurada de herederos </a:t>
            </a:r>
            <a:r>
              <a:rPr lang="es-ES" i="1" dirty="0"/>
              <a:t>(</a:t>
            </a:r>
            <a:r>
              <a:rPr lang="es-ES" i="1" dirty="0" err="1"/>
              <a:t>heirship</a:t>
            </a:r>
            <a:r>
              <a:rPr lang="es-ES" i="1" dirty="0"/>
              <a:t> affidavit), </a:t>
            </a:r>
            <a:r>
              <a:rPr lang="es-ES" dirty="0"/>
              <a:t>en la cual la familia muestra la información que sí tiene sobre los herederos y demuestra que realizó una búsqueda diligente de quienes faltan. Haz lo mejor que puedas y mantén registros de todos tus esfuerzos.</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dirty="0"/>
              <a:t>Consulta Biblias familiares, certificados de nacimiento y defunción, o utiliza los diversos sitios web de genealogía disponibles.</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dirty="0"/>
              <a:t>Otros recursos útiles para crear el árbol genealógico incluyen: cementerios, obituarios, Biblias familiares y redes sociales.</a:t>
            </a:r>
          </a:p>
          <a:p>
            <a:pPr marL="158750" lvl="0" indent="0" algn="l" rtl="0">
              <a:lnSpc>
                <a:spcPct val="100000"/>
              </a:lnSpc>
              <a:spcBef>
                <a:spcPts val="0"/>
              </a:spcBef>
              <a:spcAft>
                <a:spcPts val="0"/>
              </a:spcAft>
              <a:buSzPts val="1100"/>
              <a:buNone/>
            </a:pPr>
            <a:r>
              <a:rPr lang="es-ES" dirty="0"/>
              <a:t>Asegúrate de incluir fechas de nacimiento y muerte, y si una persona falleció con o sin testamento.</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dirty="0"/>
              <a:t>Habla con los miembros de la familia, incluidos aquellos a quienes estás conociendo por primera vez. Explícales lo que estás haciendo y por qué, y pregúntales qué desean hacer ellos. Usa estas conversaciones para construir un consenso, o al menos un entendimiento común de que algo debe hacerse.</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dirty="0"/>
              <a:t>Crear un árbol genealógico implica desarrollar una lista de todos los miembros de la familia, sus fechas de nacimiento y muerte, si se casaron, si se divorciaron, si se divorciaron y luego se volvieron a casar, y si tuvieron hijos de esos matrimonios (o fuera de ellos).</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dirty="0"/>
              <a:t>Para quienes están vivos, anota su información de contacto (números de teléfono, direcciones residenciales, correos electrónicos).</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b="1" dirty="0"/>
              <a:t>Tiempo: </a:t>
            </a:r>
            <a:r>
              <a:rPr lang="es-ES" dirty="0"/>
              <a:t>5 minutos</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b="1" dirty="0"/>
              <a:t>Materiales: </a:t>
            </a:r>
            <a:r>
              <a:rPr lang="es-ES" dirty="0"/>
              <a:t>Ninguno</a:t>
            </a:r>
          </a:p>
          <a:p>
            <a:pPr marL="158750" lvl="0" indent="0" algn="l" rtl="0">
              <a:lnSpc>
                <a:spcPct val="100000"/>
              </a:lnSpc>
              <a:spcBef>
                <a:spcPts val="0"/>
              </a:spcBef>
              <a:spcAft>
                <a:spcPts val="0"/>
              </a:spcAft>
              <a:buSzPts val="1100"/>
              <a:buNone/>
            </a:pPr>
            <a:endParaRPr lang="es-ES" b="1" dirty="0"/>
          </a:p>
          <a:p>
            <a:pPr marL="158750" lvl="0" indent="0" algn="l" rtl="0">
              <a:lnSpc>
                <a:spcPct val="100000"/>
              </a:lnSpc>
              <a:spcBef>
                <a:spcPts val="0"/>
              </a:spcBef>
              <a:spcAft>
                <a:spcPts val="0"/>
              </a:spcAft>
              <a:buSzPts val="1100"/>
              <a:buNone/>
            </a:pPr>
            <a:r>
              <a:rPr lang="es-ES" b="1" dirty="0"/>
              <a:t>Material de apoyo: </a:t>
            </a:r>
            <a:r>
              <a:rPr lang="es-ES" dirty="0"/>
              <a:t>Ninguno</a:t>
            </a:r>
            <a:endParaRPr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459" name="Google Shape;459;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s-ES" b="1" dirty="0"/>
              <a:t>Instrucciones:</a:t>
            </a:r>
          </a:p>
          <a:p>
            <a:pPr marL="158750" lvl="0" indent="0" algn="l" rtl="0">
              <a:lnSpc>
                <a:spcPct val="100000"/>
              </a:lnSpc>
              <a:spcBef>
                <a:spcPts val="0"/>
              </a:spcBef>
              <a:spcAft>
                <a:spcPts val="0"/>
              </a:spcAft>
              <a:buSzPts val="1100"/>
              <a:buNone/>
            </a:pPr>
            <a:r>
              <a:rPr lang="es-ES" b="0" dirty="0"/>
              <a:t>Esta es una actividad que cada participante debe completar.</a:t>
            </a:r>
          </a:p>
          <a:p>
            <a:pPr marL="158750" lvl="0" indent="0" algn="l" rtl="0">
              <a:lnSpc>
                <a:spcPct val="100000"/>
              </a:lnSpc>
              <a:spcBef>
                <a:spcPts val="0"/>
              </a:spcBef>
              <a:spcAft>
                <a:spcPts val="0"/>
              </a:spcAft>
              <a:buSzPts val="1100"/>
              <a:buNone/>
            </a:pPr>
            <a:endParaRPr lang="es-ES" b="0" dirty="0"/>
          </a:p>
          <a:p>
            <a:pPr marL="158750" lvl="0" indent="0" algn="l" rtl="0">
              <a:lnSpc>
                <a:spcPct val="100000"/>
              </a:lnSpc>
              <a:spcBef>
                <a:spcPts val="0"/>
              </a:spcBef>
              <a:spcAft>
                <a:spcPts val="0"/>
              </a:spcAft>
              <a:buSzPts val="1100"/>
              <a:buNone/>
            </a:pPr>
            <a:r>
              <a:rPr lang="es-ES" b="0" dirty="0"/>
              <a:t>Considere la opción de asignarla a todos los participantes antes del inicio de la sesión y pedirles que respondan las primeras tres preguntas planteadas en la diapositiva.</a:t>
            </a:r>
          </a:p>
          <a:p>
            <a:pPr marL="158750" lvl="0" indent="0" algn="l" rtl="0">
              <a:lnSpc>
                <a:spcPct val="100000"/>
              </a:lnSpc>
              <a:spcBef>
                <a:spcPts val="0"/>
              </a:spcBef>
              <a:spcAft>
                <a:spcPts val="0"/>
              </a:spcAft>
              <a:buSzPts val="1100"/>
              <a:buNone/>
            </a:pPr>
            <a:endParaRPr lang="es-ES" b="0" dirty="0"/>
          </a:p>
          <a:p>
            <a:pPr marL="158750" lvl="0" indent="0" algn="l" rtl="0">
              <a:lnSpc>
                <a:spcPct val="100000"/>
              </a:lnSpc>
              <a:spcBef>
                <a:spcPts val="0"/>
              </a:spcBef>
              <a:spcAft>
                <a:spcPts val="0"/>
              </a:spcAft>
              <a:buSzPts val="1100"/>
              <a:buNone/>
            </a:pPr>
            <a:r>
              <a:rPr lang="es-ES" b="1" dirty="0"/>
              <a:t>Actividad</a:t>
            </a:r>
          </a:p>
          <a:p>
            <a:pPr marL="158750" lvl="0" indent="0" algn="l" rtl="0">
              <a:lnSpc>
                <a:spcPct val="100000"/>
              </a:lnSpc>
              <a:spcBef>
                <a:spcPts val="0"/>
              </a:spcBef>
              <a:spcAft>
                <a:spcPts val="0"/>
              </a:spcAft>
              <a:buSzPts val="1100"/>
              <a:buNone/>
            </a:pPr>
            <a:endParaRPr lang="es-ES" b="0" dirty="0"/>
          </a:p>
          <a:p>
            <a:pPr marL="158750" lvl="0" indent="0" algn="l" rtl="0">
              <a:lnSpc>
                <a:spcPct val="100000"/>
              </a:lnSpc>
              <a:spcBef>
                <a:spcPts val="0"/>
              </a:spcBef>
              <a:spcAft>
                <a:spcPts val="0"/>
              </a:spcAft>
              <a:buSzPts val="1100"/>
              <a:buNone/>
            </a:pPr>
            <a:r>
              <a:rPr lang="es-ES" b="0" dirty="0"/>
              <a:t>Imagine que uno de sus abuelos era dueño de 100 acres de tierra y murió sin dejar testamento.</a:t>
            </a:r>
          </a:p>
          <a:p>
            <a:pPr marL="158750" lvl="0" indent="0" algn="l" rtl="0">
              <a:lnSpc>
                <a:spcPct val="100000"/>
              </a:lnSpc>
              <a:spcBef>
                <a:spcPts val="0"/>
              </a:spcBef>
              <a:spcAft>
                <a:spcPts val="0"/>
              </a:spcAft>
              <a:buSzPts val="1100"/>
              <a:buNone/>
            </a:pPr>
            <a:endParaRPr lang="es-ES" b="0" dirty="0"/>
          </a:p>
          <a:p>
            <a:pPr marL="158750" lvl="0" indent="0" algn="l" rtl="0">
              <a:lnSpc>
                <a:spcPct val="100000"/>
              </a:lnSpc>
              <a:spcBef>
                <a:spcPts val="0"/>
              </a:spcBef>
              <a:spcAft>
                <a:spcPts val="0"/>
              </a:spcAft>
              <a:buSzPts val="1100"/>
              <a:buNone/>
            </a:pPr>
            <a:r>
              <a:rPr lang="es-ES" b="0" dirty="0"/>
              <a:t>Construya un árbol genealógico que muestre a su propio padre o madre y a los hermanos de su padre o madre.</a:t>
            </a:r>
          </a:p>
          <a:p>
            <a:pPr marL="158750" lvl="0" indent="0" algn="l" rtl="0">
              <a:lnSpc>
                <a:spcPct val="100000"/>
              </a:lnSpc>
              <a:spcBef>
                <a:spcPts val="0"/>
              </a:spcBef>
              <a:spcAft>
                <a:spcPts val="0"/>
              </a:spcAft>
              <a:buSzPts val="1100"/>
              <a:buNone/>
            </a:pPr>
            <a:endParaRPr lang="es-ES" b="0" dirty="0"/>
          </a:p>
          <a:p>
            <a:pPr marL="158750" lvl="0" indent="0" algn="l" rtl="0">
              <a:lnSpc>
                <a:spcPct val="100000"/>
              </a:lnSpc>
              <a:spcBef>
                <a:spcPts val="0"/>
              </a:spcBef>
              <a:spcAft>
                <a:spcPts val="0"/>
              </a:spcAft>
              <a:buSzPts val="1100"/>
              <a:buNone/>
            </a:pPr>
            <a:r>
              <a:rPr lang="es-ES" b="0" dirty="0"/>
              <a:t>	</a:t>
            </a:r>
            <a:r>
              <a:rPr lang="es-ES" b="1" dirty="0"/>
              <a:t>Analice los siguientes aspectos:</a:t>
            </a:r>
          </a:p>
          <a:p>
            <a:pPr marL="158750" lvl="0" indent="0" algn="l" rtl="0">
              <a:lnSpc>
                <a:spcPct val="100000"/>
              </a:lnSpc>
              <a:spcBef>
                <a:spcPts val="0"/>
              </a:spcBef>
              <a:spcAft>
                <a:spcPts val="0"/>
              </a:spcAft>
              <a:buSzPts val="1100"/>
              <a:buNone/>
            </a:pPr>
            <a:endParaRPr lang="es-ES" b="0" dirty="0"/>
          </a:p>
          <a:p>
            <a:pPr marL="158750" lvl="0" indent="0" algn="l" rtl="0">
              <a:lnSpc>
                <a:spcPct val="100000"/>
              </a:lnSpc>
              <a:spcBef>
                <a:spcPts val="0"/>
              </a:spcBef>
              <a:spcAft>
                <a:spcPts val="0"/>
              </a:spcAft>
              <a:buSzPts val="1100"/>
              <a:buNone/>
            </a:pPr>
            <a:r>
              <a:rPr lang="es-ES" b="0" dirty="0"/>
              <a:t>• ¿Están todos vivos?</a:t>
            </a:r>
          </a:p>
          <a:p>
            <a:pPr marL="158750" lvl="0" indent="0" algn="l" rtl="0">
              <a:lnSpc>
                <a:spcPct val="100000"/>
              </a:lnSpc>
              <a:spcBef>
                <a:spcPts val="0"/>
              </a:spcBef>
              <a:spcAft>
                <a:spcPts val="0"/>
              </a:spcAft>
              <a:buSzPts val="1100"/>
              <a:buNone/>
            </a:pPr>
            <a:r>
              <a:rPr lang="es-ES" b="0" dirty="0"/>
              <a:t>• ¿Cuántos hijos y nietos tienen?</a:t>
            </a:r>
          </a:p>
          <a:p>
            <a:pPr marL="158750" lvl="0" indent="0" algn="l" rtl="0">
              <a:lnSpc>
                <a:spcPct val="100000"/>
              </a:lnSpc>
              <a:spcBef>
                <a:spcPts val="0"/>
              </a:spcBef>
              <a:spcAft>
                <a:spcPts val="0"/>
              </a:spcAft>
              <a:buSzPts val="1100"/>
              <a:buNone/>
            </a:pPr>
            <a:r>
              <a:rPr lang="es-ES" b="0" dirty="0"/>
              <a:t>• Sume el número total de posibles herederos.</a:t>
            </a:r>
          </a:p>
          <a:p>
            <a:pPr marL="158750" lvl="0" indent="0" algn="l" rtl="0">
              <a:lnSpc>
                <a:spcPct val="100000"/>
              </a:lnSpc>
              <a:spcBef>
                <a:spcPts val="0"/>
              </a:spcBef>
              <a:spcAft>
                <a:spcPts val="0"/>
              </a:spcAft>
              <a:buSzPts val="1100"/>
              <a:buNone/>
            </a:pPr>
            <a:r>
              <a:rPr lang="es-ES" b="0" dirty="0"/>
              <a:t>• ¿Sabe cómo contactar a todos ellos?</a:t>
            </a:r>
          </a:p>
          <a:p>
            <a:pPr marL="158750" lvl="0" indent="0" algn="l" rtl="0">
              <a:lnSpc>
                <a:spcPct val="100000"/>
              </a:lnSpc>
              <a:spcBef>
                <a:spcPts val="0"/>
              </a:spcBef>
              <a:spcAft>
                <a:spcPts val="0"/>
              </a:spcAft>
              <a:buSzPts val="1100"/>
              <a:buNone/>
            </a:pPr>
            <a:r>
              <a:rPr lang="es-ES" b="0" dirty="0"/>
              <a:t>• ¿Es probable que todos estén de acuerdo respecto a qué hacer con esos 100 acres?</a:t>
            </a:r>
          </a:p>
          <a:p>
            <a:pPr marL="158750" lvl="0" indent="0" algn="l" rtl="0">
              <a:lnSpc>
                <a:spcPct val="100000"/>
              </a:lnSpc>
              <a:spcBef>
                <a:spcPts val="0"/>
              </a:spcBef>
              <a:spcAft>
                <a:spcPts val="0"/>
              </a:spcAft>
              <a:buSzPts val="1100"/>
              <a:buNone/>
            </a:pPr>
            <a:endParaRPr lang="es-ES" b="0" dirty="0"/>
          </a:p>
          <a:p>
            <a:pPr marL="158750" lvl="0" indent="0" algn="l" rtl="0">
              <a:lnSpc>
                <a:spcPct val="100000"/>
              </a:lnSpc>
              <a:spcBef>
                <a:spcPts val="0"/>
              </a:spcBef>
              <a:spcAft>
                <a:spcPts val="0"/>
              </a:spcAft>
              <a:buSzPts val="1100"/>
              <a:buNone/>
            </a:pPr>
            <a:r>
              <a:rPr lang="es-ES" b="1" dirty="0"/>
              <a:t>Tiempo: </a:t>
            </a:r>
            <a:r>
              <a:rPr lang="es-ES" b="0" dirty="0"/>
              <a:t>15 minutos (5–7 minutos si los participantes completan la actividad durante la sesión)</a:t>
            </a:r>
          </a:p>
          <a:p>
            <a:pPr marL="158750" lvl="0" indent="0" algn="l" rtl="0">
              <a:lnSpc>
                <a:spcPct val="100000"/>
              </a:lnSpc>
              <a:spcBef>
                <a:spcPts val="0"/>
              </a:spcBef>
              <a:spcAft>
                <a:spcPts val="0"/>
              </a:spcAft>
              <a:buSzPts val="1100"/>
              <a:buNone/>
            </a:pPr>
            <a:endParaRPr lang="es-ES" b="0" dirty="0"/>
          </a:p>
          <a:p>
            <a:pPr marL="158750" lvl="0" indent="0" algn="l" rtl="0">
              <a:lnSpc>
                <a:spcPct val="100000"/>
              </a:lnSpc>
              <a:spcBef>
                <a:spcPts val="0"/>
              </a:spcBef>
              <a:spcAft>
                <a:spcPts val="0"/>
              </a:spcAft>
              <a:buSzPts val="1100"/>
              <a:buNone/>
            </a:pPr>
            <a:r>
              <a:rPr lang="es-ES" b="1" dirty="0"/>
              <a:t>Materiales</a:t>
            </a:r>
            <a:r>
              <a:rPr lang="es-ES" b="0" dirty="0"/>
              <a:t>: Papel y lápices</a:t>
            </a:r>
          </a:p>
          <a:p>
            <a:pPr marL="158750" lvl="0" indent="0" algn="l" rtl="0">
              <a:lnSpc>
                <a:spcPct val="100000"/>
              </a:lnSpc>
              <a:spcBef>
                <a:spcPts val="0"/>
              </a:spcBef>
              <a:spcAft>
                <a:spcPts val="0"/>
              </a:spcAft>
              <a:buSzPts val="1100"/>
              <a:buNone/>
            </a:pPr>
            <a:endParaRPr lang="es-ES" b="0" dirty="0"/>
          </a:p>
          <a:p>
            <a:pPr marL="158750" lvl="0" indent="0" algn="l" rtl="0">
              <a:lnSpc>
                <a:spcPct val="100000"/>
              </a:lnSpc>
              <a:spcBef>
                <a:spcPts val="0"/>
              </a:spcBef>
              <a:spcAft>
                <a:spcPts val="0"/>
              </a:spcAft>
              <a:buSzPts val="1100"/>
              <a:buNone/>
            </a:pPr>
            <a:r>
              <a:rPr lang="es-ES" b="1" dirty="0"/>
              <a:t>Material de apoyo: </a:t>
            </a:r>
            <a:r>
              <a:rPr lang="es-ES" b="0" dirty="0"/>
              <a:t>Ninguno</a:t>
            </a:r>
            <a:endParaRPr b="0" dirty="0"/>
          </a:p>
          <a:p>
            <a:pPr marL="0" lvl="0" indent="0" algn="l" rtl="0">
              <a:lnSpc>
                <a:spcPct val="100000"/>
              </a:lnSpc>
              <a:spcBef>
                <a:spcPts val="0"/>
              </a:spcBef>
              <a:spcAft>
                <a:spcPts val="0"/>
              </a:spcAft>
              <a:buClr>
                <a:schemeClr val="dk1"/>
              </a:buClr>
              <a:buSzPts val="1100"/>
              <a:buFont typeface="Arial"/>
              <a:buNone/>
            </a:pPr>
            <a:endParaRPr lang="en-US" b="1"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s-MX" b="1" noProof="0" dirty="0">
                <a:solidFill>
                  <a:schemeClr val="dk1"/>
                </a:solidFill>
              </a:rPr>
              <a:t>Cree su árbol genealógico: </a:t>
            </a:r>
            <a:endParaRPr lang="es-MX" b="1" noProof="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SzPts val="1100"/>
              <a:buNone/>
            </a:pPr>
            <a:endParaRPr dirty="0">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US" b="1" dirty="0">
                <a:solidFill>
                  <a:schemeClr val="dk1"/>
                </a:solidFill>
                <a:latin typeface="Calibri"/>
                <a:ea typeface="Calibri"/>
                <a:cs typeface="Calibri"/>
                <a:sym typeface="Calibri"/>
              </a:rPr>
              <a:t>Nota</a:t>
            </a:r>
            <a:r>
              <a:rPr lang="en-US" dirty="0">
                <a:solidFill>
                  <a:schemeClr val="dk1"/>
                </a:solidFill>
                <a:latin typeface="Calibri"/>
                <a:ea typeface="Calibri"/>
                <a:cs typeface="Calibri"/>
                <a:sym typeface="Calibri"/>
              </a:rPr>
              <a:t>:  Consider using “Family Tree Builder” a free software program, at </a:t>
            </a:r>
            <a:r>
              <a:rPr lang="en-US" u="sng" dirty="0">
                <a:solidFill>
                  <a:schemeClr val="hlink"/>
                </a:solidFill>
                <a:latin typeface="Calibri"/>
                <a:ea typeface="Calibri"/>
                <a:cs typeface="Calibri"/>
                <a:sym typeface="Calibri"/>
                <a:hlinkClick r:id="rId3"/>
              </a:rPr>
              <a:t>www.myheritage.com</a:t>
            </a:r>
            <a:endParaRPr dirty="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US" b="1" dirty="0">
                <a:solidFill>
                  <a:schemeClr val="dk1"/>
                </a:solidFill>
                <a:latin typeface="Calibri"/>
                <a:ea typeface="Calibri"/>
                <a:cs typeface="Calibri"/>
                <a:sym typeface="Calibri"/>
              </a:rPr>
              <a:t>OR</a:t>
            </a:r>
            <a:endParaRPr b="1" dirty="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US" dirty="0">
                <a:solidFill>
                  <a:schemeClr val="dk1"/>
                </a:solidFill>
                <a:latin typeface="Calibri"/>
                <a:ea typeface="Calibri"/>
                <a:cs typeface="Calibri"/>
                <a:sym typeface="Calibri"/>
              </a:rPr>
              <a:t>National Genealogical Society:  </a:t>
            </a:r>
            <a:r>
              <a:rPr lang="en-US" u="sng" dirty="0">
                <a:solidFill>
                  <a:schemeClr val="hlink"/>
                </a:solidFill>
                <a:latin typeface="Calibri"/>
                <a:ea typeface="Calibri"/>
                <a:cs typeface="Calibri"/>
                <a:sym typeface="Calibri"/>
                <a:hlinkClick r:id="rId4"/>
              </a:rPr>
              <a:t>https://www.ngsgenealogy.org/free-resources/build-family-tree/</a:t>
            </a:r>
            <a:endParaRPr dirty="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SzPts val="1100"/>
              <a:buNone/>
            </a:pPr>
            <a:endParaRPr dirty="0">
              <a:latin typeface="Calibri"/>
              <a:ea typeface="Calibri"/>
              <a:cs typeface="Calibri"/>
              <a:sym typeface="Calibri"/>
            </a:endParaRPr>
          </a:p>
          <a:p>
            <a:pPr marL="0" marR="0" lvl="0" indent="0" algn="l" rtl="0">
              <a:lnSpc>
                <a:spcPct val="100000"/>
              </a:lnSpc>
              <a:spcBef>
                <a:spcPts val="0"/>
              </a:spcBef>
              <a:spcAft>
                <a:spcPts val="0"/>
              </a:spcAft>
              <a:buSzPts val="1100"/>
              <a:buNone/>
            </a:pPr>
            <a:endParaRPr dirty="0">
              <a:latin typeface="Calibri"/>
              <a:ea typeface="Calibri"/>
              <a:cs typeface="Calibri"/>
              <a:sym typeface="Calibri"/>
            </a:endParaRPr>
          </a:p>
          <a:p>
            <a:pPr marL="0" marR="0" lvl="0" indent="0" algn="l" rtl="0">
              <a:lnSpc>
                <a:spcPct val="100000"/>
              </a:lnSpc>
              <a:spcBef>
                <a:spcPts val="0"/>
              </a:spcBef>
              <a:spcAft>
                <a:spcPts val="0"/>
              </a:spcAft>
              <a:buSzPts val="1100"/>
              <a:buNone/>
            </a:pPr>
            <a:endParaRPr sz="1100" dirty="0">
              <a:latin typeface="Calibri"/>
              <a:ea typeface="Calibri"/>
              <a:cs typeface="Calibri"/>
              <a:sym typeface="Calibri"/>
            </a:endParaRP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1899f763874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490" name="Google Shape;490;g1899f763874_0_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lang="en-US" b="1" dirty="0"/>
          </a:p>
          <a:p>
            <a:pPr marL="0" lvl="0" indent="0" algn="l" rtl="0">
              <a:lnSpc>
                <a:spcPct val="100000"/>
              </a:lnSpc>
              <a:spcBef>
                <a:spcPts val="0"/>
              </a:spcBef>
              <a:spcAft>
                <a:spcPts val="0"/>
              </a:spcAft>
              <a:buClr>
                <a:schemeClr val="dk1"/>
              </a:buClr>
              <a:buSzPts val="1100"/>
              <a:buFont typeface="Arial"/>
              <a:buNone/>
            </a:pPr>
            <a:r>
              <a:rPr lang="es-ES" b="1" dirty="0"/>
              <a:t>Instrucciones:</a:t>
            </a:r>
          </a:p>
          <a:p>
            <a:pPr marL="0" lvl="0" indent="0" algn="l" rtl="0">
              <a:lnSpc>
                <a:spcPct val="100000"/>
              </a:lnSpc>
              <a:spcBef>
                <a:spcPts val="0"/>
              </a:spcBef>
              <a:spcAft>
                <a:spcPts val="0"/>
              </a:spcAft>
              <a:buClr>
                <a:schemeClr val="dk1"/>
              </a:buClr>
              <a:buSzPts val="1100"/>
              <a:buFont typeface="Arial"/>
              <a:buNone/>
            </a:pPr>
            <a:endParaRPr lang="es-ES" b="0" dirty="0"/>
          </a:p>
          <a:p>
            <a:pPr marL="0" lvl="0" indent="0" algn="l" rtl="0">
              <a:lnSpc>
                <a:spcPct val="100000"/>
              </a:lnSpc>
              <a:spcBef>
                <a:spcPts val="0"/>
              </a:spcBef>
              <a:spcAft>
                <a:spcPts val="0"/>
              </a:spcAft>
              <a:buClr>
                <a:schemeClr val="dk1"/>
              </a:buClr>
              <a:buSzPts val="1100"/>
              <a:buFont typeface="Arial"/>
              <a:buNone/>
            </a:pPr>
            <a:r>
              <a:rPr lang="es-ES" b="0" dirty="0"/>
              <a:t>Una diapositiva para mostrar cómo se fraccionan las participaciones.</a:t>
            </a:r>
          </a:p>
          <a:p>
            <a:pPr marL="0" lvl="0" indent="0" algn="l" rtl="0">
              <a:lnSpc>
                <a:spcPct val="100000"/>
              </a:lnSpc>
              <a:spcBef>
                <a:spcPts val="0"/>
              </a:spcBef>
              <a:spcAft>
                <a:spcPts val="0"/>
              </a:spcAft>
              <a:buClr>
                <a:schemeClr val="dk1"/>
              </a:buClr>
              <a:buSzPts val="1100"/>
              <a:buFont typeface="Arial"/>
              <a:buNone/>
            </a:pPr>
            <a:endParaRPr lang="es-ES" b="0" dirty="0"/>
          </a:p>
          <a:p>
            <a:pPr marL="0" lvl="0" indent="0" algn="l" rtl="0">
              <a:lnSpc>
                <a:spcPct val="100000"/>
              </a:lnSpc>
              <a:spcBef>
                <a:spcPts val="0"/>
              </a:spcBef>
              <a:spcAft>
                <a:spcPts val="0"/>
              </a:spcAft>
              <a:buClr>
                <a:schemeClr val="dk1"/>
              </a:buClr>
              <a:buSzPts val="1100"/>
              <a:buFont typeface="Arial"/>
              <a:buNone/>
            </a:pPr>
            <a:r>
              <a:rPr lang="es-ES" b="0" dirty="0"/>
              <a:t>Este proceso de sucesión intestada —cuando alguien muere sin testamento y se determina quién hereda— varía según el estado y se vuelve aún más complejo si se incluyen hermanos de otros matrimonios y niños nacidos de padres que no están casados.</a:t>
            </a:r>
          </a:p>
          <a:p>
            <a:pPr marL="0" lvl="0" indent="0" algn="l" rtl="0">
              <a:lnSpc>
                <a:spcPct val="100000"/>
              </a:lnSpc>
              <a:spcBef>
                <a:spcPts val="0"/>
              </a:spcBef>
              <a:spcAft>
                <a:spcPts val="0"/>
              </a:spcAft>
              <a:buClr>
                <a:schemeClr val="dk1"/>
              </a:buClr>
              <a:buSzPts val="1100"/>
              <a:buFont typeface="Arial"/>
              <a:buNone/>
            </a:pPr>
            <a:endParaRPr lang="es-ES" b="0" dirty="0"/>
          </a:p>
          <a:p>
            <a:pPr marL="0" lvl="0" indent="0" algn="l" rtl="0">
              <a:lnSpc>
                <a:spcPct val="100000"/>
              </a:lnSpc>
              <a:spcBef>
                <a:spcPts val="0"/>
              </a:spcBef>
              <a:spcAft>
                <a:spcPts val="0"/>
              </a:spcAft>
              <a:buClr>
                <a:schemeClr val="dk1"/>
              </a:buClr>
              <a:buSzPts val="1100"/>
              <a:buFont typeface="Arial"/>
              <a:buNone/>
            </a:pPr>
            <a:r>
              <a:rPr lang="es-ES" b="1" dirty="0"/>
              <a:t>Tiempo</a:t>
            </a:r>
            <a:r>
              <a:rPr lang="es-ES" b="0" dirty="0"/>
              <a:t>: 1 minuto</a:t>
            </a:r>
          </a:p>
          <a:p>
            <a:pPr marL="0" lvl="0" indent="0" algn="l" rtl="0">
              <a:lnSpc>
                <a:spcPct val="100000"/>
              </a:lnSpc>
              <a:spcBef>
                <a:spcPts val="0"/>
              </a:spcBef>
              <a:spcAft>
                <a:spcPts val="0"/>
              </a:spcAft>
              <a:buClr>
                <a:schemeClr val="dk1"/>
              </a:buClr>
              <a:buSzPts val="1100"/>
              <a:buFont typeface="Arial"/>
              <a:buNone/>
            </a:pPr>
            <a:endParaRPr lang="es-ES" b="0" dirty="0"/>
          </a:p>
          <a:p>
            <a:pPr marL="0" lvl="0" indent="0" algn="l" rtl="0">
              <a:lnSpc>
                <a:spcPct val="100000"/>
              </a:lnSpc>
              <a:spcBef>
                <a:spcPts val="0"/>
              </a:spcBef>
              <a:spcAft>
                <a:spcPts val="0"/>
              </a:spcAft>
              <a:buClr>
                <a:schemeClr val="dk1"/>
              </a:buClr>
              <a:buSzPts val="1100"/>
              <a:buFont typeface="Arial"/>
              <a:buNone/>
            </a:pPr>
            <a:r>
              <a:rPr lang="es-ES" b="1" dirty="0"/>
              <a:t>Materiales: </a:t>
            </a:r>
            <a:r>
              <a:rPr lang="es-ES" b="0" dirty="0"/>
              <a:t>Ninguno</a:t>
            </a:r>
          </a:p>
          <a:p>
            <a:pPr marL="0" lvl="0" indent="0" algn="l" rtl="0">
              <a:lnSpc>
                <a:spcPct val="100000"/>
              </a:lnSpc>
              <a:spcBef>
                <a:spcPts val="0"/>
              </a:spcBef>
              <a:spcAft>
                <a:spcPts val="0"/>
              </a:spcAft>
              <a:buClr>
                <a:schemeClr val="dk1"/>
              </a:buClr>
              <a:buSzPts val="1100"/>
              <a:buFont typeface="Arial"/>
              <a:buNone/>
            </a:pPr>
            <a:endParaRPr lang="es-ES" b="0" dirty="0"/>
          </a:p>
          <a:p>
            <a:pPr marL="0" lvl="0" indent="0" algn="l" rtl="0">
              <a:lnSpc>
                <a:spcPct val="100000"/>
              </a:lnSpc>
              <a:spcBef>
                <a:spcPts val="0"/>
              </a:spcBef>
              <a:spcAft>
                <a:spcPts val="0"/>
              </a:spcAft>
              <a:buClr>
                <a:schemeClr val="dk1"/>
              </a:buClr>
              <a:buSzPts val="1100"/>
              <a:buFont typeface="Arial"/>
              <a:buNone/>
            </a:pPr>
            <a:r>
              <a:rPr lang="es-ES" b="1" dirty="0"/>
              <a:t>Material de apoyo: </a:t>
            </a:r>
            <a:r>
              <a:rPr lang="es-ES" b="0" dirty="0"/>
              <a:t>Ninguno</a:t>
            </a:r>
          </a:p>
          <a:p>
            <a:pPr marL="0" lvl="0" indent="0" algn="l" rtl="0">
              <a:lnSpc>
                <a:spcPct val="100000"/>
              </a:lnSpc>
              <a:spcBef>
                <a:spcPts val="0"/>
              </a:spcBef>
              <a:spcAft>
                <a:spcPts val="0"/>
              </a:spcAft>
              <a:buClr>
                <a:schemeClr val="dk1"/>
              </a:buClr>
              <a:buSzPts val="1100"/>
              <a:buFont typeface="Arial"/>
              <a:buNone/>
            </a:pPr>
            <a:endParaRPr lang="es-ES" b="0" dirty="0"/>
          </a:p>
          <a:p>
            <a:pPr marL="0" lvl="0" indent="0" algn="l" rtl="0">
              <a:lnSpc>
                <a:spcPct val="100000"/>
              </a:lnSpc>
              <a:spcBef>
                <a:spcPts val="0"/>
              </a:spcBef>
              <a:spcAft>
                <a:spcPts val="0"/>
              </a:spcAft>
              <a:buClr>
                <a:schemeClr val="dk1"/>
              </a:buClr>
              <a:buSzPts val="1100"/>
              <a:buFont typeface="Arial"/>
              <a:buNone/>
            </a:pPr>
            <a:r>
              <a:rPr lang="es-ES" b="1" dirty="0"/>
              <a:t>Fuente:</a:t>
            </a:r>
            <a:r>
              <a:rPr lang="en-US" sz="1100" b="1" i="0" u="none" strike="noStrike" cap="none" dirty="0">
                <a:solidFill>
                  <a:srgbClr val="000000"/>
                </a:solidFill>
                <a:latin typeface="Arial"/>
                <a:cs typeface="Arial"/>
                <a:sym typeface="Arial"/>
              </a:rPr>
              <a:t> </a:t>
            </a:r>
            <a:r>
              <a:rPr lang="en-US" sz="1100" b="0" i="0" u="sng" strike="noStrike" cap="none" dirty="0">
                <a:solidFill>
                  <a:schemeClr val="accent2"/>
                </a:solidFill>
                <a:latin typeface="Catamaran Light"/>
                <a:ea typeface="Catamaran Light"/>
                <a:cs typeface="Catamaran Light"/>
                <a:sym typeface="Catamaran Light"/>
                <a:hlinkClick r:id="rId3">
                  <a:extLst>
                    <a:ext uri="{A12FA001-AC4F-418D-AE19-62706E023703}">
                      <ahyp:hlinkClr xmlns:ahyp="http://schemas.microsoft.com/office/drawing/2018/hyperlinkcolor" val="tx"/>
                    </a:ext>
                  </a:extLst>
                </a:hlinkClick>
              </a:rPr>
              <a:t>https://www.atlantafed.org/-/media/documents/news/conferences/2017/0615-heirs-property-in-the-south/infographic.pdf</a:t>
            </a:r>
            <a:r>
              <a:rPr lang="en-US" sz="1100" b="0" i="0" u="none" strike="noStrike" cap="none" dirty="0">
                <a:solidFill>
                  <a:schemeClr val="accent2"/>
                </a:solidFill>
                <a:latin typeface="Catamaran Light"/>
                <a:ea typeface="Catamaran Light"/>
                <a:cs typeface="Catamaran Light"/>
                <a:sym typeface="Catamaran Light"/>
              </a:rPr>
              <a:t> </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19209b97418_1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497" name="Google Shape;497;g19209b97418_1_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s-ES" b="1" dirty="0">
                <a:solidFill>
                  <a:schemeClr val="dk1"/>
                </a:solidFill>
              </a:rPr>
              <a:t>Instrucciones:</a:t>
            </a:r>
          </a:p>
          <a:p>
            <a:pPr marL="0" lvl="0" indent="0" algn="l" rtl="0">
              <a:lnSpc>
                <a:spcPct val="100000"/>
              </a:lnSpc>
              <a:spcBef>
                <a:spcPts val="0"/>
              </a:spcBef>
              <a:spcAft>
                <a:spcPts val="0"/>
              </a:spcAft>
              <a:buSzPts val="1100"/>
              <a:buNone/>
            </a:pPr>
            <a:endParaRPr lang="es-ES" dirty="0">
              <a:solidFill>
                <a:schemeClr val="dk1"/>
              </a:solidFill>
            </a:endParaRPr>
          </a:p>
          <a:p>
            <a:pPr marL="0" lvl="0" indent="0" algn="l" rtl="0">
              <a:lnSpc>
                <a:spcPct val="100000"/>
              </a:lnSpc>
              <a:spcBef>
                <a:spcPts val="0"/>
              </a:spcBef>
              <a:spcAft>
                <a:spcPts val="0"/>
              </a:spcAft>
              <a:buSzPts val="1100"/>
              <a:buNone/>
            </a:pPr>
            <a:r>
              <a:rPr lang="es-ES" dirty="0">
                <a:solidFill>
                  <a:schemeClr val="dk1"/>
                </a:solidFill>
              </a:rPr>
              <a:t>Una diapositiva para que los participantes dibujen su árbol genealógico.</a:t>
            </a:r>
          </a:p>
          <a:p>
            <a:pPr marL="0" lvl="0" indent="0" algn="l" rtl="0">
              <a:lnSpc>
                <a:spcPct val="100000"/>
              </a:lnSpc>
              <a:spcBef>
                <a:spcPts val="0"/>
              </a:spcBef>
              <a:spcAft>
                <a:spcPts val="0"/>
              </a:spcAft>
              <a:buSzPts val="1100"/>
              <a:buNone/>
            </a:pPr>
            <a:endParaRPr lang="es-ES" dirty="0">
              <a:solidFill>
                <a:schemeClr val="dk1"/>
              </a:solidFill>
            </a:endParaRPr>
          </a:p>
          <a:p>
            <a:pPr marL="0" lvl="0" indent="0" algn="l" rtl="0">
              <a:lnSpc>
                <a:spcPct val="100000"/>
              </a:lnSpc>
              <a:spcBef>
                <a:spcPts val="0"/>
              </a:spcBef>
              <a:spcAft>
                <a:spcPts val="0"/>
              </a:spcAft>
              <a:buSzPts val="1100"/>
              <a:buNone/>
            </a:pPr>
            <a:r>
              <a:rPr lang="es-ES" b="1" dirty="0">
                <a:solidFill>
                  <a:schemeClr val="dk1"/>
                </a:solidFill>
              </a:rPr>
              <a:t>Preguntas para considerar</a:t>
            </a:r>
          </a:p>
          <a:p>
            <a:pPr marL="0" lvl="0" indent="0" algn="l" rtl="0">
              <a:lnSpc>
                <a:spcPct val="100000"/>
              </a:lnSpc>
              <a:spcBef>
                <a:spcPts val="0"/>
              </a:spcBef>
              <a:spcAft>
                <a:spcPts val="0"/>
              </a:spcAft>
              <a:buSzPts val="1100"/>
              <a:buNone/>
            </a:pPr>
            <a:endParaRPr lang="es-ES" b="1" dirty="0">
              <a:solidFill>
                <a:schemeClr val="dk1"/>
              </a:solidFill>
            </a:endParaRPr>
          </a:p>
          <a:p>
            <a:pPr marL="0" lvl="0" indent="0" algn="l" rtl="0">
              <a:lnSpc>
                <a:spcPct val="100000"/>
              </a:lnSpc>
              <a:spcBef>
                <a:spcPts val="0"/>
              </a:spcBef>
              <a:spcAft>
                <a:spcPts val="0"/>
              </a:spcAft>
              <a:buSzPts val="1100"/>
              <a:buNone/>
            </a:pPr>
            <a:r>
              <a:rPr lang="es-ES" dirty="0">
                <a:solidFill>
                  <a:schemeClr val="dk1"/>
                </a:solidFill>
              </a:rPr>
              <a:t>• ¿Pudo ir más allá de sus abuelos?</a:t>
            </a:r>
          </a:p>
          <a:p>
            <a:pPr marL="0" lvl="0" indent="0" algn="l" rtl="0">
              <a:lnSpc>
                <a:spcPct val="100000"/>
              </a:lnSpc>
              <a:spcBef>
                <a:spcPts val="0"/>
              </a:spcBef>
              <a:spcAft>
                <a:spcPts val="0"/>
              </a:spcAft>
              <a:buSzPts val="1100"/>
              <a:buNone/>
            </a:pPr>
            <a:r>
              <a:rPr lang="es-ES" dirty="0">
                <a:solidFill>
                  <a:schemeClr val="dk1"/>
                </a:solidFill>
              </a:rPr>
              <a:t>• ¿Qué aspectos resultaron más desafiantes? ¿En qué punto se volvió más complejo?</a:t>
            </a:r>
          </a:p>
          <a:p>
            <a:pPr marL="0" lvl="0" indent="0" algn="l" rtl="0">
              <a:lnSpc>
                <a:spcPct val="100000"/>
              </a:lnSpc>
              <a:spcBef>
                <a:spcPts val="0"/>
              </a:spcBef>
              <a:spcAft>
                <a:spcPts val="0"/>
              </a:spcAft>
              <a:buSzPts val="1100"/>
              <a:buNone/>
            </a:pPr>
            <a:r>
              <a:rPr lang="es-ES" dirty="0">
                <a:solidFill>
                  <a:schemeClr val="dk1"/>
                </a:solidFill>
              </a:rPr>
              <a:t>• ¿Podría ponerse en contacto hoy con todas las ramas familiares correspondientes?</a:t>
            </a:r>
          </a:p>
          <a:p>
            <a:pPr marL="0" lvl="0" indent="0" algn="l" rtl="0">
              <a:lnSpc>
                <a:spcPct val="100000"/>
              </a:lnSpc>
              <a:spcBef>
                <a:spcPts val="0"/>
              </a:spcBef>
              <a:spcAft>
                <a:spcPts val="0"/>
              </a:spcAft>
              <a:buSzPts val="1100"/>
              <a:buNone/>
            </a:pPr>
            <a:r>
              <a:rPr lang="es-ES" dirty="0">
                <a:solidFill>
                  <a:schemeClr val="dk1"/>
                </a:solidFill>
              </a:rPr>
              <a:t>• ¿Sería posible que todas estas personas estuvieran de acuerdo respecto a un mismo plan?</a:t>
            </a:r>
          </a:p>
          <a:p>
            <a:pPr marL="0" lvl="0" indent="0" algn="l" rtl="0">
              <a:lnSpc>
                <a:spcPct val="100000"/>
              </a:lnSpc>
              <a:spcBef>
                <a:spcPts val="0"/>
              </a:spcBef>
              <a:spcAft>
                <a:spcPts val="0"/>
              </a:spcAft>
              <a:buSzPts val="1100"/>
              <a:buNone/>
            </a:pPr>
            <a:r>
              <a:rPr lang="es-ES" dirty="0">
                <a:solidFill>
                  <a:schemeClr val="dk1"/>
                </a:solidFill>
              </a:rPr>
              <a:t>• ¿Qué lecciones aprendió?</a:t>
            </a:r>
          </a:p>
          <a:p>
            <a:pPr marL="0" lvl="0" indent="0" algn="l" rtl="0">
              <a:lnSpc>
                <a:spcPct val="100000"/>
              </a:lnSpc>
              <a:spcBef>
                <a:spcPts val="0"/>
              </a:spcBef>
              <a:spcAft>
                <a:spcPts val="0"/>
              </a:spcAft>
              <a:buSzPts val="1100"/>
              <a:buNone/>
            </a:pPr>
            <a:endParaRPr lang="es-ES" dirty="0">
              <a:solidFill>
                <a:schemeClr val="dk1"/>
              </a:solidFill>
            </a:endParaRPr>
          </a:p>
          <a:p>
            <a:pPr marL="0" lvl="0" indent="0" algn="l" rtl="0">
              <a:lnSpc>
                <a:spcPct val="100000"/>
              </a:lnSpc>
              <a:spcBef>
                <a:spcPts val="0"/>
              </a:spcBef>
              <a:spcAft>
                <a:spcPts val="0"/>
              </a:spcAft>
              <a:buSzPts val="1100"/>
              <a:buNone/>
            </a:pPr>
            <a:r>
              <a:rPr lang="es-ES" b="1" dirty="0">
                <a:solidFill>
                  <a:schemeClr val="dk1"/>
                </a:solidFill>
              </a:rPr>
              <a:t>Tiempo: </a:t>
            </a:r>
            <a:r>
              <a:rPr lang="es-ES" dirty="0">
                <a:solidFill>
                  <a:schemeClr val="dk1"/>
                </a:solidFill>
              </a:rPr>
              <a:t>15 minutos</a:t>
            </a:r>
          </a:p>
          <a:p>
            <a:pPr marL="0" lvl="0" indent="0" algn="l" rtl="0">
              <a:lnSpc>
                <a:spcPct val="100000"/>
              </a:lnSpc>
              <a:spcBef>
                <a:spcPts val="0"/>
              </a:spcBef>
              <a:spcAft>
                <a:spcPts val="0"/>
              </a:spcAft>
              <a:buSzPts val="1100"/>
              <a:buNone/>
            </a:pPr>
            <a:endParaRPr lang="es-ES" dirty="0">
              <a:solidFill>
                <a:schemeClr val="dk1"/>
              </a:solidFill>
            </a:endParaRPr>
          </a:p>
          <a:p>
            <a:pPr marL="0" lvl="0" indent="0" algn="l" rtl="0">
              <a:lnSpc>
                <a:spcPct val="100000"/>
              </a:lnSpc>
              <a:spcBef>
                <a:spcPts val="0"/>
              </a:spcBef>
              <a:spcAft>
                <a:spcPts val="0"/>
              </a:spcAft>
              <a:buSzPts val="1100"/>
              <a:buNone/>
            </a:pPr>
            <a:r>
              <a:rPr lang="es-ES" b="1" dirty="0">
                <a:solidFill>
                  <a:schemeClr val="dk1"/>
                </a:solidFill>
              </a:rPr>
              <a:t>Materiales: </a:t>
            </a:r>
            <a:r>
              <a:rPr lang="es-ES" dirty="0">
                <a:solidFill>
                  <a:schemeClr val="dk1"/>
                </a:solidFill>
              </a:rPr>
              <a:t>Ninguno</a:t>
            </a:r>
          </a:p>
          <a:p>
            <a:pPr marL="0" lvl="0" indent="0" algn="l" rtl="0">
              <a:lnSpc>
                <a:spcPct val="100000"/>
              </a:lnSpc>
              <a:spcBef>
                <a:spcPts val="0"/>
              </a:spcBef>
              <a:spcAft>
                <a:spcPts val="0"/>
              </a:spcAft>
              <a:buSzPts val="1100"/>
              <a:buNone/>
            </a:pPr>
            <a:endParaRPr lang="es-ES" dirty="0">
              <a:solidFill>
                <a:schemeClr val="dk1"/>
              </a:solidFill>
            </a:endParaRPr>
          </a:p>
          <a:p>
            <a:pPr marL="0" lvl="0" indent="0" algn="l" rtl="0">
              <a:lnSpc>
                <a:spcPct val="100000"/>
              </a:lnSpc>
              <a:spcBef>
                <a:spcPts val="0"/>
              </a:spcBef>
              <a:spcAft>
                <a:spcPts val="0"/>
              </a:spcAft>
              <a:buSzPts val="1100"/>
              <a:buNone/>
            </a:pPr>
            <a:r>
              <a:rPr lang="es-ES" b="1" dirty="0">
                <a:solidFill>
                  <a:schemeClr val="dk1"/>
                </a:solidFill>
              </a:rPr>
              <a:t>Material de apoyo: </a:t>
            </a:r>
            <a:r>
              <a:rPr lang="es-ES" dirty="0">
                <a:solidFill>
                  <a:schemeClr val="dk1"/>
                </a:solidFill>
              </a:rPr>
              <a:t>Ninguno</a:t>
            </a:r>
            <a:endParaRPr dirty="0">
              <a:solidFill>
                <a:schemeClr val="dk1"/>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503" name="Google Shape;503;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s-ES" b="1" dirty="0"/>
              <a:t>Instrucciones</a:t>
            </a:r>
          </a:p>
          <a:p>
            <a:pPr marL="0" marR="0" lvl="0" indent="0" algn="l" rtl="0">
              <a:lnSpc>
                <a:spcPct val="100000"/>
              </a:lnSpc>
              <a:spcBef>
                <a:spcPts val="0"/>
              </a:spcBef>
              <a:spcAft>
                <a:spcPts val="0"/>
              </a:spcAft>
              <a:buClr>
                <a:srgbClr val="000000"/>
              </a:buClr>
              <a:buSzPts val="1100"/>
              <a:buFont typeface="Arial"/>
              <a:buNone/>
            </a:pPr>
            <a:endParaRPr lang="es-ES" dirty="0"/>
          </a:p>
          <a:p>
            <a:pPr marL="0" marR="0" lvl="0" indent="0" algn="l" rtl="0">
              <a:lnSpc>
                <a:spcPct val="100000"/>
              </a:lnSpc>
              <a:spcBef>
                <a:spcPts val="0"/>
              </a:spcBef>
              <a:spcAft>
                <a:spcPts val="0"/>
              </a:spcAft>
              <a:buClr>
                <a:srgbClr val="000000"/>
              </a:buClr>
              <a:buSzPts val="1100"/>
              <a:buFont typeface="Arial"/>
              <a:buNone/>
            </a:pPr>
            <a:r>
              <a:rPr lang="es-ES" i="1" dirty="0"/>
              <a:t>¿Puede identificar a dos personas en su árbol genealógico que valoren o evalúen la tierra de manera diferente?</a:t>
            </a:r>
          </a:p>
          <a:p>
            <a:pPr marL="0" marR="0" lvl="0" indent="0" algn="l" rtl="0">
              <a:lnSpc>
                <a:spcPct val="100000"/>
              </a:lnSpc>
              <a:spcBef>
                <a:spcPts val="0"/>
              </a:spcBef>
              <a:spcAft>
                <a:spcPts val="0"/>
              </a:spcAft>
              <a:buClr>
                <a:srgbClr val="000000"/>
              </a:buClr>
              <a:buSzPts val="1100"/>
              <a:buFont typeface="Arial"/>
              <a:buNone/>
            </a:pPr>
            <a:endParaRPr lang="es-ES" dirty="0"/>
          </a:p>
          <a:p>
            <a:pPr marL="0" marR="0" lvl="0" indent="0" algn="l" rtl="0">
              <a:lnSpc>
                <a:spcPct val="100000"/>
              </a:lnSpc>
              <a:spcBef>
                <a:spcPts val="0"/>
              </a:spcBef>
              <a:spcAft>
                <a:spcPts val="0"/>
              </a:spcAft>
              <a:buClr>
                <a:srgbClr val="000000"/>
              </a:buClr>
              <a:buSzPts val="1100"/>
              <a:buFont typeface="Arial"/>
              <a:buNone/>
            </a:pPr>
            <a:r>
              <a:rPr lang="es-ES" b="1" dirty="0"/>
              <a:t>El apego al lugar y la importancia cultural suelen variar entre los miembros de la familia y a lo largo de las generaciones.</a:t>
            </a:r>
          </a:p>
          <a:p>
            <a:pPr marL="0" marR="0" lvl="0" indent="0" algn="l" rtl="0">
              <a:lnSpc>
                <a:spcPct val="100000"/>
              </a:lnSpc>
              <a:spcBef>
                <a:spcPts val="0"/>
              </a:spcBef>
              <a:spcAft>
                <a:spcPts val="0"/>
              </a:spcAft>
              <a:buClr>
                <a:srgbClr val="000000"/>
              </a:buClr>
              <a:buSzPts val="1100"/>
              <a:buFont typeface="Arial"/>
              <a:buNone/>
            </a:pPr>
            <a:endParaRPr lang="es-ES" dirty="0"/>
          </a:p>
          <a:p>
            <a:pPr marL="0" marR="0" lvl="0" indent="0" algn="l" rtl="0">
              <a:lnSpc>
                <a:spcPct val="100000"/>
              </a:lnSpc>
              <a:spcBef>
                <a:spcPts val="0"/>
              </a:spcBef>
              <a:spcAft>
                <a:spcPts val="0"/>
              </a:spcAft>
              <a:buClr>
                <a:srgbClr val="000000"/>
              </a:buClr>
              <a:buSzPts val="1100"/>
              <a:buFont typeface="Arial"/>
              <a:buNone/>
            </a:pPr>
            <a:r>
              <a:rPr lang="es-ES" b="1" dirty="0"/>
              <a:t>La tierra</a:t>
            </a:r>
          </a:p>
          <a:p>
            <a:pPr marL="0" marR="0" lvl="0" indent="0" algn="l" rtl="0">
              <a:lnSpc>
                <a:spcPct val="100000"/>
              </a:lnSpc>
              <a:spcBef>
                <a:spcPts val="0"/>
              </a:spcBef>
              <a:spcAft>
                <a:spcPts val="0"/>
              </a:spcAft>
              <a:buClr>
                <a:srgbClr val="000000"/>
              </a:buClr>
              <a:buSzPts val="1100"/>
              <a:buFont typeface="Arial"/>
              <a:buNone/>
            </a:pPr>
            <a:r>
              <a:rPr lang="es-ES" dirty="0"/>
              <a:t>¿</a:t>
            </a:r>
            <a:r>
              <a:rPr lang="es-ES" i="1" dirty="0"/>
              <a:t>Cuál es el valor de su tierra en términos económicos, emocionales y culturales?</a:t>
            </a:r>
          </a:p>
          <a:p>
            <a:pPr marL="0" marR="0" lvl="0" indent="0" algn="l" rtl="0">
              <a:lnSpc>
                <a:spcPct val="100000"/>
              </a:lnSpc>
              <a:spcBef>
                <a:spcPts val="0"/>
              </a:spcBef>
              <a:spcAft>
                <a:spcPts val="0"/>
              </a:spcAft>
              <a:buClr>
                <a:srgbClr val="000000"/>
              </a:buClr>
              <a:buSzPts val="1100"/>
              <a:buFont typeface="Arial"/>
              <a:buNone/>
            </a:pPr>
            <a:r>
              <a:rPr lang="es-ES" i="1" dirty="0"/>
              <a:t> ¿Puede obtener una </a:t>
            </a:r>
            <a:r>
              <a:rPr lang="es-ES" i="1" dirty="0" err="1"/>
              <a:t>avaluo</a:t>
            </a:r>
            <a:r>
              <a:rPr lang="es-ES" i="1" dirty="0"/>
              <a:t> para determinar su valor económico?</a:t>
            </a:r>
          </a:p>
          <a:p>
            <a:pPr marL="0" marR="0" lvl="0" indent="0" algn="l" rtl="0">
              <a:lnSpc>
                <a:spcPct val="100000"/>
              </a:lnSpc>
              <a:spcBef>
                <a:spcPts val="0"/>
              </a:spcBef>
              <a:spcAft>
                <a:spcPts val="0"/>
              </a:spcAft>
              <a:buClr>
                <a:srgbClr val="000000"/>
              </a:buClr>
              <a:buSzPts val="1100"/>
              <a:buFont typeface="Arial"/>
              <a:buNone/>
            </a:pPr>
            <a:r>
              <a:rPr lang="es-ES" i="1" dirty="0"/>
              <a:t> ¿Tiene madera en su terreno que pueda venderse para generar ingresos?</a:t>
            </a:r>
          </a:p>
          <a:p>
            <a:pPr marL="0" marR="0" lvl="0" indent="0" algn="l" rtl="0">
              <a:lnSpc>
                <a:spcPct val="100000"/>
              </a:lnSpc>
              <a:spcBef>
                <a:spcPts val="0"/>
              </a:spcBef>
              <a:spcAft>
                <a:spcPts val="0"/>
              </a:spcAft>
              <a:buClr>
                <a:srgbClr val="000000"/>
              </a:buClr>
              <a:buSzPts val="1100"/>
              <a:buFont typeface="Arial"/>
              <a:buNone/>
            </a:pPr>
            <a:r>
              <a:rPr lang="es-ES" i="1" dirty="0"/>
              <a:t> ¿Puede arrendar la tierra para agricultura u otras actividades?</a:t>
            </a:r>
          </a:p>
          <a:p>
            <a:pPr marL="0" marR="0" lvl="0" indent="0" algn="l" rtl="0">
              <a:lnSpc>
                <a:spcPct val="100000"/>
              </a:lnSpc>
              <a:spcBef>
                <a:spcPts val="0"/>
              </a:spcBef>
              <a:spcAft>
                <a:spcPts val="0"/>
              </a:spcAft>
              <a:buClr>
                <a:srgbClr val="000000"/>
              </a:buClr>
              <a:buSzPts val="1100"/>
              <a:buFont typeface="Arial"/>
              <a:buNone/>
            </a:pPr>
            <a:r>
              <a:rPr lang="es-ES" i="1" dirty="0"/>
              <a:t> ¿Conoce la historia de la tierra, ¿cómo la adquirió su antepasado y para qué se utilizaba?</a:t>
            </a:r>
          </a:p>
          <a:p>
            <a:pPr marL="0" marR="0" lvl="0" indent="0" algn="l" rtl="0">
              <a:lnSpc>
                <a:spcPct val="100000"/>
              </a:lnSpc>
              <a:spcBef>
                <a:spcPts val="0"/>
              </a:spcBef>
              <a:spcAft>
                <a:spcPts val="0"/>
              </a:spcAft>
              <a:buClr>
                <a:srgbClr val="000000"/>
              </a:buClr>
              <a:buSzPts val="1100"/>
              <a:buFont typeface="Arial"/>
              <a:buNone/>
            </a:pPr>
            <a:endParaRPr lang="es-ES" dirty="0"/>
          </a:p>
          <a:p>
            <a:pPr marL="0" marR="0" lvl="0" indent="0" algn="l" rtl="0">
              <a:lnSpc>
                <a:spcPct val="100000"/>
              </a:lnSpc>
              <a:spcBef>
                <a:spcPts val="0"/>
              </a:spcBef>
              <a:spcAft>
                <a:spcPts val="0"/>
              </a:spcAft>
              <a:buClr>
                <a:srgbClr val="000000"/>
              </a:buClr>
              <a:buSzPts val="1100"/>
              <a:buFont typeface="Arial"/>
              <a:buNone/>
            </a:pPr>
            <a:r>
              <a:rPr lang="es-ES" dirty="0"/>
              <a:t>Toda esta información será importante para compartir con los miembros de la familia y ayudar a determinar los próximos pasos.</a:t>
            </a:r>
          </a:p>
          <a:p>
            <a:pPr marL="0" marR="0" lvl="0" indent="0" algn="l" rtl="0">
              <a:lnSpc>
                <a:spcPct val="100000"/>
              </a:lnSpc>
              <a:spcBef>
                <a:spcPts val="0"/>
              </a:spcBef>
              <a:spcAft>
                <a:spcPts val="0"/>
              </a:spcAft>
              <a:buClr>
                <a:srgbClr val="000000"/>
              </a:buClr>
              <a:buSzPts val="1100"/>
              <a:buFont typeface="Arial"/>
              <a:buNone/>
            </a:pPr>
            <a:endParaRPr lang="es-ES" dirty="0"/>
          </a:p>
          <a:p>
            <a:pPr marL="0" marR="0" lvl="0" indent="0" algn="l" rtl="0">
              <a:lnSpc>
                <a:spcPct val="100000"/>
              </a:lnSpc>
              <a:spcBef>
                <a:spcPts val="0"/>
              </a:spcBef>
              <a:spcAft>
                <a:spcPts val="0"/>
              </a:spcAft>
              <a:buClr>
                <a:srgbClr val="000000"/>
              </a:buClr>
              <a:buSzPts val="1100"/>
              <a:buFont typeface="Arial"/>
              <a:buNone/>
            </a:pPr>
            <a:r>
              <a:rPr lang="es-ES" b="1" dirty="0"/>
              <a:t>Tiempo: </a:t>
            </a:r>
            <a:r>
              <a:rPr lang="es-ES" dirty="0"/>
              <a:t>5 minutos</a:t>
            </a:r>
          </a:p>
          <a:p>
            <a:pPr marL="0" marR="0" lvl="0" indent="0" algn="l" rtl="0">
              <a:lnSpc>
                <a:spcPct val="100000"/>
              </a:lnSpc>
              <a:spcBef>
                <a:spcPts val="0"/>
              </a:spcBef>
              <a:spcAft>
                <a:spcPts val="0"/>
              </a:spcAft>
              <a:buClr>
                <a:srgbClr val="000000"/>
              </a:buClr>
              <a:buSzPts val="1100"/>
              <a:buFont typeface="Arial"/>
              <a:buNone/>
            </a:pPr>
            <a:endParaRPr lang="es-ES" dirty="0"/>
          </a:p>
          <a:p>
            <a:pPr marL="0" marR="0" lvl="0" indent="0" algn="l" rtl="0">
              <a:lnSpc>
                <a:spcPct val="100000"/>
              </a:lnSpc>
              <a:spcBef>
                <a:spcPts val="0"/>
              </a:spcBef>
              <a:spcAft>
                <a:spcPts val="0"/>
              </a:spcAft>
              <a:buClr>
                <a:srgbClr val="000000"/>
              </a:buClr>
              <a:buSzPts val="1100"/>
              <a:buFont typeface="Arial"/>
              <a:buNone/>
            </a:pPr>
            <a:r>
              <a:rPr lang="es-ES" b="1" dirty="0"/>
              <a:t>Materiales: </a:t>
            </a:r>
            <a:r>
              <a:rPr lang="es-ES" dirty="0"/>
              <a:t>Ninguno</a:t>
            </a:r>
          </a:p>
          <a:p>
            <a:pPr marL="0" marR="0" lvl="0" indent="0" algn="l" rtl="0">
              <a:lnSpc>
                <a:spcPct val="100000"/>
              </a:lnSpc>
              <a:spcBef>
                <a:spcPts val="0"/>
              </a:spcBef>
              <a:spcAft>
                <a:spcPts val="0"/>
              </a:spcAft>
              <a:buClr>
                <a:srgbClr val="000000"/>
              </a:buClr>
              <a:buSzPts val="1100"/>
              <a:buFont typeface="Arial"/>
              <a:buNone/>
            </a:pPr>
            <a:endParaRPr lang="es-ES" dirty="0"/>
          </a:p>
          <a:p>
            <a:pPr marL="0" marR="0" lvl="0" indent="0" algn="l" rtl="0">
              <a:lnSpc>
                <a:spcPct val="100000"/>
              </a:lnSpc>
              <a:spcBef>
                <a:spcPts val="0"/>
              </a:spcBef>
              <a:spcAft>
                <a:spcPts val="0"/>
              </a:spcAft>
              <a:buClr>
                <a:srgbClr val="000000"/>
              </a:buClr>
              <a:buSzPts val="1100"/>
              <a:buFont typeface="Arial"/>
              <a:buNone/>
            </a:pPr>
            <a:r>
              <a:rPr lang="es-ES" b="1" dirty="0"/>
              <a:t>Material de apoyo: </a:t>
            </a:r>
            <a:r>
              <a:rPr lang="es-ES" dirty="0"/>
              <a:t>Ninguno</a:t>
            </a:r>
            <a:endParaRPr dirty="0"/>
          </a:p>
          <a:p>
            <a:pPr marL="158750" lvl="0" indent="0" algn="l" rtl="0">
              <a:lnSpc>
                <a:spcPct val="100000"/>
              </a:lnSpc>
              <a:spcBef>
                <a:spcPts val="0"/>
              </a:spcBef>
              <a:spcAft>
                <a:spcPts val="0"/>
              </a:spcAft>
              <a:buSzPts val="1100"/>
              <a:buNone/>
            </a:pPr>
            <a:endParaRPr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510" name="Google Shape;510;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s-ES" b="1" dirty="0"/>
              <a:t>Instrucciones: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La familia está trabajando en el árbol genealógico y analizando sobre lo que la tierra significa para ellos.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Mientras todo esto ocurre, hay tareas importantes que deben atenderse respecto a la tierra.</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La propiedad debe ser asegurada y protegida de amenazas externas como intrusos u ocupantes ilegales. De lo contrario, estas personas podrían presentar un reclamo legal sobre la tierra. Legalmente, esto se conoce como “posesión adversa”.</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 Las leyes varían según el estado, pero en general, para reclamar posesión adversa, los intrusos u ocupantes deben demostrar que han vivido en la propiedad durante cierto número de años, que no tienen permiso para estar allí, que han vivido de manera abierta (no en secreto) y que han tenido uso exclusivo del terreno.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Los impuestos sobre la propiedad deben pagarse. De lo contrario, la ciudad o el condado pueden embargar la tierra, imponer una multa fiscal y, finalmente, venderla. Nuevamente, los procedimientos varían según el estado, pero si los impuestos no se pagan, la tierra se pierde.</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Es fundamental establecer y mantener comunicación con los herederos o familiares conocidos. No se quiere que un heredero venda su parte a un tercero, lo que podría exponer a los demás a una acción de partición. Aunque las leyes difieren entre estados, en general cualquier copropietario puede acudir a la corte para obtener el valor de su participación, y el tribunal puede ordenar que la propiedad sea dividida físicamente o vendida.</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Los miembros de la familia deben recordar no firmar nada, especialmente si proviene de alguien ajeno a la familia, sin antes hablar con un asesor de confianza.</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Tiempo: </a:t>
            </a:r>
            <a:r>
              <a:rPr lang="es-ES" dirty="0"/>
              <a:t>5 minutos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Materiales: </a:t>
            </a:r>
            <a:r>
              <a:rPr lang="es-ES" dirty="0"/>
              <a:t>Ninguno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 de apoyo: </a:t>
            </a:r>
            <a:r>
              <a:rPr lang="es-ES" dirty="0"/>
              <a:t>Ninguno</a:t>
            </a:r>
            <a:endParaRPr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517" name="Google Shape;517;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s-ES" b="1" dirty="0"/>
              <a:t>Instrucciones:</a:t>
            </a:r>
          </a:p>
          <a:p>
            <a:pPr marL="0" lvl="0" indent="0" algn="l" rtl="0">
              <a:lnSpc>
                <a:spcPct val="100000"/>
              </a:lnSpc>
              <a:spcBef>
                <a:spcPts val="0"/>
              </a:spcBef>
              <a:spcAft>
                <a:spcPts val="0"/>
              </a:spcAft>
              <a:buSzPts val="1100"/>
              <a:buNone/>
            </a:pPr>
            <a:r>
              <a:rPr lang="es-ES" i="1" dirty="0"/>
              <a:t>Reunir toda la documentación antes de visitar a un abogado es fundamental.</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Ejemplos de documentos que debe llevar</a:t>
            </a:r>
          </a:p>
          <a:p>
            <a:pPr marL="0" lvl="0" indent="0" algn="l" rtl="0">
              <a:lnSpc>
                <a:spcPct val="100000"/>
              </a:lnSpc>
              <a:spcBef>
                <a:spcPts val="0"/>
              </a:spcBef>
              <a:spcAft>
                <a:spcPts val="0"/>
              </a:spcAft>
              <a:buSzPts val="1100"/>
              <a:buNone/>
            </a:pPr>
            <a:r>
              <a:rPr lang="es-ES" dirty="0"/>
              <a:t>• Escritura más reciente del terreno</a:t>
            </a:r>
          </a:p>
          <a:p>
            <a:pPr marL="0" lvl="0" indent="0" algn="l" rtl="0">
              <a:lnSpc>
                <a:spcPct val="100000"/>
              </a:lnSpc>
              <a:spcBef>
                <a:spcPts val="0"/>
              </a:spcBef>
              <a:spcAft>
                <a:spcPts val="0"/>
              </a:spcAft>
              <a:buSzPts val="1100"/>
              <a:buNone/>
            </a:pPr>
            <a:r>
              <a:rPr lang="es-ES" dirty="0"/>
              <a:t>• Testamentos</a:t>
            </a:r>
          </a:p>
          <a:p>
            <a:pPr marL="0" lvl="0" indent="0" algn="l" rtl="0">
              <a:lnSpc>
                <a:spcPct val="100000"/>
              </a:lnSpc>
              <a:spcBef>
                <a:spcPts val="0"/>
              </a:spcBef>
              <a:spcAft>
                <a:spcPts val="0"/>
              </a:spcAft>
              <a:buSzPts val="1100"/>
              <a:buNone/>
            </a:pPr>
            <a:r>
              <a:rPr lang="es-ES" dirty="0"/>
              <a:t>• Documentos de impuestos</a:t>
            </a:r>
          </a:p>
          <a:p>
            <a:pPr marL="0" lvl="0" indent="0" algn="l" rtl="0">
              <a:lnSpc>
                <a:spcPct val="100000"/>
              </a:lnSpc>
              <a:spcBef>
                <a:spcPts val="0"/>
              </a:spcBef>
              <a:spcAft>
                <a:spcPts val="0"/>
              </a:spcAft>
              <a:buSzPts val="1100"/>
              <a:buNone/>
            </a:pPr>
            <a:r>
              <a:rPr lang="es-ES" dirty="0"/>
              <a:t>• Escrituras (anteriores o adicionales)</a:t>
            </a:r>
          </a:p>
          <a:p>
            <a:pPr marL="0" lvl="0" indent="0" algn="l" rtl="0">
              <a:lnSpc>
                <a:spcPct val="100000"/>
              </a:lnSpc>
              <a:spcBef>
                <a:spcPts val="0"/>
              </a:spcBef>
              <a:spcAft>
                <a:spcPts val="0"/>
              </a:spcAft>
              <a:buSzPts val="1100"/>
              <a:buNone/>
            </a:pPr>
            <a:r>
              <a:rPr lang="es-ES" dirty="0"/>
              <a:t>• Cualquier contrato o arrendamiento relacionado con la propiedad</a:t>
            </a:r>
          </a:p>
          <a:p>
            <a:pPr marL="0" lvl="0" indent="0" algn="l" rtl="0">
              <a:lnSpc>
                <a:spcPct val="100000"/>
              </a:lnSpc>
              <a:spcBef>
                <a:spcPts val="0"/>
              </a:spcBef>
              <a:spcAft>
                <a:spcPts val="0"/>
              </a:spcAft>
              <a:buSzPts val="1100"/>
              <a:buNone/>
            </a:pPr>
            <a:r>
              <a:rPr lang="es-ES" dirty="0"/>
              <a:t>• Derechos de paso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Búsqueda en oficinas del condado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Esto varía según el estado, pero generalmente existe una oficina del condado que conserva registros de propiedad, incluidos escrituras y mapas.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Allí podrá encontrar mapas del terreno y el historial de propiedad.</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También debe revisar los registros del Secretario del Tribunal (o la oficina que lleve los registros de propiedad en el condado donde se ubica su terreno) para identificar gravámenes (deudas) u otras sentencias y documentos asociados con la propiedad.</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Búsqueda de título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Eventualmente, tendrá que realizar una búsqueda de título para confirmar quiénes son los propietarios actuales de la tierra familiar.</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Una búsqueda de título </a:t>
            </a:r>
            <a:r>
              <a:rPr lang="es-ES" dirty="0"/>
              <a:t>es el proceso formal de recopilar la documentación necesaria para determinar los intereses actuales de propiedad sobre un terreno.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Este proceso puede ser realizado por un técnico en registros de propiedad, pero deberá ser confirmado por un abogado.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Una búsqueda de título revela:</a:t>
            </a:r>
          </a:p>
          <a:p>
            <a:pPr marL="0" lvl="0" indent="0" algn="l" rtl="0">
              <a:lnSpc>
                <a:spcPct val="100000"/>
              </a:lnSpc>
              <a:spcBef>
                <a:spcPts val="0"/>
              </a:spcBef>
              <a:spcAft>
                <a:spcPts val="0"/>
              </a:spcAft>
              <a:buSzPts val="1100"/>
              <a:buNone/>
            </a:pPr>
            <a:r>
              <a:rPr lang="es-ES" dirty="0"/>
              <a:t>• Todos los propietarios anteriores</a:t>
            </a:r>
          </a:p>
          <a:p>
            <a:pPr marL="0" lvl="0" indent="0" algn="l" rtl="0">
              <a:lnSpc>
                <a:spcPct val="100000"/>
              </a:lnSpc>
              <a:spcBef>
                <a:spcPts val="0"/>
              </a:spcBef>
              <a:spcAft>
                <a:spcPts val="0"/>
              </a:spcAft>
              <a:buSzPts val="1100"/>
              <a:buNone/>
            </a:pPr>
            <a:r>
              <a:rPr lang="es-ES" dirty="0"/>
              <a:t>• La descripción legal de la propiedad</a:t>
            </a:r>
          </a:p>
          <a:p>
            <a:pPr marL="0" lvl="0" indent="0" algn="l" rtl="0">
              <a:lnSpc>
                <a:spcPct val="100000"/>
              </a:lnSpc>
              <a:spcBef>
                <a:spcPts val="0"/>
              </a:spcBef>
              <a:spcAft>
                <a:spcPts val="0"/>
              </a:spcAft>
              <a:buSzPts val="1100"/>
              <a:buNone/>
            </a:pPr>
            <a:r>
              <a:rPr lang="es-ES" dirty="0"/>
              <a:t>• Cualquier gravamen (deuda) o problema pendiente relacionado con el terreno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Tiempo: </a:t>
            </a:r>
            <a:r>
              <a:rPr lang="es-ES" dirty="0"/>
              <a:t>4 minutos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Materiales: </a:t>
            </a:r>
            <a:r>
              <a:rPr lang="es-ES" dirty="0"/>
              <a:t>Ninguno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 de apoyo: </a:t>
            </a:r>
            <a:r>
              <a:rPr lang="es-ES" dirty="0"/>
              <a:t>Ninguno</a:t>
            </a:r>
            <a:endParaRPr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524" name="Google Shape;524;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s-ES" b="1" dirty="0"/>
              <a:t>Instrucciones:</a:t>
            </a:r>
          </a:p>
          <a:p>
            <a:pPr marL="0" marR="0" lvl="0" indent="0" algn="l" rtl="0">
              <a:lnSpc>
                <a:spcPct val="100000"/>
              </a:lnSpc>
              <a:spcBef>
                <a:spcPts val="0"/>
              </a:spcBef>
              <a:spcAft>
                <a:spcPts val="0"/>
              </a:spcAft>
              <a:buClr>
                <a:srgbClr val="000000"/>
              </a:buClr>
              <a:buSzPts val="1100"/>
              <a:buFont typeface="Arial"/>
              <a:buNone/>
            </a:pPr>
            <a:r>
              <a:rPr lang="es-ES" b="1" dirty="0"/>
              <a:t>La selección de un abogado</a:t>
            </a:r>
          </a:p>
          <a:p>
            <a:pPr marL="0" marR="0" lvl="0" indent="0" algn="l" rtl="0">
              <a:lnSpc>
                <a:spcPct val="100000"/>
              </a:lnSpc>
              <a:spcBef>
                <a:spcPts val="0"/>
              </a:spcBef>
              <a:spcAft>
                <a:spcPts val="0"/>
              </a:spcAft>
              <a:buClr>
                <a:srgbClr val="000000"/>
              </a:buClr>
              <a:buSzPts val="1100"/>
              <a:buFont typeface="Arial"/>
              <a:buNone/>
            </a:pPr>
            <a:endParaRPr lang="es-ES" b="0" dirty="0"/>
          </a:p>
          <a:p>
            <a:pPr marL="0" marR="0" lvl="0" indent="0" algn="l" rtl="0">
              <a:lnSpc>
                <a:spcPct val="100000"/>
              </a:lnSpc>
              <a:spcBef>
                <a:spcPts val="0"/>
              </a:spcBef>
              <a:spcAft>
                <a:spcPts val="0"/>
              </a:spcAft>
              <a:buClr>
                <a:srgbClr val="000000"/>
              </a:buClr>
              <a:buSzPts val="1100"/>
              <a:buFont typeface="Arial"/>
              <a:buNone/>
            </a:pPr>
            <a:r>
              <a:rPr lang="es-ES" b="0" dirty="0"/>
              <a:t>Los abogados que ayudan a familias con asuntos de propiedad de herederos deben tener experiencia en planificación patrimonial (también conocida como planificación sucesoria), derecho inmobiliario y derecho comercial.</a:t>
            </a:r>
          </a:p>
          <a:p>
            <a:pPr marL="0" marR="0" lvl="0" indent="0" algn="l" rtl="0">
              <a:lnSpc>
                <a:spcPct val="100000"/>
              </a:lnSpc>
              <a:spcBef>
                <a:spcPts val="0"/>
              </a:spcBef>
              <a:spcAft>
                <a:spcPts val="0"/>
              </a:spcAft>
              <a:buClr>
                <a:srgbClr val="000000"/>
              </a:buClr>
              <a:buSzPts val="1100"/>
              <a:buFont typeface="Arial"/>
              <a:buNone/>
            </a:pPr>
            <a:endParaRPr lang="es-ES" b="0" dirty="0"/>
          </a:p>
          <a:p>
            <a:pPr marL="0" marR="0" lvl="0" indent="0" algn="l" rtl="0">
              <a:lnSpc>
                <a:spcPct val="100000"/>
              </a:lnSpc>
              <a:spcBef>
                <a:spcPts val="0"/>
              </a:spcBef>
              <a:spcAft>
                <a:spcPts val="0"/>
              </a:spcAft>
              <a:buClr>
                <a:srgbClr val="000000"/>
              </a:buClr>
              <a:buSzPts val="1100"/>
              <a:buFont typeface="Arial"/>
              <a:buNone/>
            </a:pPr>
            <a:r>
              <a:rPr lang="es-ES" b="0" dirty="0"/>
              <a:t>Elija a alguien con la experiencia adecuada y con buena reputación. Consultar a asesores de confianza puede ser de gran ayuda.</a:t>
            </a:r>
          </a:p>
          <a:p>
            <a:pPr marL="0" marR="0" lvl="0" indent="0" algn="l" rtl="0">
              <a:lnSpc>
                <a:spcPct val="100000"/>
              </a:lnSpc>
              <a:spcBef>
                <a:spcPts val="0"/>
              </a:spcBef>
              <a:spcAft>
                <a:spcPts val="0"/>
              </a:spcAft>
              <a:buClr>
                <a:srgbClr val="000000"/>
              </a:buClr>
              <a:buSzPts val="1100"/>
              <a:buFont typeface="Arial"/>
              <a:buNone/>
            </a:pPr>
            <a:endParaRPr lang="es-ES" b="0" dirty="0"/>
          </a:p>
          <a:p>
            <a:pPr marL="0" marR="0" lvl="0" indent="0" algn="l" rtl="0">
              <a:lnSpc>
                <a:spcPct val="100000"/>
              </a:lnSpc>
              <a:spcBef>
                <a:spcPts val="0"/>
              </a:spcBef>
              <a:spcAft>
                <a:spcPts val="0"/>
              </a:spcAft>
              <a:buClr>
                <a:srgbClr val="000000"/>
              </a:buClr>
              <a:buSzPts val="1100"/>
              <a:buFont typeface="Arial"/>
              <a:buNone/>
            </a:pPr>
            <a:r>
              <a:rPr lang="es-ES" b="0" dirty="0"/>
              <a:t>También es importante comprender los costos de cada etapa del proceso. Pida al abogado que explique los costos potenciales a lo largo del camino.</a:t>
            </a:r>
          </a:p>
          <a:p>
            <a:pPr marL="0" marR="0" lvl="0" indent="0" algn="l" rtl="0">
              <a:lnSpc>
                <a:spcPct val="100000"/>
              </a:lnSpc>
              <a:spcBef>
                <a:spcPts val="0"/>
              </a:spcBef>
              <a:spcAft>
                <a:spcPts val="0"/>
              </a:spcAft>
              <a:buClr>
                <a:srgbClr val="000000"/>
              </a:buClr>
              <a:buSzPts val="1100"/>
              <a:buFont typeface="Arial"/>
              <a:buNone/>
            </a:pPr>
            <a:endParaRPr lang="es-ES" b="1" dirty="0"/>
          </a:p>
          <a:p>
            <a:pPr marL="0" marR="0" lvl="0" indent="0" algn="l" rtl="0">
              <a:lnSpc>
                <a:spcPct val="100000"/>
              </a:lnSpc>
              <a:spcBef>
                <a:spcPts val="0"/>
              </a:spcBef>
              <a:spcAft>
                <a:spcPts val="0"/>
              </a:spcAft>
              <a:buClr>
                <a:srgbClr val="000000"/>
              </a:buClr>
              <a:buSzPts val="1100"/>
              <a:buFont typeface="Arial"/>
              <a:buNone/>
            </a:pPr>
            <a:r>
              <a:rPr lang="es-ES" b="1" dirty="0"/>
              <a:t>Un abogado puede:</a:t>
            </a:r>
          </a:p>
          <a:p>
            <a:pPr marL="0" marR="0" lvl="0" indent="0" algn="l" rtl="0">
              <a:lnSpc>
                <a:spcPct val="100000"/>
              </a:lnSpc>
              <a:spcBef>
                <a:spcPts val="0"/>
              </a:spcBef>
              <a:spcAft>
                <a:spcPts val="0"/>
              </a:spcAft>
              <a:buClr>
                <a:srgbClr val="000000"/>
              </a:buClr>
              <a:buSzPts val="1100"/>
              <a:buFont typeface="Arial"/>
              <a:buNone/>
            </a:pPr>
            <a:r>
              <a:rPr lang="es-ES" b="0" dirty="0"/>
              <a:t>• Revisar los documentos que usted proporcione</a:t>
            </a:r>
          </a:p>
          <a:p>
            <a:pPr marL="0" marR="0" lvl="0" indent="0" algn="l" rtl="0">
              <a:lnSpc>
                <a:spcPct val="100000"/>
              </a:lnSpc>
              <a:spcBef>
                <a:spcPts val="0"/>
              </a:spcBef>
              <a:spcAft>
                <a:spcPts val="0"/>
              </a:spcAft>
              <a:buClr>
                <a:srgbClr val="000000"/>
              </a:buClr>
              <a:buSzPts val="1100"/>
              <a:buFont typeface="Arial"/>
              <a:buNone/>
            </a:pPr>
            <a:r>
              <a:rPr lang="es-ES" b="0" dirty="0"/>
              <a:t>• Revisar los registros disponibles</a:t>
            </a:r>
          </a:p>
          <a:p>
            <a:pPr marL="0" marR="0" lvl="0" indent="0" algn="l" rtl="0">
              <a:lnSpc>
                <a:spcPct val="100000"/>
              </a:lnSpc>
              <a:spcBef>
                <a:spcPts val="0"/>
              </a:spcBef>
              <a:spcAft>
                <a:spcPts val="0"/>
              </a:spcAft>
              <a:buClr>
                <a:srgbClr val="000000"/>
              </a:buClr>
              <a:buSzPts val="1100"/>
              <a:buFont typeface="Arial"/>
              <a:buNone/>
            </a:pPr>
            <a:r>
              <a:rPr lang="es-ES" b="0" dirty="0"/>
              <a:t>• Recomendar los próximos pasos</a:t>
            </a:r>
          </a:p>
          <a:p>
            <a:pPr marL="0" marR="0" lvl="0" indent="0" algn="l" rtl="0">
              <a:lnSpc>
                <a:spcPct val="100000"/>
              </a:lnSpc>
              <a:spcBef>
                <a:spcPts val="0"/>
              </a:spcBef>
              <a:spcAft>
                <a:spcPts val="0"/>
              </a:spcAft>
              <a:buClr>
                <a:srgbClr val="000000"/>
              </a:buClr>
              <a:buSzPts val="1100"/>
              <a:buFont typeface="Arial"/>
              <a:buNone/>
            </a:pPr>
            <a:endParaRPr lang="es-ES" b="0" dirty="0"/>
          </a:p>
          <a:p>
            <a:pPr marL="0" marR="0" lvl="0" indent="0" algn="l" rtl="0">
              <a:lnSpc>
                <a:spcPct val="100000"/>
              </a:lnSpc>
              <a:spcBef>
                <a:spcPts val="0"/>
              </a:spcBef>
              <a:spcAft>
                <a:spcPts val="0"/>
              </a:spcAft>
              <a:buClr>
                <a:srgbClr val="000000"/>
              </a:buClr>
              <a:buSzPts val="1100"/>
              <a:buFont typeface="Arial"/>
              <a:buNone/>
            </a:pPr>
            <a:r>
              <a:rPr lang="es-ES" b="0" dirty="0"/>
              <a:t>Estas recomendaciones deben incluir costos estimados para cada etapa de resolución de los problemas de propiedad de herederos, así como costos estimados para asesorarle sobre cómo evitar una mayor fragmentación de la propiedad familiar, por ejemplo, mediante la creación de un fideicomiso o una entidad comercial que sea titular de la tierra.</a:t>
            </a:r>
          </a:p>
          <a:p>
            <a:pPr marL="0" marR="0" lvl="0" indent="0" algn="l" rtl="0">
              <a:lnSpc>
                <a:spcPct val="100000"/>
              </a:lnSpc>
              <a:spcBef>
                <a:spcPts val="0"/>
              </a:spcBef>
              <a:spcAft>
                <a:spcPts val="0"/>
              </a:spcAft>
              <a:buClr>
                <a:srgbClr val="000000"/>
              </a:buClr>
              <a:buSzPts val="1100"/>
              <a:buFont typeface="Arial"/>
              <a:buNone/>
            </a:pPr>
            <a:endParaRPr lang="es-ES" b="0" dirty="0"/>
          </a:p>
          <a:p>
            <a:pPr marL="0" marR="0" lvl="0" indent="0" algn="l" rtl="0">
              <a:lnSpc>
                <a:spcPct val="100000"/>
              </a:lnSpc>
              <a:spcBef>
                <a:spcPts val="0"/>
              </a:spcBef>
              <a:spcAft>
                <a:spcPts val="0"/>
              </a:spcAft>
              <a:buClr>
                <a:srgbClr val="000000"/>
              </a:buClr>
              <a:buSzPts val="1100"/>
              <a:buFont typeface="Arial"/>
              <a:buNone/>
            </a:pPr>
            <a:r>
              <a:rPr lang="es-ES" b="1" dirty="0"/>
              <a:t>Tiempo: </a:t>
            </a:r>
            <a:r>
              <a:rPr lang="es-ES" b="0" dirty="0"/>
              <a:t>3 minutos</a:t>
            </a:r>
          </a:p>
          <a:p>
            <a:pPr marL="0" marR="0" lvl="0" indent="0" algn="l" rtl="0">
              <a:lnSpc>
                <a:spcPct val="100000"/>
              </a:lnSpc>
              <a:spcBef>
                <a:spcPts val="0"/>
              </a:spcBef>
              <a:spcAft>
                <a:spcPts val="0"/>
              </a:spcAft>
              <a:buClr>
                <a:srgbClr val="000000"/>
              </a:buClr>
              <a:buSzPts val="1100"/>
              <a:buFont typeface="Arial"/>
              <a:buNone/>
            </a:pPr>
            <a:endParaRPr lang="es-ES" b="0" dirty="0"/>
          </a:p>
          <a:p>
            <a:pPr marL="0" marR="0" lvl="0" indent="0" algn="l" rtl="0">
              <a:lnSpc>
                <a:spcPct val="100000"/>
              </a:lnSpc>
              <a:spcBef>
                <a:spcPts val="0"/>
              </a:spcBef>
              <a:spcAft>
                <a:spcPts val="0"/>
              </a:spcAft>
              <a:buClr>
                <a:srgbClr val="000000"/>
              </a:buClr>
              <a:buSzPts val="1100"/>
              <a:buFont typeface="Arial"/>
              <a:buNone/>
            </a:pPr>
            <a:r>
              <a:rPr lang="es-ES" b="1" dirty="0"/>
              <a:t>Materiales: </a:t>
            </a:r>
            <a:r>
              <a:rPr lang="es-ES" b="0" dirty="0"/>
              <a:t>Ninguno</a:t>
            </a:r>
          </a:p>
          <a:p>
            <a:pPr marL="0" marR="0" lvl="0" indent="0" algn="l" rtl="0">
              <a:lnSpc>
                <a:spcPct val="100000"/>
              </a:lnSpc>
              <a:spcBef>
                <a:spcPts val="0"/>
              </a:spcBef>
              <a:spcAft>
                <a:spcPts val="0"/>
              </a:spcAft>
              <a:buClr>
                <a:srgbClr val="000000"/>
              </a:buClr>
              <a:buSzPts val="1100"/>
              <a:buFont typeface="Arial"/>
              <a:buNone/>
            </a:pPr>
            <a:endParaRPr lang="es-ES" b="0" dirty="0"/>
          </a:p>
          <a:p>
            <a:pPr marL="0" marR="0" lvl="0" indent="0" algn="l" rtl="0">
              <a:lnSpc>
                <a:spcPct val="100000"/>
              </a:lnSpc>
              <a:spcBef>
                <a:spcPts val="0"/>
              </a:spcBef>
              <a:spcAft>
                <a:spcPts val="0"/>
              </a:spcAft>
              <a:buClr>
                <a:srgbClr val="000000"/>
              </a:buClr>
              <a:buSzPts val="1100"/>
              <a:buFont typeface="Arial"/>
              <a:buNone/>
            </a:pPr>
            <a:r>
              <a:rPr lang="es-ES" b="1" dirty="0"/>
              <a:t>Material de apoyo</a:t>
            </a:r>
            <a:r>
              <a:rPr lang="es-ES" b="0" dirty="0"/>
              <a:t>: Ninguno</a:t>
            </a:r>
            <a:endParaRPr b="0" dirty="0"/>
          </a:p>
          <a:p>
            <a:pPr marL="158750" lvl="0" indent="0" algn="l" rtl="0">
              <a:lnSpc>
                <a:spcPct val="100000"/>
              </a:lnSpc>
              <a:spcBef>
                <a:spcPts val="0"/>
              </a:spcBef>
              <a:spcAft>
                <a:spcPts val="0"/>
              </a:spcAft>
              <a:buSzPts val="1100"/>
              <a:buNone/>
            </a:pPr>
            <a:endParaRPr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2c40e968a7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531" name="Google Shape;531;g2c40e968a75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s-ES" b="1" dirty="0"/>
              <a:t>Instrucciones</a:t>
            </a:r>
          </a:p>
          <a:p>
            <a:pPr marL="0" lvl="0" indent="0" algn="l" rtl="0">
              <a:lnSpc>
                <a:spcPct val="100000"/>
              </a:lnSpc>
              <a:spcBef>
                <a:spcPts val="0"/>
              </a:spcBef>
              <a:spcAft>
                <a:spcPts val="0"/>
              </a:spcAft>
              <a:buSzPts val="1100"/>
              <a:buNone/>
            </a:pPr>
            <a:r>
              <a:rPr lang="es-ES" dirty="0"/>
              <a:t>Comprender cómo está titulada su propiedad es fundamental para redactar su testamento.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En la siguiente sesión se explorarán algunos aspectos importantes a considerar.</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Tiempo: </a:t>
            </a:r>
            <a:r>
              <a:rPr lang="es-ES" dirty="0"/>
              <a:t>1 minuto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Materiales: </a:t>
            </a:r>
            <a:r>
              <a:rPr lang="es-ES" dirty="0"/>
              <a:t>Ninguno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 de apoyo: </a:t>
            </a:r>
            <a:r>
              <a:rPr lang="es-ES" dirty="0"/>
              <a:t>Ninguno</a:t>
            </a:r>
            <a:endParaRPr dirty="0"/>
          </a:p>
          <a:p>
            <a:pPr marL="0" marR="0" lvl="0" indent="0" algn="l" rtl="0">
              <a:lnSpc>
                <a:spcPct val="100000"/>
              </a:lnSpc>
              <a:spcBef>
                <a:spcPts val="0"/>
              </a:spcBef>
              <a:spcAft>
                <a:spcPts val="0"/>
              </a:spcAft>
              <a:buClr>
                <a:srgbClr val="000000"/>
              </a:buClr>
              <a:buSzPts val="1100"/>
              <a:buFont typeface="Arial"/>
              <a:buNone/>
            </a:pP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536" name="Google Shape;536;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s-ES" b="1" dirty="0"/>
              <a:t>Instrucciones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i="1" dirty="0"/>
              <a:t>Revise estos términos clave relacionados con la propiedad de bienes inmuebles:</a:t>
            </a:r>
          </a:p>
          <a:p>
            <a:pPr marL="0" lvl="0" indent="0" algn="l" rtl="0">
              <a:lnSpc>
                <a:spcPct val="100000"/>
              </a:lnSpc>
              <a:spcBef>
                <a:spcPts val="0"/>
              </a:spcBef>
              <a:spcAft>
                <a:spcPts val="0"/>
              </a:spcAft>
              <a:buSzPts val="1100"/>
              <a:buNone/>
            </a:pPr>
            <a:r>
              <a:rPr lang="es-ES" dirty="0"/>
              <a:t>• </a:t>
            </a:r>
            <a:r>
              <a:rPr lang="es-ES" b="1" dirty="0"/>
              <a:t>Título </a:t>
            </a:r>
            <a:r>
              <a:rPr lang="es-ES" dirty="0"/>
              <a:t>– Término legal que se refiere a la titularidad o derecho de propiedad sobre un inmueble.</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 </a:t>
            </a:r>
            <a:r>
              <a:rPr lang="es-ES" b="1" dirty="0"/>
              <a:t>Escritura</a:t>
            </a:r>
            <a:r>
              <a:rPr lang="es-ES" dirty="0"/>
              <a:t> – Documento legal que transfiere el título de una persona a otra y que debe registrarse en el juzgado o en la oficina correspondiente de registros de propiedad (según el estado).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 </a:t>
            </a:r>
            <a:r>
              <a:rPr lang="es-ES" b="1" dirty="0"/>
              <a:t>Título “nublado” o “defectuoso” </a:t>
            </a:r>
            <a:r>
              <a:rPr lang="es-ES" dirty="0"/>
              <a:t>– Los propietarios de tierras heredadas suelen tener lo que se llama un título “nublado”, porque la escritura permanece a nombre de antepasados fallecidos, en lugar de reflejar a los propietarios actuales, lo que impide una cadena de titularidad clara.</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Tiempo</a:t>
            </a:r>
            <a:r>
              <a:rPr lang="es-ES" dirty="0"/>
              <a:t>: 4 minutos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Materiales: </a:t>
            </a:r>
            <a:r>
              <a:rPr lang="es-ES" dirty="0"/>
              <a:t>Ninguno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 de apoyo: </a:t>
            </a:r>
            <a:r>
              <a:rPr lang="es-ES" dirty="0"/>
              <a:t>Ninguno</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258" name="Google Shape;258;p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SzPts val="1400"/>
              <a:buNone/>
            </a:pPr>
            <a:r>
              <a:rPr lang="es-CR" b="1" noProof="0" dirty="0">
                <a:latin typeface="Arial"/>
                <a:ea typeface="Arial"/>
                <a:cs typeface="Arial"/>
                <a:sym typeface="Arial"/>
              </a:rPr>
              <a:t>Instrucciones:  </a:t>
            </a:r>
            <a:r>
              <a:rPr lang="es-CR" b="0" noProof="0" dirty="0">
                <a:latin typeface="Arial"/>
                <a:ea typeface="Arial"/>
                <a:cs typeface="Arial"/>
                <a:sym typeface="Arial"/>
              </a:rPr>
              <a:t>Agregue la información del presentador y Preséntese.</a:t>
            </a:r>
            <a:endParaRPr lang="es-CR" sz="1800" b="0" noProof="0" dirty="0">
              <a:solidFill>
                <a:srgbClr val="080808"/>
              </a:solidFill>
              <a:latin typeface="Dosis"/>
              <a:sym typeface="Dosis"/>
            </a:endParaRPr>
          </a:p>
          <a:p>
            <a:pPr marL="457200" marR="0" lvl="0" indent="-228600" algn="l" rtl="0">
              <a:lnSpc>
                <a:spcPct val="100000"/>
              </a:lnSpc>
              <a:spcBef>
                <a:spcPts val="0"/>
              </a:spcBef>
              <a:spcAft>
                <a:spcPts val="0"/>
              </a:spcAft>
              <a:buSzPts val="1400"/>
              <a:buNone/>
            </a:pPr>
            <a:endParaRPr lang="es-CR" sz="1800" noProof="0" dirty="0">
              <a:solidFill>
                <a:srgbClr val="080808"/>
              </a:solidFill>
              <a:latin typeface="Dosis"/>
              <a:sym typeface="Dosis"/>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ES" dirty="0">
                <a:latin typeface="Arial"/>
                <a:cs typeface="Arial"/>
                <a:sym typeface="Arial"/>
              </a:rPr>
              <a:t>Puede añadir sus logotipos y la declaración institucional de igualdad de oportunidades a la plantilla del folleto “</a:t>
            </a:r>
            <a:r>
              <a:rPr lang="es-ES" b="1" i="1" dirty="0" err="1">
                <a:latin typeface="Arial"/>
                <a:cs typeface="Arial"/>
                <a:sym typeface="Arial"/>
              </a:rPr>
              <a:t>Understanding</a:t>
            </a:r>
            <a:r>
              <a:rPr lang="es-ES" b="1" i="1" dirty="0">
                <a:latin typeface="Arial"/>
                <a:cs typeface="Arial"/>
                <a:sym typeface="Arial"/>
              </a:rPr>
              <a:t> </a:t>
            </a:r>
            <a:r>
              <a:rPr lang="es-ES" b="1" i="1" dirty="0" err="1">
                <a:latin typeface="Arial"/>
                <a:cs typeface="Arial"/>
                <a:sym typeface="Arial"/>
              </a:rPr>
              <a:t>Heirs</a:t>
            </a:r>
            <a:r>
              <a:rPr lang="es-ES" b="1" i="1" dirty="0">
                <a:latin typeface="Arial"/>
                <a:cs typeface="Arial"/>
                <a:sym typeface="Arial"/>
              </a:rPr>
              <a:t>’ </a:t>
            </a:r>
            <a:r>
              <a:rPr lang="es-ES" b="1" i="1" dirty="0" err="1">
                <a:latin typeface="Arial"/>
                <a:cs typeface="Arial"/>
                <a:sym typeface="Arial"/>
              </a:rPr>
              <a:t>Property</a:t>
            </a:r>
            <a:r>
              <a:rPr lang="es-ES" b="1" i="1" dirty="0">
                <a:latin typeface="Arial"/>
                <a:cs typeface="Arial"/>
                <a:sym typeface="Arial"/>
              </a:rPr>
              <a:t> </a:t>
            </a:r>
            <a:r>
              <a:rPr lang="es-ES" b="1" i="1" dirty="0" err="1">
                <a:latin typeface="Arial"/>
                <a:cs typeface="Arial"/>
                <a:sym typeface="Arial"/>
              </a:rPr>
              <a:t>Lessons</a:t>
            </a:r>
            <a:r>
              <a:rPr lang="es-ES" b="1" i="1" dirty="0">
                <a:latin typeface="Arial"/>
                <a:cs typeface="Arial"/>
                <a:sym typeface="Arial"/>
              </a:rPr>
              <a:t>”.</a:t>
            </a:r>
          </a:p>
          <a:p>
            <a:pPr marL="457200" marR="0" lvl="0" indent="-228600" algn="l" rtl="0">
              <a:lnSpc>
                <a:spcPct val="100000"/>
              </a:lnSpc>
              <a:spcBef>
                <a:spcPts val="0"/>
              </a:spcBef>
              <a:spcAft>
                <a:spcPts val="0"/>
              </a:spcAft>
              <a:buSzPts val="1400"/>
              <a:buNone/>
            </a:pPr>
            <a:endParaRPr lang="es-CR" b="1" noProof="0" dirty="0">
              <a:latin typeface="Arial"/>
              <a:ea typeface="Arial"/>
              <a:cs typeface="Arial"/>
              <a:sym typeface="Arial"/>
            </a:endParaRPr>
          </a:p>
          <a:p>
            <a:pPr marL="457200" marR="0" lvl="0" indent="-228600" algn="l" rtl="0">
              <a:lnSpc>
                <a:spcPct val="100000"/>
              </a:lnSpc>
              <a:spcBef>
                <a:spcPts val="0"/>
              </a:spcBef>
              <a:spcAft>
                <a:spcPts val="0"/>
              </a:spcAft>
              <a:buSzPts val="1400"/>
              <a:buNone/>
            </a:pPr>
            <a:r>
              <a:rPr lang="es-CR" b="1" noProof="0" dirty="0">
                <a:latin typeface="Arial"/>
                <a:ea typeface="Arial"/>
                <a:cs typeface="Arial"/>
                <a:sym typeface="Arial"/>
              </a:rPr>
              <a:t>Tiempo</a:t>
            </a:r>
            <a:r>
              <a:rPr lang="es-CR" noProof="0" dirty="0">
                <a:latin typeface="Arial"/>
                <a:ea typeface="Arial"/>
                <a:cs typeface="Arial"/>
                <a:sym typeface="Arial"/>
              </a:rPr>
              <a:t>: 1 minuto</a:t>
            </a:r>
            <a:endParaRPr lang="es-CR" noProof="0" dirty="0"/>
          </a:p>
          <a:p>
            <a:pPr marL="457200" marR="0" lvl="0" indent="-228600" algn="l" rtl="0">
              <a:lnSpc>
                <a:spcPct val="100000"/>
              </a:lnSpc>
              <a:spcBef>
                <a:spcPts val="0"/>
              </a:spcBef>
              <a:spcAft>
                <a:spcPts val="0"/>
              </a:spcAft>
              <a:buSzPts val="1400"/>
              <a:buNone/>
            </a:pPr>
            <a:endParaRPr lang="es-CR" b="1" noProof="0" dirty="0">
              <a:latin typeface="Arial"/>
              <a:ea typeface="Arial"/>
              <a:cs typeface="Arial"/>
              <a:sym typeface="Arial"/>
            </a:endParaRPr>
          </a:p>
          <a:p>
            <a:pPr marL="457200" marR="0" lvl="0" indent="-228600" algn="l" rtl="0">
              <a:lnSpc>
                <a:spcPct val="100000"/>
              </a:lnSpc>
              <a:spcBef>
                <a:spcPts val="0"/>
              </a:spcBef>
              <a:spcAft>
                <a:spcPts val="0"/>
              </a:spcAft>
              <a:buSzPts val="1400"/>
              <a:buNone/>
            </a:pPr>
            <a:r>
              <a:rPr lang="es-CR" b="1" noProof="0" dirty="0">
                <a:latin typeface="Arial"/>
                <a:ea typeface="Arial"/>
                <a:cs typeface="Arial"/>
                <a:sym typeface="Arial"/>
              </a:rPr>
              <a:t>Materiales:  </a:t>
            </a:r>
            <a:r>
              <a:rPr lang="es-CR" noProof="0" dirty="0">
                <a:latin typeface="Arial"/>
                <a:ea typeface="Arial"/>
                <a:cs typeface="Arial"/>
                <a:sym typeface="Arial"/>
              </a:rPr>
              <a:t>ninguno</a:t>
            </a:r>
            <a:endParaRPr lang="es-CR" noProof="0" dirty="0"/>
          </a:p>
          <a:p>
            <a:pPr marL="457200" marR="0" lvl="0" indent="-228600" algn="l" rtl="0">
              <a:lnSpc>
                <a:spcPct val="100000"/>
              </a:lnSpc>
              <a:spcBef>
                <a:spcPts val="0"/>
              </a:spcBef>
              <a:spcAft>
                <a:spcPts val="0"/>
              </a:spcAft>
              <a:buSzPts val="1400"/>
              <a:buNone/>
            </a:pPr>
            <a:endParaRPr lang="es-CR" noProof="0" dirty="0">
              <a:latin typeface="Arial"/>
              <a:ea typeface="Arial"/>
              <a:cs typeface="Arial"/>
              <a:sym typeface="Arial"/>
            </a:endParaRPr>
          </a:p>
          <a:p>
            <a:pPr marL="457200" marR="0" lvl="0" indent="-228600" algn="l" rtl="0">
              <a:lnSpc>
                <a:spcPct val="100000"/>
              </a:lnSpc>
              <a:spcBef>
                <a:spcPts val="0"/>
              </a:spcBef>
              <a:spcAft>
                <a:spcPts val="0"/>
              </a:spcAft>
              <a:buSzPts val="1400"/>
              <a:buNone/>
            </a:pPr>
            <a:r>
              <a:rPr lang="es-CR" b="1" noProof="0" dirty="0">
                <a:latin typeface="Arial"/>
                <a:ea typeface="Arial"/>
                <a:cs typeface="Arial"/>
                <a:sym typeface="Arial"/>
              </a:rPr>
              <a:t>Material de apoyo:  </a:t>
            </a:r>
            <a:r>
              <a:rPr lang="es-CR" noProof="0" dirty="0">
                <a:latin typeface="Arial"/>
                <a:ea typeface="Arial"/>
                <a:cs typeface="Arial"/>
                <a:sym typeface="Arial"/>
              </a:rPr>
              <a:t>ninguno</a:t>
            </a:r>
            <a:endParaRPr lang="es-CR" noProof="0" dirty="0"/>
          </a:p>
          <a:p>
            <a:pPr marL="158750" lvl="0" indent="0" algn="l" rtl="0">
              <a:lnSpc>
                <a:spcPct val="100000"/>
              </a:lnSpc>
              <a:spcBef>
                <a:spcPts val="0"/>
              </a:spcBef>
              <a:spcAft>
                <a:spcPts val="0"/>
              </a:spcAft>
              <a:buSzPts val="1100"/>
              <a:buNone/>
            </a:pPr>
            <a:endParaRPr lang="en-US" dirty="0"/>
          </a:p>
          <a:p>
            <a:pPr marL="152400" lvl="0" indent="0" algn="l" rtl="0">
              <a:lnSpc>
                <a:spcPct val="100000"/>
              </a:lnSpc>
              <a:spcBef>
                <a:spcPts val="0"/>
              </a:spcBef>
              <a:spcAft>
                <a:spcPts val="0"/>
              </a:spcAft>
              <a:buSzPts val="1100"/>
              <a:buFont typeface="Arial"/>
              <a:buNone/>
            </a:pPr>
            <a:r>
              <a:rPr lang="en-US" sz="1100" dirty="0"/>
              <a:t>Sam Cook</a:t>
            </a:r>
            <a:endParaRPr lang="en-US" dirty="0"/>
          </a:p>
          <a:p>
            <a:pPr marL="152400" lvl="0" indent="0" algn="l" rtl="0">
              <a:lnSpc>
                <a:spcPct val="100000"/>
              </a:lnSpc>
              <a:spcBef>
                <a:spcPts val="0"/>
              </a:spcBef>
              <a:spcAft>
                <a:spcPts val="0"/>
              </a:spcAft>
              <a:buSzPts val="1100"/>
              <a:buFont typeface="Arial"/>
              <a:buNone/>
            </a:pPr>
            <a:r>
              <a:rPr lang="en-US" sz="1100" b="0" dirty="0"/>
              <a:t>North Carolina State University </a:t>
            </a:r>
            <a:endParaRPr lang="en-US" dirty="0"/>
          </a:p>
          <a:p>
            <a:pPr marL="152400" lvl="0" indent="0" algn="l" rtl="0">
              <a:lnSpc>
                <a:spcPct val="100000"/>
              </a:lnSpc>
              <a:spcBef>
                <a:spcPts val="0"/>
              </a:spcBef>
              <a:spcAft>
                <a:spcPts val="0"/>
              </a:spcAft>
              <a:buSzPts val="1100"/>
              <a:buFont typeface="Arial"/>
              <a:buNone/>
            </a:pPr>
            <a:r>
              <a:rPr lang="en-US" sz="1100" b="0" dirty="0"/>
              <a:t>College of Natural Resources</a:t>
            </a:r>
            <a:endParaRPr lang="en-US" dirty="0"/>
          </a:p>
          <a:p>
            <a:pPr marL="152400" lvl="0" indent="0" algn="l" rtl="0">
              <a:lnSpc>
                <a:spcPct val="100000"/>
              </a:lnSpc>
              <a:spcBef>
                <a:spcPts val="0"/>
              </a:spcBef>
              <a:spcAft>
                <a:spcPts val="0"/>
              </a:spcAft>
              <a:buSzPts val="1100"/>
              <a:buFont typeface="Arial"/>
              <a:buNone/>
            </a:pPr>
            <a:endParaRPr lang="en-US" sz="1100" b="0" dirty="0"/>
          </a:p>
          <a:p>
            <a:pPr marL="152400" lvl="0" indent="0" algn="l" rtl="0">
              <a:lnSpc>
                <a:spcPct val="100000"/>
              </a:lnSpc>
              <a:spcBef>
                <a:spcPts val="0"/>
              </a:spcBef>
              <a:spcAft>
                <a:spcPts val="0"/>
              </a:spcAft>
              <a:buSzPts val="1100"/>
              <a:buNone/>
            </a:pPr>
            <a:r>
              <a:rPr lang="en-US" sz="1100" dirty="0"/>
              <a:t>Jacy Fisher </a:t>
            </a:r>
            <a:endParaRPr lang="en-US" dirty="0"/>
          </a:p>
          <a:p>
            <a:pPr marL="152400" lvl="0" indent="0" algn="l" rtl="0">
              <a:lnSpc>
                <a:spcPct val="100000"/>
              </a:lnSpc>
              <a:spcBef>
                <a:spcPts val="0"/>
              </a:spcBef>
              <a:spcAft>
                <a:spcPts val="0"/>
              </a:spcAft>
              <a:buSzPts val="1100"/>
              <a:buFont typeface="Arial"/>
              <a:buNone/>
            </a:pPr>
            <a:r>
              <a:rPr lang="en-US" sz="1100" b="0" dirty="0"/>
              <a:t>Associate Attorney</a:t>
            </a:r>
            <a:endParaRPr lang="en-US" dirty="0"/>
          </a:p>
          <a:p>
            <a:pPr marL="152400" lvl="0" indent="0" algn="l" rtl="0">
              <a:lnSpc>
                <a:spcPct val="100000"/>
              </a:lnSpc>
              <a:spcBef>
                <a:spcPts val="0"/>
              </a:spcBef>
              <a:spcAft>
                <a:spcPts val="0"/>
              </a:spcAft>
              <a:buSzPts val="1100"/>
              <a:buFont typeface="Arial"/>
              <a:buNone/>
            </a:pPr>
            <a:r>
              <a:rPr lang="en-US" sz="1100" b="0" dirty="0"/>
              <a:t>Gregory Varner &amp; Associates, P.C.</a:t>
            </a:r>
            <a:endParaRPr lang="en-US" dirty="0"/>
          </a:p>
          <a:p>
            <a:pPr marL="152400" lvl="0" indent="0" algn="l" rtl="0">
              <a:lnSpc>
                <a:spcPct val="100000"/>
              </a:lnSpc>
              <a:spcBef>
                <a:spcPts val="0"/>
              </a:spcBef>
              <a:spcAft>
                <a:spcPts val="0"/>
              </a:spcAft>
              <a:buSzPts val="1100"/>
              <a:buNone/>
            </a:pPr>
            <a:endParaRPr lang="en-US" sz="1100" dirty="0"/>
          </a:p>
          <a:p>
            <a:pPr marL="152400" lvl="0" indent="0" algn="l" rtl="0">
              <a:lnSpc>
                <a:spcPct val="100000"/>
              </a:lnSpc>
              <a:spcBef>
                <a:spcPts val="0"/>
              </a:spcBef>
              <a:spcAft>
                <a:spcPts val="0"/>
              </a:spcAft>
              <a:buSzPts val="1100"/>
              <a:buNone/>
            </a:pPr>
            <a:r>
              <a:rPr lang="en-US" sz="1100" b="0" dirty="0"/>
              <a:t>Eduardo Medina</a:t>
            </a:r>
            <a:endParaRPr lang="en-US" dirty="0"/>
          </a:p>
          <a:p>
            <a:pPr marL="152400" marR="0" lvl="0" indent="0" algn="l" rtl="0">
              <a:lnSpc>
                <a:spcPct val="100000"/>
              </a:lnSpc>
              <a:spcBef>
                <a:spcPts val="0"/>
              </a:spcBef>
              <a:spcAft>
                <a:spcPts val="0"/>
              </a:spcAft>
              <a:buClr>
                <a:srgbClr val="000000"/>
              </a:buClr>
              <a:buSzPts val="1100"/>
              <a:buFont typeface="Arial"/>
              <a:buNone/>
            </a:pPr>
            <a:r>
              <a:rPr lang="en-US" sz="1100" b="0" dirty="0"/>
              <a:t>New Mexico State University</a:t>
            </a:r>
            <a:endParaRPr lang="en-US" dirty="0"/>
          </a:p>
          <a:p>
            <a:pPr marL="152400" lvl="0" indent="0" algn="l" rtl="0">
              <a:lnSpc>
                <a:spcPct val="100000"/>
              </a:lnSpc>
              <a:spcBef>
                <a:spcPts val="0"/>
              </a:spcBef>
              <a:spcAft>
                <a:spcPts val="0"/>
              </a:spcAft>
              <a:buSzPts val="1100"/>
              <a:buNone/>
            </a:pPr>
            <a:endParaRPr lang="en-US" sz="1100" b="0" dirty="0"/>
          </a:p>
          <a:p>
            <a:pPr marL="152400" lvl="0" indent="0" algn="l" rtl="0">
              <a:lnSpc>
                <a:spcPct val="100000"/>
              </a:lnSpc>
              <a:spcBef>
                <a:spcPts val="0"/>
              </a:spcBef>
              <a:spcAft>
                <a:spcPts val="0"/>
              </a:spcAft>
              <a:buSzPts val="1200"/>
              <a:buNone/>
            </a:pPr>
            <a:r>
              <a:rPr lang="en-US" sz="1100" dirty="0"/>
              <a:t>Francine Miller, Esq.</a:t>
            </a:r>
            <a:endParaRPr lang="en-US" sz="800" dirty="0"/>
          </a:p>
          <a:p>
            <a:pPr marL="152400" lvl="0" indent="0" algn="l" rtl="0">
              <a:lnSpc>
                <a:spcPct val="100000"/>
              </a:lnSpc>
              <a:spcBef>
                <a:spcPts val="0"/>
              </a:spcBef>
              <a:spcAft>
                <a:spcPts val="0"/>
              </a:spcAft>
              <a:buSzPts val="1200"/>
              <a:buNone/>
            </a:pPr>
            <a:r>
              <a:rPr lang="en-US" sz="1100" b="0" dirty="0"/>
              <a:t>Center for Agriculture and Food Systems</a:t>
            </a:r>
            <a:endParaRPr lang="en-US" dirty="0"/>
          </a:p>
          <a:p>
            <a:pPr marL="152400" lvl="0" indent="0" algn="l" rtl="0">
              <a:lnSpc>
                <a:spcPct val="100000"/>
              </a:lnSpc>
              <a:spcBef>
                <a:spcPts val="0"/>
              </a:spcBef>
              <a:spcAft>
                <a:spcPts val="0"/>
              </a:spcAft>
              <a:buSzPts val="1200"/>
              <a:buNone/>
            </a:pPr>
            <a:r>
              <a:rPr lang="en-US" sz="1100" b="0" dirty="0"/>
              <a:t>Vermont Law and Graduate School</a:t>
            </a:r>
            <a:endParaRPr lang="en-US" dirty="0"/>
          </a:p>
          <a:p>
            <a:pPr marL="152400" lvl="0" indent="0" algn="l" rtl="0">
              <a:lnSpc>
                <a:spcPct val="100000"/>
              </a:lnSpc>
              <a:spcBef>
                <a:spcPts val="0"/>
              </a:spcBef>
              <a:spcAft>
                <a:spcPts val="0"/>
              </a:spcAft>
              <a:buSzPts val="1100"/>
              <a:buNone/>
            </a:pPr>
            <a:endParaRPr lang="en-US" sz="1100" b="0" dirty="0"/>
          </a:p>
          <a:p>
            <a:pPr marL="152400" lvl="0" indent="0" algn="l" rtl="0">
              <a:lnSpc>
                <a:spcPct val="100000"/>
              </a:lnSpc>
              <a:spcBef>
                <a:spcPts val="0"/>
              </a:spcBef>
              <a:spcAft>
                <a:spcPts val="0"/>
              </a:spcAft>
              <a:buSzPts val="1100"/>
              <a:buFont typeface="Arial"/>
              <a:buNone/>
            </a:pPr>
            <a:r>
              <a:rPr lang="en-US" sz="1100" dirty="0"/>
              <a:t>Kara Woods, PhD</a:t>
            </a:r>
            <a:endParaRPr lang="en-US" dirty="0"/>
          </a:p>
          <a:p>
            <a:pPr marL="152400" lvl="0" indent="0" algn="l" rtl="0">
              <a:lnSpc>
                <a:spcPct val="100000"/>
              </a:lnSpc>
              <a:spcBef>
                <a:spcPts val="0"/>
              </a:spcBef>
              <a:spcAft>
                <a:spcPts val="0"/>
              </a:spcAft>
              <a:buSzPts val="1100"/>
              <a:buFont typeface="Arial"/>
              <a:buNone/>
            </a:pPr>
            <a:r>
              <a:rPr lang="en-US" sz="1100" b="0" dirty="0"/>
              <a:t>National Policy Research Center</a:t>
            </a:r>
            <a:endParaRPr lang="en-US" dirty="0"/>
          </a:p>
          <a:p>
            <a:pPr marL="152400" lvl="0" indent="0" algn="l" rtl="0">
              <a:lnSpc>
                <a:spcPct val="100000"/>
              </a:lnSpc>
              <a:spcBef>
                <a:spcPts val="0"/>
              </a:spcBef>
              <a:spcAft>
                <a:spcPts val="0"/>
              </a:spcAft>
              <a:buSzPts val="1100"/>
              <a:buFont typeface="Arial"/>
              <a:buNone/>
            </a:pPr>
            <a:r>
              <a:rPr lang="en-US" sz="1100" b="0" dirty="0"/>
              <a:t>Alcorn State University</a:t>
            </a:r>
            <a:endParaRPr lang="en-US" dirty="0"/>
          </a:p>
          <a:p>
            <a:pPr marL="152400" lvl="0" indent="0" algn="l" rtl="0">
              <a:lnSpc>
                <a:spcPct val="100000"/>
              </a:lnSpc>
              <a:spcBef>
                <a:spcPts val="0"/>
              </a:spcBef>
              <a:spcAft>
                <a:spcPts val="0"/>
              </a:spcAft>
              <a:buSzPts val="1100"/>
              <a:buNone/>
            </a:pPr>
            <a:endParaRPr lang="en-US" sz="1100" b="0" dirty="0"/>
          </a:p>
          <a:p>
            <a:pPr marL="152400" lvl="0" indent="0" algn="l" rtl="0">
              <a:lnSpc>
                <a:spcPct val="100000"/>
              </a:lnSpc>
              <a:spcBef>
                <a:spcPts val="0"/>
              </a:spcBef>
              <a:spcAft>
                <a:spcPts val="0"/>
              </a:spcAft>
              <a:buSzPts val="1100"/>
              <a:buNone/>
            </a:pPr>
            <a:r>
              <a:rPr lang="en-US" sz="1100" b="0" dirty="0"/>
              <a:t>Portia Johnson, PhD</a:t>
            </a:r>
            <a:endParaRPr lang="en-US" dirty="0"/>
          </a:p>
          <a:p>
            <a:pPr marL="152400" marR="0" lvl="0" indent="0" algn="l" rtl="0">
              <a:lnSpc>
                <a:spcPct val="100000"/>
              </a:lnSpc>
              <a:spcBef>
                <a:spcPts val="0"/>
              </a:spcBef>
              <a:spcAft>
                <a:spcPts val="0"/>
              </a:spcAft>
              <a:buClr>
                <a:srgbClr val="000000"/>
              </a:buClr>
              <a:buSzPts val="1100"/>
              <a:buFont typeface="Arial"/>
              <a:buNone/>
            </a:pPr>
            <a:r>
              <a:rPr lang="en-US" sz="1100" b="0" dirty="0"/>
              <a:t>Auburn University</a:t>
            </a:r>
            <a:endParaRPr lang="en-US" dirty="0"/>
          </a:p>
          <a:p>
            <a:pPr marL="152400" lvl="0" indent="0" algn="l" rtl="0">
              <a:lnSpc>
                <a:spcPct val="100000"/>
              </a:lnSpc>
              <a:spcBef>
                <a:spcPts val="0"/>
              </a:spcBef>
              <a:spcAft>
                <a:spcPts val="0"/>
              </a:spcAft>
              <a:buSzPts val="1100"/>
              <a:buNone/>
            </a:pPr>
            <a:endParaRPr lang="en-US" sz="1100" b="0" dirty="0"/>
          </a:p>
          <a:p>
            <a:pPr marL="152400" lvl="0" indent="0" algn="l" rtl="0">
              <a:lnSpc>
                <a:spcPct val="100000"/>
              </a:lnSpc>
              <a:spcBef>
                <a:spcPts val="0"/>
              </a:spcBef>
              <a:spcAft>
                <a:spcPts val="0"/>
              </a:spcAft>
              <a:buSzPts val="1200"/>
              <a:buNone/>
            </a:pPr>
            <a:r>
              <a:rPr lang="en-US" sz="1100" dirty="0"/>
              <a:t>Becky Smith, PhD</a:t>
            </a:r>
            <a:endParaRPr lang="en-US" sz="1000" dirty="0"/>
          </a:p>
          <a:p>
            <a:pPr marL="152400" lvl="0" indent="0" algn="l" rtl="0">
              <a:lnSpc>
                <a:spcPct val="100000"/>
              </a:lnSpc>
              <a:spcBef>
                <a:spcPts val="0"/>
              </a:spcBef>
              <a:spcAft>
                <a:spcPts val="0"/>
              </a:spcAft>
              <a:buSzPts val="1200"/>
              <a:buNone/>
            </a:pPr>
            <a:r>
              <a:rPr lang="en-US" sz="1100" b="0" dirty="0"/>
              <a:t>Mississippi State University Extension</a:t>
            </a:r>
            <a:endParaRPr lang="en-US" dirty="0"/>
          </a:p>
          <a:p>
            <a:pPr marL="152400" lvl="0" indent="0" algn="l" rtl="0">
              <a:lnSpc>
                <a:spcPct val="100000"/>
              </a:lnSpc>
              <a:spcBef>
                <a:spcPts val="0"/>
              </a:spcBef>
              <a:spcAft>
                <a:spcPts val="0"/>
              </a:spcAft>
              <a:buSzPts val="1200"/>
              <a:buNone/>
            </a:pPr>
            <a:endParaRPr lang="en-US" sz="1100" b="0" dirty="0"/>
          </a:p>
          <a:p>
            <a:pPr marL="152400" lvl="0" indent="0" algn="l" rtl="0">
              <a:lnSpc>
                <a:spcPct val="100000"/>
              </a:lnSpc>
              <a:spcBef>
                <a:spcPts val="0"/>
              </a:spcBef>
              <a:spcAft>
                <a:spcPts val="0"/>
              </a:spcAft>
              <a:buSzPts val="1200"/>
              <a:buNone/>
            </a:pPr>
            <a:r>
              <a:rPr lang="en-US" sz="1100" dirty="0"/>
              <a:t>Sandra Thompson, EdD</a:t>
            </a:r>
            <a:endParaRPr lang="en-US" dirty="0"/>
          </a:p>
          <a:p>
            <a:pPr marL="152400" lvl="0" indent="0" algn="l" rtl="0">
              <a:lnSpc>
                <a:spcPct val="100000"/>
              </a:lnSpc>
              <a:spcBef>
                <a:spcPts val="0"/>
              </a:spcBef>
              <a:spcAft>
                <a:spcPts val="0"/>
              </a:spcAft>
              <a:buSzPts val="1200"/>
              <a:buNone/>
            </a:pPr>
            <a:r>
              <a:rPr lang="en-US" sz="1100" b="0" dirty="0"/>
              <a:t>South Carolina State University</a:t>
            </a:r>
            <a:endParaRPr lang="en-US" dirty="0"/>
          </a:p>
          <a:p>
            <a:pPr marL="152400" lvl="0" indent="0" algn="l" rtl="0">
              <a:lnSpc>
                <a:spcPct val="100000"/>
              </a:lnSpc>
              <a:spcBef>
                <a:spcPts val="0"/>
              </a:spcBef>
              <a:spcAft>
                <a:spcPts val="0"/>
              </a:spcAft>
              <a:buSzPts val="1100"/>
              <a:buFont typeface="Arial"/>
              <a:buNone/>
            </a:pPr>
            <a:endParaRPr lang="en-US" sz="1100" dirty="0"/>
          </a:p>
          <a:p>
            <a:pPr marL="152400" lvl="0" indent="0" algn="l" rtl="0">
              <a:lnSpc>
                <a:spcPct val="100000"/>
              </a:lnSpc>
              <a:spcBef>
                <a:spcPts val="0"/>
              </a:spcBef>
              <a:spcAft>
                <a:spcPts val="0"/>
              </a:spcAft>
              <a:buSzPts val="1100"/>
              <a:buFont typeface="Arial"/>
              <a:buNone/>
            </a:pPr>
            <a:r>
              <a:rPr lang="en-US" sz="1100" dirty="0"/>
              <a:t>Ryan Thomson, PhD</a:t>
            </a:r>
            <a:endParaRPr lang="en-US" dirty="0"/>
          </a:p>
          <a:p>
            <a:pPr marL="152400" lvl="0" indent="0" algn="l" rtl="0">
              <a:lnSpc>
                <a:spcPct val="100000"/>
              </a:lnSpc>
              <a:spcBef>
                <a:spcPts val="0"/>
              </a:spcBef>
              <a:spcAft>
                <a:spcPts val="0"/>
              </a:spcAft>
              <a:buSzPts val="1100"/>
              <a:buFont typeface="Arial"/>
              <a:buNone/>
            </a:pPr>
            <a:r>
              <a:rPr lang="en-US" sz="1100" b="0" dirty="0"/>
              <a:t>Auburn University</a:t>
            </a:r>
            <a:endParaRPr lang="en-US" dirty="0"/>
          </a:p>
          <a:p>
            <a:pPr marL="152400" lvl="0" indent="0" algn="l" rtl="0">
              <a:lnSpc>
                <a:spcPct val="100000"/>
              </a:lnSpc>
              <a:spcBef>
                <a:spcPts val="0"/>
              </a:spcBef>
              <a:spcAft>
                <a:spcPts val="0"/>
              </a:spcAft>
              <a:buSzPts val="1100"/>
              <a:buFont typeface="Arial"/>
              <a:buNone/>
            </a:pPr>
            <a:endParaRPr lang="en-US" sz="1100" b="0" dirty="0"/>
          </a:p>
          <a:p>
            <a:pPr marL="152400" lvl="0" indent="0" algn="l" rtl="0">
              <a:lnSpc>
                <a:spcPct val="100000"/>
              </a:lnSpc>
              <a:spcBef>
                <a:spcPts val="0"/>
              </a:spcBef>
              <a:spcAft>
                <a:spcPts val="0"/>
              </a:spcAft>
              <a:buSzPts val="1100"/>
              <a:buFont typeface="Arial"/>
              <a:buNone/>
            </a:pPr>
            <a:r>
              <a:rPr lang="en-US" sz="1100" dirty="0"/>
              <a:t>Robert Zabawa, PhD</a:t>
            </a:r>
            <a:endParaRPr lang="en-US" dirty="0"/>
          </a:p>
          <a:p>
            <a:pPr marL="152400" lvl="0" indent="0" algn="l" rtl="0">
              <a:lnSpc>
                <a:spcPct val="100000"/>
              </a:lnSpc>
              <a:spcBef>
                <a:spcPts val="0"/>
              </a:spcBef>
              <a:spcAft>
                <a:spcPts val="0"/>
              </a:spcAft>
              <a:buSzPts val="1100"/>
              <a:buFont typeface="Arial"/>
              <a:buNone/>
            </a:pPr>
            <a:r>
              <a:rPr lang="en-US" sz="1100" b="0" dirty="0"/>
              <a:t>Tuskegee University</a:t>
            </a:r>
            <a:endParaRPr lang="en-US" dirty="0"/>
          </a:p>
          <a:p>
            <a:pPr marL="158750" lvl="0" indent="0" algn="l" rtl="0">
              <a:lnSpc>
                <a:spcPct val="100000"/>
              </a:lnSpc>
              <a:spcBef>
                <a:spcPts val="0"/>
              </a:spcBef>
              <a:spcAft>
                <a:spcPts val="0"/>
              </a:spcAft>
              <a:buSzPts val="1100"/>
              <a:buNone/>
            </a:pPr>
            <a:endParaRPr dirty="0"/>
          </a:p>
          <a:p>
            <a:pPr marL="158750" lvl="0" indent="0" algn="l" rtl="0">
              <a:lnSpc>
                <a:spcPct val="100000"/>
              </a:lnSpc>
              <a:spcBef>
                <a:spcPts val="0"/>
              </a:spcBef>
              <a:spcAft>
                <a:spcPts val="0"/>
              </a:spcAft>
              <a:buSzPts val="1100"/>
              <a:buNone/>
            </a:pPr>
            <a:endParaRPr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2c40e968a75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544" name="Google Shape;544;g2c40e968a75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s-ES" b="1" dirty="0"/>
              <a:t>Instrucciones:</a:t>
            </a:r>
          </a:p>
          <a:p>
            <a:pPr marL="0" lvl="0" indent="0" algn="l" rtl="0">
              <a:lnSpc>
                <a:spcPct val="100000"/>
              </a:lnSpc>
              <a:spcBef>
                <a:spcPts val="0"/>
              </a:spcBef>
              <a:spcAft>
                <a:spcPts val="0"/>
              </a:spcAft>
              <a:buSzPts val="1100"/>
              <a:buNone/>
            </a:pPr>
            <a:endParaRPr lang="es-ES" b="1" dirty="0"/>
          </a:p>
          <a:p>
            <a:pPr marL="0" lvl="0" indent="0" algn="l" rtl="0">
              <a:lnSpc>
                <a:spcPct val="100000"/>
              </a:lnSpc>
              <a:spcBef>
                <a:spcPts val="0"/>
              </a:spcBef>
              <a:spcAft>
                <a:spcPts val="0"/>
              </a:spcAft>
              <a:buSzPts val="1100"/>
              <a:buNone/>
            </a:pPr>
            <a:r>
              <a:rPr lang="es-ES" i="1" dirty="0"/>
              <a:t>Esta diapositiva muestra los tipos de información que normalmente se encuentran en un certificado o informe de título.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Algunas cosas a tener en cuenta:</a:t>
            </a:r>
          </a:p>
          <a:p>
            <a:pPr marL="0" lvl="0" indent="0" algn="l" rtl="0">
              <a:lnSpc>
                <a:spcPct val="100000"/>
              </a:lnSpc>
              <a:spcBef>
                <a:spcPts val="0"/>
              </a:spcBef>
              <a:spcAft>
                <a:spcPts val="0"/>
              </a:spcAft>
              <a:buSzPts val="1100"/>
              <a:buNone/>
            </a:pPr>
            <a:r>
              <a:rPr lang="es-ES" dirty="0"/>
              <a:t>• Generalmente, solo se examina el título de superficie (no el título de minerales).</a:t>
            </a:r>
          </a:p>
          <a:p>
            <a:pPr marL="0" lvl="0" indent="0" algn="l" rtl="0">
              <a:lnSpc>
                <a:spcPct val="100000"/>
              </a:lnSpc>
              <a:spcBef>
                <a:spcPts val="0"/>
              </a:spcBef>
              <a:spcAft>
                <a:spcPts val="0"/>
              </a:spcAft>
              <a:buSzPts val="1100"/>
              <a:buNone/>
            </a:pPr>
            <a:r>
              <a:rPr lang="es-ES" dirty="0"/>
              <a:t>• El examinador revisa todos los documentos (“instrumentos”) correspondientes al período de años que exige la ley del estado aplicable.</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Tipo de copropiedad</a:t>
            </a:r>
          </a:p>
          <a:p>
            <a:pPr marL="0" lvl="0" indent="0" algn="l" rtl="0">
              <a:lnSpc>
                <a:spcPct val="100000"/>
              </a:lnSpc>
              <a:spcBef>
                <a:spcPts val="0"/>
              </a:spcBef>
              <a:spcAft>
                <a:spcPts val="0"/>
              </a:spcAft>
              <a:buSzPts val="1100"/>
              <a:buNone/>
            </a:pPr>
            <a:endParaRPr lang="es-ES" i="1" dirty="0"/>
          </a:p>
          <a:p>
            <a:pPr marL="0" lvl="0" indent="0" algn="l" rtl="0">
              <a:lnSpc>
                <a:spcPct val="100000"/>
              </a:lnSpc>
              <a:spcBef>
                <a:spcPts val="0"/>
              </a:spcBef>
              <a:spcAft>
                <a:spcPts val="0"/>
              </a:spcAft>
              <a:buSzPts val="1100"/>
              <a:buNone/>
            </a:pPr>
            <a:r>
              <a:rPr lang="es-ES" i="1" dirty="0"/>
              <a:t>Su participación puede estar limitada por la forma en que la escritura fue otorgada, si usted posee el título mediante</a:t>
            </a:r>
            <a:r>
              <a:rPr lang="es-ES" dirty="0"/>
              <a:t>:</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dirty="0"/>
              <a:t>Copropiedad con derecho de supervivencia </a:t>
            </a:r>
            <a:r>
              <a:rPr lang="es-ES" i="1" dirty="0"/>
              <a:t>(</a:t>
            </a:r>
            <a:r>
              <a:rPr lang="es-ES" i="1" dirty="0" err="1"/>
              <a:t>Joint</a:t>
            </a:r>
            <a:r>
              <a:rPr lang="es-ES" i="1" dirty="0"/>
              <a:t> </a:t>
            </a:r>
            <a:r>
              <a:rPr lang="es-ES" i="1" dirty="0" err="1"/>
              <a:t>Tenancy</a:t>
            </a:r>
            <a:r>
              <a:rPr lang="es-ES" i="1" dirty="0"/>
              <a:t> </a:t>
            </a:r>
            <a:r>
              <a:rPr lang="es-ES" i="1" dirty="0" err="1"/>
              <a:t>with</a:t>
            </a:r>
            <a:r>
              <a:rPr lang="es-ES" i="1" dirty="0"/>
              <a:t> </a:t>
            </a:r>
            <a:r>
              <a:rPr lang="es-ES" i="1" dirty="0" err="1"/>
              <a:t>Right</a:t>
            </a:r>
            <a:r>
              <a:rPr lang="es-ES" i="1" dirty="0"/>
              <a:t> of </a:t>
            </a:r>
            <a:r>
              <a:rPr lang="es-ES" i="1" dirty="0" err="1"/>
              <a:t>Survivorship</a:t>
            </a:r>
            <a:r>
              <a:rPr lang="es-ES" i="1" dirty="0"/>
              <a:t>) </a:t>
            </a:r>
          </a:p>
          <a:p>
            <a:pPr marL="171450" lvl="0" indent="-171450" algn="l" rtl="0">
              <a:lnSpc>
                <a:spcPct val="100000"/>
              </a:lnSpc>
              <a:spcBef>
                <a:spcPts val="0"/>
              </a:spcBef>
              <a:spcAft>
                <a:spcPts val="0"/>
              </a:spcAft>
              <a:buSzPts val="1100"/>
            </a:pPr>
            <a:r>
              <a:rPr lang="es-ES" b="1" i="1" dirty="0"/>
              <a:t>Común entre esposos.</a:t>
            </a:r>
          </a:p>
          <a:p>
            <a:pPr marL="0" lvl="0" indent="0" algn="l" rtl="0">
              <a:lnSpc>
                <a:spcPct val="100000"/>
              </a:lnSpc>
              <a:spcBef>
                <a:spcPts val="0"/>
              </a:spcBef>
              <a:spcAft>
                <a:spcPts val="0"/>
              </a:spcAft>
              <a:buSzPts val="1100"/>
              <a:buNone/>
            </a:pPr>
            <a:r>
              <a:rPr lang="es-ES" dirty="0"/>
              <a:t>         El título pasa automáticamente al superviviente cuando uno de los propietarios fallece.</a:t>
            </a:r>
          </a:p>
          <a:p>
            <a:pPr marL="0" lvl="0" indent="0" algn="l" rtl="0">
              <a:lnSpc>
                <a:spcPct val="100000"/>
              </a:lnSpc>
              <a:spcBef>
                <a:spcPts val="0"/>
              </a:spcBef>
              <a:spcAft>
                <a:spcPts val="0"/>
              </a:spcAft>
              <a:buSzPts val="1100"/>
              <a:buNone/>
            </a:pPr>
            <a:r>
              <a:rPr lang="es-ES" dirty="0"/>
              <a:t> Copropiedad en común (</a:t>
            </a:r>
            <a:r>
              <a:rPr lang="es-ES" i="1" dirty="0" err="1"/>
              <a:t>Tenancy</a:t>
            </a:r>
            <a:r>
              <a:rPr lang="es-ES" i="1" dirty="0"/>
              <a:t> in </a:t>
            </a:r>
            <a:r>
              <a:rPr lang="es-ES" i="1" dirty="0" err="1"/>
              <a:t>Common</a:t>
            </a:r>
            <a:r>
              <a:rPr lang="es-ES" i="1" dirty="0"/>
              <a:t>) </a:t>
            </a:r>
          </a:p>
          <a:p>
            <a:pPr marL="171450" lvl="0" indent="-171450" algn="l" rtl="0">
              <a:lnSpc>
                <a:spcPct val="100000"/>
              </a:lnSpc>
              <a:spcBef>
                <a:spcPts val="0"/>
              </a:spcBef>
              <a:spcAft>
                <a:spcPts val="0"/>
              </a:spcAft>
              <a:buSzPts val="1100"/>
            </a:pPr>
            <a:r>
              <a:rPr lang="es-ES" b="1" i="1" dirty="0"/>
              <a:t>Común entre hermanos. </a:t>
            </a:r>
          </a:p>
          <a:p>
            <a:pPr marL="0" lvl="0" indent="0" algn="l" rtl="0">
              <a:lnSpc>
                <a:spcPct val="100000"/>
              </a:lnSpc>
              <a:spcBef>
                <a:spcPts val="0"/>
              </a:spcBef>
              <a:spcAft>
                <a:spcPts val="0"/>
              </a:spcAft>
              <a:buSzPts val="1100"/>
              <a:buNone/>
            </a:pPr>
            <a:r>
              <a:rPr lang="es-ES" dirty="0"/>
              <a:t>La parte del propietario fallecido pasa a sus herederos legales, en ausencia de un testamento.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Tiempo: </a:t>
            </a:r>
            <a:r>
              <a:rPr lang="es-ES" dirty="0"/>
              <a:t>5 minutos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Materiales: </a:t>
            </a:r>
            <a:r>
              <a:rPr lang="es-ES" dirty="0"/>
              <a:t>Ninguno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 de apoyo: </a:t>
            </a:r>
            <a:r>
              <a:rPr lang="es-ES" dirty="0"/>
              <a:t>Ninguno</a:t>
            </a:r>
            <a:endParaRPr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551" name="Google Shape;551;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s-ES" b="1" dirty="0"/>
              <a:t>Instrucciones</a:t>
            </a:r>
          </a:p>
          <a:p>
            <a:pPr marL="0" lvl="0" indent="0" algn="l" rtl="0">
              <a:lnSpc>
                <a:spcPct val="100000"/>
              </a:lnSpc>
              <a:spcBef>
                <a:spcPts val="0"/>
              </a:spcBef>
              <a:spcAft>
                <a:spcPts val="0"/>
              </a:spcAft>
              <a:buClr>
                <a:schemeClr val="dk1"/>
              </a:buClr>
              <a:buSzPts val="1100"/>
              <a:buFont typeface="Arial"/>
              <a:buNone/>
            </a:pPr>
            <a:endParaRPr lang="es-ES" i="1" dirty="0"/>
          </a:p>
          <a:p>
            <a:pPr marL="0" lvl="0" indent="0" algn="l" rtl="0">
              <a:lnSpc>
                <a:spcPct val="100000"/>
              </a:lnSpc>
              <a:spcBef>
                <a:spcPts val="0"/>
              </a:spcBef>
              <a:spcAft>
                <a:spcPts val="0"/>
              </a:spcAft>
              <a:buClr>
                <a:schemeClr val="dk1"/>
              </a:buClr>
              <a:buSzPts val="1100"/>
              <a:buFont typeface="Arial"/>
              <a:buNone/>
            </a:pPr>
            <a:r>
              <a:rPr lang="es-ES" i="1" dirty="0"/>
              <a:t>Utilice este tiempo para responder cualquier pregunta de la sección anterior.</a:t>
            </a:r>
          </a:p>
          <a:p>
            <a:pPr marL="0" lvl="0" indent="0" algn="l" rtl="0">
              <a:lnSpc>
                <a:spcPct val="100000"/>
              </a:lnSpc>
              <a:spcBef>
                <a:spcPts val="0"/>
              </a:spcBef>
              <a:spcAft>
                <a:spcPts val="0"/>
              </a:spcAft>
              <a:buClr>
                <a:schemeClr val="dk1"/>
              </a:buClr>
              <a:buSzPts val="1100"/>
              <a:buFont typeface="Arial"/>
              <a:buNone/>
            </a:pPr>
            <a:endParaRPr lang="es-ES" dirty="0"/>
          </a:p>
          <a:p>
            <a:pPr marL="0" lvl="0" indent="0" algn="l" rtl="0">
              <a:lnSpc>
                <a:spcPct val="100000"/>
              </a:lnSpc>
              <a:spcBef>
                <a:spcPts val="0"/>
              </a:spcBef>
              <a:spcAft>
                <a:spcPts val="0"/>
              </a:spcAft>
              <a:buClr>
                <a:schemeClr val="dk1"/>
              </a:buClr>
              <a:buSzPts val="1100"/>
              <a:buFont typeface="Arial"/>
              <a:buNone/>
            </a:pPr>
            <a:r>
              <a:rPr lang="es-ES" b="1" dirty="0"/>
              <a:t>Tiempo: </a:t>
            </a:r>
            <a:r>
              <a:rPr lang="es-ES" dirty="0"/>
              <a:t>10 minutos</a:t>
            </a:r>
          </a:p>
          <a:p>
            <a:pPr marL="0" lvl="0" indent="0" algn="l" rtl="0">
              <a:lnSpc>
                <a:spcPct val="100000"/>
              </a:lnSpc>
              <a:spcBef>
                <a:spcPts val="0"/>
              </a:spcBef>
              <a:spcAft>
                <a:spcPts val="0"/>
              </a:spcAft>
              <a:buClr>
                <a:schemeClr val="dk1"/>
              </a:buClr>
              <a:buSzPts val="1100"/>
              <a:buFont typeface="Arial"/>
              <a:buNone/>
            </a:pPr>
            <a:endParaRPr lang="es-ES" dirty="0"/>
          </a:p>
          <a:p>
            <a:pPr marL="0" lvl="0" indent="0" algn="l" rtl="0">
              <a:lnSpc>
                <a:spcPct val="100000"/>
              </a:lnSpc>
              <a:spcBef>
                <a:spcPts val="0"/>
              </a:spcBef>
              <a:spcAft>
                <a:spcPts val="0"/>
              </a:spcAft>
              <a:buClr>
                <a:schemeClr val="dk1"/>
              </a:buClr>
              <a:buSzPts val="1100"/>
              <a:buFont typeface="Arial"/>
              <a:buNone/>
            </a:pPr>
            <a:r>
              <a:rPr lang="es-ES" b="1" dirty="0"/>
              <a:t>Materiales: </a:t>
            </a:r>
            <a:r>
              <a:rPr lang="es-ES" dirty="0"/>
              <a:t>Ninguno</a:t>
            </a:r>
          </a:p>
          <a:p>
            <a:pPr marL="0" lvl="0" indent="0" algn="l" rtl="0">
              <a:lnSpc>
                <a:spcPct val="100000"/>
              </a:lnSpc>
              <a:spcBef>
                <a:spcPts val="0"/>
              </a:spcBef>
              <a:spcAft>
                <a:spcPts val="0"/>
              </a:spcAft>
              <a:buClr>
                <a:schemeClr val="dk1"/>
              </a:buClr>
              <a:buSzPts val="1100"/>
              <a:buFont typeface="Arial"/>
              <a:buNone/>
            </a:pPr>
            <a:endParaRPr lang="es-ES" dirty="0"/>
          </a:p>
          <a:p>
            <a:pPr marL="0" lvl="0" indent="0" algn="l" rtl="0">
              <a:lnSpc>
                <a:spcPct val="100000"/>
              </a:lnSpc>
              <a:spcBef>
                <a:spcPts val="0"/>
              </a:spcBef>
              <a:spcAft>
                <a:spcPts val="0"/>
              </a:spcAft>
              <a:buClr>
                <a:schemeClr val="dk1"/>
              </a:buClr>
              <a:buSzPts val="1100"/>
              <a:buFont typeface="Arial"/>
              <a:buNone/>
            </a:pPr>
            <a:r>
              <a:rPr lang="es-ES" b="1" dirty="0"/>
              <a:t>Material de apoyo: </a:t>
            </a:r>
            <a:r>
              <a:rPr lang="es-ES" dirty="0"/>
              <a:t>Ninguno</a:t>
            </a:r>
            <a:endParaRPr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556" name="Google Shape;556;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100"/>
              <a:buNone/>
            </a:pPr>
            <a:r>
              <a:rPr lang="es-ES" b="1" dirty="0"/>
              <a:t>Instrucciones</a:t>
            </a:r>
          </a:p>
          <a:p>
            <a:pPr marL="0" marR="0" lvl="0" indent="0" algn="l" rtl="0">
              <a:lnSpc>
                <a:spcPct val="100000"/>
              </a:lnSpc>
              <a:spcBef>
                <a:spcPts val="0"/>
              </a:spcBef>
              <a:spcAft>
                <a:spcPts val="0"/>
              </a:spcAft>
              <a:buSzPts val="1100"/>
              <a:buNone/>
            </a:pPr>
            <a:r>
              <a:rPr lang="es-ES" b="1" i="1" dirty="0"/>
              <a:t>Estrategias legales para proteger y mantener la propiedad de herederos:</a:t>
            </a:r>
          </a:p>
          <a:p>
            <a:pPr marL="0" marR="0" lvl="0" indent="0" algn="l" rtl="0">
              <a:lnSpc>
                <a:spcPct val="100000"/>
              </a:lnSpc>
              <a:spcBef>
                <a:spcPts val="0"/>
              </a:spcBef>
              <a:spcAft>
                <a:spcPts val="0"/>
              </a:spcAft>
              <a:buSzPts val="1100"/>
              <a:buNone/>
            </a:pPr>
            <a:endParaRPr lang="es-ES" dirty="0"/>
          </a:p>
          <a:p>
            <a:pPr marL="0" marR="0" lvl="0" indent="0" algn="l" rtl="0">
              <a:lnSpc>
                <a:spcPct val="100000"/>
              </a:lnSpc>
              <a:spcBef>
                <a:spcPts val="0"/>
              </a:spcBef>
              <a:spcAft>
                <a:spcPts val="0"/>
              </a:spcAft>
              <a:buSzPts val="1100"/>
              <a:buNone/>
            </a:pPr>
            <a:r>
              <a:rPr lang="es-ES" dirty="0"/>
              <a:t>Las próximas diapositivas presentarán distintas estructuras que pueden ser útiles para asegurar la tierra heredada. Proteger y mantener la tierra familiar es fundamental.</a:t>
            </a:r>
          </a:p>
          <a:p>
            <a:pPr marL="0" marR="0" lvl="0" indent="0" algn="l" rtl="0">
              <a:lnSpc>
                <a:spcPct val="100000"/>
              </a:lnSpc>
              <a:spcBef>
                <a:spcPts val="0"/>
              </a:spcBef>
              <a:spcAft>
                <a:spcPts val="0"/>
              </a:spcAft>
              <a:buSzPts val="1100"/>
              <a:buNone/>
            </a:pPr>
            <a:endParaRPr lang="es-ES" dirty="0"/>
          </a:p>
          <a:p>
            <a:pPr marL="0" marR="0" lvl="0" indent="0" algn="l" rtl="0">
              <a:lnSpc>
                <a:spcPct val="100000"/>
              </a:lnSpc>
              <a:spcBef>
                <a:spcPts val="0"/>
              </a:spcBef>
              <a:spcAft>
                <a:spcPts val="0"/>
              </a:spcAft>
              <a:buSzPts val="1100"/>
              <a:buNone/>
            </a:pPr>
            <a:r>
              <a:rPr lang="es-ES" dirty="0"/>
              <a:t>A veces, algunos miembros de la familia preferirán mantener todo como está, sin modificar los arreglos legales existentes. Sin embargo, diferentes estructuras legales pueden ayudar a proteger la propiedad y evitar su pérdida.</a:t>
            </a:r>
          </a:p>
          <a:p>
            <a:pPr marL="0" marR="0" lvl="0" indent="0" algn="l" rtl="0">
              <a:lnSpc>
                <a:spcPct val="100000"/>
              </a:lnSpc>
              <a:spcBef>
                <a:spcPts val="0"/>
              </a:spcBef>
              <a:spcAft>
                <a:spcPts val="0"/>
              </a:spcAft>
              <a:buSzPts val="1100"/>
              <a:buNone/>
            </a:pPr>
            <a:endParaRPr lang="es-ES" dirty="0"/>
          </a:p>
          <a:p>
            <a:pPr marL="0" marR="0" lvl="0" indent="0" algn="l" rtl="0">
              <a:lnSpc>
                <a:spcPct val="100000"/>
              </a:lnSpc>
              <a:spcBef>
                <a:spcPts val="0"/>
              </a:spcBef>
              <a:spcAft>
                <a:spcPts val="0"/>
              </a:spcAft>
              <a:buSzPts val="1100"/>
              <a:buNone/>
            </a:pPr>
            <a:r>
              <a:rPr lang="es-ES" b="1" dirty="0"/>
              <a:t>Tiempo</a:t>
            </a:r>
            <a:r>
              <a:rPr lang="es-ES" dirty="0"/>
              <a:t>: 1 minuto</a:t>
            </a:r>
          </a:p>
          <a:p>
            <a:pPr marL="0" marR="0" lvl="0" indent="0" algn="l" rtl="0">
              <a:lnSpc>
                <a:spcPct val="100000"/>
              </a:lnSpc>
              <a:spcBef>
                <a:spcPts val="0"/>
              </a:spcBef>
              <a:spcAft>
                <a:spcPts val="0"/>
              </a:spcAft>
              <a:buSzPts val="1100"/>
              <a:buNone/>
            </a:pPr>
            <a:endParaRPr lang="es-ES" dirty="0"/>
          </a:p>
          <a:p>
            <a:pPr marL="0" marR="0" lvl="0" indent="0" algn="l" rtl="0">
              <a:lnSpc>
                <a:spcPct val="100000"/>
              </a:lnSpc>
              <a:spcBef>
                <a:spcPts val="0"/>
              </a:spcBef>
              <a:spcAft>
                <a:spcPts val="0"/>
              </a:spcAft>
              <a:buSzPts val="1100"/>
              <a:buNone/>
            </a:pPr>
            <a:r>
              <a:rPr lang="es-ES" b="1" dirty="0"/>
              <a:t>Materiales</a:t>
            </a:r>
            <a:r>
              <a:rPr lang="es-ES" dirty="0"/>
              <a:t>: Ninguno</a:t>
            </a:r>
          </a:p>
          <a:p>
            <a:pPr marL="0" marR="0" lvl="0" indent="0" algn="l" rtl="0">
              <a:lnSpc>
                <a:spcPct val="100000"/>
              </a:lnSpc>
              <a:spcBef>
                <a:spcPts val="0"/>
              </a:spcBef>
              <a:spcAft>
                <a:spcPts val="0"/>
              </a:spcAft>
              <a:buSzPts val="1100"/>
              <a:buNone/>
            </a:pPr>
            <a:endParaRPr lang="es-ES" dirty="0"/>
          </a:p>
          <a:p>
            <a:pPr marL="0" marR="0" lvl="0" indent="0" algn="l" rtl="0">
              <a:lnSpc>
                <a:spcPct val="100000"/>
              </a:lnSpc>
              <a:spcBef>
                <a:spcPts val="0"/>
              </a:spcBef>
              <a:spcAft>
                <a:spcPts val="0"/>
              </a:spcAft>
              <a:buSzPts val="1100"/>
              <a:buNone/>
            </a:pPr>
            <a:r>
              <a:rPr lang="es-ES" b="1" dirty="0"/>
              <a:t>Material de apoyo</a:t>
            </a:r>
            <a:r>
              <a:rPr lang="es-ES" dirty="0"/>
              <a:t>: Ninguno</a:t>
            </a: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561" name="Google Shape;561;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s-ES" b="1" dirty="0"/>
              <a:t>Instrucciones:</a:t>
            </a:r>
          </a:p>
          <a:p>
            <a:pPr marL="0" lvl="0" indent="0" algn="l" rtl="0">
              <a:lnSpc>
                <a:spcPct val="100000"/>
              </a:lnSpc>
              <a:spcBef>
                <a:spcPts val="0"/>
              </a:spcBef>
              <a:spcAft>
                <a:spcPts val="0"/>
              </a:spcAft>
              <a:buSzPts val="1100"/>
              <a:buNone/>
            </a:pPr>
            <a:endParaRPr lang="es-ES" b="1" dirty="0"/>
          </a:p>
          <a:p>
            <a:pPr marL="0" lvl="0" indent="0" algn="l" rtl="0">
              <a:lnSpc>
                <a:spcPct val="100000"/>
              </a:lnSpc>
              <a:spcBef>
                <a:spcPts val="0"/>
              </a:spcBef>
              <a:spcAft>
                <a:spcPts val="0"/>
              </a:spcAft>
              <a:buSzPts val="1100"/>
              <a:buNone/>
            </a:pPr>
            <a:r>
              <a:rPr lang="es-ES" b="0" dirty="0"/>
              <a:t>Ahora vamos a hablar sobre diferentes estructuras legales para mantener la propiedad de la tierra.</a:t>
            </a:r>
          </a:p>
          <a:p>
            <a:pPr marL="0" lvl="0" indent="0" algn="l" rtl="0">
              <a:lnSpc>
                <a:spcPct val="100000"/>
              </a:lnSpc>
              <a:spcBef>
                <a:spcPts val="0"/>
              </a:spcBef>
              <a:spcAft>
                <a:spcPts val="0"/>
              </a:spcAft>
              <a:buSzPts val="1100"/>
              <a:buNone/>
            </a:pPr>
            <a:endParaRPr lang="es-ES" b="0" dirty="0"/>
          </a:p>
          <a:p>
            <a:pPr marL="0" lvl="0" indent="0" algn="l" rtl="0">
              <a:lnSpc>
                <a:spcPct val="100000"/>
              </a:lnSpc>
              <a:spcBef>
                <a:spcPts val="0"/>
              </a:spcBef>
              <a:spcAft>
                <a:spcPts val="0"/>
              </a:spcAft>
              <a:buSzPts val="1100"/>
              <a:buNone/>
            </a:pPr>
            <a:r>
              <a:rPr lang="es-ES" b="0" dirty="0"/>
              <a:t>El propósito es que se familiaricen con estos términos; obviamente, no es su función brindar asesoría legal, pero sí es importante que tengan una idea general de lo que significan.</a:t>
            </a:r>
          </a:p>
          <a:p>
            <a:pPr marL="0" lvl="0" indent="0" algn="l" rtl="0">
              <a:lnSpc>
                <a:spcPct val="100000"/>
              </a:lnSpc>
              <a:spcBef>
                <a:spcPts val="0"/>
              </a:spcBef>
              <a:spcAft>
                <a:spcPts val="0"/>
              </a:spcAft>
              <a:buSzPts val="1100"/>
              <a:buNone/>
            </a:pPr>
            <a:endParaRPr lang="es-ES" b="1" dirty="0"/>
          </a:p>
          <a:p>
            <a:pPr marL="0" lvl="0" indent="0" algn="l" rtl="0">
              <a:lnSpc>
                <a:spcPct val="100000"/>
              </a:lnSpc>
              <a:spcBef>
                <a:spcPts val="0"/>
              </a:spcBef>
              <a:spcAft>
                <a:spcPts val="0"/>
              </a:spcAft>
              <a:buSzPts val="1100"/>
              <a:buNone/>
            </a:pPr>
            <a:r>
              <a:rPr lang="es-ES" b="1" dirty="0"/>
              <a:t>Tiempo: </a:t>
            </a:r>
            <a:r>
              <a:rPr lang="es-ES" b="0" dirty="0"/>
              <a:t>1 minuto</a:t>
            </a:r>
          </a:p>
          <a:p>
            <a:pPr marL="0" lvl="0" indent="0" algn="l" rtl="0">
              <a:lnSpc>
                <a:spcPct val="100000"/>
              </a:lnSpc>
              <a:spcBef>
                <a:spcPts val="0"/>
              </a:spcBef>
              <a:spcAft>
                <a:spcPts val="0"/>
              </a:spcAft>
              <a:buSzPts val="1100"/>
              <a:buNone/>
            </a:pPr>
            <a:endParaRPr lang="es-ES" b="1" dirty="0"/>
          </a:p>
          <a:p>
            <a:pPr marL="0" lvl="0" indent="0" algn="l" rtl="0">
              <a:lnSpc>
                <a:spcPct val="100000"/>
              </a:lnSpc>
              <a:spcBef>
                <a:spcPts val="0"/>
              </a:spcBef>
              <a:spcAft>
                <a:spcPts val="0"/>
              </a:spcAft>
              <a:buSzPts val="1100"/>
              <a:buNone/>
            </a:pPr>
            <a:r>
              <a:rPr lang="es-ES" b="1" dirty="0"/>
              <a:t>Materiales: </a:t>
            </a:r>
            <a:r>
              <a:rPr lang="es-ES" b="0" dirty="0"/>
              <a:t>Ninguno</a:t>
            </a:r>
          </a:p>
          <a:p>
            <a:pPr marL="0" lvl="0" indent="0" algn="l" rtl="0">
              <a:lnSpc>
                <a:spcPct val="100000"/>
              </a:lnSpc>
              <a:spcBef>
                <a:spcPts val="0"/>
              </a:spcBef>
              <a:spcAft>
                <a:spcPts val="0"/>
              </a:spcAft>
              <a:buSzPts val="1100"/>
              <a:buNone/>
            </a:pPr>
            <a:endParaRPr lang="es-ES" b="1" dirty="0"/>
          </a:p>
          <a:p>
            <a:pPr marL="0" lvl="0" indent="0" algn="l" rtl="0">
              <a:lnSpc>
                <a:spcPct val="100000"/>
              </a:lnSpc>
              <a:spcBef>
                <a:spcPts val="0"/>
              </a:spcBef>
              <a:spcAft>
                <a:spcPts val="0"/>
              </a:spcAft>
              <a:buSzPts val="1100"/>
              <a:buNone/>
            </a:pPr>
            <a:r>
              <a:rPr lang="es-ES" b="1" dirty="0"/>
              <a:t>Material de apoyo: </a:t>
            </a:r>
            <a:r>
              <a:rPr lang="es-ES" b="0" dirty="0"/>
              <a:t>Ninguno</a:t>
            </a:r>
            <a:endParaRPr b="0" dirty="0"/>
          </a:p>
          <a:p>
            <a:pPr marL="0" lvl="0" indent="0" algn="l" rtl="0">
              <a:lnSpc>
                <a:spcPct val="100000"/>
              </a:lnSpc>
              <a:spcBef>
                <a:spcPts val="0"/>
              </a:spcBef>
              <a:spcAft>
                <a:spcPts val="0"/>
              </a:spcAft>
              <a:buSzPts val="1100"/>
              <a:buNone/>
            </a:pPr>
            <a:r>
              <a:rPr lang="en-US" b="0" dirty="0"/>
              <a:t>  </a:t>
            </a:r>
            <a:endParaRPr b="0"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568" name="Google Shape;568;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s-ES" b="1" dirty="0"/>
              <a:t>Instrucciones:</a:t>
            </a:r>
          </a:p>
          <a:p>
            <a:pPr marL="158750" lvl="0" indent="0" algn="l" rtl="0">
              <a:lnSpc>
                <a:spcPct val="100000"/>
              </a:lnSpc>
              <a:spcBef>
                <a:spcPts val="0"/>
              </a:spcBef>
              <a:spcAft>
                <a:spcPts val="0"/>
              </a:spcAft>
              <a:buSzPts val="1100"/>
              <a:buNone/>
            </a:pPr>
            <a:r>
              <a:rPr lang="es-ES" dirty="0"/>
              <a:t>A veces, crear una </a:t>
            </a:r>
            <a:r>
              <a:rPr lang="es-ES" b="1" dirty="0"/>
              <a:t>entidad única </a:t>
            </a:r>
            <a:r>
              <a:rPr lang="es-ES" dirty="0"/>
              <a:t>que sea propietaria de la tierra —en la cual cada miembro de la familia posea una participación— puede ser una forma más segura de mantener la propiedad y transferirla a las generaciones futuras.</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dirty="0"/>
              <a:t>En lugar de que cada miembro de la familia sea dueño directo de una parte del terreno, cada uno tendría una participación en la entidad que posee la tierra.</a:t>
            </a:r>
          </a:p>
          <a:p>
            <a:pPr marL="158750" lvl="0" indent="0" algn="l" rtl="0">
              <a:lnSpc>
                <a:spcPct val="100000"/>
              </a:lnSpc>
              <a:spcBef>
                <a:spcPts val="0"/>
              </a:spcBef>
              <a:spcAft>
                <a:spcPts val="0"/>
              </a:spcAft>
              <a:buSzPts val="1100"/>
              <a:buNone/>
            </a:pPr>
            <a:endParaRPr lang="es-ES" b="1" dirty="0"/>
          </a:p>
          <a:p>
            <a:pPr marL="158750" lvl="0" indent="0" algn="l" rtl="0">
              <a:lnSpc>
                <a:spcPct val="100000"/>
              </a:lnSpc>
              <a:spcBef>
                <a:spcPts val="0"/>
              </a:spcBef>
              <a:spcAft>
                <a:spcPts val="0"/>
              </a:spcAft>
              <a:buSzPts val="1100"/>
              <a:buNone/>
            </a:pPr>
            <a:r>
              <a:rPr lang="es-ES" b="1" dirty="0"/>
              <a:t>Fideicomisos </a:t>
            </a:r>
            <a:r>
              <a:rPr lang="es-ES" b="1" i="1" dirty="0"/>
              <a:t>(</a:t>
            </a:r>
            <a:r>
              <a:rPr lang="es-ES" b="1" i="1" dirty="0" err="1"/>
              <a:t>Trusts</a:t>
            </a:r>
            <a:r>
              <a:rPr lang="es-ES" b="1" i="1" dirty="0"/>
              <a:t>)</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dirty="0"/>
              <a:t>• Los propietarios de tierras heredadas pueden ceder su participación en la propiedad al fideicomiso y nombrar a una o más personas para que actúen como </a:t>
            </a:r>
            <a:r>
              <a:rPr lang="es-ES" b="1" dirty="0"/>
              <a:t>fiduciarios </a:t>
            </a:r>
            <a:r>
              <a:rPr lang="es-ES" i="1" dirty="0"/>
              <a:t>(</a:t>
            </a:r>
            <a:r>
              <a:rPr lang="es-ES" i="1" dirty="0" err="1"/>
              <a:t>trustees</a:t>
            </a:r>
            <a:r>
              <a:rPr lang="es-ES" i="1" dirty="0"/>
              <a:t>).</a:t>
            </a:r>
          </a:p>
          <a:p>
            <a:pPr marL="158750" lvl="0" indent="0" algn="l" rtl="0">
              <a:lnSpc>
                <a:spcPct val="100000"/>
              </a:lnSpc>
              <a:spcBef>
                <a:spcPts val="0"/>
              </a:spcBef>
              <a:spcAft>
                <a:spcPts val="0"/>
              </a:spcAft>
              <a:buSzPts val="1100"/>
              <a:buNone/>
            </a:pPr>
            <a:r>
              <a:rPr lang="es-ES" dirty="0"/>
              <a:t>• Los demás propietarios de la propiedad heredada pueden ser los beneficiarios del fideicomiso.</a:t>
            </a:r>
          </a:p>
          <a:p>
            <a:pPr marL="158750" lvl="0" indent="0" algn="l" rtl="0">
              <a:lnSpc>
                <a:spcPct val="100000"/>
              </a:lnSpc>
              <a:spcBef>
                <a:spcPts val="0"/>
              </a:spcBef>
              <a:spcAft>
                <a:spcPts val="0"/>
              </a:spcAft>
              <a:buSzPts val="1100"/>
              <a:buNone/>
            </a:pPr>
            <a:r>
              <a:rPr lang="es-ES" dirty="0"/>
              <a:t>• </a:t>
            </a:r>
            <a:r>
              <a:rPr lang="es-ES" b="1" dirty="0"/>
              <a:t>El fiduciario </a:t>
            </a:r>
            <a:r>
              <a:rPr lang="es-ES" dirty="0"/>
              <a:t>administraría y controlaría la tierra, y sería responsable del mantenimiento y del pago de impuestos, de acuerdo con los términos establecidos en el acuerdo de fideicomiso.</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b="1" dirty="0"/>
              <a:t>Tiempo: </a:t>
            </a:r>
            <a:r>
              <a:rPr lang="es-ES" dirty="0"/>
              <a:t>4 minutos</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b="1" dirty="0"/>
              <a:t>Materiales: </a:t>
            </a:r>
            <a:r>
              <a:rPr lang="es-ES" dirty="0"/>
              <a:t>Ninguno</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b="1" dirty="0"/>
              <a:t>Material de apoyo</a:t>
            </a:r>
            <a:r>
              <a:rPr lang="es-ES" dirty="0"/>
              <a:t>: Ninguno</a:t>
            </a:r>
            <a:endParaRPr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574" name="Google Shape;574;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s-ES" b="1" dirty="0"/>
              <a:t>Instrucciones:</a:t>
            </a:r>
          </a:p>
          <a:p>
            <a:pPr marL="158750" lvl="0" indent="0" algn="l" rtl="0">
              <a:lnSpc>
                <a:spcPct val="100000"/>
              </a:lnSpc>
              <a:spcBef>
                <a:spcPts val="0"/>
              </a:spcBef>
              <a:spcAft>
                <a:spcPts val="0"/>
              </a:spcAft>
              <a:buSzPts val="1100"/>
              <a:buNone/>
            </a:pPr>
            <a:endParaRPr lang="es-ES" b="1" i="1" dirty="0"/>
          </a:p>
          <a:p>
            <a:pPr marL="158750" lvl="0" indent="0" algn="l" rtl="0">
              <a:lnSpc>
                <a:spcPct val="100000"/>
              </a:lnSpc>
              <a:spcBef>
                <a:spcPts val="0"/>
              </a:spcBef>
              <a:spcAft>
                <a:spcPts val="0"/>
              </a:spcAft>
              <a:buSzPts val="1100"/>
              <a:buNone/>
            </a:pPr>
            <a:r>
              <a:rPr lang="es-ES" b="1" i="1" dirty="0" err="1"/>
              <a:t>LLCs</a:t>
            </a:r>
            <a:r>
              <a:rPr lang="es-ES" b="1" i="1" dirty="0"/>
              <a:t> o Corporaciones</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dirty="0"/>
              <a:t>Los propietarios de tierras heredadas pueden formar una entidad comercial, como una Compañía de Responsabilidad Limitada (LLC) o una corporación, y transferir la propiedad a dicha entidad.</a:t>
            </a:r>
          </a:p>
          <a:p>
            <a:pPr marL="158750" lvl="0" indent="0" algn="l" rtl="0">
              <a:lnSpc>
                <a:spcPct val="100000"/>
              </a:lnSpc>
              <a:spcBef>
                <a:spcPts val="0"/>
              </a:spcBef>
              <a:spcAft>
                <a:spcPts val="0"/>
              </a:spcAft>
              <a:buSzPts val="1100"/>
              <a:buNone/>
            </a:pPr>
            <a:endParaRPr lang="es-ES" i="1" dirty="0"/>
          </a:p>
          <a:p>
            <a:pPr marL="158750" lvl="0" indent="0" algn="l" rtl="0">
              <a:lnSpc>
                <a:spcPct val="100000"/>
              </a:lnSpc>
              <a:spcBef>
                <a:spcPts val="0"/>
              </a:spcBef>
              <a:spcAft>
                <a:spcPts val="0"/>
              </a:spcAft>
              <a:buSzPts val="1100"/>
              <a:buNone/>
            </a:pPr>
            <a:r>
              <a:rPr lang="es-ES" i="1" dirty="0"/>
              <a:t>Es importante tener en cuenta que existen tarifas tanto para la presentación inicial como para los informes anuales.</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b="1" i="1" dirty="0"/>
              <a:t>Un acuerdo operativo (</a:t>
            </a:r>
            <a:r>
              <a:rPr lang="es-ES" b="1" i="1" dirty="0" err="1"/>
              <a:t>operating</a:t>
            </a:r>
            <a:r>
              <a:rPr lang="es-ES" b="1" i="1" dirty="0"/>
              <a:t> </a:t>
            </a:r>
            <a:r>
              <a:rPr lang="es-ES" b="1" i="1" dirty="0" err="1"/>
              <a:t>agreement</a:t>
            </a:r>
            <a:r>
              <a:rPr lang="es-ES" b="1" i="1" dirty="0"/>
              <a:t>) o los estatutos (</a:t>
            </a:r>
            <a:r>
              <a:rPr lang="es-ES" b="1" i="1" dirty="0" err="1"/>
              <a:t>by-laws</a:t>
            </a:r>
            <a:r>
              <a:rPr lang="es-ES" b="1" i="1" dirty="0"/>
              <a:t>) pueden establecer:</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dirty="0"/>
              <a:t>• Qué ocurre con la participación de un miembro cuando fallece</a:t>
            </a:r>
          </a:p>
          <a:p>
            <a:pPr marL="158750" lvl="0" indent="0" algn="l" rtl="0">
              <a:lnSpc>
                <a:spcPct val="100000"/>
              </a:lnSpc>
              <a:spcBef>
                <a:spcPts val="0"/>
              </a:spcBef>
              <a:spcAft>
                <a:spcPts val="0"/>
              </a:spcAft>
              <a:buSzPts val="1100"/>
              <a:buNone/>
            </a:pPr>
            <a:r>
              <a:rPr lang="es-ES" dirty="0"/>
              <a:t>• Qué sucede si un miembro desea vender su participación</a:t>
            </a:r>
          </a:p>
          <a:p>
            <a:pPr marL="158750" lvl="0" indent="0" algn="l" rtl="0">
              <a:lnSpc>
                <a:spcPct val="100000"/>
              </a:lnSpc>
              <a:spcBef>
                <a:spcPts val="0"/>
              </a:spcBef>
              <a:spcAft>
                <a:spcPts val="0"/>
              </a:spcAft>
              <a:buSzPts val="1100"/>
              <a:buNone/>
            </a:pPr>
            <a:r>
              <a:rPr lang="es-ES" dirty="0"/>
              <a:t>• Cómo se manejará la toma de decisiones y la administración</a:t>
            </a:r>
          </a:p>
          <a:p>
            <a:pPr marL="158750" lvl="0" indent="0" algn="l" rtl="0">
              <a:lnSpc>
                <a:spcPct val="100000"/>
              </a:lnSpc>
              <a:spcBef>
                <a:spcPts val="0"/>
              </a:spcBef>
              <a:spcAft>
                <a:spcPts val="0"/>
              </a:spcAft>
              <a:buSzPts val="1100"/>
              <a:buNone/>
            </a:pPr>
            <a:r>
              <a:rPr lang="es-ES" dirty="0"/>
              <a:t>• Quién será responsable del mantenimiento, el pago de impuestos y otras obligaciones</a:t>
            </a:r>
          </a:p>
          <a:p>
            <a:pPr marL="158750" lvl="0" indent="0" algn="l" rtl="0">
              <a:lnSpc>
                <a:spcPct val="100000"/>
              </a:lnSpc>
              <a:spcBef>
                <a:spcPts val="0"/>
              </a:spcBef>
              <a:spcAft>
                <a:spcPts val="0"/>
              </a:spcAft>
              <a:buSzPts val="1100"/>
              <a:buNone/>
            </a:pPr>
            <a:r>
              <a:rPr lang="es-ES" dirty="0"/>
              <a:t>• Cómo se compartirán las ganancias y los costos</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b="1" dirty="0"/>
              <a:t>Tiempo</a:t>
            </a:r>
            <a:r>
              <a:rPr lang="es-ES" dirty="0"/>
              <a:t>: 4 minutos</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b="1" dirty="0"/>
              <a:t>Materiales: </a:t>
            </a:r>
            <a:r>
              <a:rPr lang="es-ES" dirty="0"/>
              <a:t>Ninguno</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b="1" dirty="0"/>
              <a:t>Material de apoyo: </a:t>
            </a:r>
            <a:r>
              <a:rPr lang="es-ES" dirty="0"/>
              <a:t>Ninguno</a:t>
            </a:r>
            <a:endParaRPr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580" name="Google Shape;580;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s-ES" sz="1200" b="1" dirty="0">
                <a:latin typeface="Calibri"/>
                <a:ea typeface="Calibri"/>
                <a:cs typeface="Calibri"/>
                <a:sym typeface="Calibri"/>
              </a:rPr>
              <a:t>Instrucciones:</a:t>
            </a:r>
          </a:p>
          <a:p>
            <a:pPr marL="158750" lvl="0" indent="0" algn="l" rtl="0">
              <a:lnSpc>
                <a:spcPct val="100000"/>
              </a:lnSpc>
              <a:spcBef>
                <a:spcPts val="0"/>
              </a:spcBef>
              <a:spcAft>
                <a:spcPts val="0"/>
              </a:spcAft>
              <a:buSzPts val="1100"/>
              <a:buNone/>
            </a:pPr>
            <a:r>
              <a:rPr lang="es-ES" sz="1200" b="1" i="1" dirty="0">
                <a:latin typeface="Calibri"/>
                <a:ea typeface="Calibri"/>
                <a:cs typeface="Calibri"/>
                <a:sym typeface="Calibri"/>
              </a:rPr>
              <a:t>Acuerdo de Copropiedad en Común (</a:t>
            </a:r>
            <a:r>
              <a:rPr lang="es-ES" sz="1200" b="1" i="1" dirty="0" err="1">
                <a:latin typeface="Calibri"/>
                <a:ea typeface="Calibri"/>
                <a:cs typeface="Calibri"/>
                <a:sym typeface="Calibri"/>
              </a:rPr>
              <a:t>Tenant</a:t>
            </a:r>
            <a:r>
              <a:rPr lang="es-ES" sz="1200" b="1" i="1" dirty="0">
                <a:latin typeface="Calibri"/>
                <a:ea typeface="Calibri"/>
                <a:cs typeface="Calibri"/>
                <a:sym typeface="Calibri"/>
              </a:rPr>
              <a:t>‑in‑</a:t>
            </a:r>
            <a:r>
              <a:rPr lang="es-ES" sz="1200" b="1" i="1" dirty="0" err="1">
                <a:latin typeface="Calibri"/>
                <a:ea typeface="Calibri"/>
                <a:cs typeface="Calibri"/>
                <a:sym typeface="Calibri"/>
              </a:rPr>
              <a:t>Common</a:t>
            </a:r>
            <a:r>
              <a:rPr lang="es-ES" sz="1200" b="1" i="1" dirty="0">
                <a:latin typeface="Calibri"/>
                <a:ea typeface="Calibri"/>
                <a:cs typeface="Calibri"/>
                <a:sym typeface="Calibri"/>
              </a:rPr>
              <a:t> </a:t>
            </a:r>
            <a:r>
              <a:rPr lang="es-ES" sz="1200" b="1" i="1" dirty="0" err="1">
                <a:latin typeface="Calibri"/>
                <a:ea typeface="Calibri"/>
                <a:cs typeface="Calibri"/>
                <a:sym typeface="Calibri"/>
              </a:rPr>
              <a:t>Agreement</a:t>
            </a:r>
            <a:r>
              <a:rPr lang="es-ES" sz="1200" b="1" i="1" dirty="0">
                <a:latin typeface="Calibri"/>
                <a:ea typeface="Calibri"/>
                <a:cs typeface="Calibri"/>
                <a:sym typeface="Calibri"/>
              </a:rPr>
              <a:t>)</a:t>
            </a:r>
          </a:p>
          <a:p>
            <a:pPr marL="158750" lvl="0" indent="0" algn="l" rtl="0">
              <a:lnSpc>
                <a:spcPct val="100000"/>
              </a:lnSpc>
              <a:spcBef>
                <a:spcPts val="0"/>
              </a:spcBef>
              <a:spcAft>
                <a:spcPts val="0"/>
              </a:spcAft>
              <a:buSzPts val="1100"/>
              <a:buNone/>
            </a:pPr>
            <a:endParaRPr lang="es-ES" sz="1200" dirty="0">
              <a:latin typeface="Calibri"/>
              <a:ea typeface="Calibri"/>
              <a:cs typeface="Calibri"/>
              <a:sym typeface="Calibri"/>
            </a:endParaRPr>
          </a:p>
          <a:p>
            <a:pPr marL="158750" lvl="0" indent="0" algn="l" rtl="0">
              <a:lnSpc>
                <a:spcPct val="100000"/>
              </a:lnSpc>
              <a:spcBef>
                <a:spcPts val="0"/>
              </a:spcBef>
              <a:spcAft>
                <a:spcPts val="0"/>
              </a:spcAft>
              <a:buSzPts val="1100"/>
              <a:buNone/>
            </a:pPr>
            <a:r>
              <a:rPr lang="es-ES" sz="1200" b="1" dirty="0">
                <a:latin typeface="Calibri"/>
                <a:ea typeface="Calibri"/>
                <a:cs typeface="Calibri"/>
                <a:sym typeface="Calibri"/>
              </a:rPr>
              <a:t>La estructura legal permanece igual</a:t>
            </a:r>
            <a:r>
              <a:rPr lang="es-ES" sz="1200" dirty="0">
                <a:latin typeface="Calibri"/>
                <a:ea typeface="Calibri"/>
                <a:cs typeface="Calibri"/>
                <a:sym typeface="Calibri"/>
              </a:rPr>
              <a:t>: los coherederos siguen siendo propietarios de la tierra como copropietarios en común.</a:t>
            </a:r>
          </a:p>
          <a:p>
            <a:pPr marL="158750" lvl="0" indent="0" algn="l" rtl="0">
              <a:lnSpc>
                <a:spcPct val="100000"/>
              </a:lnSpc>
              <a:spcBef>
                <a:spcPts val="0"/>
              </a:spcBef>
              <a:spcAft>
                <a:spcPts val="0"/>
              </a:spcAft>
              <a:buSzPts val="1100"/>
              <a:buNone/>
            </a:pPr>
            <a:endParaRPr lang="es-ES" sz="1200" dirty="0">
              <a:latin typeface="Calibri"/>
              <a:ea typeface="Calibri"/>
              <a:cs typeface="Calibri"/>
              <a:sym typeface="Calibri"/>
            </a:endParaRPr>
          </a:p>
          <a:p>
            <a:pPr marL="158750" lvl="0" indent="0" algn="l" rtl="0">
              <a:lnSpc>
                <a:spcPct val="100000"/>
              </a:lnSpc>
              <a:spcBef>
                <a:spcPts val="0"/>
              </a:spcBef>
              <a:spcAft>
                <a:spcPts val="0"/>
              </a:spcAft>
              <a:buSzPts val="1100"/>
              <a:buNone/>
            </a:pPr>
            <a:r>
              <a:rPr lang="es-ES" sz="1200" dirty="0">
                <a:latin typeface="Calibri"/>
                <a:ea typeface="Calibri"/>
                <a:cs typeface="Calibri"/>
                <a:sym typeface="Calibri"/>
              </a:rPr>
              <a:t>En lugar de crear una nueva entidad que administre la propiedad familiar, los miembros de la familia pueden firmar un acuerdo de copropiedad en común. En este caso, cada miembro sigue siendo dueño de una parte del terreno, pero establecen un acuerdo que:</a:t>
            </a:r>
          </a:p>
          <a:p>
            <a:pPr marL="158750" lvl="0" indent="0" algn="l" rtl="0">
              <a:lnSpc>
                <a:spcPct val="100000"/>
              </a:lnSpc>
              <a:spcBef>
                <a:spcPts val="0"/>
              </a:spcBef>
              <a:spcAft>
                <a:spcPts val="0"/>
              </a:spcAft>
              <a:buSzPts val="1100"/>
              <a:buNone/>
            </a:pPr>
            <a:endParaRPr lang="es-ES" sz="1200" dirty="0">
              <a:latin typeface="Calibri"/>
              <a:ea typeface="Calibri"/>
              <a:cs typeface="Calibri"/>
              <a:sym typeface="Calibri"/>
            </a:endParaRPr>
          </a:p>
          <a:p>
            <a:pPr marL="158750" lvl="0" indent="0" algn="l" rtl="0">
              <a:lnSpc>
                <a:spcPct val="100000"/>
              </a:lnSpc>
              <a:spcBef>
                <a:spcPts val="0"/>
              </a:spcBef>
              <a:spcAft>
                <a:spcPts val="0"/>
              </a:spcAft>
              <a:buSzPts val="1100"/>
              <a:buNone/>
            </a:pPr>
            <a:r>
              <a:rPr lang="es-ES" sz="1200" dirty="0">
                <a:latin typeface="Calibri"/>
                <a:ea typeface="Calibri"/>
                <a:cs typeface="Calibri"/>
                <a:sym typeface="Calibri"/>
              </a:rPr>
              <a:t>• Define los derechos y responsabilidades de todos los propietarios.</a:t>
            </a:r>
          </a:p>
          <a:p>
            <a:pPr marL="158750" lvl="0" indent="0" algn="l" rtl="0">
              <a:lnSpc>
                <a:spcPct val="100000"/>
              </a:lnSpc>
              <a:spcBef>
                <a:spcPts val="0"/>
              </a:spcBef>
              <a:spcAft>
                <a:spcPts val="0"/>
              </a:spcAft>
              <a:buSzPts val="1100"/>
              <a:buNone/>
            </a:pPr>
            <a:r>
              <a:rPr lang="es-ES" sz="1200" dirty="0">
                <a:latin typeface="Calibri"/>
                <a:ea typeface="Calibri"/>
                <a:cs typeface="Calibri"/>
                <a:sym typeface="Calibri"/>
              </a:rPr>
              <a:t>• Puede ayudar a determinar quién administrará la propiedad, cómo se utilizará, cómo se pagarán los impuestos y qué ocurre si un copropietario desea vender su participación.</a:t>
            </a:r>
          </a:p>
          <a:p>
            <a:pPr marL="158750" lvl="0" indent="0" algn="l" rtl="0">
              <a:lnSpc>
                <a:spcPct val="100000"/>
              </a:lnSpc>
              <a:spcBef>
                <a:spcPts val="0"/>
              </a:spcBef>
              <a:spcAft>
                <a:spcPts val="0"/>
              </a:spcAft>
              <a:buSzPts val="1100"/>
              <a:buNone/>
            </a:pPr>
            <a:endParaRPr lang="es-ES" sz="1200" dirty="0">
              <a:latin typeface="Calibri"/>
              <a:ea typeface="Calibri"/>
              <a:cs typeface="Calibri"/>
              <a:sym typeface="Calibri"/>
            </a:endParaRPr>
          </a:p>
          <a:p>
            <a:pPr marL="158750" lvl="0" indent="0" algn="l" rtl="0">
              <a:lnSpc>
                <a:spcPct val="100000"/>
              </a:lnSpc>
              <a:spcBef>
                <a:spcPts val="0"/>
              </a:spcBef>
              <a:spcAft>
                <a:spcPts val="0"/>
              </a:spcAft>
              <a:buSzPts val="1100"/>
              <a:buNone/>
            </a:pPr>
            <a:r>
              <a:rPr lang="es-ES" sz="1200" b="1" dirty="0">
                <a:latin typeface="Calibri"/>
                <a:ea typeface="Calibri"/>
                <a:cs typeface="Calibri"/>
                <a:sym typeface="Calibri"/>
              </a:rPr>
              <a:t>Tiempo: </a:t>
            </a:r>
            <a:r>
              <a:rPr lang="es-ES" sz="1200" dirty="0">
                <a:latin typeface="Calibri"/>
                <a:ea typeface="Calibri"/>
                <a:cs typeface="Calibri"/>
                <a:sym typeface="Calibri"/>
              </a:rPr>
              <a:t>4 minutos</a:t>
            </a:r>
          </a:p>
          <a:p>
            <a:pPr marL="158750" lvl="0" indent="0" algn="l" rtl="0">
              <a:lnSpc>
                <a:spcPct val="100000"/>
              </a:lnSpc>
              <a:spcBef>
                <a:spcPts val="0"/>
              </a:spcBef>
              <a:spcAft>
                <a:spcPts val="0"/>
              </a:spcAft>
              <a:buSzPts val="1100"/>
              <a:buNone/>
            </a:pPr>
            <a:endParaRPr lang="es-ES" sz="1200" dirty="0">
              <a:latin typeface="Calibri"/>
              <a:ea typeface="Calibri"/>
              <a:cs typeface="Calibri"/>
              <a:sym typeface="Calibri"/>
            </a:endParaRPr>
          </a:p>
          <a:p>
            <a:pPr marL="158750" lvl="0" indent="0" algn="l" rtl="0">
              <a:lnSpc>
                <a:spcPct val="100000"/>
              </a:lnSpc>
              <a:spcBef>
                <a:spcPts val="0"/>
              </a:spcBef>
              <a:spcAft>
                <a:spcPts val="0"/>
              </a:spcAft>
              <a:buSzPts val="1100"/>
              <a:buNone/>
            </a:pPr>
            <a:r>
              <a:rPr lang="es-ES" sz="1200" b="1" dirty="0">
                <a:latin typeface="Calibri"/>
                <a:ea typeface="Calibri"/>
                <a:cs typeface="Calibri"/>
                <a:sym typeface="Calibri"/>
              </a:rPr>
              <a:t>Materiales: </a:t>
            </a:r>
            <a:r>
              <a:rPr lang="es-ES" sz="1200" dirty="0">
                <a:latin typeface="Calibri"/>
                <a:ea typeface="Calibri"/>
                <a:cs typeface="Calibri"/>
                <a:sym typeface="Calibri"/>
              </a:rPr>
              <a:t>Ninguno</a:t>
            </a:r>
          </a:p>
          <a:p>
            <a:pPr marL="158750" lvl="0" indent="0" algn="l" rtl="0">
              <a:lnSpc>
                <a:spcPct val="100000"/>
              </a:lnSpc>
              <a:spcBef>
                <a:spcPts val="0"/>
              </a:spcBef>
              <a:spcAft>
                <a:spcPts val="0"/>
              </a:spcAft>
              <a:buSzPts val="1100"/>
              <a:buNone/>
            </a:pPr>
            <a:endParaRPr lang="es-ES" sz="1200" dirty="0">
              <a:latin typeface="Calibri"/>
              <a:ea typeface="Calibri"/>
              <a:cs typeface="Calibri"/>
              <a:sym typeface="Calibri"/>
            </a:endParaRPr>
          </a:p>
          <a:p>
            <a:pPr marL="158750" lvl="0" indent="0" algn="l" rtl="0">
              <a:lnSpc>
                <a:spcPct val="100000"/>
              </a:lnSpc>
              <a:spcBef>
                <a:spcPts val="0"/>
              </a:spcBef>
              <a:spcAft>
                <a:spcPts val="0"/>
              </a:spcAft>
              <a:buSzPts val="1100"/>
              <a:buNone/>
            </a:pPr>
            <a:r>
              <a:rPr lang="es-ES" sz="1200" b="1" dirty="0">
                <a:latin typeface="Calibri"/>
                <a:ea typeface="Calibri"/>
                <a:cs typeface="Calibri"/>
                <a:sym typeface="Calibri"/>
              </a:rPr>
              <a:t>Material de apoyo: </a:t>
            </a:r>
            <a:r>
              <a:rPr lang="es-ES" sz="1200" dirty="0">
                <a:latin typeface="Calibri"/>
                <a:ea typeface="Calibri"/>
                <a:cs typeface="Calibri"/>
                <a:sym typeface="Calibri"/>
              </a:rPr>
              <a:t>Ninguno</a:t>
            </a:r>
            <a:endParaRPr sz="1200" dirty="0">
              <a:latin typeface="Calibri"/>
              <a:ea typeface="Calibri"/>
              <a:cs typeface="Calibri"/>
              <a:sym typeface="Calibri"/>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g1899f763874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586" name="Google Shape;586;g1899f763874_0_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s-ES" b="1" dirty="0"/>
              <a:t>Instrucciones</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b="1" i="1" dirty="0"/>
              <a:t>Durante esta sesión, hemos hablado sobre:</a:t>
            </a:r>
          </a:p>
          <a:p>
            <a:pPr marL="158750" lvl="0" indent="0" algn="l" rtl="0">
              <a:lnSpc>
                <a:spcPct val="100000"/>
              </a:lnSpc>
              <a:spcBef>
                <a:spcPts val="0"/>
              </a:spcBef>
              <a:spcAft>
                <a:spcPts val="0"/>
              </a:spcAft>
              <a:buSzPts val="1100"/>
              <a:buNone/>
            </a:pPr>
            <a:r>
              <a:rPr lang="es-ES" dirty="0"/>
              <a:t>• Los desafíos de poseer propiedad de herederos, incluidos los retos financieros y los riesgos de litigio</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dirty="0"/>
              <a:t>• Mejoras y avances legales para proteger a los propietarios de tierras heredadas</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dirty="0"/>
              <a:t>• La importancia de trabajar con otros miembros de la familia para decidir cómo administrar y disfrutar mejor la propiedad</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dirty="0"/>
              <a:t>• La creación de un árbol genealógico para identificar a los familiares que deben participar en el proceso</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dirty="0"/>
              <a:t>• Las diferentes estructuras y estrategias legales para mantener y proteger la propiedad de herederos</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dirty="0"/>
              <a:t>• Qué significa el “título” de propiedad de bienes inmuebles</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b="1" dirty="0"/>
              <a:t>Tiempo: </a:t>
            </a:r>
            <a:r>
              <a:rPr lang="es-ES" dirty="0"/>
              <a:t>1 minuto</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b="1" dirty="0"/>
              <a:t>Materiales: </a:t>
            </a:r>
            <a:r>
              <a:rPr lang="es-ES" dirty="0"/>
              <a:t>Ninguno</a:t>
            </a:r>
          </a:p>
          <a:p>
            <a:pPr marL="158750" lvl="0" indent="0" algn="l" rtl="0">
              <a:lnSpc>
                <a:spcPct val="100000"/>
              </a:lnSpc>
              <a:spcBef>
                <a:spcPts val="0"/>
              </a:spcBef>
              <a:spcAft>
                <a:spcPts val="0"/>
              </a:spcAft>
              <a:buSzPts val="1100"/>
              <a:buNone/>
            </a:pPr>
            <a:endParaRPr lang="es-ES" b="1" dirty="0"/>
          </a:p>
          <a:p>
            <a:pPr marL="158750" lvl="0" indent="0" algn="l" rtl="0">
              <a:lnSpc>
                <a:spcPct val="100000"/>
              </a:lnSpc>
              <a:spcBef>
                <a:spcPts val="0"/>
              </a:spcBef>
              <a:spcAft>
                <a:spcPts val="0"/>
              </a:spcAft>
              <a:buSzPts val="1100"/>
              <a:buNone/>
            </a:pPr>
            <a:r>
              <a:rPr lang="es-ES" b="1" dirty="0"/>
              <a:t>Material de apoyo</a:t>
            </a:r>
            <a:r>
              <a:rPr lang="es-ES" dirty="0"/>
              <a:t>: Ninguno</a:t>
            </a:r>
            <a:endParaRPr dirty="0"/>
          </a:p>
          <a:p>
            <a:pPr marL="15875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592" name="Google Shape;592;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s-ES" b="1" dirty="0"/>
              <a:t>Instrucciones</a:t>
            </a:r>
          </a:p>
          <a:p>
            <a:pPr marL="0" lvl="0" indent="0" algn="l" rtl="0">
              <a:lnSpc>
                <a:spcPct val="100000"/>
              </a:lnSpc>
              <a:spcBef>
                <a:spcPts val="0"/>
              </a:spcBef>
              <a:spcAft>
                <a:spcPts val="0"/>
              </a:spcAft>
              <a:buSzPts val="1100"/>
              <a:buNone/>
            </a:pPr>
            <a:endParaRPr lang="es-ES" i="1" dirty="0"/>
          </a:p>
          <a:p>
            <a:pPr marL="0" lvl="0" indent="0" algn="l" rtl="0">
              <a:lnSpc>
                <a:spcPct val="100000"/>
              </a:lnSpc>
              <a:spcBef>
                <a:spcPts val="0"/>
              </a:spcBef>
              <a:spcAft>
                <a:spcPts val="0"/>
              </a:spcAft>
              <a:buSzPts val="1100"/>
              <a:buNone/>
            </a:pPr>
            <a:r>
              <a:rPr lang="es-ES" i="1" dirty="0"/>
              <a:t>Concluya la sesión respondiendo cualquier pregunta que los participantes puedan tener.</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Tiempo: </a:t>
            </a:r>
            <a:r>
              <a:rPr lang="es-ES" dirty="0"/>
              <a:t>10 minutos</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Materiales: </a:t>
            </a:r>
            <a:r>
              <a:rPr lang="es-ES" dirty="0"/>
              <a:t>Ninguno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 de apoyo: </a:t>
            </a:r>
            <a:r>
              <a:rPr lang="es-ES" dirty="0"/>
              <a:t>Ninguno</a:t>
            </a:r>
            <a:endParaRPr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a:extLst>
            <a:ext uri="{FF2B5EF4-FFF2-40B4-BE49-F238E27FC236}">
              <a16:creationId xmlns:a16="http://schemas.microsoft.com/office/drawing/2014/main" id="{271079EE-2DB5-33FB-6CB3-06CC8B476019}"/>
            </a:ext>
          </a:extLst>
        </p:cNvPr>
        <p:cNvGrpSpPr/>
        <p:nvPr/>
      </p:nvGrpSpPr>
      <p:grpSpPr>
        <a:xfrm>
          <a:off x="0" y="0"/>
          <a:ext cx="0" cy="0"/>
          <a:chOff x="0" y="0"/>
          <a:chExt cx="0" cy="0"/>
        </a:xfrm>
      </p:grpSpPr>
      <p:sp>
        <p:nvSpPr>
          <p:cNvPr id="591" name="Google Shape;591;p33:notes">
            <a:extLst>
              <a:ext uri="{FF2B5EF4-FFF2-40B4-BE49-F238E27FC236}">
                <a16:creationId xmlns:a16="http://schemas.microsoft.com/office/drawing/2014/main" id="{D2DA1E11-20B8-206E-E6DE-173CB16BB6B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592" name="Google Shape;592;p33:notes">
            <a:extLst>
              <a:ext uri="{FF2B5EF4-FFF2-40B4-BE49-F238E27FC236}">
                <a16:creationId xmlns:a16="http://schemas.microsoft.com/office/drawing/2014/main" id="{5C8AE33B-46A5-55CA-95BC-A17B2C2F0DEC}"/>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s-ES" b="1" dirty="0"/>
              <a:t>Instrucciones</a:t>
            </a:r>
          </a:p>
          <a:p>
            <a:pPr marL="0" marR="0" lvl="0" indent="0" algn="l" rtl="0">
              <a:lnSpc>
                <a:spcPct val="100000"/>
              </a:lnSpc>
              <a:spcBef>
                <a:spcPts val="0"/>
              </a:spcBef>
              <a:spcAft>
                <a:spcPts val="0"/>
              </a:spcAft>
              <a:buClr>
                <a:srgbClr val="000000"/>
              </a:buClr>
              <a:buSzPts val="1100"/>
              <a:buFont typeface="Arial"/>
              <a:buNone/>
            </a:pPr>
            <a:r>
              <a:rPr lang="es-ES" b="0" dirty="0"/>
              <a:t>Concluya la sesión respondiendo cualquier pregunta que los participantes puedan tener.</a:t>
            </a:r>
          </a:p>
          <a:p>
            <a:pPr marL="0" marR="0" lvl="0" indent="0" algn="l" rtl="0">
              <a:lnSpc>
                <a:spcPct val="100000"/>
              </a:lnSpc>
              <a:spcBef>
                <a:spcPts val="0"/>
              </a:spcBef>
              <a:spcAft>
                <a:spcPts val="0"/>
              </a:spcAft>
              <a:buClr>
                <a:srgbClr val="000000"/>
              </a:buClr>
              <a:buSzPts val="1100"/>
              <a:buFont typeface="Arial"/>
              <a:buNone/>
            </a:pPr>
            <a:endParaRPr lang="es-ES" b="0" dirty="0"/>
          </a:p>
          <a:p>
            <a:pPr marL="0" marR="0" lvl="0" indent="0" algn="l" rtl="0">
              <a:lnSpc>
                <a:spcPct val="100000"/>
              </a:lnSpc>
              <a:spcBef>
                <a:spcPts val="0"/>
              </a:spcBef>
              <a:spcAft>
                <a:spcPts val="0"/>
              </a:spcAft>
              <a:buClr>
                <a:srgbClr val="000000"/>
              </a:buClr>
              <a:buSzPts val="1100"/>
              <a:buFont typeface="Arial"/>
              <a:buNone/>
            </a:pPr>
            <a:r>
              <a:rPr lang="es-ES" b="1" dirty="0"/>
              <a:t>Tiempo</a:t>
            </a:r>
            <a:r>
              <a:rPr lang="es-ES" b="0" dirty="0"/>
              <a:t>: 10 minutos</a:t>
            </a:r>
          </a:p>
          <a:p>
            <a:pPr marL="0" marR="0" lvl="0" indent="0" algn="l" rtl="0">
              <a:lnSpc>
                <a:spcPct val="100000"/>
              </a:lnSpc>
              <a:spcBef>
                <a:spcPts val="0"/>
              </a:spcBef>
              <a:spcAft>
                <a:spcPts val="0"/>
              </a:spcAft>
              <a:buClr>
                <a:srgbClr val="000000"/>
              </a:buClr>
              <a:buSzPts val="1100"/>
              <a:buFont typeface="Arial"/>
              <a:buNone/>
            </a:pPr>
            <a:endParaRPr lang="es-ES" b="0" dirty="0"/>
          </a:p>
          <a:p>
            <a:pPr marL="0" marR="0" lvl="0" indent="0" algn="l" rtl="0">
              <a:lnSpc>
                <a:spcPct val="100000"/>
              </a:lnSpc>
              <a:spcBef>
                <a:spcPts val="0"/>
              </a:spcBef>
              <a:spcAft>
                <a:spcPts val="0"/>
              </a:spcAft>
              <a:buClr>
                <a:srgbClr val="000000"/>
              </a:buClr>
              <a:buSzPts val="1100"/>
              <a:buFont typeface="Arial"/>
              <a:buNone/>
            </a:pPr>
            <a:r>
              <a:rPr lang="es-ES" b="1" dirty="0"/>
              <a:t>Materiales: </a:t>
            </a:r>
            <a:r>
              <a:rPr lang="es-ES" b="0" dirty="0"/>
              <a:t>Ninguno</a:t>
            </a:r>
          </a:p>
          <a:p>
            <a:pPr marL="0" marR="0" lvl="0" indent="0" algn="l" rtl="0">
              <a:lnSpc>
                <a:spcPct val="100000"/>
              </a:lnSpc>
              <a:spcBef>
                <a:spcPts val="0"/>
              </a:spcBef>
              <a:spcAft>
                <a:spcPts val="0"/>
              </a:spcAft>
              <a:buClr>
                <a:srgbClr val="000000"/>
              </a:buClr>
              <a:buSzPts val="1100"/>
              <a:buFont typeface="Arial"/>
              <a:buNone/>
            </a:pPr>
            <a:endParaRPr lang="es-ES" b="0" dirty="0"/>
          </a:p>
          <a:p>
            <a:pPr marL="0" marR="0" lvl="0" indent="0" algn="l" rtl="0">
              <a:lnSpc>
                <a:spcPct val="100000"/>
              </a:lnSpc>
              <a:spcBef>
                <a:spcPts val="0"/>
              </a:spcBef>
              <a:spcAft>
                <a:spcPts val="0"/>
              </a:spcAft>
              <a:buClr>
                <a:srgbClr val="000000"/>
              </a:buClr>
              <a:buSzPts val="1100"/>
              <a:buFont typeface="Arial"/>
              <a:buNone/>
            </a:pPr>
            <a:r>
              <a:rPr lang="es-ES" b="1" dirty="0"/>
              <a:t>Material de apoyo: </a:t>
            </a:r>
            <a:r>
              <a:rPr lang="es-ES" b="0" dirty="0"/>
              <a:t>Ninguno</a:t>
            </a:r>
            <a:endParaRPr b="0" dirty="0"/>
          </a:p>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42848760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265" name="Google Shape;265;p10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r>
              <a:rPr lang="es-ES" b="1" dirty="0"/>
              <a:t>Instrucciones: </a:t>
            </a:r>
            <a:r>
              <a:rPr lang="es-ES" dirty="0"/>
              <a:t>Esta diapositiva muestra las tres partes del plan de estudios y ofrece una vista rápida de los componentes que se abordan en cada sección.</a:t>
            </a:r>
          </a:p>
          <a:p>
            <a:pPr marL="457200" marR="0" lvl="0" indent="-228600" algn="l" rtl="0">
              <a:lnSpc>
                <a:spcPct val="100000"/>
              </a:lnSpc>
              <a:spcBef>
                <a:spcPts val="0"/>
              </a:spcBef>
              <a:spcAft>
                <a:spcPts val="0"/>
              </a:spcAft>
              <a:buClr>
                <a:srgbClr val="000000"/>
              </a:buClr>
              <a:buSzPts val="1100"/>
              <a:buFont typeface="Arial"/>
              <a:buNone/>
            </a:pPr>
            <a:endParaRPr lang="es-ES" dirty="0"/>
          </a:p>
          <a:p>
            <a:pPr marL="457200" marR="0" lvl="0" indent="-228600" algn="l" rtl="0">
              <a:lnSpc>
                <a:spcPct val="100000"/>
              </a:lnSpc>
              <a:spcBef>
                <a:spcPts val="0"/>
              </a:spcBef>
              <a:spcAft>
                <a:spcPts val="0"/>
              </a:spcAft>
              <a:buClr>
                <a:srgbClr val="000000"/>
              </a:buClr>
              <a:buSzPts val="1100"/>
              <a:buFont typeface="Arial"/>
              <a:buNone/>
            </a:pPr>
            <a:r>
              <a:rPr lang="es-ES" b="1" dirty="0"/>
              <a:t>Tiempo: </a:t>
            </a:r>
            <a:r>
              <a:rPr lang="es-ES" dirty="0"/>
              <a:t>1 minuto</a:t>
            </a:r>
          </a:p>
          <a:p>
            <a:pPr marL="457200" marR="0" lvl="0" indent="-228600" algn="l" rtl="0">
              <a:lnSpc>
                <a:spcPct val="100000"/>
              </a:lnSpc>
              <a:spcBef>
                <a:spcPts val="0"/>
              </a:spcBef>
              <a:spcAft>
                <a:spcPts val="0"/>
              </a:spcAft>
              <a:buClr>
                <a:srgbClr val="000000"/>
              </a:buClr>
              <a:buSzPts val="1100"/>
              <a:buFont typeface="Arial"/>
              <a:buNone/>
            </a:pPr>
            <a:endParaRPr lang="es-ES" dirty="0"/>
          </a:p>
          <a:p>
            <a:pPr marL="457200" marR="0" lvl="0" indent="-228600" algn="l" rtl="0">
              <a:lnSpc>
                <a:spcPct val="100000"/>
              </a:lnSpc>
              <a:spcBef>
                <a:spcPts val="0"/>
              </a:spcBef>
              <a:spcAft>
                <a:spcPts val="0"/>
              </a:spcAft>
              <a:buClr>
                <a:srgbClr val="000000"/>
              </a:buClr>
              <a:buSzPts val="1100"/>
              <a:buFont typeface="Arial"/>
              <a:buNone/>
            </a:pPr>
            <a:r>
              <a:rPr lang="es-ES" b="1" dirty="0"/>
              <a:t>Materiales</a:t>
            </a:r>
            <a:r>
              <a:rPr lang="es-ES" dirty="0"/>
              <a:t>: Ninguno</a:t>
            </a:r>
          </a:p>
          <a:p>
            <a:pPr marL="457200" marR="0" lvl="0" indent="-228600" algn="l" rtl="0">
              <a:lnSpc>
                <a:spcPct val="100000"/>
              </a:lnSpc>
              <a:spcBef>
                <a:spcPts val="0"/>
              </a:spcBef>
              <a:spcAft>
                <a:spcPts val="0"/>
              </a:spcAft>
              <a:buClr>
                <a:srgbClr val="000000"/>
              </a:buClr>
              <a:buSzPts val="1100"/>
              <a:buFont typeface="Arial"/>
              <a:buNone/>
            </a:pPr>
            <a:endParaRPr lang="es-ES" dirty="0"/>
          </a:p>
          <a:p>
            <a:pPr marL="457200" marR="0" lvl="0" indent="-228600" algn="l" rtl="0">
              <a:lnSpc>
                <a:spcPct val="100000"/>
              </a:lnSpc>
              <a:spcBef>
                <a:spcPts val="0"/>
              </a:spcBef>
              <a:spcAft>
                <a:spcPts val="0"/>
              </a:spcAft>
              <a:buClr>
                <a:srgbClr val="000000"/>
              </a:buClr>
              <a:buSzPts val="1100"/>
              <a:buFont typeface="Arial"/>
              <a:buNone/>
            </a:pPr>
            <a:r>
              <a:rPr lang="es-ES" b="1" dirty="0"/>
              <a:t>Material de apoyo: </a:t>
            </a:r>
            <a:r>
              <a:rPr lang="es-ES" dirty="0"/>
              <a:t>Ninguno</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272" name="Google Shape;272;p10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r>
              <a:rPr lang="es-ES" b="1" dirty="0"/>
              <a:t>Instrucciones: </a:t>
            </a:r>
            <a:r>
              <a:rPr lang="es-ES" dirty="0"/>
              <a:t>Dé tiempo para que los participantes se presenten y compartan su interés en aprender sobre la propiedad de herederos.</a:t>
            </a:r>
          </a:p>
          <a:p>
            <a:pPr marL="457200" marR="0" lvl="0" indent="-228600" algn="l" rtl="0">
              <a:lnSpc>
                <a:spcPct val="100000"/>
              </a:lnSpc>
              <a:spcBef>
                <a:spcPts val="0"/>
              </a:spcBef>
              <a:spcAft>
                <a:spcPts val="0"/>
              </a:spcAft>
              <a:buClr>
                <a:srgbClr val="000000"/>
              </a:buClr>
              <a:buSzPts val="1100"/>
              <a:buFont typeface="Arial"/>
              <a:buNone/>
            </a:pPr>
            <a:r>
              <a:rPr lang="es-ES" dirty="0"/>
              <a:t>Pida a los participantes que digan su nombre, afiliación, etc.</a:t>
            </a:r>
          </a:p>
          <a:p>
            <a:pPr marL="457200" marR="0" lvl="0" indent="-228600" algn="l" rtl="0">
              <a:lnSpc>
                <a:spcPct val="100000"/>
              </a:lnSpc>
              <a:spcBef>
                <a:spcPts val="0"/>
              </a:spcBef>
              <a:spcAft>
                <a:spcPts val="0"/>
              </a:spcAft>
              <a:buClr>
                <a:srgbClr val="000000"/>
              </a:buClr>
              <a:buSzPts val="1100"/>
              <a:buFont typeface="Arial"/>
              <a:buNone/>
            </a:pPr>
            <a:r>
              <a:rPr lang="es-ES" dirty="0"/>
              <a:t>Posibles preguntas para guiar la conversación:</a:t>
            </a:r>
          </a:p>
          <a:p>
            <a:pPr marL="457200" marR="0" lvl="0" indent="-228600" algn="l" rtl="0">
              <a:lnSpc>
                <a:spcPct val="100000"/>
              </a:lnSpc>
              <a:spcBef>
                <a:spcPts val="0"/>
              </a:spcBef>
              <a:spcAft>
                <a:spcPts val="0"/>
              </a:spcAft>
              <a:buClr>
                <a:srgbClr val="000000"/>
              </a:buClr>
              <a:buSzPts val="1100"/>
              <a:buFont typeface="Arial"/>
              <a:buNone/>
            </a:pPr>
            <a:r>
              <a:rPr lang="es-ES" dirty="0"/>
              <a:t>• 	¿Qué lo trae a este taller?</a:t>
            </a:r>
          </a:p>
          <a:p>
            <a:pPr marL="457200" marR="0" lvl="0" indent="-228600" algn="l" rtl="0">
              <a:lnSpc>
                <a:spcPct val="100000"/>
              </a:lnSpc>
              <a:spcBef>
                <a:spcPts val="0"/>
              </a:spcBef>
              <a:spcAft>
                <a:spcPts val="0"/>
              </a:spcAft>
              <a:buClr>
                <a:srgbClr val="000000"/>
              </a:buClr>
              <a:buSzPts val="1100"/>
              <a:buFont typeface="Arial"/>
              <a:buNone/>
            </a:pPr>
            <a:r>
              <a:rPr lang="es-ES" dirty="0"/>
              <a:t>• 	¿Qué le genera curiosidad respecto a la propiedad de herederos?</a:t>
            </a:r>
          </a:p>
          <a:p>
            <a:pPr marL="457200" marR="0" lvl="0" indent="-228600" algn="l" rtl="0">
              <a:lnSpc>
                <a:spcPct val="100000"/>
              </a:lnSpc>
              <a:spcBef>
                <a:spcPts val="0"/>
              </a:spcBef>
              <a:spcAft>
                <a:spcPts val="0"/>
              </a:spcAft>
              <a:buClr>
                <a:srgbClr val="000000"/>
              </a:buClr>
              <a:buSzPts val="1100"/>
              <a:buFont typeface="Arial"/>
              <a:buNone/>
            </a:pPr>
            <a:r>
              <a:rPr lang="es-ES" dirty="0"/>
              <a:t>Si están sentados en mesas, pida que cada persona comparta durante un máximo de un minuto. Si están en filas, pídales que formen parejas o grupos de tres para compartir.</a:t>
            </a:r>
          </a:p>
          <a:p>
            <a:pPr marL="457200" marR="0" lvl="0" indent="-228600" algn="l" rtl="0">
              <a:lnSpc>
                <a:spcPct val="100000"/>
              </a:lnSpc>
              <a:spcBef>
                <a:spcPts val="0"/>
              </a:spcBef>
              <a:spcAft>
                <a:spcPts val="0"/>
              </a:spcAft>
              <a:buClr>
                <a:srgbClr val="000000"/>
              </a:buClr>
              <a:buSzPts val="1100"/>
              <a:buFont typeface="Arial"/>
              <a:buNone/>
            </a:pPr>
            <a:endParaRPr lang="es-ES" dirty="0"/>
          </a:p>
          <a:p>
            <a:pPr marL="457200" marR="0" lvl="0" indent="-228600" algn="l" rtl="0">
              <a:lnSpc>
                <a:spcPct val="100000"/>
              </a:lnSpc>
              <a:spcBef>
                <a:spcPts val="0"/>
              </a:spcBef>
              <a:spcAft>
                <a:spcPts val="0"/>
              </a:spcAft>
              <a:buClr>
                <a:srgbClr val="000000"/>
              </a:buClr>
              <a:buSzPts val="1100"/>
              <a:buFont typeface="Arial"/>
              <a:buNone/>
            </a:pPr>
            <a:r>
              <a:rPr lang="es-ES" b="1" dirty="0"/>
              <a:t>Tiempo: </a:t>
            </a:r>
            <a:r>
              <a:rPr lang="es-ES" dirty="0"/>
              <a:t>10 minutos</a:t>
            </a:r>
          </a:p>
          <a:p>
            <a:pPr marL="457200" marR="0" lvl="0" indent="-228600" algn="l" rtl="0">
              <a:lnSpc>
                <a:spcPct val="100000"/>
              </a:lnSpc>
              <a:spcBef>
                <a:spcPts val="0"/>
              </a:spcBef>
              <a:spcAft>
                <a:spcPts val="0"/>
              </a:spcAft>
              <a:buClr>
                <a:srgbClr val="000000"/>
              </a:buClr>
              <a:buSzPts val="1100"/>
              <a:buFont typeface="Arial"/>
              <a:buNone/>
            </a:pPr>
            <a:endParaRPr lang="es-ES" dirty="0"/>
          </a:p>
          <a:p>
            <a:pPr marL="457200" marR="0" lvl="0" indent="-228600" algn="l" rtl="0">
              <a:lnSpc>
                <a:spcPct val="100000"/>
              </a:lnSpc>
              <a:spcBef>
                <a:spcPts val="0"/>
              </a:spcBef>
              <a:spcAft>
                <a:spcPts val="0"/>
              </a:spcAft>
              <a:buClr>
                <a:srgbClr val="000000"/>
              </a:buClr>
              <a:buSzPts val="1100"/>
              <a:buFont typeface="Arial"/>
              <a:buNone/>
            </a:pPr>
            <a:r>
              <a:rPr lang="es-ES" b="1" dirty="0"/>
              <a:t>Materiales: </a:t>
            </a:r>
            <a:r>
              <a:rPr lang="es-ES" dirty="0"/>
              <a:t>Ninguno</a:t>
            </a:r>
          </a:p>
          <a:p>
            <a:pPr marL="457200" marR="0" lvl="0" indent="-228600" algn="l" rtl="0">
              <a:lnSpc>
                <a:spcPct val="100000"/>
              </a:lnSpc>
              <a:spcBef>
                <a:spcPts val="0"/>
              </a:spcBef>
              <a:spcAft>
                <a:spcPts val="0"/>
              </a:spcAft>
              <a:buClr>
                <a:srgbClr val="000000"/>
              </a:buClr>
              <a:buSzPts val="1100"/>
              <a:buFont typeface="Arial"/>
              <a:buNone/>
            </a:pPr>
            <a:endParaRPr lang="es-ES" dirty="0"/>
          </a:p>
          <a:p>
            <a:pPr marL="457200" marR="0" lvl="0" indent="-228600" algn="l" rtl="0">
              <a:lnSpc>
                <a:spcPct val="100000"/>
              </a:lnSpc>
              <a:spcBef>
                <a:spcPts val="0"/>
              </a:spcBef>
              <a:spcAft>
                <a:spcPts val="0"/>
              </a:spcAft>
              <a:buClr>
                <a:srgbClr val="000000"/>
              </a:buClr>
              <a:buSzPts val="1100"/>
              <a:buFont typeface="Arial"/>
              <a:buNone/>
            </a:pPr>
            <a:r>
              <a:rPr lang="es-ES" b="1" dirty="0"/>
              <a:t>Material de apoyo</a:t>
            </a:r>
            <a:r>
              <a:rPr lang="es-ES" dirty="0"/>
              <a:t>: Ninguno</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2b274beff9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277" name="Google Shape;277;g2b274beff90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s-ES" b="1" dirty="0"/>
              <a:t>Instrucciones:</a:t>
            </a:r>
          </a:p>
          <a:p>
            <a:pPr marL="158750" lvl="0" indent="0" algn="l" rtl="0">
              <a:lnSpc>
                <a:spcPct val="100000"/>
              </a:lnSpc>
              <a:spcBef>
                <a:spcPts val="0"/>
              </a:spcBef>
              <a:spcAft>
                <a:spcPts val="0"/>
              </a:spcAft>
              <a:buSzPts val="1100"/>
              <a:buNone/>
            </a:pPr>
            <a:r>
              <a:rPr lang="es-ES" dirty="0"/>
              <a:t>Esta diapositiva marca el inicio de la sección de Descripción general.</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b="1" dirty="0"/>
              <a:t>Tiempo: </a:t>
            </a:r>
            <a:r>
              <a:rPr lang="es-ES" dirty="0"/>
              <a:t>1 minuto</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b="1" dirty="0"/>
              <a:t>Materiales: </a:t>
            </a:r>
            <a:r>
              <a:rPr lang="es-ES" dirty="0"/>
              <a:t>Ninguno</a:t>
            </a:r>
          </a:p>
          <a:p>
            <a:pPr marL="158750" lvl="0" indent="0" algn="l" rtl="0">
              <a:lnSpc>
                <a:spcPct val="100000"/>
              </a:lnSpc>
              <a:spcBef>
                <a:spcPts val="0"/>
              </a:spcBef>
              <a:spcAft>
                <a:spcPts val="0"/>
              </a:spcAft>
              <a:buSzPts val="1100"/>
              <a:buNone/>
            </a:pPr>
            <a:endParaRPr lang="es-ES" dirty="0"/>
          </a:p>
          <a:p>
            <a:pPr marL="158750" lvl="0" indent="0" algn="l" rtl="0">
              <a:lnSpc>
                <a:spcPct val="100000"/>
              </a:lnSpc>
              <a:spcBef>
                <a:spcPts val="0"/>
              </a:spcBef>
              <a:spcAft>
                <a:spcPts val="0"/>
              </a:spcAft>
              <a:buSzPts val="1100"/>
              <a:buNone/>
            </a:pPr>
            <a:r>
              <a:rPr lang="es-ES" b="1" dirty="0"/>
              <a:t>Material de apoyo</a:t>
            </a:r>
            <a:r>
              <a:rPr lang="es-ES" dirty="0"/>
              <a:t>: Ninguno</a:t>
            </a: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282" name="Google Shape;28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s-ES" b="1" dirty="0"/>
              <a:t>Instrucciones: </a:t>
            </a:r>
            <a:r>
              <a:rPr lang="es-ES" dirty="0"/>
              <a:t>Lea la declaración de responsabilidad y responda cualquier pregunta que pueda surgir.</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Tiempo: </a:t>
            </a:r>
            <a:r>
              <a:rPr lang="es-ES" dirty="0"/>
              <a:t>1 minuto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Materiales</a:t>
            </a:r>
            <a:r>
              <a:rPr lang="es-ES" dirty="0"/>
              <a:t>: Ninguno</a:t>
            </a:r>
          </a:p>
          <a:p>
            <a:pPr marL="0" lvl="0" indent="0" algn="l" rtl="0">
              <a:lnSpc>
                <a:spcPct val="100000"/>
              </a:lnSpc>
              <a:spcBef>
                <a:spcPts val="0"/>
              </a:spcBef>
              <a:spcAft>
                <a:spcPts val="0"/>
              </a:spcAft>
              <a:buSzPts val="1100"/>
              <a:buNone/>
            </a:pPr>
            <a:endParaRPr lang="es-ES" dirty="0"/>
          </a:p>
          <a:p>
            <a:pPr marL="0" lvl="0" indent="0" algn="l" rtl="0">
              <a:lnSpc>
                <a:spcPct val="100000"/>
              </a:lnSpc>
              <a:spcBef>
                <a:spcPts val="0"/>
              </a:spcBef>
              <a:spcAft>
                <a:spcPts val="0"/>
              </a:spcAft>
              <a:buSzPts val="1100"/>
              <a:buNone/>
            </a:pPr>
            <a:r>
              <a:rPr lang="es-ES" b="1" dirty="0"/>
              <a:t>Material de apoyo: </a:t>
            </a:r>
            <a:r>
              <a:rPr lang="es-ES" dirty="0"/>
              <a:t>Ninguno</a:t>
            </a:r>
          </a:p>
          <a:p>
            <a:pPr marL="0" lvl="0" indent="0" algn="l" rtl="0">
              <a:lnSpc>
                <a:spcPct val="100000"/>
              </a:lnSpc>
              <a:spcBef>
                <a:spcPts val="0"/>
              </a:spcBef>
              <a:spcAft>
                <a:spcPts val="0"/>
              </a:spcAft>
              <a:buSzPts val="1100"/>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ption 1">
  <p:cSld name="Option 1">
    <p:spTree>
      <p:nvGrpSpPr>
        <p:cNvPr id="1" name="Shape 8"/>
        <p:cNvGrpSpPr/>
        <p:nvPr/>
      </p:nvGrpSpPr>
      <p:grpSpPr>
        <a:xfrm>
          <a:off x="0" y="0"/>
          <a:ext cx="0" cy="0"/>
          <a:chOff x="0" y="0"/>
          <a:chExt cx="0" cy="0"/>
        </a:xfrm>
      </p:grpSpPr>
      <p:sp>
        <p:nvSpPr>
          <p:cNvPr id="9" name="Google Shape;9;p49"/>
          <p:cNvSpPr>
            <a:spLocks noGrp="1"/>
          </p:cNvSpPr>
          <p:nvPr>
            <p:ph type="pic" idx="2"/>
          </p:nvPr>
        </p:nvSpPr>
        <p:spPr>
          <a:xfrm>
            <a:off x="0" y="-1019"/>
            <a:ext cx="9144000" cy="5144520"/>
          </a:xfrm>
          <a:prstGeom prst="rect">
            <a:avLst/>
          </a:prstGeom>
          <a:noFill/>
          <a:ln>
            <a:noFill/>
          </a:ln>
        </p:spPr>
        <p:txBody>
          <a:bodyPr/>
          <a:lstStyle/>
          <a:p>
            <a:endParaRPr lang="en-US"/>
          </a:p>
        </p:txBody>
      </p:sp>
      <p:sp>
        <p:nvSpPr>
          <p:cNvPr id="10" name="Google Shape;10;p49"/>
          <p:cNvSpPr txBox="1">
            <a:spLocks noGrp="1"/>
          </p:cNvSpPr>
          <p:nvPr>
            <p:ph type="title"/>
          </p:nvPr>
        </p:nvSpPr>
        <p:spPr>
          <a:xfrm>
            <a:off x="1287538" y="273844"/>
            <a:ext cx="2570087" cy="1324604"/>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4000" b="1">
                <a:latin typeface="Lucida Sans"/>
                <a:ea typeface="Lucida Sans"/>
                <a:cs typeface="Lucida Sans"/>
                <a:sym typeface="Lucida Sa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 name="Google Shape;11;p49"/>
          <p:cNvSpPr txBox="1">
            <a:spLocks noGrp="1"/>
          </p:cNvSpPr>
          <p:nvPr>
            <p:ph type="body" idx="1"/>
          </p:nvPr>
        </p:nvSpPr>
        <p:spPr>
          <a:xfrm>
            <a:off x="1196283" y="1606550"/>
            <a:ext cx="2770700" cy="392113"/>
          </a:xfrm>
          <a:prstGeom prst="rect">
            <a:avLst/>
          </a:prstGeom>
          <a:noFill/>
          <a:ln>
            <a:noFill/>
          </a:ln>
        </p:spPr>
        <p:txBody>
          <a:bodyPr spcFirstLastPara="1" wrap="square" lIns="91425" tIns="91425" rIns="91425" bIns="91425" anchor="ctr" anchorCtr="0">
            <a:noAutofit/>
          </a:bodyPr>
          <a:lstStyle>
            <a:lvl1pPr marL="457200" lvl="0" indent="-228600" algn="ctr">
              <a:lnSpc>
                <a:spcPct val="115000"/>
              </a:lnSpc>
              <a:spcBef>
                <a:spcPts val="0"/>
              </a:spcBef>
              <a:spcAft>
                <a:spcPts val="0"/>
              </a:spcAft>
              <a:buSzPts val="1200"/>
              <a:buNone/>
              <a:defRPr sz="2000" b="1">
                <a:latin typeface="Arial"/>
                <a:ea typeface="Arial"/>
                <a:cs typeface="Arial"/>
                <a:sym typeface="Arial"/>
              </a:defRPr>
            </a:lvl1pPr>
            <a:lvl2pPr marL="914400" lvl="1" indent="-228600" algn="ctr">
              <a:lnSpc>
                <a:spcPct val="115000"/>
              </a:lnSpc>
              <a:spcBef>
                <a:spcPts val="1600"/>
              </a:spcBef>
              <a:spcAft>
                <a:spcPts val="0"/>
              </a:spcAft>
              <a:buSzPts val="1200"/>
              <a:buNone/>
              <a:defRPr sz="2000" b="1">
                <a:latin typeface="Arial"/>
                <a:ea typeface="Arial"/>
                <a:cs typeface="Arial"/>
                <a:sym typeface="Arial"/>
              </a:defRPr>
            </a:lvl2pPr>
            <a:lvl3pPr marL="1371600" lvl="2" indent="-228600" algn="ctr">
              <a:lnSpc>
                <a:spcPct val="115000"/>
              </a:lnSpc>
              <a:spcBef>
                <a:spcPts val="1600"/>
              </a:spcBef>
              <a:spcAft>
                <a:spcPts val="0"/>
              </a:spcAft>
              <a:buSzPts val="1200"/>
              <a:buNone/>
              <a:defRPr sz="2000" b="1">
                <a:latin typeface="Arial"/>
                <a:ea typeface="Arial"/>
                <a:cs typeface="Arial"/>
                <a:sym typeface="Arial"/>
              </a:defRPr>
            </a:lvl3pPr>
            <a:lvl4pPr marL="1828800" lvl="3" indent="-228600" algn="ctr">
              <a:lnSpc>
                <a:spcPct val="115000"/>
              </a:lnSpc>
              <a:spcBef>
                <a:spcPts val="1600"/>
              </a:spcBef>
              <a:spcAft>
                <a:spcPts val="0"/>
              </a:spcAft>
              <a:buSzPts val="1200"/>
              <a:buNone/>
              <a:defRPr sz="2000" b="1">
                <a:latin typeface="Arial"/>
                <a:ea typeface="Arial"/>
                <a:cs typeface="Arial"/>
                <a:sym typeface="Arial"/>
              </a:defRPr>
            </a:lvl4pPr>
            <a:lvl5pPr marL="2286000" lvl="4" indent="-228600" algn="ctr">
              <a:lnSpc>
                <a:spcPct val="115000"/>
              </a:lnSpc>
              <a:spcBef>
                <a:spcPts val="1600"/>
              </a:spcBef>
              <a:spcAft>
                <a:spcPts val="0"/>
              </a:spcAft>
              <a:buSzPts val="1200"/>
              <a:buNone/>
              <a:defRPr sz="2000" b="1">
                <a:latin typeface="Arial"/>
                <a:ea typeface="Arial"/>
                <a:cs typeface="Arial"/>
                <a:sym typeface="Arial"/>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2" name="Google Shape;12;p49"/>
          <p:cNvSpPr txBox="1">
            <a:spLocks noGrp="1"/>
          </p:cNvSpPr>
          <p:nvPr>
            <p:ph type="body" idx="3"/>
          </p:nvPr>
        </p:nvSpPr>
        <p:spPr>
          <a:xfrm>
            <a:off x="1619250" y="3898900"/>
            <a:ext cx="1885950" cy="400110"/>
          </a:xfrm>
          <a:prstGeom prst="rect">
            <a:avLst/>
          </a:prstGeom>
          <a:noFill/>
          <a:ln>
            <a:noFill/>
          </a:ln>
        </p:spPr>
        <p:txBody>
          <a:bodyPr spcFirstLastPara="1" wrap="square" lIns="91425" tIns="91425" rIns="91425" bIns="91425" anchor="ctr" anchorCtr="0">
            <a:noAutofit/>
          </a:bodyPr>
          <a:lstStyle>
            <a:lvl1pPr marL="457200" lvl="0" indent="-228600" algn="ctr">
              <a:lnSpc>
                <a:spcPct val="115000"/>
              </a:lnSpc>
              <a:spcBef>
                <a:spcPts val="0"/>
              </a:spcBef>
              <a:spcAft>
                <a:spcPts val="0"/>
              </a:spcAft>
              <a:buSzPts val="1200"/>
              <a:buNone/>
              <a:defRPr sz="2800">
                <a:latin typeface="Candara"/>
                <a:ea typeface="Candara"/>
                <a:cs typeface="Candara"/>
                <a:sym typeface="Candara"/>
              </a:defRPr>
            </a:lvl1pPr>
            <a:lvl2pPr marL="914400" lvl="1" indent="-228600" algn="ctr">
              <a:lnSpc>
                <a:spcPct val="115000"/>
              </a:lnSpc>
              <a:spcBef>
                <a:spcPts val="1600"/>
              </a:spcBef>
              <a:spcAft>
                <a:spcPts val="0"/>
              </a:spcAft>
              <a:buSzPts val="1200"/>
              <a:buNone/>
              <a:defRPr sz="2800">
                <a:latin typeface="Candara"/>
                <a:ea typeface="Candara"/>
                <a:cs typeface="Candara"/>
                <a:sym typeface="Candara"/>
              </a:defRPr>
            </a:lvl2pPr>
            <a:lvl3pPr marL="1371600" lvl="2" indent="-228600" algn="ctr">
              <a:lnSpc>
                <a:spcPct val="115000"/>
              </a:lnSpc>
              <a:spcBef>
                <a:spcPts val="1600"/>
              </a:spcBef>
              <a:spcAft>
                <a:spcPts val="0"/>
              </a:spcAft>
              <a:buSzPts val="1200"/>
              <a:buNone/>
              <a:defRPr sz="2800">
                <a:latin typeface="Candara"/>
                <a:ea typeface="Candara"/>
                <a:cs typeface="Candara"/>
                <a:sym typeface="Candara"/>
              </a:defRPr>
            </a:lvl3pPr>
            <a:lvl4pPr marL="1828800" lvl="3" indent="-228600" algn="ctr">
              <a:lnSpc>
                <a:spcPct val="115000"/>
              </a:lnSpc>
              <a:spcBef>
                <a:spcPts val="1600"/>
              </a:spcBef>
              <a:spcAft>
                <a:spcPts val="0"/>
              </a:spcAft>
              <a:buSzPts val="1200"/>
              <a:buNone/>
              <a:defRPr sz="2800">
                <a:latin typeface="Candara"/>
                <a:ea typeface="Candara"/>
                <a:cs typeface="Candara"/>
                <a:sym typeface="Candara"/>
              </a:defRPr>
            </a:lvl4pPr>
            <a:lvl5pPr marL="2286000" lvl="4" indent="-228600" algn="ctr">
              <a:lnSpc>
                <a:spcPct val="115000"/>
              </a:lnSpc>
              <a:spcBef>
                <a:spcPts val="1600"/>
              </a:spcBef>
              <a:spcAft>
                <a:spcPts val="0"/>
              </a:spcAft>
              <a:buSzPts val="1200"/>
              <a:buNone/>
              <a:defRPr sz="2800">
                <a:latin typeface="Candara"/>
                <a:ea typeface="Candara"/>
                <a:cs typeface="Candara"/>
                <a:sym typeface="Candara"/>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3" name="Google Shape;13;p49"/>
          <p:cNvSpPr txBox="1">
            <a:spLocks noGrp="1"/>
          </p:cNvSpPr>
          <p:nvPr>
            <p:ph type="body" idx="4"/>
          </p:nvPr>
        </p:nvSpPr>
        <p:spPr>
          <a:xfrm>
            <a:off x="1619250" y="4298950"/>
            <a:ext cx="1885950" cy="485775"/>
          </a:xfrm>
          <a:prstGeom prst="rect">
            <a:avLst/>
          </a:prstGeom>
          <a:noFill/>
          <a:ln>
            <a:noFill/>
          </a:ln>
        </p:spPr>
        <p:txBody>
          <a:bodyPr spcFirstLastPara="1" wrap="square" lIns="91425" tIns="91425" rIns="91425" bIns="91425" anchor="ctr" anchorCtr="0">
            <a:noAutofit/>
          </a:bodyPr>
          <a:lstStyle>
            <a:lvl1pPr marL="457200" lvl="0" indent="-228600" algn="ctr">
              <a:lnSpc>
                <a:spcPct val="115000"/>
              </a:lnSpc>
              <a:spcBef>
                <a:spcPts val="0"/>
              </a:spcBef>
              <a:spcAft>
                <a:spcPts val="0"/>
              </a:spcAft>
              <a:buSzPts val="1200"/>
              <a:buNone/>
              <a:defRPr sz="3200" b="0">
                <a:latin typeface="Candara"/>
                <a:ea typeface="Candara"/>
                <a:cs typeface="Candara"/>
                <a:sym typeface="Candara"/>
              </a:defRPr>
            </a:lvl1pPr>
            <a:lvl2pPr marL="914400" lvl="1" indent="-304800" algn="ctr">
              <a:lnSpc>
                <a:spcPct val="115000"/>
              </a:lnSpc>
              <a:spcBef>
                <a:spcPts val="1600"/>
              </a:spcBef>
              <a:spcAft>
                <a:spcPts val="0"/>
              </a:spcAft>
              <a:buSzPts val="1200"/>
              <a:buChar char="○"/>
              <a:defRPr/>
            </a:lvl2pPr>
            <a:lvl3pPr marL="1371600" lvl="2" indent="-304800" algn="ctr">
              <a:lnSpc>
                <a:spcPct val="115000"/>
              </a:lnSpc>
              <a:spcBef>
                <a:spcPts val="1600"/>
              </a:spcBef>
              <a:spcAft>
                <a:spcPts val="0"/>
              </a:spcAft>
              <a:buSzPts val="1200"/>
              <a:buChar char="■"/>
              <a:defRPr/>
            </a:lvl3pPr>
            <a:lvl4pPr marL="1828800" lvl="3" indent="-304800" algn="ctr">
              <a:lnSpc>
                <a:spcPct val="115000"/>
              </a:lnSpc>
              <a:spcBef>
                <a:spcPts val="1600"/>
              </a:spcBef>
              <a:spcAft>
                <a:spcPts val="0"/>
              </a:spcAft>
              <a:buSzPts val="1200"/>
              <a:buChar char="●"/>
              <a:defRPr/>
            </a:lvl4pPr>
            <a:lvl5pPr marL="2286000" lvl="4" indent="-304800" algn="ctr">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4" name="Google Shape;14;p49"/>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5" name="Google Shape;15;p49"/>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6" name="Google Shape;16;p49"/>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1">
  <p:cSld name="CUSTOM_12">
    <p:spTree>
      <p:nvGrpSpPr>
        <p:cNvPr id="1" name="Shape 63"/>
        <p:cNvGrpSpPr/>
        <p:nvPr/>
      </p:nvGrpSpPr>
      <p:grpSpPr>
        <a:xfrm>
          <a:off x="0" y="0"/>
          <a:ext cx="0" cy="0"/>
          <a:chOff x="0" y="0"/>
          <a:chExt cx="0" cy="0"/>
        </a:xfrm>
      </p:grpSpPr>
      <p:pic>
        <p:nvPicPr>
          <p:cNvPr id="64" name="Google Shape;64;g2b54efc603f_0_605" descr="A picture containing tree, outdoor, ground, grass  Description automatically generated"/>
          <p:cNvPicPr preferRelativeResize="0"/>
          <p:nvPr/>
        </p:nvPicPr>
        <p:blipFill rotWithShape="1">
          <a:blip r:embed="rId2">
            <a:alphaModFix/>
          </a:blip>
          <a:srcRect/>
          <a:stretch/>
        </p:blipFill>
        <p:spPr>
          <a:xfrm flipH="1">
            <a:off x="1154596" y="0"/>
            <a:ext cx="6858000" cy="5143501"/>
          </a:xfrm>
          <a:prstGeom prst="rect">
            <a:avLst/>
          </a:prstGeom>
          <a:noFill/>
          <a:ln>
            <a:noFill/>
          </a:ln>
        </p:spPr>
      </p:pic>
      <p:sp>
        <p:nvSpPr>
          <p:cNvPr id="65" name="Google Shape;65;g2b54efc603f_0_605"/>
          <p:cNvSpPr/>
          <p:nvPr/>
        </p:nvSpPr>
        <p:spPr>
          <a:xfrm rot="5400000">
            <a:off x="3413998" y="-2000289"/>
            <a:ext cx="2316000" cy="9144000"/>
          </a:xfrm>
          <a:prstGeom prst="rect">
            <a:avLst/>
          </a:prstGeom>
          <a:solidFill>
            <a:srgbClr val="908269">
              <a:alpha val="8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 name="Google Shape;66;g2b54efc603f_0_605"/>
          <p:cNvSpPr txBox="1">
            <a:spLocks noGrp="1"/>
          </p:cNvSpPr>
          <p:nvPr>
            <p:ph type="body" idx="1"/>
          </p:nvPr>
        </p:nvSpPr>
        <p:spPr>
          <a:xfrm>
            <a:off x="510865" y="2126328"/>
            <a:ext cx="8145600" cy="701700"/>
          </a:xfrm>
          <a:prstGeom prst="rect">
            <a:avLst/>
          </a:prstGeom>
          <a:noFill/>
          <a:ln>
            <a:noFill/>
          </a:ln>
        </p:spPr>
        <p:txBody>
          <a:bodyPr spcFirstLastPara="1" wrap="square" lIns="91425" tIns="91425" rIns="91425" bIns="91425" anchor="t" anchorCtr="0">
            <a:noAutofit/>
          </a:bodyPr>
          <a:lstStyle>
            <a:lvl1pPr marL="457200" lvl="0" indent="-228600" algn="ctr">
              <a:lnSpc>
                <a:spcPct val="115000"/>
              </a:lnSpc>
              <a:spcBef>
                <a:spcPts val="0"/>
              </a:spcBef>
              <a:spcAft>
                <a:spcPts val="0"/>
              </a:spcAft>
              <a:buSzPts val="1200"/>
              <a:buNone/>
              <a:defRPr sz="4000" b="1">
                <a:solidFill>
                  <a:schemeClr val="lt1"/>
                </a:solidFill>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 text 1 2">
  <p:cSld name="CUSTOM_13_2">
    <p:spTree>
      <p:nvGrpSpPr>
        <p:cNvPr id="1" name="Shape 67"/>
        <p:cNvGrpSpPr/>
        <p:nvPr/>
      </p:nvGrpSpPr>
      <p:grpSpPr>
        <a:xfrm>
          <a:off x="0" y="0"/>
          <a:ext cx="0" cy="0"/>
          <a:chOff x="0" y="0"/>
          <a:chExt cx="0" cy="0"/>
        </a:xfrm>
      </p:grpSpPr>
      <p:sp>
        <p:nvSpPr>
          <p:cNvPr id="68" name="Google Shape;68;g2b54efc603f_0_630"/>
          <p:cNvSpPr>
            <a:spLocks noGrp="1"/>
          </p:cNvSpPr>
          <p:nvPr>
            <p:ph type="pic" idx="2"/>
          </p:nvPr>
        </p:nvSpPr>
        <p:spPr>
          <a:xfrm>
            <a:off x="5710511" y="765175"/>
            <a:ext cx="3378000" cy="3403500"/>
          </a:xfrm>
          <a:prstGeom prst="rect">
            <a:avLst/>
          </a:prstGeom>
          <a:noFill/>
          <a:ln>
            <a:noFill/>
          </a:ln>
        </p:spPr>
        <p:txBody>
          <a:bodyPr/>
          <a:lstStyle/>
          <a:p>
            <a:endParaRPr lang="en-US"/>
          </a:p>
        </p:txBody>
      </p:sp>
      <p:sp>
        <p:nvSpPr>
          <p:cNvPr id="69" name="Google Shape;69;g2b54efc603f_0_630"/>
          <p:cNvSpPr/>
          <p:nvPr/>
        </p:nvSpPr>
        <p:spPr>
          <a:xfrm rot="-5400000">
            <a:off x="2210377" y="-1934771"/>
            <a:ext cx="4854600" cy="9012900"/>
          </a:xfrm>
          <a:prstGeom prst="rect">
            <a:avLst/>
          </a:prstGeom>
          <a:solidFill>
            <a:schemeClr val="accent1">
              <a:alpha val="48235"/>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0" name="Google Shape;70;g2b54efc603f_0_630"/>
          <p:cNvSpPr txBox="1">
            <a:spLocks noGrp="1"/>
          </p:cNvSpPr>
          <p:nvPr>
            <p:ph type="body" idx="1"/>
          </p:nvPr>
        </p:nvSpPr>
        <p:spPr>
          <a:xfrm>
            <a:off x="584791" y="236189"/>
            <a:ext cx="8503200" cy="830400"/>
          </a:xfrm>
          <a:prstGeom prst="rect">
            <a:avLst/>
          </a:prstGeom>
          <a:noFill/>
          <a:ln>
            <a:noFill/>
          </a:ln>
        </p:spPr>
        <p:txBody>
          <a:bodyPr spcFirstLastPara="1" wrap="square" lIns="91425" tIns="91425" rIns="91425" bIns="91425" anchor="ctr" anchorCtr="0">
            <a:noAutofit/>
          </a:bodyPr>
          <a:lstStyle>
            <a:lvl1pPr marL="457200" lvl="0" indent="-228600" algn="l">
              <a:lnSpc>
                <a:spcPct val="115000"/>
              </a:lnSpc>
              <a:spcBef>
                <a:spcPts val="0"/>
              </a:spcBef>
              <a:spcAft>
                <a:spcPts val="0"/>
              </a:spcAft>
              <a:buSzPts val="1200"/>
              <a:buNone/>
              <a:defRPr sz="2400" b="1">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71" name="Google Shape;71;g2b54efc603f_0_630"/>
          <p:cNvSpPr/>
          <p:nvPr/>
        </p:nvSpPr>
        <p:spPr>
          <a:xfrm rot="-5400000">
            <a:off x="4529851" y="-3555368"/>
            <a:ext cx="84300" cy="9144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 name="Google Shape;72;g2b54efc603f_0_630"/>
          <p:cNvSpPr txBox="1">
            <a:spLocks noGrp="1"/>
          </p:cNvSpPr>
          <p:nvPr>
            <p:ph type="body" idx="3"/>
          </p:nvPr>
        </p:nvSpPr>
        <p:spPr>
          <a:xfrm>
            <a:off x="354001" y="1294827"/>
            <a:ext cx="4951500" cy="31209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800"/>
            </a:lvl1pPr>
            <a:lvl2pPr marL="914400" lvl="1" indent="-228600" algn="l">
              <a:lnSpc>
                <a:spcPct val="115000"/>
              </a:lnSpc>
              <a:spcBef>
                <a:spcPts val="1600"/>
              </a:spcBef>
              <a:spcAft>
                <a:spcPts val="0"/>
              </a:spcAft>
              <a:buSzPts val="1200"/>
              <a:buNone/>
              <a:defRPr sz="1800"/>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228600" algn="l">
              <a:lnSpc>
                <a:spcPct val="115000"/>
              </a:lnSpc>
              <a:spcBef>
                <a:spcPts val="1600"/>
              </a:spcBef>
              <a:spcAft>
                <a:spcPts val="0"/>
              </a:spcAft>
              <a:buSzPts val="1200"/>
              <a:buNone/>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2">
  <p:cSld name="1_Table of contents">
    <p:spTree>
      <p:nvGrpSpPr>
        <p:cNvPr id="1" name="Shape 73"/>
        <p:cNvGrpSpPr/>
        <p:nvPr/>
      </p:nvGrpSpPr>
      <p:grpSpPr>
        <a:xfrm>
          <a:off x="0" y="0"/>
          <a:ext cx="0" cy="0"/>
          <a:chOff x="0" y="0"/>
          <a:chExt cx="0" cy="0"/>
        </a:xfrm>
      </p:grpSpPr>
      <p:sp>
        <p:nvSpPr>
          <p:cNvPr id="74" name="Google Shape;74;g2b54efc603f_0_609"/>
          <p:cNvSpPr txBox="1">
            <a:spLocks noGrp="1"/>
          </p:cNvSpPr>
          <p:nvPr>
            <p:ph type="ctrTitle"/>
          </p:nvPr>
        </p:nvSpPr>
        <p:spPr>
          <a:xfrm>
            <a:off x="3423902" y="387473"/>
            <a:ext cx="2251800" cy="577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200"/>
              <a:buNone/>
              <a:defRPr sz="1200"/>
            </a:lvl1pPr>
            <a:lvl2pPr lvl="1" algn="l">
              <a:lnSpc>
                <a:spcPct val="100000"/>
              </a:lnSpc>
              <a:spcBef>
                <a:spcPts val="0"/>
              </a:spcBef>
              <a:spcAft>
                <a:spcPts val="0"/>
              </a:spcAft>
              <a:buSzPts val="1200"/>
              <a:buNone/>
              <a:defRPr sz="1200"/>
            </a:lvl2pPr>
            <a:lvl3pPr lvl="2" algn="l">
              <a:lnSpc>
                <a:spcPct val="100000"/>
              </a:lnSpc>
              <a:spcBef>
                <a:spcPts val="0"/>
              </a:spcBef>
              <a:spcAft>
                <a:spcPts val="0"/>
              </a:spcAft>
              <a:buSzPts val="1200"/>
              <a:buNone/>
              <a:defRPr sz="1200"/>
            </a:lvl3pPr>
            <a:lvl4pPr lvl="3" algn="l">
              <a:lnSpc>
                <a:spcPct val="100000"/>
              </a:lnSpc>
              <a:spcBef>
                <a:spcPts val="0"/>
              </a:spcBef>
              <a:spcAft>
                <a:spcPts val="0"/>
              </a:spcAft>
              <a:buSzPts val="1200"/>
              <a:buNone/>
              <a:defRPr sz="1200"/>
            </a:lvl4pPr>
            <a:lvl5pPr lvl="4" algn="l">
              <a:lnSpc>
                <a:spcPct val="100000"/>
              </a:lnSpc>
              <a:spcBef>
                <a:spcPts val="0"/>
              </a:spcBef>
              <a:spcAft>
                <a:spcPts val="0"/>
              </a:spcAft>
              <a:buSzPts val="1200"/>
              <a:buNone/>
              <a:defRPr sz="1200"/>
            </a:lvl5pPr>
            <a:lvl6pPr lvl="5" algn="l">
              <a:lnSpc>
                <a:spcPct val="100000"/>
              </a:lnSpc>
              <a:spcBef>
                <a:spcPts val="0"/>
              </a:spcBef>
              <a:spcAft>
                <a:spcPts val="0"/>
              </a:spcAft>
              <a:buSzPts val="1200"/>
              <a:buNone/>
              <a:defRPr sz="1200"/>
            </a:lvl6pPr>
            <a:lvl7pPr lvl="6" algn="l">
              <a:lnSpc>
                <a:spcPct val="100000"/>
              </a:lnSpc>
              <a:spcBef>
                <a:spcPts val="0"/>
              </a:spcBef>
              <a:spcAft>
                <a:spcPts val="0"/>
              </a:spcAft>
              <a:buSzPts val="1200"/>
              <a:buNone/>
              <a:defRPr sz="1200"/>
            </a:lvl7pPr>
            <a:lvl8pPr lvl="7" algn="l">
              <a:lnSpc>
                <a:spcPct val="100000"/>
              </a:lnSpc>
              <a:spcBef>
                <a:spcPts val="0"/>
              </a:spcBef>
              <a:spcAft>
                <a:spcPts val="0"/>
              </a:spcAft>
              <a:buSzPts val="1200"/>
              <a:buNone/>
              <a:defRPr sz="1200"/>
            </a:lvl8pPr>
            <a:lvl9pPr lvl="8" algn="l">
              <a:lnSpc>
                <a:spcPct val="100000"/>
              </a:lnSpc>
              <a:spcBef>
                <a:spcPts val="0"/>
              </a:spcBef>
              <a:spcAft>
                <a:spcPts val="0"/>
              </a:spcAft>
              <a:buSzPts val="1200"/>
              <a:buNone/>
              <a:defRPr sz="1200"/>
            </a:lvl9pPr>
          </a:lstStyle>
          <a:p>
            <a:endParaRPr/>
          </a:p>
        </p:txBody>
      </p:sp>
      <p:sp>
        <p:nvSpPr>
          <p:cNvPr id="75" name="Google Shape;75;g2b54efc603f_0_609"/>
          <p:cNvSpPr txBox="1">
            <a:spLocks noGrp="1"/>
          </p:cNvSpPr>
          <p:nvPr>
            <p:ph type="subTitle" idx="1"/>
          </p:nvPr>
        </p:nvSpPr>
        <p:spPr>
          <a:xfrm>
            <a:off x="3423900" y="802521"/>
            <a:ext cx="1906500" cy="572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76" name="Google Shape;76;g2b54efc603f_0_609"/>
          <p:cNvSpPr txBox="1">
            <a:spLocks noGrp="1"/>
          </p:cNvSpPr>
          <p:nvPr>
            <p:ph type="title" idx="2"/>
          </p:nvPr>
        </p:nvSpPr>
        <p:spPr>
          <a:xfrm>
            <a:off x="2023007" y="654113"/>
            <a:ext cx="1739100" cy="577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endParaRPr/>
          </a:p>
        </p:txBody>
      </p:sp>
      <p:sp>
        <p:nvSpPr>
          <p:cNvPr id="77" name="Google Shape;77;g2b54efc603f_0_609"/>
          <p:cNvSpPr txBox="1">
            <a:spLocks noGrp="1"/>
          </p:cNvSpPr>
          <p:nvPr>
            <p:ph type="ctrTitle" idx="3"/>
          </p:nvPr>
        </p:nvSpPr>
        <p:spPr>
          <a:xfrm>
            <a:off x="3425264" y="1224286"/>
            <a:ext cx="2251800" cy="577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200"/>
              <a:buNone/>
              <a:defRPr sz="1200"/>
            </a:lvl1pPr>
            <a:lvl2pPr lvl="1" algn="l">
              <a:lnSpc>
                <a:spcPct val="100000"/>
              </a:lnSpc>
              <a:spcBef>
                <a:spcPts val="0"/>
              </a:spcBef>
              <a:spcAft>
                <a:spcPts val="0"/>
              </a:spcAft>
              <a:buSzPts val="1200"/>
              <a:buNone/>
              <a:defRPr sz="1200"/>
            </a:lvl2pPr>
            <a:lvl3pPr lvl="2" algn="l">
              <a:lnSpc>
                <a:spcPct val="100000"/>
              </a:lnSpc>
              <a:spcBef>
                <a:spcPts val="0"/>
              </a:spcBef>
              <a:spcAft>
                <a:spcPts val="0"/>
              </a:spcAft>
              <a:buSzPts val="1200"/>
              <a:buNone/>
              <a:defRPr sz="1200"/>
            </a:lvl3pPr>
            <a:lvl4pPr lvl="3" algn="l">
              <a:lnSpc>
                <a:spcPct val="100000"/>
              </a:lnSpc>
              <a:spcBef>
                <a:spcPts val="0"/>
              </a:spcBef>
              <a:spcAft>
                <a:spcPts val="0"/>
              </a:spcAft>
              <a:buSzPts val="1200"/>
              <a:buNone/>
              <a:defRPr sz="1200"/>
            </a:lvl4pPr>
            <a:lvl5pPr lvl="4" algn="l">
              <a:lnSpc>
                <a:spcPct val="100000"/>
              </a:lnSpc>
              <a:spcBef>
                <a:spcPts val="0"/>
              </a:spcBef>
              <a:spcAft>
                <a:spcPts val="0"/>
              </a:spcAft>
              <a:buSzPts val="1200"/>
              <a:buNone/>
              <a:defRPr sz="1200"/>
            </a:lvl5pPr>
            <a:lvl6pPr lvl="5" algn="l">
              <a:lnSpc>
                <a:spcPct val="100000"/>
              </a:lnSpc>
              <a:spcBef>
                <a:spcPts val="0"/>
              </a:spcBef>
              <a:spcAft>
                <a:spcPts val="0"/>
              </a:spcAft>
              <a:buSzPts val="1200"/>
              <a:buNone/>
              <a:defRPr sz="1200"/>
            </a:lvl6pPr>
            <a:lvl7pPr lvl="6" algn="l">
              <a:lnSpc>
                <a:spcPct val="100000"/>
              </a:lnSpc>
              <a:spcBef>
                <a:spcPts val="0"/>
              </a:spcBef>
              <a:spcAft>
                <a:spcPts val="0"/>
              </a:spcAft>
              <a:buSzPts val="1200"/>
              <a:buNone/>
              <a:defRPr sz="1200"/>
            </a:lvl7pPr>
            <a:lvl8pPr lvl="7" algn="l">
              <a:lnSpc>
                <a:spcPct val="100000"/>
              </a:lnSpc>
              <a:spcBef>
                <a:spcPts val="0"/>
              </a:spcBef>
              <a:spcAft>
                <a:spcPts val="0"/>
              </a:spcAft>
              <a:buSzPts val="1200"/>
              <a:buNone/>
              <a:defRPr sz="1200"/>
            </a:lvl8pPr>
            <a:lvl9pPr lvl="8" algn="l">
              <a:lnSpc>
                <a:spcPct val="100000"/>
              </a:lnSpc>
              <a:spcBef>
                <a:spcPts val="0"/>
              </a:spcBef>
              <a:spcAft>
                <a:spcPts val="0"/>
              </a:spcAft>
              <a:buSzPts val="1200"/>
              <a:buNone/>
              <a:defRPr sz="1200"/>
            </a:lvl9pPr>
          </a:lstStyle>
          <a:p>
            <a:endParaRPr/>
          </a:p>
        </p:txBody>
      </p:sp>
      <p:sp>
        <p:nvSpPr>
          <p:cNvPr id="78" name="Google Shape;78;g2b54efc603f_0_609"/>
          <p:cNvSpPr txBox="1">
            <a:spLocks noGrp="1"/>
          </p:cNvSpPr>
          <p:nvPr>
            <p:ph type="subTitle" idx="4"/>
          </p:nvPr>
        </p:nvSpPr>
        <p:spPr>
          <a:xfrm>
            <a:off x="3425259" y="1638859"/>
            <a:ext cx="1976700" cy="572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79" name="Google Shape;79;g2b54efc603f_0_609"/>
          <p:cNvSpPr txBox="1">
            <a:spLocks noGrp="1"/>
          </p:cNvSpPr>
          <p:nvPr>
            <p:ph type="title" idx="5"/>
          </p:nvPr>
        </p:nvSpPr>
        <p:spPr>
          <a:xfrm>
            <a:off x="2023007" y="1488788"/>
            <a:ext cx="1615200" cy="577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endParaRPr/>
          </a:p>
        </p:txBody>
      </p:sp>
      <p:sp>
        <p:nvSpPr>
          <p:cNvPr id="80" name="Google Shape;80;g2b54efc603f_0_609"/>
          <p:cNvSpPr txBox="1">
            <a:spLocks noGrp="1"/>
          </p:cNvSpPr>
          <p:nvPr>
            <p:ph type="ctrTitle" idx="6"/>
          </p:nvPr>
        </p:nvSpPr>
        <p:spPr>
          <a:xfrm>
            <a:off x="3427999" y="2061098"/>
            <a:ext cx="2251800" cy="577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200"/>
              <a:buNone/>
              <a:defRPr sz="1200"/>
            </a:lvl1pPr>
            <a:lvl2pPr lvl="1" algn="l">
              <a:lnSpc>
                <a:spcPct val="100000"/>
              </a:lnSpc>
              <a:spcBef>
                <a:spcPts val="0"/>
              </a:spcBef>
              <a:spcAft>
                <a:spcPts val="0"/>
              </a:spcAft>
              <a:buSzPts val="1200"/>
              <a:buNone/>
              <a:defRPr sz="1200"/>
            </a:lvl2pPr>
            <a:lvl3pPr lvl="2" algn="l">
              <a:lnSpc>
                <a:spcPct val="100000"/>
              </a:lnSpc>
              <a:spcBef>
                <a:spcPts val="0"/>
              </a:spcBef>
              <a:spcAft>
                <a:spcPts val="0"/>
              </a:spcAft>
              <a:buSzPts val="1200"/>
              <a:buNone/>
              <a:defRPr sz="1200"/>
            </a:lvl3pPr>
            <a:lvl4pPr lvl="3" algn="l">
              <a:lnSpc>
                <a:spcPct val="100000"/>
              </a:lnSpc>
              <a:spcBef>
                <a:spcPts val="0"/>
              </a:spcBef>
              <a:spcAft>
                <a:spcPts val="0"/>
              </a:spcAft>
              <a:buSzPts val="1200"/>
              <a:buNone/>
              <a:defRPr sz="1200"/>
            </a:lvl4pPr>
            <a:lvl5pPr lvl="4" algn="l">
              <a:lnSpc>
                <a:spcPct val="100000"/>
              </a:lnSpc>
              <a:spcBef>
                <a:spcPts val="0"/>
              </a:spcBef>
              <a:spcAft>
                <a:spcPts val="0"/>
              </a:spcAft>
              <a:buSzPts val="1200"/>
              <a:buNone/>
              <a:defRPr sz="1200"/>
            </a:lvl5pPr>
            <a:lvl6pPr lvl="5" algn="l">
              <a:lnSpc>
                <a:spcPct val="100000"/>
              </a:lnSpc>
              <a:spcBef>
                <a:spcPts val="0"/>
              </a:spcBef>
              <a:spcAft>
                <a:spcPts val="0"/>
              </a:spcAft>
              <a:buSzPts val="1200"/>
              <a:buNone/>
              <a:defRPr sz="1200"/>
            </a:lvl6pPr>
            <a:lvl7pPr lvl="6" algn="l">
              <a:lnSpc>
                <a:spcPct val="100000"/>
              </a:lnSpc>
              <a:spcBef>
                <a:spcPts val="0"/>
              </a:spcBef>
              <a:spcAft>
                <a:spcPts val="0"/>
              </a:spcAft>
              <a:buSzPts val="1200"/>
              <a:buNone/>
              <a:defRPr sz="1200"/>
            </a:lvl7pPr>
            <a:lvl8pPr lvl="7" algn="l">
              <a:lnSpc>
                <a:spcPct val="100000"/>
              </a:lnSpc>
              <a:spcBef>
                <a:spcPts val="0"/>
              </a:spcBef>
              <a:spcAft>
                <a:spcPts val="0"/>
              </a:spcAft>
              <a:buSzPts val="1200"/>
              <a:buNone/>
              <a:defRPr sz="1200"/>
            </a:lvl8pPr>
            <a:lvl9pPr lvl="8" algn="l">
              <a:lnSpc>
                <a:spcPct val="100000"/>
              </a:lnSpc>
              <a:spcBef>
                <a:spcPts val="0"/>
              </a:spcBef>
              <a:spcAft>
                <a:spcPts val="0"/>
              </a:spcAft>
              <a:buSzPts val="1200"/>
              <a:buNone/>
              <a:defRPr sz="1200"/>
            </a:lvl9pPr>
          </a:lstStyle>
          <a:p>
            <a:endParaRPr/>
          </a:p>
        </p:txBody>
      </p:sp>
      <p:sp>
        <p:nvSpPr>
          <p:cNvPr id="81" name="Google Shape;81;g2b54efc603f_0_609"/>
          <p:cNvSpPr txBox="1">
            <a:spLocks noGrp="1"/>
          </p:cNvSpPr>
          <p:nvPr>
            <p:ph type="subTitle" idx="7"/>
          </p:nvPr>
        </p:nvSpPr>
        <p:spPr>
          <a:xfrm>
            <a:off x="3427997" y="2475197"/>
            <a:ext cx="1906500" cy="572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82" name="Google Shape;82;g2b54efc603f_0_609"/>
          <p:cNvSpPr txBox="1">
            <a:spLocks noGrp="1"/>
          </p:cNvSpPr>
          <p:nvPr>
            <p:ph type="title" idx="8"/>
          </p:nvPr>
        </p:nvSpPr>
        <p:spPr>
          <a:xfrm>
            <a:off x="2023007" y="2323463"/>
            <a:ext cx="1573500" cy="577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endParaRPr/>
          </a:p>
        </p:txBody>
      </p:sp>
      <p:sp>
        <p:nvSpPr>
          <p:cNvPr id="83" name="Google Shape;83;g2b54efc603f_0_609"/>
          <p:cNvSpPr txBox="1">
            <a:spLocks noGrp="1"/>
          </p:cNvSpPr>
          <p:nvPr>
            <p:ph type="ctrTitle" idx="9"/>
          </p:nvPr>
        </p:nvSpPr>
        <p:spPr>
          <a:xfrm rot="5400000">
            <a:off x="6601629" y="1646270"/>
            <a:ext cx="2913300" cy="4875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3000"/>
              <a:buNone/>
              <a:defRPr sz="30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a:endParaRPr/>
          </a:p>
        </p:txBody>
      </p:sp>
      <p:sp>
        <p:nvSpPr>
          <p:cNvPr id="84" name="Google Shape;84;g2b54efc603f_0_609"/>
          <p:cNvSpPr txBox="1">
            <a:spLocks noGrp="1"/>
          </p:cNvSpPr>
          <p:nvPr>
            <p:ph type="ctrTitle" idx="13"/>
          </p:nvPr>
        </p:nvSpPr>
        <p:spPr>
          <a:xfrm>
            <a:off x="3427999" y="2897911"/>
            <a:ext cx="2251800" cy="577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200"/>
              <a:buNone/>
              <a:defRPr sz="1200"/>
            </a:lvl1pPr>
            <a:lvl2pPr lvl="1" algn="l">
              <a:lnSpc>
                <a:spcPct val="100000"/>
              </a:lnSpc>
              <a:spcBef>
                <a:spcPts val="0"/>
              </a:spcBef>
              <a:spcAft>
                <a:spcPts val="0"/>
              </a:spcAft>
              <a:buSzPts val="1200"/>
              <a:buNone/>
              <a:defRPr sz="1200"/>
            </a:lvl2pPr>
            <a:lvl3pPr lvl="2" algn="l">
              <a:lnSpc>
                <a:spcPct val="100000"/>
              </a:lnSpc>
              <a:spcBef>
                <a:spcPts val="0"/>
              </a:spcBef>
              <a:spcAft>
                <a:spcPts val="0"/>
              </a:spcAft>
              <a:buSzPts val="1200"/>
              <a:buNone/>
              <a:defRPr sz="1200"/>
            </a:lvl3pPr>
            <a:lvl4pPr lvl="3" algn="l">
              <a:lnSpc>
                <a:spcPct val="100000"/>
              </a:lnSpc>
              <a:spcBef>
                <a:spcPts val="0"/>
              </a:spcBef>
              <a:spcAft>
                <a:spcPts val="0"/>
              </a:spcAft>
              <a:buSzPts val="1200"/>
              <a:buNone/>
              <a:defRPr sz="1200"/>
            </a:lvl4pPr>
            <a:lvl5pPr lvl="4" algn="l">
              <a:lnSpc>
                <a:spcPct val="100000"/>
              </a:lnSpc>
              <a:spcBef>
                <a:spcPts val="0"/>
              </a:spcBef>
              <a:spcAft>
                <a:spcPts val="0"/>
              </a:spcAft>
              <a:buSzPts val="1200"/>
              <a:buNone/>
              <a:defRPr sz="1200"/>
            </a:lvl5pPr>
            <a:lvl6pPr lvl="5" algn="l">
              <a:lnSpc>
                <a:spcPct val="100000"/>
              </a:lnSpc>
              <a:spcBef>
                <a:spcPts val="0"/>
              </a:spcBef>
              <a:spcAft>
                <a:spcPts val="0"/>
              </a:spcAft>
              <a:buSzPts val="1200"/>
              <a:buNone/>
              <a:defRPr sz="1200"/>
            </a:lvl6pPr>
            <a:lvl7pPr lvl="6" algn="l">
              <a:lnSpc>
                <a:spcPct val="100000"/>
              </a:lnSpc>
              <a:spcBef>
                <a:spcPts val="0"/>
              </a:spcBef>
              <a:spcAft>
                <a:spcPts val="0"/>
              </a:spcAft>
              <a:buSzPts val="1200"/>
              <a:buNone/>
              <a:defRPr sz="1200"/>
            </a:lvl7pPr>
            <a:lvl8pPr lvl="7" algn="l">
              <a:lnSpc>
                <a:spcPct val="100000"/>
              </a:lnSpc>
              <a:spcBef>
                <a:spcPts val="0"/>
              </a:spcBef>
              <a:spcAft>
                <a:spcPts val="0"/>
              </a:spcAft>
              <a:buSzPts val="1200"/>
              <a:buNone/>
              <a:defRPr sz="1200"/>
            </a:lvl8pPr>
            <a:lvl9pPr lvl="8" algn="l">
              <a:lnSpc>
                <a:spcPct val="100000"/>
              </a:lnSpc>
              <a:spcBef>
                <a:spcPts val="0"/>
              </a:spcBef>
              <a:spcAft>
                <a:spcPts val="0"/>
              </a:spcAft>
              <a:buSzPts val="1200"/>
              <a:buNone/>
              <a:defRPr sz="1200"/>
            </a:lvl9pPr>
          </a:lstStyle>
          <a:p>
            <a:endParaRPr/>
          </a:p>
        </p:txBody>
      </p:sp>
      <p:sp>
        <p:nvSpPr>
          <p:cNvPr id="85" name="Google Shape;85;g2b54efc603f_0_609"/>
          <p:cNvSpPr txBox="1">
            <a:spLocks noGrp="1"/>
          </p:cNvSpPr>
          <p:nvPr>
            <p:ph type="subTitle" idx="14"/>
          </p:nvPr>
        </p:nvSpPr>
        <p:spPr>
          <a:xfrm>
            <a:off x="3427997" y="3311534"/>
            <a:ext cx="1906500" cy="572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86" name="Google Shape;86;g2b54efc603f_0_609"/>
          <p:cNvSpPr txBox="1">
            <a:spLocks noGrp="1"/>
          </p:cNvSpPr>
          <p:nvPr>
            <p:ph type="title" idx="15"/>
          </p:nvPr>
        </p:nvSpPr>
        <p:spPr>
          <a:xfrm>
            <a:off x="2023007" y="3158138"/>
            <a:ext cx="1573500" cy="577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endParaRPr/>
          </a:p>
        </p:txBody>
      </p:sp>
      <p:sp>
        <p:nvSpPr>
          <p:cNvPr id="87" name="Google Shape;87;g2b54efc603f_0_609"/>
          <p:cNvSpPr txBox="1">
            <a:spLocks noGrp="1"/>
          </p:cNvSpPr>
          <p:nvPr>
            <p:ph type="ctrTitle" idx="16"/>
          </p:nvPr>
        </p:nvSpPr>
        <p:spPr>
          <a:xfrm>
            <a:off x="3427999" y="3734723"/>
            <a:ext cx="2251800" cy="577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200"/>
              <a:buNone/>
              <a:defRPr sz="1200"/>
            </a:lvl1pPr>
            <a:lvl2pPr lvl="1" algn="l">
              <a:lnSpc>
                <a:spcPct val="100000"/>
              </a:lnSpc>
              <a:spcBef>
                <a:spcPts val="0"/>
              </a:spcBef>
              <a:spcAft>
                <a:spcPts val="0"/>
              </a:spcAft>
              <a:buSzPts val="1200"/>
              <a:buNone/>
              <a:defRPr sz="1200"/>
            </a:lvl2pPr>
            <a:lvl3pPr lvl="2" algn="l">
              <a:lnSpc>
                <a:spcPct val="100000"/>
              </a:lnSpc>
              <a:spcBef>
                <a:spcPts val="0"/>
              </a:spcBef>
              <a:spcAft>
                <a:spcPts val="0"/>
              </a:spcAft>
              <a:buSzPts val="1200"/>
              <a:buNone/>
              <a:defRPr sz="1200"/>
            </a:lvl3pPr>
            <a:lvl4pPr lvl="3" algn="l">
              <a:lnSpc>
                <a:spcPct val="100000"/>
              </a:lnSpc>
              <a:spcBef>
                <a:spcPts val="0"/>
              </a:spcBef>
              <a:spcAft>
                <a:spcPts val="0"/>
              </a:spcAft>
              <a:buSzPts val="1200"/>
              <a:buNone/>
              <a:defRPr sz="1200"/>
            </a:lvl4pPr>
            <a:lvl5pPr lvl="4" algn="l">
              <a:lnSpc>
                <a:spcPct val="100000"/>
              </a:lnSpc>
              <a:spcBef>
                <a:spcPts val="0"/>
              </a:spcBef>
              <a:spcAft>
                <a:spcPts val="0"/>
              </a:spcAft>
              <a:buSzPts val="1200"/>
              <a:buNone/>
              <a:defRPr sz="1200"/>
            </a:lvl5pPr>
            <a:lvl6pPr lvl="5" algn="l">
              <a:lnSpc>
                <a:spcPct val="100000"/>
              </a:lnSpc>
              <a:spcBef>
                <a:spcPts val="0"/>
              </a:spcBef>
              <a:spcAft>
                <a:spcPts val="0"/>
              </a:spcAft>
              <a:buSzPts val="1200"/>
              <a:buNone/>
              <a:defRPr sz="1200"/>
            </a:lvl6pPr>
            <a:lvl7pPr lvl="6" algn="l">
              <a:lnSpc>
                <a:spcPct val="100000"/>
              </a:lnSpc>
              <a:spcBef>
                <a:spcPts val="0"/>
              </a:spcBef>
              <a:spcAft>
                <a:spcPts val="0"/>
              </a:spcAft>
              <a:buSzPts val="1200"/>
              <a:buNone/>
              <a:defRPr sz="1200"/>
            </a:lvl7pPr>
            <a:lvl8pPr lvl="7" algn="l">
              <a:lnSpc>
                <a:spcPct val="100000"/>
              </a:lnSpc>
              <a:spcBef>
                <a:spcPts val="0"/>
              </a:spcBef>
              <a:spcAft>
                <a:spcPts val="0"/>
              </a:spcAft>
              <a:buSzPts val="1200"/>
              <a:buNone/>
              <a:defRPr sz="1200"/>
            </a:lvl8pPr>
            <a:lvl9pPr lvl="8" algn="l">
              <a:lnSpc>
                <a:spcPct val="100000"/>
              </a:lnSpc>
              <a:spcBef>
                <a:spcPts val="0"/>
              </a:spcBef>
              <a:spcAft>
                <a:spcPts val="0"/>
              </a:spcAft>
              <a:buSzPts val="1200"/>
              <a:buNone/>
              <a:defRPr sz="1200"/>
            </a:lvl9pPr>
          </a:lstStyle>
          <a:p>
            <a:endParaRPr/>
          </a:p>
        </p:txBody>
      </p:sp>
      <p:sp>
        <p:nvSpPr>
          <p:cNvPr id="88" name="Google Shape;88;g2b54efc603f_0_609"/>
          <p:cNvSpPr txBox="1">
            <a:spLocks noGrp="1"/>
          </p:cNvSpPr>
          <p:nvPr>
            <p:ph type="subTitle" idx="17"/>
          </p:nvPr>
        </p:nvSpPr>
        <p:spPr>
          <a:xfrm>
            <a:off x="3427997" y="4147872"/>
            <a:ext cx="1906500" cy="572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89" name="Google Shape;89;g2b54efc603f_0_609"/>
          <p:cNvSpPr txBox="1">
            <a:spLocks noGrp="1"/>
          </p:cNvSpPr>
          <p:nvPr>
            <p:ph type="title" idx="18"/>
          </p:nvPr>
        </p:nvSpPr>
        <p:spPr>
          <a:xfrm>
            <a:off x="2023007" y="3992813"/>
            <a:ext cx="1573500" cy="577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6_Custom Layout 1">
  <p:cSld name="6_Custom Layout_1">
    <p:spTree>
      <p:nvGrpSpPr>
        <p:cNvPr id="1" name="Shape 90"/>
        <p:cNvGrpSpPr/>
        <p:nvPr/>
      </p:nvGrpSpPr>
      <p:grpSpPr>
        <a:xfrm>
          <a:off x="0" y="0"/>
          <a:ext cx="0" cy="0"/>
          <a:chOff x="0" y="0"/>
          <a:chExt cx="0" cy="0"/>
        </a:xfrm>
      </p:grpSpPr>
      <p:sp>
        <p:nvSpPr>
          <p:cNvPr id="91" name="Google Shape;91;g2b54efc603f_0_283"/>
          <p:cNvSpPr/>
          <p:nvPr/>
        </p:nvSpPr>
        <p:spPr>
          <a:xfrm rot="10800000" flipH="1">
            <a:off x="96167" y="79514"/>
            <a:ext cx="4561500" cy="5736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 name="Google Shape;92;g2b54efc603f_0_283"/>
          <p:cNvSpPr txBox="1">
            <a:spLocks noGrp="1"/>
          </p:cNvSpPr>
          <p:nvPr>
            <p:ph type="title"/>
          </p:nvPr>
        </p:nvSpPr>
        <p:spPr>
          <a:xfrm>
            <a:off x="96167" y="47294"/>
            <a:ext cx="8520600" cy="3189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93" name="Google Shape;93;g2b54efc603f_0_283"/>
          <p:cNvSpPr/>
          <p:nvPr/>
        </p:nvSpPr>
        <p:spPr>
          <a:xfrm rot="5400000">
            <a:off x="2685751" y="-1771350"/>
            <a:ext cx="3772500" cy="9144000"/>
          </a:xfrm>
          <a:prstGeom prst="rect">
            <a:avLst/>
          </a:prstGeom>
          <a:gradFill>
            <a:gsLst>
              <a:gs pos="0">
                <a:srgbClr val="908269">
                  <a:alpha val="46666"/>
                </a:srgbClr>
              </a:gs>
              <a:gs pos="100000">
                <a:schemeClr val="accent1"/>
              </a:gs>
            </a:gsLst>
            <a:lin ang="18900044"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 name="Google Shape;94;g2b54efc603f_0_283"/>
          <p:cNvSpPr txBox="1">
            <a:spLocks noGrp="1"/>
          </p:cNvSpPr>
          <p:nvPr>
            <p:ph type="body" idx="1"/>
          </p:nvPr>
        </p:nvSpPr>
        <p:spPr>
          <a:xfrm>
            <a:off x="1" y="914400"/>
            <a:ext cx="8923200" cy="37719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Clr>
                <a:schemeClr val="lt1"/>
              </a:buClr>
              <a:buSzPts val="1200"/>
              <a:buChar char="●"/>
              <a:defRPr sz="2000" b="1">
                <a:solidFill>
                  <a:schemeClr val="lt1"/>
                </a:solidFill>
              </a:defRPr>
            </a:lvl1pPr>
            <a:lvl2pPr marL="914400" lvl="1" indent="-355600" algn="l">
              <a:lnSpc>
                <a:spcPct val="115000"/>
              </a:lnSpc>
              <a:spcBef>
                <a:spcPts val="1600"/>
              </a:spcBef>
              <a:spcAft>
                <a:spcPts val="0"/>
              </a:spcAft>
              <a:buClr>
                <a:schemeClr val="lt1"/>
              </a:buClr>
              <a:buSzPts val="2000"/>
              <a:buChar char="○"/>
              <a:defRPr sz="2000" b="1">
                <a:solidFill>
                  <a:schemeClr val="lt1"/>
                </a:solidFill>
              </a:defRPr>
            </a:lvl2pPr>
            <a:lvl3pPr marL="1371600" lvl="2" indent="-355600" algn="l">
              <a:lnSpc>
                <a:spcPct val="115000"/>
              </a:lnSpc>
              <a:spcBef>
                <a:spcPts val="1600"/>
              </a:spcBef>
              <a:spcAft>
                <a:spcPts val="0"/>
              </a:spcAft>
              <a:buClr>
                <a:schemeClr val="lt1"/>
              </a:buClr>
              <a:buSzPts val="2000"/>
              <a:buChar char="■"/>
              <a:defRPr sz="2000" b="1">
                <a:solidFill>
                  <a:schemeClr val="lt1"/>
                </a:solidFill>
              </a:defRPr>
            </a:lvl3pPr>
            <a:lvl4pPr marL="1828800" lvl="3" indent="-355600" algn="l">
              <a:lnSpc>
                <a:spcPct val="115000"/>
              </a:lnSpc>
              <a:spcBef>
                <a:spcPts val="1600"/>
              </a:spcBef>
              <a:spcAft>
                <a:spcPts val="0"/>
              </a:spcAft>
              <a:buClr>
                <a:schemeClr val="lt1"/>
              </a:buClr>
              <a:buSzPts val="2000"/>
              <a:buChar char="●"/>
              <a:defRPr sz="2000" b="1">
                <a:solidFill>
                  <a:schemeClr val="lt1"/>
                </a:solidFill>
              </a:defRPr>
            </a:lvl4pPr>
            <a:lvl5pPr marL="2286000" lvl="4" indent="-355600" algn="l">
              <a:lnSpc>
                <a:spcPct val="115000"/>
              </a:lnSpc>
              <a:spcBef>
                <a:spcPts val="1600"/>
              </a:spcBef>
              <a:spcAft>
                <a:spcPts val="0"/>
              </a:spcAft>
              <a:buClr>
                <a:schemeClr val="lt1"/>
              </a:buClr>
              <a:buSzPts val="2000"/>
              <a:buChar char="○"/>
              <a:defRPr sz="2000" b="1">
                <a:solidFill>
                  <a:schemeClr val="lt1"/>
                </a:solidFill>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1_Custom Layout">
  <p:cSld name="11_Custom Layout">
    <p:spTree>
      <p:nvGrpSpPr>
        <p:cNvPr id="1" name="Shape 95"/>
        <p:cNvGrpSpPr/>
        <p:nvPr/>
      </p:nvGrpSpPr>
      <p:grpSpPr>
        <a:xfrm>
          <a:off x="0" y="0"/>
          <a:ext cx="0" cy="0"/>
          <a:chOff x="0" y="0"/>
          <a:chExt cx="0" cy="0"/>
        </a:xfrm>
      </p:grpSpPr>
      <p:sp>
        <p:nvSpPr>
          <p:cNvPr id="96" name="Google Shape;96;g2b54efc603f_0_288"/>
          <p:cNvSpPr/>
          <p:nvPr/>
        </p:nvSpPr>
        <p:spPr>
          <a:xfrm rot="5400000">
            <a:off x="2685751" y="-1619248"/>
            <a:ext cx="3772500" cy="9144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g2b54efc603f_0_288"/>
          <p:cNvSpPr/>
          <p:nvPr/>
        </p:nvSpPr>
        <p:spPr>
          <a:xfrm rot="10800000" flipH="1">
            <a:off x="96167" y="79514"/>
            <a:ext cx="5645400" cy="5736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 name="Google Shape;98;g2b54efc603f_0_288"/>
          <p:cNvSpPr txBox="1">
            <a:spLocks noGrp="1"/>
          </p:cNvSpPr>
          <p:nvPr>
            <p:ph type="title"/>
          </p:nvPr>
        </p:nvSpPr>
        <p:spPr>
          <a:xfrm>
            <a:off x="96167" y="47294"/>
            <a:ext cx="8520600" cy="3189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99" name="Google Shape;99;g2b54efc603f_0_288"/>
          <p:cNvSpPr>
            <a:spLocks noGrp="1"/>
          </p:cNvSpPr>
          <p:nvPr>
            <p:ph type="pic" idx="2"/>
          </p:nvPr>
        </p:nvSpPr>
        <p:spPr>
          <a:xfrm>
            <a:off x="5900738" y="1052513"/>
            <a:ext cx="3243300" cy="3753000"/>
          </a:xfrm>
          <a:prstGeom prst="rect">
            <a:avLst/>
          </a:prstGeom>
          <a:noFill/>
          <a:ln>
            <a:noFill/>
          </a:ln>
        </p:spPr>
        <p:txBody>
          <a:bodyPr/>
          <a:lstStyle/>
          <a:p>
            <a:endParaRPr lang="en-US"/>
          </a:p>
        </p:txBody>
      </p:sp>
      <p:sp>
        <p:nvSpPr>
          <p:cNvPr id="100" name="Google Shape;100;g2b54efc603f_0_288"/>
          <p:cNvSpPr txBox="1">
            <a:spLocks noGrp="1"/>
          </p:cNvSpPr>
          <p:nvPr>
            <p:ph type="body" idx="1"/>
          </p:nvPr>
        </p:nvSpPr>
        <p:spPr>
          <a:xfrm>
            <a:off x="96838" y="1066800"/>
            <a:ext cx="5389500" cy="3738600"/>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2400">
                <a:solidFill>
                  <a:schemeClr val="lt1"/>
                </a:solidFill>
              </a:defRPr>
            </a:lvl1pPr>
            <a:lvl2pPr marL="914400" lvl="1" indent="-304800" algn="l">
              <a:lnSpc>
                <a:spcPct val="115000"/>
              </a:lnSpc>
              <a:spcBef>
                <a:spcPts val="1600"/>
              </a:spcBef>
              <a:spcAft>
                <a:spcPts val="0"/>
              </a:spcAft>
              <a:buSzPts val="1200"/>
              <a:buChar char="○"/>
              <a:defRPr sz="2000">
                <a:solidFill>
                  <a:schemeClr val="lt1"/>
                </a:solidFill>
              </a:defRPr>
            </a:lvl2pPr>
            <a:lvl3pPr marL="1371600" lvl="2" indent="-304800" algn="l">
              <a:lnSpc>
                <a:spcPct val="115000"/>
              </a:lnSpc>
              <a:spcBef>
                <a:spcPts val="1600"/>
              </a:spcBef>
              <a:spcAft>
                <a:spcPts val="0"/>
              </a:spcAft>
              <a:buSzPts val="1200"/>
              <a:buChar char="■"/>
              <a:defRPr sz="2000">
                <a:solidFill>
                  <a:schemeClr val="lt1"/>
                </a:solidFill>
              </a:defRPr>
            </a:lvl3pPr>
            <a:lvl4pPr marL="1828800" lvl="3" indent="-304800" algn="l">
              <a:lnSpc>
                <a:spcPct val="115000"/>
              </a:lnSpc>
              <a:spcBef>
                <a:spcPts val="1600"/>
              </a:spcBef>
              <a:spcAft>
                <a:spcPts val="0"/>
              </a:spcAft>
              <a:buSzPts val="1200"/>
              <a:buChar char="●"/>
              <a:defRPr sz="2000">
                <a:solidFill>
                  <a:schemeClr val="lt1"/>
                </a:solidFill>
              </a:defRPr>
            </a:lvl4pPr>
            <a:lvl5pPr marL="2286000" lvl="4" indent="-304800" algn="l">
              <a:lnSpc>
                <a:spcPct val="115000"/>
              </a:lnSpc>
              <a:spcBef>
                <a:spcPts val="1600"/>
              </a:spcBef>
              <a:spcAft>
                <a:spcPts val="0"/>
              </a:spcAft>
              <a:buSzPts val="1200"/>
              <a:buChar char="○"/>
              <a:defRPr sz="2000">
                <a:solidFill>
                  <a:schemeClr val="lt1"/>
                </a:solidFill>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text 1 1">
  <p:cSld name="CUSTOM_13_1">
    <p:spTree>
      <p:nvGrpSpPr>
        <p:cNvPr id="1" name="Shape 101"/>
        <p:cNvGrpSpPr/>
        <p:nvPr/>
      </p:nvGrpSpPr>
      <p:grpSpPr>
        <a:xfrm>
          <a:off x="0" y="0"/>
          <a:ext cx="0" cy="0"/>
          <a:chOff x="0" y="0"/>
          <a:chExt cx="0" cy="0"/>
        </a:xfrm>
      </p:grpSpPr>
      <p:sp>
        <p:nvSpPr>
          <p:cNvPr id="102" name="Google Shape;102;g2b54efc603f_0_294"/>
          <p:cNvSpPr>
            <a:spLocks noGrp="1"/>
          </p:cNvSpPr>
          <p:nvPr>
            <p:ph type="pic" idx="2"/>
          </p:nvPr>
        </p:nvSpPr>
        <p:spPr>
          <a:xfrm>
            <a:off x="5710511" y="765175"/>
            <a:ext cx="3378000" cy="3403500"/>
          </a:xfrm>
          <a:prstGeom prst="rect">
            <a:avLst/>
          </a:prstGeom>
          <a:noFill/>
          <a:ln>
            <a:noFill/>
          </a:ln>
        </p:spPr>
        <p:txBody>
          <a:bodyPr/>
          <a:lstStyle/>
          <a:p>
            <a:endParaRPr lang="en-US"/>
          </a:p>
        </p:txBody>
      </p:sp>
      <p:sp>
        <p:nvSpPr>
          <p:cNvPr id="103" name="Google Shape;103;g2b54efc603f_0_294"/>
          <p:cNvSpPr/>
          <p:nvPr/>
        </p:nvSpPr>
        <p:spPr>
          <a:xfrm rot="-5400000">
            <a:off x="2210377" y="-1934771"/>
            <a:ext cx="4854600" cy="9012900"/>
          </a:xfrm>
          <a:prstGeom prst="rect">
            <a:avLst/>
          </a:prstGeom>
          <a:solidFill>
            <a:schemeClr val="accent1">
              <a:alpha val="48235"/>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4" name="Google Shape;104;g2b54efc603f_0_294"/>
          <p:cNvSpPr txBox="1">
            <a:spLocks noGrp="1"/>
          </p:cNvSpPr>
          <p:nvPr>
            <p:ph type="body" idx="1"/>
          </p:nvPr>
        </p:nvSpPr>
        <p:spPr>
          <a:xfrm>
            <a:off x="584791" y="236189"/>
            <a:ext cx="8503200" cy="830400"/>
          </a:xfrm>
          <a:prstGeom prst="rect">
            <a:avLst/>
          </a:prstGeom>
          <a:noFill/>
          <a:ln>
            <a:noFill/>
          </a:ln>
        </p:spPr>
        <p:txBody>
          <a:bodyPr spcFirstLastPara="1" wrap="square" lIns="91425" tIns="91425" rIns="91425" bIns="91425" anchor="ctr" anchorCtr="0">
            <a:noAutofit/>
          </a:bodyPr>
          <a:lstStyle>
            <a:lvl1pPr marL="457200" lvl="0" indent="-228600" algn="l">
              <a:lnSpc>
                <a:spcPct val="115000"/>
              </a:lnSpc>
              <a:spcBef>
                <a:spcPts val="0"/>
              </a:spcBef>
              <a:spcAft>
                <a:spcPts val="0"/>
              </a:spcAft>
              <a:buSzPts val="1200"/>
              <a:buNone/>
              <a:defRPr sz="2400" b="1">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05" name="Google Shape;105;g2b54efc603f_0_294"/>
          <p:cNvSpPr/>
          <p:nvPr/>
        </p:nvSpPr>
        <p:spPr>
          <a:xfrm rot="-5400000">
            <a:off x="4529851" y="-3555368"/>
            <a:ext cx="84300" cy="9144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 name="Google Shape;106;g2b54efc603f_0_294"/>
          <p:cNvSpPr txBox="1">
            <a:spLocks noGrp="1"/>
          </p:cNvSpPr>
          <p:nvPr>
            <p:ph type="body" idx="3"/>
          </p:nvPr>
        </p:nvSpPr>
        <p:spPr>
          <a:xfrm>
            <a:off x="354001" y="1294827"/>
            <a:ext cx="4951500" cy="31209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800"/>
            </a:lvl1pPr>
            <a:lvl2pPr marL="914400" lvl="1" indent="-228600" algn="l">
              <a:lnSpc>
                <a:spcPct val="115000"/>
              </a:lnSpc>
              <a:spcBef>
                <a:spcPts val="1600"/>
              </a:spcBef>
              <a:spcAft>
                <a:spcPts val="0"/>
              </a:spcAft>
              <a:buSzPts val="1200"/>
              <a:buNone/>
              <a:defRPr sz="1800"/>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228600" algn="l">
              <a:lnSpc>
                <a:spcPct val="115000"/>
              </a:lnSpc>
              <a:spcBef>
                <a:spcPts val="1600"/>
              </a:spcBef>
              <a:spcAft>
                <a:spcPts val="0"/>
              </a:spcAft>
              <a:buSzPts val="1200"/>
              <a:buNone/>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8_Custom Layout" userDrawn="1">
  <p:cSld name="8_Custom Layout">
    <p:spTree>
      <p:nvGrpSpPr>
        <p:cNvPr id="1" name="Shape 107"/>
        <p:cNvGrpSpPr/>
        <p:nvPr/>
      </p:nvGrpSpPr>
      <p:grpSpPr>
        <a:xfrm>
          <a:off x="0" y="0"/>
          <a:ext cx="0" cy="0"/>
          <a:chOff x="0" y="0"/>
          <a:chExt cx="0" cy="0"/>
        </a:xfrm>
      </p:grpSpPr>
      <p:sp>
        <p:nvSpPr>
          <p:cNvPr id="108" name="Google Shape;108;g2b54efc603f_0_300"/>
          <p:cNvSpPr/>
          <p:nvPr/>
        </p:nvSpPr>
        <p:spPr>
          <a:xfrm>
            <a:off x="0" y="1010149"/>
            <a:ext cx="9144000" cy="41334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 name="Google Shape;109;g2b54efc603f_0_300"/>
          <p:cNvSpPr txBox="1">
            <a:spLocks noGrp="1"/>
          </p:cNvSpPr>
          <p:nvPr>
            <p:ph type="body" idx="1"/>
          </p:nvPr>
        </p:nvSpPr>
        <p:spPr>
          <a:xfrm>
            <a:off x="311150" y="1137684"/>
            <a:ext cx="8620200" cy="3785100"/>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2000">
                <a:solidFill>
                  <a:schemeClr val="lt1"/>
                </a:solidFill>
              </a:defRPr>
            </a:lvl1pPr>
            <a:lvl2pPr marL="914400" lvl="1" indent="-228600" algn="l">
              <a:lnSpc>
                <a:spcPct val="115000"/>
              </a:lnSpc>
              <a:spcBef>
                <a:spcPts val="1600"/>
              </a:spcBef>
              <a:spcAft>
                <a:spcPts val="0"/>
              </a:spcAft>
              <a:buSzPts val="1200"/>
              <a:buNone/>
              <a:defRPr sz="2000">
                <a:solidFill>
                  <a:schemeClr val="lt1"/>
                </a:solidFill>
              </a:defRPr>
            </a:lvl2pPr>
            <a:lvl3pPr marL="1371600" lvl="2" indent="-228600" algn="l">
              <a:lnSpc>
                <a:spcPct val="115000"/>
              </a:lnSpc>
              <a:spcBef>
                <a:spcPts val="1600"/>
              </a:spcBef>
              <a:spcAft>
                <a:spcPts val="0"/>
              </a:spcAft>
              <a:buSzPts val="1200"/>
              <a:buNone/>
              <a:defRPr sz="2000">
                <a:solidFill>
                  <a:schemeClr val="lt1"/>
                </a:solidFill>
              </a:defRPr>
            </a:lvl3pPr>
            <a:lvl4pPr marL="1828800" lvl="3" indent="-228600" algn="l">
              <a:lnSpc>
                <a:spcPct val="115000"/>
              </a:lnSpc>
              <a:spcBef>
                <a:spcPts val="1600"/>
              </a:spcBef>
              <a:spcAft>
                <a:spcPts val="0"/>
              </a:spcAft>
              <a:buSzPts val="1200"/>
              <a:buNone/>
              <a:defRPr sz="2000">
                <a:solidFill>
                  <a:schemeClr val="lt1"/>
                </a:solidFill>
              </a:defRPr>
            </a:lvl4pPr>
            <a:lvl5pPr marL="2286000" lvl="4" indent="-228600" algn="l">
              <a:lnSpc>
                <a:spcPct val="115000"/>
              </a:lnSpc>
              <a:spcBef>
                <a:spcPts val="1600"/>
              </a:spcBef>
              <a:spcAft>
                <a:spcPts val="0"/>
              </a:spcAft>
              <a:buSzPts val="1200"/>
              <a:buNone/>
              <a:defRPr sz="2000">
                <a:solidFill>
                  <a:schemeClr val="lt1"/>
                </a:solidFill>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10" name="Google Shape;110;g2b54efc603f_0_300"/>
          <p:cNvSpPr/>
          <p:nvPr/>
        </p:nvSpPr>
        <p:spPr>
          <a:xfrm rot="10800000" flipH="1">
            <a:off x="96166" y="79514"/>
            <a:ext cx="8914500" cy="5736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 name="Title 1">
            <a:extLst>
              <a:ext uri="{FF2B5EF4-FFF2-40B4-BE49-F238E27FC236}">
                <a16:creationId xmlns:a16="http://schemas.microsoft.com/office/drawing/2014/main" id="{450CB791-F9FE-8824-D49D-81E17237FF3A}"/>
              </a:ext>
            </a:extLst>
          </p:cNvPr>
          <p:cNvSpPr>
            <a:spLocks noGrp="1"/>
          </p:cNvSpPr>
          <p:nvPr>
            <p:ph type="title"/>
          </p:nvPr>
        </p:nvSpPr>
        <p:spPr>
          <a:xfrm>
            <a:off x="133334" y="87332"/>
            <a:ext cx="8520600" cy="572700"/>
          </a:xfrm>
        </p:spPr>
        <p:txBody>
          <a:bodyPr/>
          <a:lstStyle>
            <a:lvl1pPr>
              <a:defRPr>
                <a:solidFill>
                  <a:schemeClr val="bg1"/>
                </a:solidFill>
              </a:defRPr>
            </a:lvl1pPr>
          </a:lstStyle>
          <a:p>
            <a:r>
              <a:rPr lang="en-US" dirty="0"/>
              <a:t>Click to edit Master title style</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112"/>
        <p:cNvGrpSpPr/>
        <p:nvPr/>
      </p:nvGrpSpPr>
      <p:grpSpPr>
        <a:xfrm>
          <a:off x="0" y="0"/>
          <a:ext cx="0" cy="0"/>
          <a:chOff x="0" y="0"/>
          <a:chExt cx="0" cy="0"/>
        </a:xfrm>
      </p:grpSpPr>
      <p:sp>
        <p:nvSpPr>
          <p:cNvPr id="113" name="Google Shape;113;p40"/>
          <p:cNvSpPr txBox="1">
            <a:spLocks noGrp="1"/>
          </p:cNvSpPr>
          <p:nvPr>
            <p:ph type="ctrTitle"/>
          </p:nvPr>
        </p:nvSpPr>
        <p:spPr>
          <a:xfrm>
            <a:off x="817619" y="274200"/>
            <a:ext cx="8326331" cy="4875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4" name="Google Shape;114;p40"/>
          <p:cNvSpPr/>
          <p:nvPr/>
        </p:nvSpPr>
        <p:spPr>
          <a:xfrm rot="-5400000" flipH="1">
            <a:off x="83000" y="-82950"/>
            <a:ext cx="548400" cy="7143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 name="Google Shape;115;p40"/>
          <p:cNvSpPr/>
          <p:nvPr/>
        </p:nvSpPr>
        <p:spPr>
          <a:xfrm rot="-5400000" flipH="1">
            <a:off x="4505018" y="427931"/>
            <a:ext cx="133917" cy="914395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 name="Google Shape;116;p40"/>
          <p:cNvSpPr txBox="1"/>
          <p:nvPr/>
        </p:nvSpPr>
        <p:spPr>
          <a:xfrm>
            <a:off x="714350" y="1168474"/>
            <a:ext cx="3446373" cy="280655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1" i="0" u="none" strike="noStrike" cap="none">
              <a:solidFill>
                <a:schemeClr val="dk2"/>
              </a:solidFill>
              <a:latin typeface="Catamaran Light"/>
              <a:ea typeface="Catamaran Light"/>
              <a:cs typeface="Catamaran Light"/>
              <a:sym typeface="Catamaran Light"/>
            </a:endParaRPr>
          </a:p>
        </p:txBody>
      </p:sp>
      <p:sp>
        <p:nvSpPr>
          <p:cNvPr id="117" name="Google Shape;117;p40"/>
          <p:cNvSpPr txBox="1">
            <a:spLocks noGrp="1"/>
          </p:cNvSpPr>
          <p:nvPr>
            <p:ph type="body" idx="1"/>
          </p:nvPr>
        </p:nvSpPr>
        <p:spPr>
          <a:xfrm>
            <a:off x="714375" y="1371600"/>
            <a:ext cx="3219450" cy="2433638"/>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18" name="Google Shape;118;p40"/>
          <p:cNvSpPr txBox="1">
            <a:spLocks noGrp="1"/>
          </p:cNvSpPr>
          <p:nvPr>
            <p:ph type="body" idx="2"/>
          </p:nvPr>
        </p:nvSpPr>
        <p:spPr>
          <a:xfrm>
            <a:off x="5646738" y="1422400"/>
            <a:ext cx="2782887" cy="226695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119"/>
        <p:cNvGrpSpPr/>
        <p:nvPr/>
      </p:nvGrpSpPr>
      <p:grpSpPr>
        <a:xfrm>
          <a:off x="0" y="0"/>
          <a:ext cx="0" cy="0"/>
          <a:chOff x="0" y="0"/>
          <a:chExt cx="0" cy="0"/>
        </a:xfrm>
      </p:grpSpPr>
      <p:pic>
        <p:nvPicPr>
          <p:cNvPr id="120" name="Google Shape;120;p42" descr="A picture containing tree, outdoor, ground, grass&#10;&#10;Description automatically generated"/>
          <p:cNvPicPr preferRelativeResize="0"/>
          <p:nvPr/>
        </p:nvPicPr>
        <p:blipFill rotWithShape="1">
          <a:blip r:embed="rId2">
            <a:alphaModFix/>
          </a:blip>
          <a:srcRect/>
          <a:stretch/>
        </p:blipFill>
        <p:spPr>
          <a:xfrm flipH="1">
            <a:off x="1096641" y="2415"/>
            <a:ext cx="6858000" cy="5143500"/>
          </a:xfrm>
          <a:prstGeom prst="rect">
            <a:avLst/>
          </a:prstGeom>
          <a:noFill/>
          <a:ln>
            <a:noFill/>
          </a:ln>
        </p:spPr>
      </p:pic>
      <p:sp>
        <p:nvSpPr>
          <p:cNvPr id="121" name="Google Shape;121;p42"/>
          <p:cNvSpPr/>
          <p:nvPr/>
        </p:nvSpPr>
        <p:spPr>
          <a:xfrm rot="5400000">
            <a:off x="3413960" y="-1997834"/>
            <a:ext cx="2316081" cy="9144001"/>
          </a:xfrm>
          <a:prstGeom prst="rect">
            <a:avLst/>
          </a:prstGeom>
          <a:solidFill>
            <a:srgbClr val="908269">
              <a:alpha val="8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 name="Google Shape;122;p42"/>
          <p:cNvSpPr txBox="1">
            <a:spLocks noGrp="1"/>
          </p:cNvSpPr>
          <p:nvPr>
            <p:ph type="ctrTitle"/>
          </p:nvPr>
        </p:nvSpPr>
        <p:spPr>
          <a:xfrm>
            <a:off x="443631" y="2239581"/>
            <a:ext cx="8140822" cy="661209"/>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123"/>
        <p:cNvGrpSpPr/>
        <p:nvPr/>
      </p:nvGrpSpPr>
      <p:grpSpPr>
        <a:xfrm>
          <a:off x="0" y="0"/>
          <a:ext cx="0" cy="0"/>
          <a:chOff x="0" y="0"/>
          <a:chExt cx="0" cy="0"/>
        </a:xfrm>
      </p:grpSpPr>
      <p:sp>
        <p:nvSpPr>
          <p:cNvPr id="124" name="Google Shape;124;p41"/>
          <p:cNvSpPr txBox="1">
            <a:spLocks noGrp="1"/>
          </p:cNvSpPr>
          <p:nvPr>
            <p:ph type="ctrTitle"/>
          </p:nvPr>
        </p:nvSpPr>
        <p:spPr>
          <a:xfrm>
            <a:off x="854306" y="320246"/>
            <a:ext cx="5516349" cy="571054"/>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25" name="Google Shape;125;p41"/>
          <p:cNvSpPr/>
          <p:nvPr/>
        </p:nvSpPr>
        <p:spPr>
          <a:xfrm rot="-5400000" flipH="1">
            <a:off x="83000" y="-82950"/>
            <a:ext cx="548400" cy="7143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 name="Google Shape;126;p41"/>
          <p:cNvSpPr/>
          <p:nvPr/>
        </p:nvSpPr>
        <p:spPr>
          <a:xfrm rot="-5400000" flipH="1">
            <a:off x="7474475" y="3397650"/>
            <a:ext cx="891300" cy="26004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 name="Google Shape;127;p41"/>
          <p:cNvSpPr txBox="1">
            <a:spLocks noGrp="1"/>
          </p:cNvSpPr>
          <p:nvPr>
            <p:ph type="body" idx="1"/>
          </p:nvPr>
        </p:nvSpPr>
        <p:spPr>
          <a:xfrm>
            <a:off x="2486025" y="1525588"/>
            <a:ext cx="4243388" cy="2035175"/>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text 2">
  <p:cSld name="Title + text 2">
    <p:spTree>
      <p:nvGrpSpPr>
        <p:cNvPr id="1" name="Shape 17"/>
        <p:cNvGrpSpPr/>
        <p:nvPr/>
      </p:nvGrpSpPr>
      <p:grpSpPr>
        <a:xfrm>
          <a:off x="0" y="0"/>
          <a:ext cx="0" cy="0"/>
          <a:chOff x="0" y="0"/>
          <a:chExt cx="0" cy="0"/>
        </a:xfrm>
      </p:grpSpPr>
      <p:pic>
        <p:nvPicPr>
          <p:cNvPr id="18" name="Google Shape;18;p50"/>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9" name="Google Shape;19;p50"/>
          <p:cNvSpPr/>
          <p:nvPr/>
        </p:nvSpPr>
        <p:spPr>
          <a:xfrm rot="-5400000">
            <a:off x="2000250" y="-2000252"/>
            <a:ext cx="5143499" cy="9144001"/>
          </a:xfrm>
          <a:prstGeom prst="rect">
            <a:avLst/>
          </a:prstGeom>
          <a:solidFill>
            <a:schemeClr val="accent1">
              <a:alpha val="4745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0" name="Google Shape;20;p50"/>
          <p:cNvSpPr/>
          <p:nvPr/>
        </p:nvSpPr>
        <p:spPr>
          <a:xfrm rot="-5400000">
            <a:off x="-41589" y="496399"/>
            <a:ext cx="5143501" cy="4150706"/>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21;p50"/>
          <p:cNvSpPr txBox="1">
            <a:spLocks noGrp="1"/>
          </p:cNvSpPr>
          <p:nvPr>
            <p:ph type="body" idx="1"/>
          </p:nvPr>
        </p:nvSpPr>
        <p:spPr>
          <a:xfrm>
            <a:off x="454025" y="0"/>
            <a:ext cx="4151313" cy="1117600"/>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2800" b="1">
                <a:solidFill>
                  <a:schemeClr val="lt1"/>
                </a:solidFill>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22" name="Google Shape;22;p50"/>
          <p:cNvSpPr txBox="1">
            <a:spLocks noGrp="1"/>
          </p:cNvSpPr>
          <p:nvPr>
            <p:ph type="body" idx="2"/>
          </p:nvPr>
        </p:nvSpPr>
        <p:spPr>
          <a:xfrm>
            <a:off x="453848" y="1117600"/>
            <a:ext cx="3976688" cy="3687763"/>
          </a:xfrm>
          <a:prstGeom prst="rect">
            <a:avLst/>
          </a:prstGeom>
          <a:noFill/>
          <a:ln>
            <a:noFill/>
          </a:ln>
        </p:spPr>
        <p:txBody>
          <a:bodyPr spcFirstLastPara="1" wrap="square" lIns="91425" tIns="91425" rIns="91425" bIns="91425" anchor="t" anchorCtr="0">
            <a:noAutofit/>
          </a:bodyPr>
          <a:lstStyle>
            <a:lvl1pPr marL="457200" lvl="0" indent="-355600" algn="l">
              <a:lnSpc>
                <a:spcPct val="115000"/>
              </a:lnSpc>
              <a:spcBef>
                <a:spcPts val="0"/>
              </a:spcBef>
              <a:spcAft>
                <a:spcPts val="0"/>
              </a:spcAft>
              <a:buClr>
                <a:schemeClr val="lt1"/>
              </a:buClr>
              <a:buSzPts val="2000"/>
              <a:buFont typeface="Arial"/>
              <a:buChar char="•"/>
              <a:defRPr sz="2000">
                <a:solidFill>
                  <a:schemeClr val="lt1"/>
                </a:solidFill>
              </a:defRPr>
            </a:lvl1pPr>
            <a:lvl2pPr marL="914400" lvl="1" indent="-355600" algn="l">
              <a:lnSpc>
                <a:spcPct val="115000"/>
              </a:lnSpc>
              <a:spcBef>
                <a:spcPts val="1600"/>
              </a:spcBef>
              <a:spcAft>
                <a:spcPts val="0"/>
              </a:spcAft>
              <a:buClr>
                <a:schemeClr val="lt1"/>
              </a:buClr>
              <a:buSzPts val="2000"/>
              <a:buFont typeface="Courier New"/>
              <a:buChar char="o"/>
              <a:defRPr sz="2000">
                <a:solidFill>
                  <a:schemeClr val="lt1"/>
                </a:solidFill>
              </a:defRPr>
            </a:lvl2pPr>
            <a:lvl3pPr marL="1371600" lvl="2" indent="-228600" algn="l">
              <a:lnSpc>
                <a:spcPct val="115000"/>
              </a:lnSpc>
              <a:spcBef>
                <a:spcPts val="1600"/>
              </a:spcBef>
              <a:spcAft>
                <a:spcPts val="0"/>
              </a:spcAft>
              <a:buSzPts val="1200"/>
              <a:buFont typeface="Catamaran Light"/>
              <a:buNone/>
              <a:defRPr sz="2000">
                <a:solidFill>
                  <a:schemeClr val="lt1"/>
                </a:solidFill>
              </a:defRPr>
            </a:lvl3pPr>
            <a:lvl4pPr marL="1828800" lvl="3" indent="-228600" algn="l">
              <a:lnSpc>
                <a:spcPct val="115000"/>
              </a:lnSpc>
              <a:spcBef>
                <a:spcPts val="1600"/>
              </a:spcBef>
              <a:spcAft>
                <a:spcPts val="0"/>
              </a:spcAft>
              <a:buSzPts val="1200"/>
              <a:buFont typeface="Catamaran Light"/>
              <a:buNone/>
              <a:defRPr sz="2000">
                <a:solidFill>
                  <a:schemeClr val="lt1"/>
                </a:solidFill>
              </a:defRPr>
            </a:lvl4pPr>
            <a:lvl5pPr marL="2286000" lvl="4" indent="-228600" algn="l">
              <a:lnSpc>
                <a:spcPct val="115000"/>
              </a:lnSpc>
              <a:spcBef>
                <a:spcPts val="1600"/>
              </a:spcBef>
              <a:spcAft>
                <a:spcPts val="0"/>
              </a:spcAft>
              <a:buSzPts val="1200"/>
              <a:buFont typeface="Catamaran Light"/>
              <a:buNone/>
              <a:defRPr sz="2000">
                <a:solidFill>
                  <a:schemeClr val="lt1"/>
                </a:solidFill>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128"/>
        <p:cNvGrpSpPr/>
        <p:nvPr/>
      </p:nvGrpSpPr>
      <p:grpSpPr>
        <a:xfrm>
          <a:off x="0" y="0"/>
          <a:ext cx="0" cy="0"/>
          <a:chOff x="0" y="0"/>
          <a:chExt cx="0" cy="0"/>
        </a:xfrm>
      </p:grpSpPr>
      <p:sp>
        <p:nvSpPr>
          <p:cNvPr id="129" name="Google Shape;129;p43"/>
          <p:cNvSpPr/>
          <p:nvPr/>
        </p:nvSpPr>
        <p:spPr>
          <a:xfrm rot="-5400000">
            <a:off x="2210384" y="-1940323"/>
            <a:ext cx="4854458" cy="9012773"/>
          </a:xfrm>
          <a:prstGeom prst="rect">
            <a:avLst/>
          </a:prstGeom>
          <a:solidFill>
            <a:schemeClr val="accent1">
              <a:alpha val="47058"/>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0" name="Google Shape;130;p43"/>
          <p:cNvSpPr txBox="1">
            <a:spLocks noGrp="1"/>
          </p:cNvSpPr>
          <p:nvPr>
            <p:ph type="title"/>
          </p:nvPr>
        </p:nvSpPr>
        <p:spPr>
          <a:xfrm>
            <a:off x="354321" y="275067"/>
            <a:ext cx="5577117" cy="634932"/>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31" name="Google Shape;131;p43"/>
          <p:cNvSpPr/>
          <p:nvPr/>
        </p:nvSpPr>
        <p:spPr>
          <a:xfrm rot="-5400000">
            <a:off x="4529891" y="-3555326"/>
            <a:ext cx="84218" cy="9143999"/>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 name="Google Shape;132;p43"/>
          <p:cNvSpPr txBox="1">
            <a:spLocks noGrp="1"/>
          </p:cNvSpPr>
          <p:nvPr>
            <p:ph type="body" idx="1"/>
          </p:nvPr>
        </p:nvSpPr>
        <p:spPr>
          <a:xfrm>
            <a:off x="617538" y="1236663"/>
            <a:ext cx="4997450" cy="2859087"/>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2600">
                <a:latin typeface="Catamaran"/>
                <a:ea typeface="Catamaran"/>
                <a:cs typeface="Catamaran"/>
                <a:sym typeface="Catamaran"/>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33" name="Google Shape;133;p43"/>
          <p:cNvSpPr>
            <a:spLocks noGrp="1"/>
          </p:cNvSpPr>
          <p:nvPr>
            <p:ph type="pic" idx="2"/>
          </p:nvPr>
        </p:nvSpPr>
        <p:spPr>
          <a:xfrm>
            <a:off x="6535738" y="274638"/>
            <a:ext cx="2305050" cy="1431925"/>
          </a:xfrm>
          <a:prstGeom prst="rect">
            <a:avLst/>
          </a:prstGeom>
          <a:noFill/>
          <a:ln>
            <a:noFill/>
          </a:ln>
        </p:spPr>
        <p:txBody>
          <a:bodyPr/>
          <a:lstStyle/>
          <a:p>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34"/>
        <p:cNvGrpSpPr/>
        <p:nvPr/>
      </p:nvGrpSpPr>
      <p:grpSpPr>
        <a:xfrm>
          <a:off x="0" y="0"/>
          <a:ext cx="0" cy="0"/>
          <a:chOff x="0" y="0"/>
          <a:chExt cx="0" cy="0"/>
        </a:xfrm>
      </p:grpSpPr>
      <p:sp>
        <p:nvSpPr>
          <p:cNvPr id="135" name="Google Shape;135;p44"/>
          <p:cNvSpPr/>
          <p:nvPr/>
        </p:nvSpPr>
        <p:spPr>
          <a:xfrm rot="10800000" flipH="1">
            <a:off x="96166" y="79426"/>
            <a:ext cx="8914483" cy="57368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 name="Google Shape;136;p44"/>
          <p:cNvSpPr txBox="1">
            <a:spLocks noGrp="1"/>
          </p:cNvSpPr>
          <p:nvPr>
            <p:ph type="ctrTitle"/>
          </p:nvPr>
        </p:nvSpPr>
        <p:spPr>
          <a:xfrm>
            <a:off x="220641" y="79426"/>
            <a:ext cx="8790008" cy="573689"/>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37" name="Google Shape;137;p44"/>
          <p:cNvSpPr txBox="1">
            <a:spLocks noGrp="1"/>
          </p:cNvSpPr>
          <p:nvPr>
            <p:ph type="body" idx="1"/>
          </p:nvPr>
        </p:nvSpPr>
        <p:spPr>
          <a:xfrm>
            <a:off x="1210167" y="1397000"/>
            <a:ext cx="2465388" cy="1700213"/>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38" name="Google Shape;138;p44"/>
          <p:cNvSpPr txBox="1">
            <a:spLocks noGrp="1"/>
          </p:cNvSpPr>
          <p:nvPr>
            <p:ph type="body" idx="2"/>
          </p:nvPr>
        </p:nvSpPr>
        <p:spPr>
          <a:xfrm>
            <a:off x="5364052" y="1342231"/>
            <a:ext cx="2305452" cy="180975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 text 3">
  <p:cSld name="CUSTOM_16">
    <p:spTree>
      <p:nvGrpSpPr>
        <p:cNvPr id="1" name="Shape 139"/>
        <p:cNvGrpSpPr/>
        <p:nvPr/>
      </p:nvGrpSpPr>
      <p:grpSpPr>
        <a:xfrm>
          <a:off x="0" y="0"/>
          <a:ext cx="0" cy="0"/>
          <a:chOff x="0" y="0"/>
          <a:chExt cx="0" cy="0"/>
        </a:xfrm>
      </p:grpSpPr>
      <p:pic>
        <p:nvPicPr>
          <p:cNvPr id="140" name="Google Shape;140;g2c40e968a75_0_127" descr="A picture containing tree, outdoor, ground, grass&#10;&#10;Description automatically generated"/>
          <p:cNvPicPr preferRelativeResize="0"/>
          <p:nvPr/>
        </p:nvPicPr>
        <p:blipFill rotWithShape="1">
          <a:blip r:embed="rId2">
            <a:alphaModFix/>
          </a:blip>
          <a:srcRect/>
          <a:stretch/>
        </p:blipFill>
        <p:spPr>
          <a:xfrm flipH="1">
            <a:off x="1154597" y="0"/>
            <a:ext cx="6857999" cy="5143500"/>
          </a:xfrm>
          <a:prstGeom prst="rect">
            <a:avLst/>
          </a:prstGeom>
          <a:noFill/>
          <a:ln>
            <a:noFill/>
          </a:ln>
        </p:spPr>
      </p:pic>
      <p:sp>
        <p:nvSpPr>
          <p:cNvPr id="141" name="Google Shape;141;g2c40e968a75_0_127"/>
          <p:cNvSpPr/>
          <p:nvPr/>
        </p:nvSpPr>
        <p:spPr>
          <a:xfrm rot="5400000">
            <a:off x="3413998" y="-2000289"/>
            <a:ext cx="2316000" cy="9144000"/>
          </a:xfrm>
          <a:prstGeom prst="rect">
            <a:avLst/>
          </a:prstGeom>
          <a:solidFill>
            <a:srgbClr val="908269">
              <a:alpha val="8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 name="Google Shape;142;g2c40e968a75_0_127"/>
          <p:cNvSpPr txBox="1">
            <a:spLocks noGrp="1"/>
          </p:cNvSpPr>
          <p:nvPr>
            <p:ph type="ctrTitle"/>
          </p:nvPr>
        </p:nvSpPr>
        <p:spPr>
          <a:xfrm>
            <a:off x="501586" y="2237166"/>
            <a:ext cx="8140800" cy="6612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Content 1">
  <p:cSld name="Title and Content_1">
    <p:spTree>
      <p:nvGrpSpPr>
        <p:cNvPr id="1" name="Shape 143"/>
        <p:cNvGrpSpPr/>
        <p:nvPr/>
      </p:nvGrpSpPr>
      <p:grpSpPr>
        <a:xfrm>
          <a:off x="0" y="0"/>
          <a:ext cx="0" cy="0"/>
          <a:chOff x="0" y="0"/>
          <a:chExt cx="0" cy="0"/>
        </a:xfrm>
      </p:grpSpPr>
      <p:sp>
        <p:nvSpPr>
          <p:cNvPr id="144" name="Google Shape;144;g2c40e968a75_0_131"/>
          <p:cNvSpPr/>
          <p:nvPr/>
        </p:nvSpPr>
        <p:spPr>
          <a:xfrm rot="-5400000" flipH="1">
            <a:off x="4102381" y="-3942005"/>
            <a:ext cx="863400" cy="8926500"/>
          </a:xfrm>
          <a:prstGeom prst="rect">
            <a:avLst/>
          </a:prstGeom>
          <a:gradFill>
            <a:gsLst>
              <a:gs pos="0">
                <a:srgbClr val="908269">
                  <a:alpha val="46666"/>
                </a:srgbClr>
              </a:gs>
              <a:gs pos="100000">
                <a:schemeClr val="accent1"/>
              </a:gs>
            </a:gsLst>
            <a:lin ang="18900044"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 name="Google Shape;145;g2c40e968a75_0_131"/>
          <p:cNvSpPr txBox="1">
            <a:spLocks noGrp="1"/>
          </p:cNvSpPr>
          <p:nvPr>
            <p:ph type="ctrTitle"/>
          </p:nvPr>
        </p:nvSpPr>
        <p:spPr>
          <a:xfrm>
            <a:off x="146552" y="222908"/>
            <a:ext cx="6889500" cy="596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800"/>
              <a:buNone/>
              <a:defRPr>
                <a:solidFill>
                  <a:srgbClr val="FFFFF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46" name="Google Shape;146;g2c40e968a75_0_131"/>
          <p:cNvSpPr txBox="1">
            <a:spLocks noGrp="1"/>
          </p:cNvSpPr>
          <p:nvPr>
            <p:ph type="body" idx="1"/>
          </p:nvPr>
        </p:nvSpPr>
        <p:spPr>
          <a:xfrm>
            <a:off x="1262063" y="1751013"/>
            <a:ext cx="6407100" cy="20637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5_Custom Layout">
  <p:cSld name="5_Custom Layout">
    <p:spTree>
      <p:nvGrpSpPr>
        <p:cNvPr id="1" name="Shape 147"/>
        <p:cNvGrpSpPr/>
        <p:nvPr/>
      </p:nvGrpSpPr>
      <p:grpSpPr>
        <a:xfrm>
          <a:off x="0" y="0"/>
          <a:ext cx="0" cy="0"/>
          <a:chOff x="0" y="0"/>
          <a:chExt cx="0" cy="0"/>
        </a:xfrm>
      </p:grpSpPr>
      <p:sp>
        <p:nvSpPr>
          <p:cNvPr id="148" name="Google Shape;148;p45"/>
          <p:cNvSpPr txBox="1">
            <a:spLocks noGrp="1"/>
          </p:cNvSpPr>
          <p:nvPr>
            <p:ph type="ctrTitle"/>
          </p:nvPr>
        </p:nvSpPr>
        <p:spPr>
          <a:xfrm>
            <a:off x="854306" y="320246"/>
            <a:ext cx="5516349" cy="571054"/>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49" name="Google Shape;149;p45"/>
          <p:cNvSpPr/>
          <p:nvPr/>
        </p:nvSpPr>
        <p:spPr>
          <a:xfrm rot="-5400000" flipH="1">
            <a:off x="83000" y="-82950"/>
            <a:ext cx="548400" cy="7143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 name="Google Shape;150;p45"/>
          <p:cNvSpPr txBox="1">
            <a:spLocks noGrp="1"/>
          </p:cNvSpPr>
          <p:nvPr>
            <p:ph type="body" idx="1"/>
          </p:nvPr>
        </p:nvSpPr>
        <p:spPr>
          <a:xfrm>
            <a:off x="2486025" y="1525588"/>
            <a:ext cx="4243388" cy="2035175"/>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ustom Layout">
  <p:cSld name="7_Custom Layout">
    <p:spTree>
      <p:nvGrpSpPr>
        <p:cNvPr id="1" name="Shape 43"/>
        <p:cNvGrpSpPr/>
        <p:nvPr/>
      </p:nvGrpSpPr>
      <p:grpSpPr>
        <a:xfrm>
          <a:off x="0" y="0"/>
          <a:ext cx="0" cy="0"/>
          <a:chOff x="0" y="0"/>
          <a:chExt cx="0" cy="0"/>
        </a:xfrm>
      </p:grpSpPr>
      <p:grpSp>
        <p:nvGrpSpPr>
          <p:cNvPr id="44" name="Google Shape;44;p71"/>
          <p:cNvGrpSpPr/>
          <p:nvPr/>
        </p:nvGrpSpPr>
        <p:grpSpPr>
          <a:xfrm>
            <a:off x="2296282" y="0"/>
            <a:ext cx="6858000" cy="5143500"/>
            <a:chOff x="2287775" y="0"/>
            <a:chExt cx="6858000" cy="5143500"/>
          </a:xfrm>
        </p:grpSpPr>
        <p:pic>
          <p:nvPicPr>
            <p:cNvPr id="45" name="Google Shape;45;p71" descr="A picture containing tree, outdoor, ground, grass  Description automatically generated"/>
            <p:cNvPicPr preferRelativeResize="0"/>
            <p:nvPr/>
          </p:nvPicPr>
          <p:blipFill rotWithShape="1">
            <a:blip r:embed="rId2">
              <a:alphaModFix/>
            </a:blip>
            <a:srcRect/>
            <a:stretch/>
          </p:blipFill>
          <p:spPr>
            <a:xfrm flipH="1">
              <a:off x="2287775" y="0"/>
              <a:ext cx="6858000" cy="5143500"/>
            </a:xfrm>
            <a:prstGeom prst="rect">
              <a:avLst/>
            </a:prstGeom>
            <a:noFill/>
            <a:ln>
              <a:noFill/>
            </a:ln>
          </p:spPr>
        </p:pic>
        <p:sp>
          <p:nvSpPr>
            <p:cNvPr id="46" name="Google Shape;46;p71"/>
            <p:cNvSpPr/>
            <p:nvPr/>
          </p:nvSpPr>
          <p:spPr>
            <a:xfrm rot="-5400000" flipH="1">
              <a:off x="7354200" y="2416550"/>
              <a:ext cx="3358800" cy="2211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7" name="Google Shape;47;p71"/>
          <p:cNvSpPr/>
          <p:nvPr/>
        </p:nvSpPr>
        <p:spPr>
          <a:xfrm rot="5400000">
            <a:off x="3000744" y="-1430193"/>
            <a:ext cx="2662635" cy="8003886"/>
          </a:xfrm>
          <a:prstGeom prst="rect">
            <a:avLst/>
          </a:prstGeom>
          <a:solidFill>
            <a:srgbClr val="908269">
              <a:alpha val="8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 name="Google Shape;48;p71"/>
          <p:cNvSpPr txBox="1">
            <a:spLocks noGrp="1"/>
          </p:cNvSpPr>
          <p:nvPr>
            <p:ph type="title"/>
          </p:nvPr>
        </p:nvSpPr>
        <p:spPr>
          <a:xfrm>
            <a:off x="909758" y="1628640"/>
            <a:ext cx="6377592"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sz="5400">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18961499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2_Custom Layout">
  <p:cSld name="7_Custom Layout">
    <p:spTree>
      <p:nvGrpSpPr>
        <p:cNvPr id="1" name="Shape 49"/>
        <p:cNvGrpSpPr/>
        <p:nvPr/>
      </p:nvGrpSpPr>
      <p:grpSpPr>
        <a:xfrm>
          <a:off x="0" y="0"/>
          <a:ext cx="0" cy="0"/>
          <a:chOff x="0" y="0"/>
          <a:chExt cx="0" cy="0"/>
        </a:xfrm>
      </p:grpSpPr>
      <p:grpSp>
        <p:nvGrpSpPr>
          <p:cNvPr id="50" name="Google Shape;50;p72"/>
          <p:cNvGrpSpPr/>
          <p:nvPr/>
        </p:nvGrpSpPr>
        <p:grpSpPr>
          <a:xfrm>
            <a:off x="2296282" y="0"/>
            <a:ext cx="6858000" cy="5143500"/>
            <a:chOff x="2287775" y="0"/>
            <a:chExt cx="6858000" cy="5143500"/>
          </a:xfrm>
        </p:grpSpPr>
        <p:pic>
          <p:nvPicPr>
            <p:cNvPr id="51" name="Google Shape;51;p72" descr="A picture containing tree, outdoor, ground, grass  Description automatically generated"/>
            <p:cNvPicPr preferRelativeResize="0"/>
            <p:nvPr/>
          </p:nvPicPr>
          <p:blipFill rotWithShape="1">
            <a:blip r:embed="rId2">
              <a:alphaModFix/>
            </a:blip>
            <a:srcRect/>
            <a:stretch/>
          </p:blipFill>
          <p:spPr>
            <a:xfrm flipH="1">
              <a:off x="2287775" y="0"/>
              <a:ext cx="6858000" cy="5143500"/>
            </a:xfrm>
            <a:prstGeom prst="rect">
              <a:avLst/>
            </a:prstGeom>
            <a:noFill/>
            <a:ln>
              <a:noFill/>
            </a:ln>
          </p:spPr>
        </p:pic>
        <p:sp>
          <p:nvSpPr>
            <p:cNvPr id="52" name="Google Shape;52;p72"/>
            <p:cNvSpPr/>
            <p:nvPr/>
          </p:nvSpPr>
          <p:spPr>
            <a:xfrm rot="-5400000" flipH="1">
              <a:off x="7354200" y="2416550"/>
              <a:ext cx="3358800" cy="2211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3" name="Google Shape;53;p72"/>
          <p:cNvSpPr/>
          <p:nvPr/>
        </p:nvSpPr>
        <p:spPr>
          <a:xfrm rot="5400000">
            <a:off x="2175705" y="-1520429"/>
            <a:ext cx="4419120" cy="8184355"/>
          </a:xfrm>
          <a:prstGeom prst="rect">
            <a:avLst/>
          </a:prstGeom>
          <a:solidFill>
            <a:srgbClr val="908269">
              <a:alpha val="8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 name="Google Shape;54;p72"/>
          <p:cNvSpPr txBox="1">
            <a:spLocks noGrp="1"/>
          </p:cNvSpPr>
          <p:nvPr>
            <p:ph type="body" idx="1"/>
          </p:nvPr>
        </p:nvSpPr>
        <p:spPr>
          <a:xfrm>
            <a:off x="291462" y="1060095"/>
            <a:ext cx="8184356" cy="3721215"/>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800" b="1">
                <a:solidFill>
                  <a:schemeClr val="lt1"/>
                </a:solidFill>
                <a:latin typeface="Livvic"/>
                <a:ea typeface="Livvic"/>
                <a:cs typeface="Livvic"/>
                <a:sym typeface="Livvic"/>
              </a:defRPr>
            </a:lvl1pPr>
            <a:lvl2pPr marL="914400" lvl="1" indent="-304800" algn="l">
              <a:lnSpc>
                <a:spcPct val="115000"/>
              </a:lnSpc>
              <a:spcBef>
                <a:spcPts val="1600"/>
              </a:spcBef>
              <a:spcAft>
                <a:spcPts val="0"/>
              </a:spcAft>
              <a:buSzPts val="1200"/>
              <a:buChar char="○"/>
              <a:defRPr sz="1800" b="1">
                <a:solidFill>
                  <a:schemeClr val="lt1"/>
                </a:solidFill>
                <a:latin typeface="Livvic"/>
                <a:ea typeface="Livvic"/>
                <a:cs typeface="Livvic"/>
                <a:sym typeface="Livvic"/>
              </a:defRPr>
            </a:lvl2pPr>
            <a:lvl3pPr marL="1371600" lvl="2" indent="-304800" algn="l">
              <a:lnSpc>
                <a:spcPct val="115000"/>
              </a:lnSpc>
              <a:spcBef>
                <a:spcPts val="1600"/>
              </a:spcBef>
              <a:spcAft>
                <a:spcPts val="0"/>
              </a:spcAft>
              <a:buSzPts val="1200"/>
              <a:buChar char="■"/>
              <a:defRPr sz="1800" b="1">
                <a:solidFill>
                  <a:schemeClr val="lt1"/>
                </a:solidFill>
                <a:latin typeface="Livvic"/>
                <a:ea typeface="Livvic"/>
                <a:cs typeface="Livvic"/>
                <a:sym typeface="Livvic"/>
              </a:defRPr>
            </a:lvl3pPr>
            <a:lvl4pPr marL="1828800" lvl="3" indent="-304800" algn="l">
              <a:lnSpc>
                <a:spcPct val="115000"/>
              </a:lnSpc>
              <a:spcBef>
                <a:spcPts val="1600"/>
              </a:spcBef>
              <a:spcAft>
                <a:spcPts val="0"/>
              </a:spcAft>
              <a:buSzPts val="1200"/>
              <a:buChar char="●"/>
              <a:defRPr sz="1800" b="1">
                <a:solidFill>
                  <a:schemeClr val="lt1"/>
                </a:solidFill>
                <a:latin typeface="Livvic"/>
                <a:ea typeface="Livvic"/>
                <a:cs typeface="Livvic"/>
                <a:sym typeface="Livvic"/>
              </a:defRPr>
            </a:lvl4pPr>
            <a:lvl5pPr marL="2286000" lvl="4" indent="-304800" algn="l">
              <a:lnSpc>
                <a:spcPct val="115000"/>
              </a:lnSpc>
              <a:spcBef>
                <a:spcPts val="1600"/>
              </a:spcBef>
              <a:spcAft>
                <a:spcPts val="0"/>
              </a:spcAft>
              <a:buSzPts val="1200"/>
              <a:buChar char="○"/>
              <a:defRPr sz="1800" b="1">
                <a:solidFill>
                  <a:schemeClr val="lt1"/>
                </a:solidFill>
                <a:latin typeface="Livvic"/>
                <a:ea typeface="Livvic"/>
                <a:cs typeface="Livvic"/>
                <a:sym typeface="Livvic"/>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55" name="Google Shape;55;p72"/>
          <p:cNvSpPr txBox="1">
            <a:spLocks noGrp="1"/>
          </p:cNvSpPr>
          <p:nvPr>
            <p:ph type="body" idx="2"/>
          </p:nvPr>
        </p:nvSpPr>
        <p:spPr>
          <a:xfrm>
            <a:off x="292100" y="361950"/>
            <a:ext cx="8183563" cy="698500"/>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2400" b="1">
                <a:solidFill>
                  <a:schemeClr val="lt1"/>
                </a:solidFill>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extLst>
      <p:ext uri="{BB962C8B-B14F-4D97-AF65-F5344CB8AC3E}">
        <p14:creationId xmlns:p14="http://schemas.microsoft.com/office/powerpoint/2010/main" val="12301208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1_Quote">
    <p:spTree>
      <p:nvGrpSpPr>
        <p:cNvPr id="1" name="Shape 23"/>
        <p:cNvGrpSpPr/>
        <p:nvPr/>
      </p:nvGrpSpPr>
      <p:grpSpPr>
        <a:xfrm>
          <a:off x="0" y="0"/>
          <a:ext cx="0" cy="0"/>
          <a:chOff x="0" y="0"/>
          <a:chExt cx="0" cy="0"/>
        </a:xfrm>
      </p:grpSpPr>
      <p:sp>
        <p:nvSpPr>
          <p:cNvPr id="24" name="Google Shape;24;g2b54efc603f_0_626"/>
          <p:cNvSpPr/>
          <p:nvPr/>
        </p:nvSpPr>
        <p:spPr>
          <a:xfrm>
            <a:off x="96166" y="79426"/>
            <a:ext cx="8914500" cy="573600"/>
          </a:xfrm>
          <a:prstGeom prst="rect">
            <a:avLst/>
          </a:prstGeom>
          <a:solidFill>
            <a:srgbClr val="90826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 name="Google Shape;25;g2b54efc603f_0_626"/>
          <p:cNvSpPr txBox="1">
            <a:spLocks noGrp="1"/>
          </p:cNvSpPr>
          <p:nvPr>
            <p:ph type="body" idx="1"/>
          </p:nvPr>
        </p:nvSpPr>
        <p:spPr>
          <a:xfrm>
            <a:off x="308345" y="5113"/>
            <a:ext cx="7304100" cy="722400"/>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2800" b="1">
                <a:solidFill>
                  <a:schemeClr val="lt1"/>
                </a:solidFill>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26" name="Google Shape;26;g2b54efc603f_0_626"/>
          <p:cNvSpPr>
            <a:spLocks noGrp="1"/>
          </p:cNvSpPr>
          <p:nvPr>
            <p:ph type="pic" idx="2"/>
          </p:nvPr>
        </p:nvSpPr>
        <p:spPr>
          <a:xfrm>
            <a:off x="914400" y="1147763"/>
            <a:ext cx="7304100" cy="3570300"/>
          </a:xfrm>
          <a:prstGeom prst="rect">
            <a:avLst/>
          </a:prstGeom>
          <a:noFill/>
          <a:ln>
            <a:noFill/>
          </a:ln>
        </p:spPr>
        <p:txBody>
          <a:bodyPr/>
          <a:lstStyle/>
          <a:p>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6_Custom Layout">
  <p:cSld name="6_Custom Layout">
    <p:spTree>
      <p:nvGrpSpPr>
        <p:cNvPr id="1" name="Shape 27"/>
        <p:cNvGrpSpPr/>
        <p:nvPr/>
      </p:nvGrpSpPr>
      <p:grpSpPr>
        <a:xfrm>
          <a:off x="0" y="0"/>
          <a:ext cx="0" cy="0"/>
          <a:chOff x="0" y="0"/>
          <a:chExt cx="0" cy="0"/>
        </a:xfrm>
      </p:grpSpPr>
      <p:sp>
        <p:nvSpPr>
          <p:cNvPr id="28" name="Google Shape;28;p37"/>
          <p:cNvSpPr txBox="1">
            <a:spLocks noGrp="1"/>
          </p:cNvSpPr>
          <p:nvPr>
            <p:ph type="title"/>
          </p:nvPr>
        </p:nvSpPr>
        <p:spPr>
          <a:xfrm>
            <a:off x="5220586" y="243007"/>
            <a:ext cx="3611714"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9" name="Google Shape;29;p37"/>
          <p:cNvSpPr/>
          <p:nvPr/>
        </p:nvSpPr>
        <p:spPr>
          <a:xfrm rot="-5400000" flipH="1">
            <a:off x="-1913176" y="1891241"/>
            <a:ext cx="5140800" cy="136371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p:txBody>
      </p:sp>
      <p:sp>
        <p:nvSpPr>
          <p:cNvPr id="30" name="Google Shape;30;p37"/>
          <p:cNvSpPr txBox="1">
            <a:spLocks noGrp="1"/>
          </p:cNvSpPr>
          <p:nvPr>
            <p:ph type="body" idx="1"/>
          </p:nvPr>
        </p:nvSpPr>
        <p:spPr>
          <a:xfrm>
            <a:off x="1339083" y="2826932"/>
            <a:ext cx="7804150" cy="1553682"/>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b="1">
                <a:latin typeface="Livvic"/>
                <a:ea typeface="Livvic"/>
                <a:cs typeface="Livvic"/>
                <a:sym typeface="Livvic"/>
              </a:defRPr>
            </a:lvl1pPr>
            <a:lvl2pPr marL="914400" lvl="1" indent="-330200" algn="l">
              <a:lnSpc>
                <a:spcPct val="100000"/>
              </a:lnSpc>
              <a:spcBef>
                <a:spcPts val="0"/>
              </a:spcBef>
              <a:spcAft>
                <a:spcPts val="0"/>
              </a:spcAft>
              <a:buSzPts val="1600"/>
              <a:buFont typeface="Arial"/>
              <a:buChar char="•"/>
              <a:defRPr sz="1600"/>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31" name="Google Shape;31;p37"/>
          <p:cNvSpPr txBox="1">
            <a:spLocks noGrp="1"/>
          </p:cNvSpPr>
          <p:nvPr>
            <p:ph type="body" idx="2"/>
          </p:nvPr>
        </p:nvSpPr>
        <p:spPr>
          <a:xfrm>
            <a:off x="1339850" y="243007"/>
            <a:ext cx="7804150" cy="1841500"/>
          </a:xfrm>
          <a:prstGeom prst="rect">
            <a:avLst/>
          </a:prstGeom>
          <a:noFill/>
          <a:ln>
            <a:noFill/>
          </a:ln>
        </p:spPr>
        <p:txBody>
          <a:bodyPr spcFirstLastPara="1" wrap="square" lIns="91425" tIns="91425" rIns="91425" bIns="91425" anchor="t" anchorCtr="0">
            <a:noAutofit/>
          </a:bodyPr>
          <a:lstStyle>
            <a:lvl1pPr marL="457200" lvl="0" indent="-228600" algn="l">
              <a:lnSpc>
                <a:spcPct val="100000"/>
              </a:lnSpc>
              <a:spcBef>
                <a:spcPts val="0"/>
              </a:spcBef>
              <a:spcAft>
                <a:spcPts val="0"/>
              </a:spcAft>
              <a:buSzPts val="1200"/>
              <a:buNone/>
              <a:defRPr b="1">
                <a:latin typeface="Livvic"/>
                <a:ea typeface="Livvic"/>
                <a:cs typeface="Livvic"/>
                <a:sym typeface="Livvic"/>
              </a:defRPr>
            </a:lvl1pPr>
            <a:lvl2pPr marL="914400" lvl="1" indent="-228600" algn="l">
              <a:lnSpc>
                <a:spcPct val="100000"/>
              </a:lnSpc>
              <a:spcBef>
                <a:spcPts val="0"/>
              </a:spcBef>
              <a:spcAft>
                <a:spcPts val="0"/>
              </a:spcAft>
              <a:buSzPts val="1200"/>
              <a:buNone/>
              <a:defRPr sz="1600" b="1"/>
            </a:lvl2pPr>
            <a:lvl3pPr marL="1371600" lvl="2" indent="-228600" algn="l">
              <a:lnSpc>
                <a:spcPct val="100000"/>
              </a:lnSpc>
              <a:spcBef>
                <a:spcPts val="0"/>
              </a:spcBef>
              <a:spcAft>
                <a:spcPts val="0"/>
              </a:spcAft>
              <a:buSzPts val="1200"/>
              <a:buNone/>
              <a:defRPr sz="1600"/>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32" name="Google Shape;32;p37"/>
          <p:cNvSpPr txBox="1">
            <a:spLocks noGrp="1"/>
          </p:cNvSpPr>
          <p:nvPr>
            <p:ph type="body" idx="3"/>
          </p:nvPr>
        </p:nvSpPr>
        <p:spPr>
          <a:xfrm>
            <a:off x="1339083" y="4533542"/>
            <a:ext cx="7197725" cy="468312"/>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a:solidFill>
                  <a:schemeClr val="accent2"/>
                </a:solidFill>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0_Custom Layout">
  <p:cSld name="10_Custom Layout">
    <p:spTree>
      <p:nvGrpSpPr>
        <p:cNvPr id="1" name="Shape 33"/>
        <p:cNvGrpSpPr/>
        <p:nvPr/>
      </p:nvGrpSpPr>
      <p:grpSpPr>
        <a:xfrm>
          <a:off x="0" y="0"/>
          <a:ext cx="0" cy="0"/>
          <a:chOff x="0" y="0"/>
          <a:chExt cx="0" cy="0"/>
        </a:xfrm>
      </p:grpSpPr>
      <p:sp>
        <p:nvSpPr>
          <p:cNvPr id="34" name="Google Shape;34;p51"/>
          <p:cNvSpPr/>
          <p:nvPr/>
        </p:nvSpPr>
        <p:spPr>
          <a:xfrm rot="5400000">
            <a:off x="3829667" y="-3829667"/>
            <a:ext cx="1484665" cy="9144001"/>
          </a:xfrm>
          <a:prstGeom prst="rect">
            <a:avLst/>
          </a:prstGeom>
          <a:solidFill>
            <a:srgbClr val="908269">
              <a:alpha val="8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 name="Google Shape;35;p5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4000">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6" name="Google Shape;36;p51"/>
          <p:cNvSpPr txBox="1">
            <a:spLocks noGrp="1"/>
          </p:cNvSpPr>
          <p:nvPr>
            <p:ph type="body" idx="1"/>
          </p:nvPr>
        </p:nvSpPr>
        <p:spPr>
          <a:xfrm>
            <a:off x="-1" y="1484313"/>
            <a:ext cx="4250451" cy="3659187"/>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2800"/>
            </a:lvl1pPr>
            <a:lvl2pPr marL="914400" lvl="1" indent="-304800" algn="l">
              <a:lnSpc>
                <a:spcPct val="115000"/>
              </a:lnSpc>
              <a:spcBef>
                <a:spcPts val="1600"/>
              </a:spcBef>
              <a:spcAft>
                <a:spcPts val="0"/>
              </a:spcAft>
              <a:buSzPts val="1200"/>
              <a:buChar char="○"/>
              <a:defRPr sz="2800"/>
            </a:lvl2pPr>
            <a:lvl3pPr marL="1371600" lvl="2" indent="-304800" algn="l">
              <a:lnSpc>
                <a:spcPct val="115000"/>
              </a:lnSpc>
              <a:spcBef>
                <a:spcPts val="1600"/>
              </a:spcBef>
              <a:spcAft>
                <a:spcPts val="0"/>
              </a:spcAft>
              <a:buSzPts val="1200"/>
              <a:buChar char="■"/>
              <a:defRPr sz="2800"/>
            </a:lvl3pPr>
            <a:lvl4pPr marL="1828800" lvl="3" indent="-304800" algn="l">
              <a:lnSpc>
                <a:spcPct val="115000"/>
              </a:lnSpc>
              <a:spcBef>
                <a:spcPts val="1600"/>
              </a:spcBef>
              <a:spcAft>
                <a:spcPts val="0"/>
              </a:spcAft>
              <a:buSzPts val="1200"/>
              <a:buChar char="●"/>
              <a:defRPr sz="2800"/>
            </a:lvl4pPr>
            <a:lvl5pPr marL="2286000" lvl="4" indent="-304800" algn="l">
              <a:lnSpc>
                <a:spcPct val="115000"/>
              </a:lnSpc>
              <a:spcBef>
                <a:spcPts val="1600"/>
              </a:spcBef>
              <a:spcAft>
                <a:spcPts val="0"/>
              </a:spcAft>
              <a:buSzPts val="1200"/>
              <a:buChar char="○"/>
              <a:defRPr sz="2800"/>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pic>
        <p:nvPicPr>
          <p:cNvPr id="37" name="Google Shape;37;p51" descr="A picture containing tree, outdoor, ground, grass  Description automatically generated"/>
          <p:cNvPicPr preferRelativeResize="0"/>
          <p:nvPr/>
        </p:nvPicPr>
        <p:blipFill rotWithShape="1">
          <a:blip r:embed="rId2">
            <a:alphaModFix/>
          </a:blip>
          <a:srcRect/>
          <a:stretch/>
        </p:blipFill>
        <p:spPr>
          <a:xfrm flipH="1">
            <a:off x="4250452" y="1473340"/>
            <a:ext cx="4893547" cy="367016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0_Custom Layout" preserve="1">
  <p:cSld name="12_Custom Layout">
    <p:spTree>
      <p:nvGrpSpPr>
        <p:cNvPr id="1" name="Shape 33"/>
        <p:cNvGrpSpPr/>
        <p:nvPr/>
      </p:nvGrpSpPr>
      <p:grpSpPr>
        <a:xfrm>
          <a:off x="0" y="0"/>
          <a:ext cx="0" cy="0"/>
          <a:chOff x="0" y="0"/>
          <a:chExt cx="0" cy="0"/>
        </a:xfrm>
      </p:grpSpPr>
      <p:sp>
        <p:nvSpPr>
          <p:cNvPr id="34" name="Google Shape;34;p51"/>
          <p:cNvSpPr/>
          <p:nvPr/>
        </p:nvSpPr>
        <p:spPr>
          <a:xfrm rot="5400000">
            <a:off x="3829667" y="-3829667"/>
            <a:ext cx="1484665" cy="9144001"/>
          </a:xfrm>
          <a:prstGeom prst="rect">
            <a:avLst/>
          </a:prstGeom>
          <a:solidFill>
            <a:srgbClr val="908269">
              <a:alpha val="8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 name="Google Shape;35;p5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4000">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6" name="Google Shape;36;p51"/>
          <p:cNvSpPr txBox="1">
            <a:spLocks noGrp="1"/>
          </p:cNvSpPr>
          <p:nvPr>
            <p:ph type="body" idx="1"/>
          </p:nvPr>
        </p:nvSpPr>
        <p:spPr>
          <a:xfrm>
            <a:off x="-1" y="1484313"/>
            <a:ext cx="4250451" cy="3659187"/>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2800"/>
            </a:lvl1pPr>
            <a:lvl2pPr marL="914400" lvl="1" indent="-304800" algn="l">
              <a:lnSpc>
                <a:spcPct val="115000"/>
              </a:lnSpc>
              <a:spcBef>
                <a:spcPts val="1600"/>
              </a:spcBef>
              <a:spcAft>
                <a:spcPts val="0"/>
              </a:spcAft>
              <a:buSzPts val="1200"/>
              <a:buChar char="○"/>
              <a:defRPr sz="2800"/>
            </a:lvl2pPr>
            <a:lvl3pPr marL="1371600" lvl="2" indent="-304800" algn="l">
              <a:lnSpc>
                <a:spcPct val="115000"/>
              </a:lnSpc>
              <a:spcBef>
                <a:spcPts val="1600"/>
              </a:spcBef>
              <a:spcAft>
                <a:spcPts val="0"/>
              </a:spcAft>
              <a:buSzPts val="1200"/>
              <a:buChar char="■"/>
              <a:defRPr sz="2800"/>
            </a:lvl3pPr>
            <a:lvl4pPr marL="1828800" lvl="3" indent="-304800" algn="l">
              <a:lnSpc>
                <a:spcPct val="115000"/>
              </a:lnSpc>
              <a:spcBef>
                <a:spcPts val="1600"/>
              </a:spcBef>
              <a:spcAft>
                <a:spcPts val="0"/>
              </a:spcAft>
              <a:buSzPts val="1200"/>
              <a:buChar char="●"/>
              <a:defRPr sz="2800"/>
            </a:lvl4pPr>
            <a:lvl5pPr marL="2286000" lvl="4" indent="-304800" algn="l">
              <a:lnSpc>
                <a:spcPct val="115000"/>
              </a:lnSpc>
              <a:spcBef>
                <a:spcPts val="1600"/>
              </a:spcBef>
              <a:spcAft>
                <a:spcPts val="0"/>
              </a:spcAft>
              <a:buSzPts val="1200"/>
              <a:buChar char="○"/>
              <a:defRPr sz="2800"/>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extLst>
      <p:ext uri="{BB962C8B-B14F-4D97-AF65-F5344CB8AC3E}">
        <p14:creationId xmlns:p14="http://schemas.microsoft.com/office/powerpoint/2010/main" val="1137576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8"/>
        <p:cNvGrpSpPr/>
        <p:nvPr/>
      </p:nvGrpSpPr>
      <p:grpSpPr>
        <a:xfrm>
          <a:off x="0" y="0"/>
          <a:ext cx="0" cy="0"/>
          <a:chOff x="0" y="0"/>
          <a:chExt cx="0" cy="0"/>
        </a:xfrm>
      </p:grpSpPr>
      <p:pic>
        <p:nvPicPr>
          <p:cNvPr id="39" name="Google Shape;39;p52" descr="A picture containing tree, outdoor, ground, grass  Description automatically generated"/>
          <p:cNvPicPr preferRelativeResize="0"/>
          <p:nvPr/>
        </p:nvPicPr>
        <p:blipFill rotWithShape="1">
          <a:blip r:embed="rId2">
            <a:alphaModFix/>
          </a:blip>
          <a:srcRect/>
          <a:stretch/>
        </p:blipFill>
        <p:spPr>
          <a:xfrm flipH="1">
            <a:off x="1154596" y="0"/>
            <a:ext cx="6858000" cy="5143500"/>
          </a:xfrm>
          <a:prstGeom prst="rect">
            <a:avLst/>
          </a:prstGeom>
          <a:noFill/>
          <a:ln>
            <a:noFill/>
          </a:ln>
        </p:spPr>
      </p:pic>
      <p:sp>
        <p:nvSpPr>
          <p:cNvPr id="40" name="Google Shape;40;p52"/>
          <p:cNvSpPr/>
          <p:nvPr/>
        </p:nvSpPr>
        <p:spPr>
          <a:xfrm rot="5400000">
            <a:off x="3413957" y="-2000249"/>
            <a:ext cx="2316081" cy="9144001"/>
          </a:xfrm>
          <a:prstGeom prst="rect">
            <a:avLst/>
          </a:prstGeom>
          <a:solidFill>
            <a:srgbClr val="908269">
              <a:alpha val="8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41;p52"/>
          <p:cNvSpPr txBox="1">
            <a:spLocks noGrp="1"/>
          </p:cNvSpPr>
          <p:nvPr>
            <p:ph type="body" idx="1"/>
          </p:nvPr>
        </p:nvSpPr>
        <p:spPr>
          <a:xfrm>
            <a:off x="510865" y="2126328"/>
            <a:ext cx="8145462" cy="701675"/>
          </a:xfrm>
          <a:prstGeom prst="rect">
            <a:avLst/>
          </a:prstGeom>
          <a:noFill/>
          <a:ln>
            <a:noFill/>
          </a:ln>
        </p:spPr>
        <p:txBody>
          <a:bodyPr spcFirstLastPara="1" wrap="square" lIns="91425" tIns="91425" rIns="91425" bIns="91425" anchor="t" anchorCtr="0">
            <a:noAutofit/>
          </a:bodyPr>
          <a:lstStyle>
            <a:lvl1pPr marL="457200" lvl="0" indent="-228600" algn="ctr">
              <a:lnSpc>
                <a:spcPct val="115000"/>
              </a:lnSpc>
              <a:spcBef>
                <a:spcPts val="0"/>
              </a:spcBef>
              <a:spcAft>
                <a:spcPts val="0"/>
              </a:spcAft>
              <a:buSzPts val="1200"/>
              <a:buNone/>
              <a:defRPr sz="4000" b="1">
                <a:solidFill>
                  <a:schemeClr val="lt1"/>
                </a:solidFill>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 design">
  <p:cSld name="CUSTOM_31">
    <p:spTree>
      <p:nvGrpSpPr>
        <p:cNvPr id="1" name="Shape 52"/>
        <p:cNvGrpSpPr/>
        <p:nvPr/>
      </p:nvGrpSpPr>
      <p:grpSpPr>
        <a:xfrm>
          <a:off x="0" y="0"/>
          <a:ext cx="0" cy="0"/>
          <a:chOff x="0" y="0"/>
          <a:chExt cx="0" cy="0"/>
        </a:xfrm>
      </p:grpSpPr>
      <p:sp>
        <p:nvSpPr>
          <p:cNvPr id="53" name="Google Shape;53;p38"/>
          <p:cNvSpPr txBox="1">
            <a:spLocks noGrp="1"/>
          </p:cNvSpPr>
          <p:nvPr>
            <p:ph type="ctrTitle"/>
          </p:nvPr>
        </p:nvSpPr>
        <p:spPr>
          <a:xfrm>
            <a:off x="854306" y="320246"/>
            <a:ext cx="4254589" cy="571054"/>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4" name="Google Shape;54;p38"/>
          <p:cNvSpPr txBox="1">
            <a:spLocks noGrp="1"/>
          </p:cNvSpPr>
          <p:nvPr>
            <p:ph type="subTitle" idx="1"/>
          </p:nvPr>
        </p:nvSpPr>
        <p:spPr>
          <a:xfrm flipH="1">
            <a:off x="301450" y="891300"/>
            <a:ext cx="5767753" cy="3009316"/>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200"/>
              <a:buChar char="●"/>
              <a:defRPr/>
            </a:lvl1pPr>
            <a:lvl2pPr lvl="1" algn="l">
              <a:lnSpc>
                <a:spcPct val="115000"/>
              </a:lnSpc>
              <a:spcBef>
                <a:spcPts val="1600"/>
              </a:spcBef>
              <a:spcAft>
                <a:spcPts val="0"/>
              </a:spcAft>
              <a:buSzPts val="1200"/>
              <a:buChar char="○"/>
              <a:defRPr/>
            </a:lvl2pPr>
            <a:lvl3pPr lvl="2" algn="l">
              <a:lnSpc>
                <a:spcPct val="115000"/>
              </a:lnSpc>
              <a:spcBef>
                <a:spcPts val="1600"/>
              </a:spcBef>
              <a:spcAft>
                <a:spcPts val="0"/>
              </a:spcAft>
              <a:buSzPts val="1200"/>
              <a:buChar char="■"/>
              <a:defRPr/>
            </a:lvl3pPr>
            <a:lvl4pPr lvl="3" algn="l">
              <a:lnSpc>
                <a:spcPct val="115000"/>
              </a:lnSpc>
              <a:spcBef>
                <a:spcPts val="1600"/>
              </a:spcBef>
              <a:spcAft>
                <a:spcPts val="0"/>
              </a:spcAft>
              <a:buSzPts val="1200"/>
              <a:buChar char="●"/>
              <a:defRPr/>
            </a:lvl4pPr>
            <a:lvl5pPr lvl="4" algn="l">
              <a:lnSpc>
                <a:spcPct val="115000"/>
              </a:lnSpc>
              <a:spcBef>
                <a:spcPts val="1600"/>
              </a:spcBef>
              <a:spcAft>
                <a:spcPts val="0"/>
              </a:spcAft>
              <a:buSzPts val="1200"/>
              <a:buChar char="○"/>
              <a:defRPr/>
            </a:lvl5pPr>
            <a:lvl6pPr lvl="5" algn="l">
              <a:lnSpc>
                <a:spcPct val="115000"/>
              </a:lnSpc>
              <a:spcBef>
                <a:spcPts val="1600"/>
              </a:spcBef>
              <a:spcAft>
                <a:spcPts val="0"/>
              </a:spcAft>
              <a:buSzPts val="1200"/>
              <a:buChar char="■"/>
              <a:defRPr/>
            </a:lvl6pPr>
            <a:lvl7pPr lvl="6" algn="l">
              <a:lnSpc>
                <a:spcPct val="115000"/>
              </a:lnSpc>
              <a:spcBef>
                <a:spcPts val="1600"/>
              </a:spcBef>
              <a:spcAft>
                <a:spcPts val="0"/>
              </a:spcAft>
              <a:buSzPts val="1200"/>
              <a:buChar char="●"/>
              <a:defRPr/>
            </a:lvl7pPr>
            <a:lvl8pPr lvl="7" algn="l">
              <a:lnSpc>
                <a:spcPct val="115000"/>
              </a:lnSpc>
              <a:spcBef>
                <a:spcPts val="1600"/>
              </a:spcBef>
              <a:spcAft>
                <a:spcPts val="0"/>
              </a:spcAft>
              <a:buSzPts val="1200"/>
              <a:buChar char="○"/>
              <a:defRPr/>
            </a:lvl8pPr>
            <a:lvl9pPr lvl="8" algn="l">
              <a:lnSpc>
                <a:spcPct val="115000"/>
              </a:lnSpc>
              <a:spcBef>
                <a:spcPts val="1600"/>
              </a:spcBef>
              <a:spcAft>
                <a:spcPts val="1600"/>
              </a:spcAft>
              <a:buSzPts val="1200"/>
              <a:buChar char="■"/>
              <a:defRPr/>
            </a:lvl9pPr>
          </a:lstStyle>
          <a:p>
            <a:endParaRPr/>
          </a:p>
        </p:txBody>
      </p:sp>
      <p:sp>
        <p:nvSpPr>
          <p:cNvPr id="55" name="Google Shape;55;p38"/>
          <p:cNvSpPr/>
          <p:nvPr/>
        </p:nvSpPr>
        <p:spPr>
          <a:xfrm rot="-5400000" flipH="1">
            <a:off x="83000" y="-82950"/>
            <a:ext cx="548400" cy="7143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 name="Google Shape;56;p38"/>
          <p:cNvSpPr/>
          <p:nvPr/>
        </p:nvSpPr>
        <p:spPr>
          <a:xfrm rot="-5400000" flipH="1">
            <a:off x="4505018" y="427931"/>
            <a:ext cx="133917" cy="914395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 name="Google Shape;57;p38"/>
          <p:cNvSpPr>
            <a:spLocks noGrp="1"/>
          </p:cNvSpPr>
          <p:nvPr>
            <p:ph type="pic" idx="2"/>
          </p:nvPr>
        </p:nvSpPr>
        <p:spPr>
          <a:xfrm>
            <a:off x="6445250" y="714375"/>
            <a:ext cx="2344738" cy="3136900"/>
          </a:xfrm>
          <a:prstGeom prst="rect">
            <a:avLst/>
          </a:prstGeom>
          <a:noFill/>
          <a:ln>
            <a:noFill/>
          </a:ln>
        </p:spPr>
        <p:txBody>
          <a:body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58"/>
        <p:cNvGrpSpPr/>
        <p:nvPr/>
      </p:nvGrpSpPr>
      <p:grpSpPr>
        <a:xfrm>
          <a:off x="0" y="0"/>
          <a:ext cx="0" cy="0"/>
          <a:chOff x="0" y="0"/>
          <a:chExt cx="0" cy="0"/>
        </a:xfrm>
      </p:grpSpPr>
      <p:sp>
        <p:nvSpPr>
          <p:cNvPr id="59" name="Google Shape;59;p39"/>
          <p:cNvSpPr/>
          <p:nvPr/>
        </p:nvSpPr>
        <p:spPr>
          <a:xfrm rot="10800000" flipH="1">
            <a:off x="96166" y="79426"/>
            <a:ext cx="8914483" cy="57368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 name="Google Shape;60;p39"/>
          <p:cNvSpPr txBox="1">
            <a:spLocks noGrp="1"/>
          </p:cNvSpPr>
          <p:nvPr>
            <p:ph type="ctrTitle"/>
          </p:nvPr>
        </p:nvSpPr>
        <p:spPr>
          <a:xfrm>
            <a:off x="220641" y="79426"/>
            <a:ext cx="8790008" cy="573689"/>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1" name="Google Shape;61;p39"/>
          <p:cNvSpPr>
            <a:spLocks noGrp="1"/>
          </p:cNvSpPr>
          <p:nvPr>
            <p:ph type="pic" idx="2"/>
          </p:nvPr>
        </p:nvSpPr>
        <p:spPr>
          <a:xfrm>
            <a:off x="6103938" y="1068388"/>
            <a:ext cx="2667000" cy="3406775"/>
          </a:xfrm>
          <a:prstGeom prst="rect">
            <a:avLst/>
          </a:prstGeom>
          <a:noFill/>
          <a:ln>
            <a:noFill/>
          </a:ln>
        </p:spPr>
        <p:txBody>
          <a:bodyPr/>
          <a:lstStyle/>
          <a:p>
            <a:endParaRPr lang="en-US"/>
          </a:p>
        </p:txBody>
      </p:sp>
      <p:sp>
        <p:nvSpPr>
          <p:cNvPr id="62" name="Google Shape;62;p39"/>
          <p:cNvSpPr txBox="1">
            <a:spLocks noGrp="1"/>
          </p:cNvSpPr>
          <p:nvPr>
            <p:ph type="body" idx="1"/>
          </p:nvPr>
        </p:nvSpPr>
        <p:spPr>
          <a:xfrm>
            <a:off x="611188" y="1414463"/>
            <a:ext cx="2312316" cy="1644650"/>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3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2pPr>
            <a:lvl3pPr marR="0" lvl="2"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3pPr>
            <a:lvl4pPr marR="0" lvl="3"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4pPr>
            <a:lvl5pPr marR="0" lvl="4"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5pPr>
            <a:lvl6pPr marR="0" lvl="5"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6pPr>
            <a:lvl7pPr marR="0" lvl="6"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7pPr>
            <a:lvl8pPr marR="0" lvl="7"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8pPr>
            <a:lvl9pPr marR="0" lvl="8"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9pPr>
          </a:lstStyle>
          <a:p>
            <a:endParaRPr/>
          </a:p>
        </p:txBody>
      </p:sp>
      <p:sp>
        <p:nvSpPr>
          <p:cNvPr id="7" name="Google Shape;7;p3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04800" algn="l" rtl="0">
              <a:lnSpc>
                <a:spcPct val="115000"/>
              </a:lnSpc>
              <a:spcBef>
                <a:spcPts val="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1pPr>
            <a:lvl2pPr marL="914400" marR="0" lvl="1"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2pPr>
            <a:lvl3pPr marL="1371600" marR="0" lvl="2"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3pPr>
            <a:lvl4pPr marL="1828800" marR="0" lvl="3"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4pPr>
            <a:lvl5pPr marL="2286000" marR="0" lvl="4"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5pPr>
            <a:lvl6pPr marL="2743200" marR="0" lvl="5"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6pPr>
            <a:lvl7pPr marL="3200400" marR="0" lvl="6"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7pPr>
            <a:lvl8pPr marL="3657600" marR="0" lvl="7"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8pPr>
            <a:lvl9pPr marL="4114800" marR="0" lvl="8" indent="-304800" algn="l" rtl="0">
              <a:lnSpc>
                <a:spcPct val="115000"/>
              </a:lnSpc>
              <a:spcBef>
                <a:spcPts val="1600"/>
              </a:spcBef>
              <a:spcAft>
                <a:spcPts val="160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74" r:id="rId6"/>
    <p:sldLayoutId id="2147483654"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 id="2147483676" r:id="rId25"/>
    <p:sldLayoutId id="2147483677" r:id="rId2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hyperlink" Target="https://farmlandaccess.org/heirs-property/"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hyperlink" Target="http://uniformlaws.org"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17.xml"/><Relationship Id="rId5" Type="http://schemas.openxmlformats.org/officeDocument/2006/relationships/image" Target="../media/image21.png"/><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8.xml"/><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9.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0.xml"/><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2.xml"/><Relationship Id="rId1" Type="http://schemas.openxmlformats.org/officeDocument/2006/relationships/slideLayout" Target="../slideLayouts/slideLayout8.xml"/><Relationship Id="rId4" Type="http://schemas.openxmlformats.org/officeDocument/2006/relationships/hyperlink" Target="https://www.atlantafed.org/-/media/documents/news/conferences/2017/0615-heirs-property-in-the-south/infographic.pdf"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4.xml"/><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5.xml"/><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7.xml"/><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2.xml"/></Relationships>
</file>

<file path=ppt/slides/_rels/slide4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0.xml"/><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3.xml"/><Relationship Id="rId1" Type="http://schemas.openxmlformats.org/officeDocument/2006/relationships/slideLayout" Target="../slideLayouts/slideLayout17.xml"/><Relationship Id="rId4" Type="http://schemas.microsoft.com/office/2007/relationships/hdphoto" Target="../media/hdphoto2.wdp"/></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222" name="Google Shape;222;p47">
            <a:extLst>
              <a:ext uri="{C183D7F6-B498-43B3-948B-1728B52AA6E4}">
                <adec:decorative xmlns:adec="http://schemas.microsoft.com/office/drawing/2017/decorative" val="1"/>
              </a:ext>
            </a:extLst>
          </p:cNvPr>
          <p:cNvPicPr preferRelativeResize="0"/>
          <p:nvPr/>
        </p:nvPicPr>
        <p:blipFill rotWithShape="1">
          <a:blip r:embed="rId3">
            <a:alphaModFix/>
          </a:blip>
          <a:srcRect r="31745"/>
          <a:stretch/>
        </p:blipFill>
        <p:spPr>
          <a:xfrm flipH="1">
            <a:off x="4572000" y="0"/>
            <a:ext cx="4586770" cy="5143500"/>
          </a:xfrm>
          <a:prstGeom prst="rect">
            <a:avLst/>
          </a:prstGeom>
          <a:noFill/>
          <a:ln>
            <a:noFill/>
          </a:ln>
        </p:spPr>
      </p:pic>
      <p:sp>
        <p:nvSpPr>
          <p:cNvPr id="223" name="Google Shape;223;p47">
            <a:extLst>
              <a:ext uri="{C183D7F6-B498-43B3-948B-1728B52AA6E4}">
                <adec:decorative xmlns:adec="http://schemas.microsoft.com/office/drawing/2017/decorative" val="1"/>
              </a:ext>
            </a:extLst>
          </p:cNvPr>
          <p:cNvSpPr/>
          <p:nvPr/>
        </p:nvSpPr>
        <p:spPr>
          <a:xfrm>
            <a:off x="-2" y="766618"/>
            <a:ext cx="4572001" cy="3634513"/>
          </a:xfrm>
          <a:prstGeom prst="rect">
            <a:avLst/>
          </a:prstGeom>
          <a:solidFill>
            <a:srgbClr val="D7DBC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es-MX" sz="1400" b="0" i="0" u="none" strike="noStrike" cap="none" noProof="0" dirty="0">
              <a:solidFill>
                <a:schemeClr val="lt1"/>
              </a:solidFill>
              <a:latin typeface="Arial"/>
              <a:ea typeface="Arial"/>
              <a:cs typeface="Arial"/>
              <a:sym typeface="Arial"/>
            </a:endParaRPr>
          </a:p>
        </p:txBody>
      </p:sp>
      <p:sp>
        <p:nvSpPr>
          <p:cNvPr id="224" name="Google Shape;224;p47"/>
          <p:cNvSpPr txBox="1">
            <a:spLocks noGrp="1"/>
          </p:cNvSpPr>
          <p:nvPr>
            <p:ph type="title" idx="4294967295"/>
          </p:nvPr>
        </p:nvSpPr>
        <p:spPr>
          <a:xfrm>
            <a:off x="0" y="1311275"/>
            <a:ext cx="4572000" cy="10287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15000"/>
              </a:lnSpc>
              <a:spcBef>
                <a:spcPts val="0"/>
              </a:spcBef>
              <a:spcAft>
                <a:spcPts val="0"/>
              </a:spcAft>
              <a:buClr>
                <a:schemeClr val="dk1"/>
              </a:buClr>
              <a:buSzPts val="1200"/>
              <a:buFont typeface="Catamaran Light"/>
              <a:buNone/>
              <a:tabLst/>
              <a:defRPr/>
            </a:pPr>
            <a:r>
              <a:rPr kumimoji="0" lang="es-MX" sz="2800" b="1" i="0" u="none" strike="noStrike" kern="0" cap="none" spc="0" normalizeH="0" baseline="0" noProof="0" dirty="0">
                <a:ln>
                  <a:noFill/>
                </a:ln>
                <a:solidFill>
                  <a:schemeClr val="dk1"/>
                </a:solidFill>
                <a:effectLst/>
                <a:uLnTx/>
                <a:uFillTx/>
                <a:latin typeface="Arial"/>
                <a:ea typeface="Arial"/>
                <a:cs typeface="Arial"/>
                <a:sym typeface="Arial"/>
              </a:rPr>
              <a:t>Comprendiendo la propiedad de herederos a nivel comunitario</a:t>
            </a:r>
          </a:p>
        </p:txBody>
      </p:sp>
      <p:sp>
        <p:nvSpPr>
          <p:cNvPr id="225" name="Google Shape;225;p47"/>
          <p:cNvSpPr txBox="1">
            <a:spLocks noGrp="1"/>
          </p:cNvSpPr>
          <p:nvPr>
            <p:ph type="body" idx="3"/>
          </p:nvPr>
        </p:nvSpPr>
        <p:spPr>
          <a:xfrm>
            <a:off x="-3" y="2886021"/>
            <a:ext cx="4571996" cy="444507"/>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SzPts val="1200"/>
              <a:buNone/>
            </a:pPr>
            <a:r>
              <a:rPr lang="es-MX" sz="2400" noProof="0" dirty="0">
                <a:solidFill>
                  <a:srgbClr val="C05B53"/>
                </a:solidFill>
                <a:latin typeface="Livvic Black"/>
                <a:ea typeface="Livvic Black"/>
                <a:cs typeface="Livvic Black"/>
                <a:sym typeface="Livvic Black"/>
              </a:rPr>
              <a:t>FECHA, 2025</a:t>
            </a:r>
            <a:endParaRPr lang="es-MX" noProof="0" dirty="0"/>
          </a:p>
        </p:txBody>
      </p:sp>
      <p:sp>
        <p:nvSpPr>
          <p:cNvPr id="226" name="Google Shape;226;p47"/>
          <p:cNvSpPr txBox="1">
            <a:spLocks noGrp="1"/>
          </p:cNvSpPr>
          <p:nvPr>
            <p:ph type="body" idx="4"/>
          </p:nvPr>
        </p:nvSpPr>
        <p:spPr>
          <a:xfrm>
            <a:off x="0" y="3527052"/>
            <a:ext cx="4571999" cy="34932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SzPts val="1200"/>
              <a:buNone/>
            </a:pPr>
            <a:r>
              <a:rPr lang="es-MX" sz="2400" noProof="0" dirty="0">
                <a:solidFill>
                  <a:schemeClr val="dk2"/>
                </a:solidFill>
                <a:latin typeface="Livvic Black"/>
                <a:sym typeface="Livvic Black"/>
              </a:rPr>
              <a:t>U</a:t>
            </a:r>
            <a:r>
              <a:rPr lang="es-MX" sz="2400" dirty="0">
                <a:solidFill>
                  <a:schemeClr val="dk2"/>
                </a:solidFill>
                <a:latin typeface="Livvic Black"/>
                <a:sym typeface="Livvic Black"/>
              </a:rPr>
              <a:t>BICACION</a:t>
            </a:r>
            <a:endParaRPr lang="es-MX" noProof="0" dirty="0">
              <a:solidFill>
                <a:schemeClr val="dk2"/>
              </a:solidFill>
            </a:endParaRPr>
          </a:p>
        </p:txBody>
      </p:sp>
      <p:pic>
        <p:nvPicPr>
          <p:cNvPr id="2" name="Picture 1" descr="National Policy Research Center at Alcorn State University logo">
            <a:extLst>
              <a:ext uri="{FF2B5EF4-FFF2-40B4-BE49-F238E27FC236}">
                <a16:creationId xmlns:a16="http://schemas.microsoft.com/office/drawing/2014/main" id="{249BC578-3CE0-5BD0-9B0B-9CC9031DD061}"/>
              </a:ext>
            </a:extLst>
          </p:cNvPr>
          <p:cNvPicPr>
            <a:picLocks noChangeAspect="1"/>
          </p:cNvPicPr>
          <p:nvPr/>
        </p:nvPicPr>
        <p:blipFill>
          <a:blip r:embed="rId4"/>
          <a:srcRect/>
          <a:stretch/>
        </p:blipFill>
        <p:spPr>
          <a:xfrm>
            <a:off x="399097" y="4526438"/>
            <a:ext cx="1080001" cy="457200"/>
          </a:xfrm>
          <a:prstGeom prst="rect">
            <a:avLst/>
          </a:prstGeom>
        </p:spPr>
      </p:pic>
      <p:pic>
        <p:nvPicPr>
          <p:cNvPr id="228" name="Google Shape;228;p47" descr="Southern Extension Risk Management Education"/>
          <p:cNvPicPr preferRelativeResize="0"/>
          <p:nvPr/>
        </p:nvPicPr>
        <p:blipFill rotWithShape="1">
          <a:blip r:embed="rId5">
            <a:alphaModFix/>
          </a:blip>
          <a:srcRect/>
          <a:stretch/>
        </p:blipFill>
        <p:spPr>
          <a:xfrm>
            <a:off x="1856797" y="4587068"/>
            <a:ext cx="1049451" cy="359376"/>
          </a:xfrm>
          <a:prstGeom prst="rect">
            <a:avLst/>
          </a:prstGeom>
          <a:noFill/>
          <a:ln>
            <a:noFill/>
          </a:ln>
        </p:spPr>
      </p:pic>
      <p:pic>
        <p:nvPicPr>
          <p:cNvPr id="227" name="Google Shape;227;p47" descr="Southern Rural Development Center logo"/>
          <p:cNvPicPr preferRelativeResize="0"/>
          <p:nvPr/>
        </p:nvPicPr>
        <p:blipFill rotWithShape="1">
          <a:blip r:embed="rId6">
            <a:alphaModFix/>
          </a:blip>
          <a:srcRect/>
          <a:stretch/>
        </p:blipFill>
        <p:spPr>
          <a:xfrm>
            <a:off x="3198027" y="4474911"/>
            <a:ext cx="1160703" cy="55978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g2a6e77e0532_8_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s-MX" noProof="0" dirty="0"/>
              <a:t>Protección de su información</a:t>
            </a:r>
          </a:p>
        </p:txBody>
      </p:sp>
      <p:sp>
        <p:nvSpPr>
          <p:cNvPr id="291" name="Google Shape;291;g2a6e77e0532_8_6"/>
          <p:cNvSpPr txBox="1">
            <a:spLocks noGrp="1"/>
          </p:cNvSpPr>
          <p:nvPr>
            <p:ph type="body" idx="1"/>
          </p:nvPr>
        </p:nvSpPr>
        <p:spPr>
          <a:xfrm>
            <a:off x="-1" y="1484313"/>
            <a:ext cx="4250451" cy="3659187"/>
          </a:xfrm>
          <a:prstGeom prst="rect">
            <a:avLst/>
          </a:prstGeom>
          <a:noFill/>
          <a:ln>
            <a:noFill/>
          </a:ln>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SzPts val="1200"/>
              <a:buChar char="●"/>
            </a:pPr>
            <a:r>
              <a:rPr lang="es-MX" sz="2400" noProof="0" dirty="0"/>
              <a:t>No se compartirán historias personales.</a:t>
            </a:r>
          </a:p>
          <a:p>
            <a:pPr marL="457200" lvl="0" indent="-304800" algn="l" rtl="0">
              <a:lnSpc>
                <a:spcPct val="115000"/>
              </a:lnSpc>
              <a:spcBef>
                <a:spcPts val="0"/>
              </a:spcBef>
              <a:spcAft>
                <a:spcPts val="0"/>
              </a:spcAft>
              <a:buSzPts val="1200"/>
              <a:buChar char="●"/>
            </a:pPr>
            <a:r>
              <a:rPr lang="es-MX" sz="2400" noProof="0" dirty="0"/>
              <a:t>Las preguntas generales son bienvenidas.</a:t>
            </a:r>
          </a:p>
          <a:p>
            <a:pPr marL="457200" lvl="0" indent="-304800" algn="l" rtl="0">
              <a:lnSpc>
                <a:spcPct val="115000"/>
              </a:lnSpc>
              <a:spcBef>
                <a:spcPts val="0"/>
              </a:spcBef>
              <a:spcAft>
                <a:spcPts val="0"/>
              </a:spcAft>
              <a:buSzPts val="1200"/>
              <a:buChar char="●"/>
            </a:pPr>
            <a:r>
              <a:rPr lang="es-MX" sz="2400" noProof="0" dirty="0"/>
              <a:t>Las preguntas de carácter personal deben hacerse fuera del entorno grupal.</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4"/>
          <p:cNvSpPr txBox="1">
            <a:spLocks noGrp="1"/>
          </p:cNvSpPr>
          <p:nvPr>
            <p:ph type="ctrTitle"/>
          </p:nvPr>
        </p:nvSpPr>
        <p:spPr>
          <a:xfrm>
            <a:off x="854306" y="169244"/>
            <a:ext cx="6059450" cy="571054"/>
          </a:xfrm>
          <a:prstGeom prst="rect">
            <a:avLst/>
          </a:prstGeom>
          <a:noFill/>
          <a:ln>
            <a:noFill/>
          </a:ln>
        </p:spPr>
        <p:txBody>
          <a:bodyPr spcFirstLastPara="1" wrap="square" lIns="91425" tIns="91425" rIns="91425" bIns="91425" anchor="t" anchorCtr="0">
            <a:noAutofit/>
          </a:bodyPr>
          <a:lstStyle/>
          <a:p>
            <a:pPr lvl="0"/>
            <a:r>
              <a:rPr lang="es-ES" dirty="0"/>
              <a:t>Panorama general de la sesión</a:t>
            </a:r>
            <a:endParaRPr sz="2800" dirty="0"/>
          </a:p>
        </p:txBody>
      </p:sp>
      <p:sp>
        <p:nvSpPr>
          <p:cNvPr id="221" name="Google Shape;221;p4"/>
          <p:cNvSpPr txBox="1">
            <a:spLocks noGrp="1"/>
          </p:cNvSpPr>
          <p:nvPr>
            <p:ph type="subTitle" idx="4294967295"/>
          </p:nvPr>
        </p:nvSpPr>
        <p:spPr>
          <a:xfrm>
            <a:off x="379641" y="562467"/>
            <a:ext cx="8110200" cy="3416400"/>
          </a:xfrm>
          <a:prstGeom prst="rect">
            <a:avLst/>
          </a:prstGeom>
          <a:noFill/>
          <a:ln>
            <a:noFill/>
          </a:ln>
        </p:spPr>
        <p:txBody>
          <a:bodyPr spcFirstLastPara="1" wrap="square" lIns="91425" tIns="91425" rIns="91425" bIns="91425" anchor="t" anchorCtr="0">
            <a:noAutofit/>
          </a:bodyPr>
          <a:lstStyle/>
          <a:p>
            <a:pPr marL="0" lvl="0" indent="0">
              <a:spcBef>
                <a:spcPts val="1600"/>
              </a:spcBef>
              <a:spcAft>
                <a:spcPts val="1600"/>
              </a:spcAft>
              <a:buNone/>
            </a:pPr>
            <a:r>
              <a:rPr lang="es-ES" sz="2400" dirty="0"/>
              <a:t>• </a:t>
            </a:r>
            <a:r>
              <a:rPr lang="es-ES" sz="2000" dirty="0"/>
              <a:t>Revisar algunos de los desafíos de poseer propiedad de herederos </a:t>
            </a:r>
            <a:r>
              <a:rPr lang="es-ES" sz="2000" b="1" i="1" dirty="0"/>
              <a:t>(“</a:t>
            </a:r>
            <a:r>
              <a:rPr lang="es-ES" sz="2000" b="1" i="1" dirty="0" err="1"/>
              <a:t>heirs</a:t>
            </a:r>
            <a:r>
              <a:rPr lang="es-ES" sz="2000" b="1" i="1" dirty="0"/>
              <a:t>’ </a:t>
            </a:r>
            <a:r>
              <a:rPr lang="es-ES" sz="2000" b="1" i="1" dirty="0" err="1"/>
              <a:t>property</a:t>
            </a:r>
            <a:r>
              <a:rPr lang="es-ES" sz="2000" b="1" i="1" dirty="0"/>
              <a:t>”).</a:t>
            </a:r>
          </a:p>
          <a:p>
            <a:pPr marL="0" lvl="0" indent="0">
              <a:spcBef>
                <a:spcPts val="1600"/>
              </a:spcBef>
              <a:spcAft>
                <a:spcPts val="1600"/>
              </a:spcAft>
              <a:buNone/>
            </a:pPr>
            <a:r>
              <a:rPr lang="es-ES" sz="2000" dirty="0"/>
              <a:t>• Importancia de trabajar en conjunto con otros miembros de la familia.</a:t>
            </a:r>
          </a:p>
          <a:p>
            <a:pPr marL="0" lvl="0" indent="0">
              <a:spcBef>
                <a:spcPts val="1600"/>
              </a:spcBef>
              <a:spcAft>
                <a:spcPts val="1600"/>
              </a:spcAft>
              <a:buNone/>
            </a:pPr>
            <a:r>
              <a:rPr lang="es-ES" sz="2000" dirty="0"/>
              <a:t>• Pasos a seguir para comprender quién es el propietario legal de la propiedad.</a:t>
            </a:r>
          </a:p>
          <a:p>
            <a:pPr marL="0" lvl="0" indent="0">
              <a:spcBef>
                <a:spcPts val="1600"/>
              </a:spcBef>
              <a:spcAft>
                <a:spcPts val="1600"/>
              </a:spcAft>
              <a:buNone/>
            </a:pPr>
            <a:r>
              <a:rPr lang="es-ES" sz="2000" dirty="0"/>
              <a:t>• Analizar las diferentes estructuras legales que pueden utilizarse para mantener tierras pertenecientes a propietarios de propiedad de herederos.</a:t>
            </a:r>
            <a:endParaRPr sz="2000" b="0" i="0" u="none" strike="noStrike" cap="none" dirty="0">
              <a:solidFill>
                <a:schemeClr val="dk1"/>
              </a:solidFill>
              <a:latin typeface="Catamaran Light"/>
              <a:ea typeface="Catamaran Light"/>
              <a:cs typeface="Catamaran Light"/>
              <a:sym typeface="Catamaran Ligh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descr="&#13;&#10;">
            <a:extLst>
              <a:ext uri="{FF2B5EF4-FFF2-40B4-BE49-F238E27FC236}">
                <a16:creationId xmlns:a16="http://schemas.microsoft.com/office/drawing/2014/main" id="{4CDE98F6-9CE9-72F2-DF2D-A169F8CC3D17}"/>
              </a:ext>
            </a:extLst>
          </p:cNvPr>
          <p:cNvSpPr>
            <a:spLocks noGrp="1"/>
          </p:cNvSpPr>
          <p:nvPr>
            <p:ph type="title" idx="4294967295"/>
          </p:nvPr>
        </p:nvSpPr>
        <p:spPr>
          <a:xfrm>
            <a:off x="307975" y="4763"/>
            <a:ext cx="8256588" cy="722312"/>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457200" marR="0" lvl="0" indent="-228600" algn="l" defTabSz="914400" rtl="0" eaLnBrk="1" fontAlgn="auto" latinLnBrk="0" hangingPunct="1">
              <a:lnSpc>
                <a:spcPct val="115000"/>
              </a:lnSpc>
              <a:spcBef>
                <a:spcPts val="0"/>
              </a:spcBef>
              <a:spcAft>
                <a:spcPts val="0"/>
              </a:spcAft>
              <a:buClr>
                <a:schemeClr val="dk1"/>
              </a:buClr>
              <a:buSzPts val="1200"/>
              <a:buFont typeface="Catamaran Light"/>
              <a:buNone/>
              <a:tabLst/>
              <a:defRPr/>
            </a:pPr>
            <a:r>
              <a:rPr kumimoji="0" lang="es-ES" sz="2800" b="1" i="0" u="none" strike="noStrike" kern="0" cap="none" spc="0" normalizeH="0" baseline="0" noProof="0" dirty="0">
                <a:ln>
                  <a:noFill/>
                </a:ln>
                <a:solidFill>
                  <a:schemeClr val="lt1"/>
                </a:solidFill>
                <a:effectLst/>
                <a:uLnTx/>
                <a:uFillTx/>
                <a:latin typeface="Livvic"/>
                <a:ea typeface="Livvic"/>
                <a:cs typeface="Livvic"/>
                <a:sym typeface="Livvic"/>
              </a:rPr>
              <a:t>	La propiedad de herederos a nivel nacional</a:t>
            </a:r>
            <a:endParaRPr kumimoji="0" lang="en-US" sz="2800" b="1" i="0" u="none" strike="noStrike" kern="0" cap="none" spc="0" normalizeH="0" baseline="0" noProof="0" dirty="0">
              <a:ln>
                <a:noFill/>
              </a:ln>
              <a:solidFill>
                <a:schemeClr val="lt1"/>
              </a:solidFill>
              <a:effectLst/>
              <a:uLnTx/>
              <a:uFillTx/>
              <a:latin typeface="Livvic"/>
              <a:ea typeface="Livvic"/>
              <a:cs typeface="Livvic"/>
              <a:sym typeface="Livvic"/>
            </a:endParaRPr>
          </a:p>
        </p:txBody>
      </p:sp>
      <p:pic>
        <p:nvPicPr>
          <p:cNvPr id="8" name="Picture Placeholder 7" descr="Map of United States, color coded to show &#9;La propiedad de herederos a nivel nacional">
            <a:extLst>
              <a:ext uri="{FF2B5EF4-FFF2-40B4-BE49-F238E27FC236}">
                <a16:creationId xmlns:a16="http://schemas.microsoft.com/office/drawing/2014/main" id="{93058FAD-BD55-47EF-CA8F-8E070725335D}"/>
              </a:ext>
            </a:extLst>
          </p:cNvPr>
          <p:cNvPicPr>
            <a:picLocks noGrp="1" noChangeAspect="1"/>
          </p:cNvPicPr>
          <p:nvPr>
            <p:ph type="pic" idx="2"/>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t="6027" b="14575"/>
          <a:stretch/>
        </p:blipFill>
        <p:spPr>
          <a:xfrm>
            <a:off x="728404" y="584143"/>
            <a:ext cx="7488923" cy="4554244"/>
          </a:xfrm>
        </p:spPr>
      </p:pic>
    </p:spTree>
    <p:extLst>
      <p:ext uri="{BB962C8B-B14F-4D97-AF65-F5344CB8AC3E}">
        <p14:creationId xmlns:p14="http://schemas.microsoft.com/office/powerpoint/2010/main" val="17141399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g1878f4a6c94_0_0"/>
          <p:cNvSpPr txBox="1">
            <a:spLocks noGrp="1"/>
          </p:cNvSpPr>
          <p:nvPr>
            <p:ph type="ctrTitle"/>
          </p:nvPr>
        </p:nvSpPr>
        <p:spPr>
          <a:xfrm>
            <a:off x="817669" y="533731"/>
            <a:ext cx="8326331" cy="487500"/>
          </a:xfrm>
          <a:prstGeom prst="rect">
            <a:avLst/>
          </a:prstGeom>
          <a:noFill/>
          <a:ln>
            <a:noFill/>
          </a:ln>
        </p:spPr>
        <p:txBody>
          <a:bodyPr spcFirstLastPara="1" wrap="square" lIns="91425" tIns="91425" rIns="91425" bIns="91425" anchor="b" anchorCtr="0">
            <a:noAutofit/>
          </a:bodyPr>
          <a:lstStyle/>
          <a:p>
            <a:pPr lvl="0"/>
            <a:r>
              <a:rPr lang="es-ES" dirty="0">
                <a:solidFill>
                  <a:schemeClr val="tx1">
                    <a:lumMod val="50000"/>
                  </a:schemeClr>
                </a:solidFill>
              </a:rPr>
              <a:t>Análisis de los retos que enfrentan los dueños de propiedad de herederos.</a:t>
            </a:r>
            <a:endParaRPr dirty="0">
              <a:solidFill>
                <a:schemeClr val="tx1">
                  <a:lumMod val="50000"/>
                </a:schemeClr>
              </a:solidFill>
            </a:endParaRPr>
          </a:p>
        </p:txBody>
      </p:sp>
      <p:sp>
        <p:nvSpPr>
          <p:cNvPr id="228" name="Google Shape;228;g1878f4a6c94_0_0"/>
          <p:cNvSpPr txBox="1"/>
          <p:nvPr/>
        </p:nvSpPr>
        <p:spPr>
          <a:xfrm>
            <a:off x="4395925" y="1320938"/>
            <a:ext cx="4380300" cy="3416279"/>
          </a:xfrm>
          <a:prstGeom prst="rect">
            <a:avLst/>
          </a:prstGeom>
          <a:solidFill>
            <a:schemeClr val="lt1"/>
          </a:solidFill>
          <a:ln w="25400" cap="flat" cmpd="sng">
            <a:solidFill>
              <a:schemeClr val="accent3"/>
            </a:solidFill>
            <a:prstDash val="solid"/>
            <a:round/>
            <a:headEnd type="none" w="sm" len="sm"/>
            <a:tailEnd type="none" w="sm" len="sm"/>
          </a:ln>
        </p:spPr>
        <p:txBody>
          <a:bodyPr spcFirstLastPara="1" wrap="square" lIns="91425" tIns="45700" rIns="91425" bIns="45700" anchor="t" anchorCtr="0">
            <a:spAutoFit/>
          </a:bodyPr>
          <a:lstStyle/>
          <a:p>
            <a:pPr marL="457200" lvl="0" indent="-336550">
              <a:buClr>
                <a:schemeClr val="dk1"/>
              </a:buClr>
              <a:buSzPts val="1700"/>
              <a:buFont typeface="Arial"/>
              <a:buChar char="●"/>
            </a:pPr>
            <a:r>
              <a:rPr lang="es-ES" sz="2400" b="1" dirty="0">
                <a:solidFill>
                  <a:schemeClr val="dk1"/>
                </a:solidFill>
              </a:rPr>
              <a:t>Venta por partición</a:t>
            </a:r>
          </a:p>
          <a:p>
            <a:pPr marL="457200" lvl="0" indent="-336550">
              <a:buClr>
                <a:schemeClr val="dk1"/>
              </a:buClr>
              <a:buSzPts val="1700"/>
              <a:buFont typeface="Arial"/>
              <a:buChar char="●"/>
            </a:pPr>
            <a:r>
              <a:rPr lang="es-ES" sz="2400" b="1" dirty="0">
                <a:solidFill>
                  <a:schemeClr val="dk1"/>
                </a:solidFill>
              </a:rPr>
              <a:t>Falta de acceso a préstamos</a:t>
            </a:r>
          </a:p>
          <a:p>
            <a:pPr marL="457200" lvl="0" indent="-336550">
              <a:buClr>
                <a:schemeClr val="dk1"/>
              </a:buClr>
              <a:buSzPts val="1700"/>
              <a:buFont typeface="Arial"/>
              <a:buChar char="●"/>
            </a:pPr>
            <a:r>
              <a:rPr lang="es-ES" sz="2400" b="1" dirty="0">
                <a:solidFill>
                  <a:schemeClr val="dk1"/>
                </a:solidFill>
              </a:rPr>
              <a:t>Sin acceso a programas gubernamentales</a:t>
            </a:r>
          </a:p>
          <a:p>
            <a:pPr marL="457200" lvl="0" indent="-336550">
              <a:buClr>
                <a:schemeClr val="dk1"/>
              </a:buClr>
              <a:buSzPts val="1700"/>
              <a:buFont typeface="Arial"/>
              <a:buChar char="●"/>
            </a:pPr>
            <a:r>
              <a:rPr lang="es-ES" sz="2400" b="1" dirty="0">
                <a:solidFill>
                  <a:schemeClr val="dk1"/>
                </a:solidFill>
              </a:rPr>
              <a:t>Ventas forzadas por impuestos</a:t>
            </a:r>
          </a:p>
          <a:p>
            <a:pPr marL="457200" lvl="0" indent="-336550">
              <a:buClr>
                <a:schemeClr val="dk1"/>
              </a:buClr>
              <a:buSzPts val="1700"/>
              <a:buFont typeface="Arial"/>
              <a:buChar char="●"/>
            </a:pPr>
            <a:r>
              <a:rPr lang="es-ES" sz="2400" b="1" dirty="0">
                <a:solidFill>
                  <a:schemeClr val="dk1"/>
                </a:solidFill>
              </a:rPr>
              <a:t>Generación limitada de riqueza</a:t>
            </a:r>
            <a:endParaRPr sz="2400" b="1" i="0" u="none" strike="noStrike" cap="none" dirty="0">
              <a:solidFill>
                <a:schemeClr val="dk1"/>
              </a:solidFill>
              <a:latin typeface="Arial"/>
              <a:ea typeface="Arial"/>
              <a:cs typeface="Arial"/>
              <a:sym typeface="Arial"/>
            </a:endParaRPr>
          </a:p>
        </p:txBody>
      </p:sp>
      <p:pic>
        <p:nvPicPr>
          <p:cNvPr id="229" name="Google Shape;229;g1878f4a6c94_0_0">
            <a:extLst>
              <a:ext uri="{C183D7F6-B498-43B3-948B-1728B52AA6E4}">
                <adec:decorative xmlns:adec="http://schemas.microsoft.com/office/drawing/2017/decorative" val="1"/>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32482" y="1320938"/>
            <a:ext cx="3982500" cy="3165900"/>
          </a:xfrm>
          <a:prstGeom prst="ellipse">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5"/>
          <p:cNvSpPr txBox="1">
            <a:spLocks noGrp="1"/>
          </p:cNvSpPr>
          <p:nvPr>
            <p:ph type="ctrTitle"/>
          </p:nvPr>
        </p:nvSpPr>
        <p:spPr>
          <a:xfrm>
            <a:off x="176996" y="77495"/>
            <a:ext cx="8790008" cy="573689"/>
          </a:xfrm>
          <a:prstGeom prst="rect">
            <a:avLst/>
          </a:prstGeom>
          <a:noFill/>
          <a:ln>
            <a:noFill/>
          </a:ln>
        </p:spPr>
        <p:txBody>
          <a:bodyPr spcFirstLastPara="1" wrap="square" lIns="91425" tIns="91425" rIns="91425" bIns="91425" anchor="b" anchorCtr="0">
            <a:noAutofit/>
          </a:bodyPr>
          <a:lstStyle/>
          <a:p>
            <a:pPr lvl="0"/>
            <a:r>
              <a:rPr lang="es-ES" dirty="0">
                <a:solidFill>
                  <a:schemeClr val="lt1"/>
                </a:solidFill>
              </a:rPr>
              <a:t>	La venta por partición y otros desafíos</a:t>
            </a:r>
            <a:endParaRPr dirty="0">
              <a:solidFill>
                <a:schemeClr val="lt1"/>
              </a:solidFill>
            </a:endParaRPr>
          </a:p>
        </p:txBody>
      </p:sp>
      <p:sp>
        <p:nvSpPr>
          <p:cNvPr id="235" name="Google Shape;235;p5"/>
          <p:cNvSpPr txBox="1"/>
          <p:nvPr/>
        </p:nvSpPr>
        <p:spPr>
          <a:xfrm>
            <a:off x="-117095" y="651184"/>
            <a:ext cx="2794109" cy="830956"/>
          </a:xfrm>
          <a:prstGeom prst="rect">
            <a:avLst/>
          </a:prstGeom>
          <a:noFill/>
          <a:ln>
            <a:noFill/>
          </a:ln>
        </p:spPr>
        <p:txBody>
          <a:bodyPr spcFirstLastPara="1" wrap="square" lIns="91425" tIns="45700" rIns="91425" bIns="45700" anchor="t" anchorCtr="0">
            <a:spAutoFit/>
          </a:bodyPr>
          <a:lstStyle/>
          <a:p>
            <a:pPr lvl="0" algn="ctr">
              <a:buSzPts val="2800"/>
            </a:pPr>
            <a:r>
              <a:rPr lang="es-ES" sz="2400" dirty="0"/>
              <a:t>¿Qué es una venta por partición?</a:t>
            </a:r>
            <a:endParaRPr sz="2400" b="0" i="0" u="none" strike="noStrike" cap="none" dirty="0">
              <a:solidFill>
                <a:srgbClr val="000000"/>
              </a:solidFill>
              <a:latin typeface="Arial"/>
              <a:ea typeface="Arial"/>
              <a:cs typeface="Arial"/>
              <a:sym typeface="Arial"/>
            </a:endParaRPr>
          </a:p>
        </p:txBody>
      </p:sp>
      <p:sp>
        <p:nvSpPr>
          <p:cNvPr id="2" name="TextBox 1">
            <a:extLst>
              <a:ext uri="{FF2B5EF4-FFF2-40B4-BE49-F238E27FC236}">
                <a16:creationId xmlns:a16="http://schemas.microsoft.com/office/drawing/2014/main" id="{C45B1B2B-CBC1-A4F2-93F9-23B61590CCAC}"/>
              </a:ext>
            </a:extLst>
          </p:cNvPr>
          <p:cNvSpPr txBox="1"/>
          <p:nvPr/>
        </p:nvSpPr>
        <p:spPr>
          <a:xfrm>
            <a:off x="401443" y="1527891"/>
            <a:ext cx="2185639" cy="523220"/>
          </a:xfrm>
          <a:prstGeom prst="rect">
            <a:avLst/>
          </a:prstGeom>
          <a:noFill/>
        </p:spPr>
        <p:txBody>
          <a:bodyPr wrap="square" rtlCol="0">
            <a:spAutoFit/>
          </a:bodyPr>
          <a:lstStyle/>
          <a:p>
            <a:r>
              <a:rPr lang="it-IT" b="1" dirty="0"/>
              <a:t>si solo un heredero vende</a:t>
            </a:r>
            <a:endParaRPr lang="en-US" b="1" dirty="0"/>
          </a:p>
        </p:txBody>
      </p:sp>
      <p:sp>
        <p:nvSpPr>
          <p:cNvPr id="14" name="Arrow: Right 13" descr="Right pointing arrow">
            <a:extLst>
              <a:ext uri="{FF2B5EF4-FFF2-40B4-BE49-F238E27FC236}">
                <a16:creationId xmlns:a16="http://schemas.microsoft.com/office/drawing/2014/main" id="{53B9F096-F0C8-5B7B-0494-2991300ACAC4}"/>
              </a:ext>
            </a:extLst>
          </p:cNvPr>
          <p:cNvSpPr/>
          <p:nvPr/>
        </p:nvSpPr>
        <p:spPr>
          <a:xfrm>
            <a:off x="2361588" y="1416376"/>
            <a:ext cx="40535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721FAB6-79BA-C654-542D-8FA5D6EB4F14}"/>
              </a:ext>
            </a:extLst>
          </p:cNvPr>
          <p:cNvSpPr txBox="1"/>
          <p:nvPr/>
        </p:nvSpPr>
        <p:spPr>
          <a:xfrm>
            <a:off x="188120" y="2442995"/>
            <a:ext cx="2185639" cy="523220"/>
          </a:xfrm>
          <a:prstGeom prst="rect">
            <a:avLst/>
          </a:prstGeom>
          <a:noFill/>
        </p:spPr>
        <p:txBody>
          <a:bodyPr wrap="square" rtlCol="0">
            <a:spAutoFit/>
          </a:bodyPr>
          <a:lstStyle/>
          <a:p>
            <a:r>
              <a:rPr lang="es-ES" b="1" dirty="0"/>
              <a:t>puede desencadenar una venta por partición</a:t>
            </a:r>
            <a:endParaRPr lang="en-US" b="1" dirty="0"/>
          </a:p>
        </p:txBody>
      </p:sp>
      <p:sp>
        <p:nvSpPr>
          <p:cNvPr id="15" name="Arrow: Right 14" descr="Right pointing arrow">
            <a:extLst>
              <a:ext uri="{FF2B5EF4-FFF2-40B4-BE49-F238E27FC236}">
                <a16:creationId xmlns:a16="http://schemas.microsoft.com/office/drawing/2014/main" id="{82826207-745C-7F23-6059-FCD1CDF4AA48}"/>
              </a:ext>
            </a:extLst>
          </p:cNvPr>
          <p:cNvSpPr/>
          <p:nvPr/>
        </p:nvSpPr>
        <p:spPr>
          <a:xfrm>
            <a:off x="2457605" y="2430966"/>
            <a:ext cx="338451"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968ED8C-9679-1F60-3055-80364396AD15}"/>
              </a:ext>
            </a:extLst>
          </p:cNvPr>
          <p:cNvSpPr txBox="1"/>
          <p:nvPr/>
        </p:nvSpPr>
        <p:spPr>
          <a:xfrm>
            <a:off x="176996" y="3550434"/>
            <a:ext cx="3116554" cy="738664"/>
          </a:xfrm>
          <a:prstGeom prst="rect">
            <a:avLst/>
          </a:prstGeom>
          <a:noFill/>
        </p:spPr>
        <p:txBody>
          <a:bodyPr wrap="square" rtlCol="0">
            <a:spAutoFit/>
          </a:bodyPr>
          <a:lstStyle/>
          <a:p>
            <a:r>
              <a:rPr lang="es-ES" b="1" dirty="0"/>
              <a:t>y puede resultar en que la propiedad sea vendida en una subasta</a:t>
            </a:r>
            <a:endParaRPr lang="en-US" b="1" dirty="0"/>
          </a:p>
        </p:txBody>
      </p:sp>
      <p:sp>
        <p:nvSpPr>
          <p:cNvPr id="16" name="Arrow: Right 15" descr="Right poiting arrow">
            <a:extLst>
              <a:ext uri="{FF2B5EF4-FFF2-40B4-BE49-F238E27FC236}">
                <a16:creationId xmlns:a16="http://schemas.microsoft.com/office/drawing/2014/main" id="{1FF70B06-9168-AD6D-21EA-91766F55B9DD}"/>
              </a:ext>
            </a:extLst>
          </p:cNvPr>
          <p:cNvSpPr/>
          <p:nvPr/>
        </p:nvSpPr>
        <p:spPr>
          <a:xfrm>
            <a:off x="2457605" y="4134044"/>
            <a:ext cx="338451"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7" name="Google Shape;237;p5" descr="Infographic of La venta por partición y otros desafíos"/>
          <p:cNvPicPr preferRelativeResize="0"/>
          <p:nvPr/>
        </p:nvPicPr>
        <p:blipFill rotWithShape="1">
          <a:blip r:embed="rId3">
            <a:alphaModFix/>
          </a:blip>
          <a:srcRect/>
          <a:stretch/>
        </p:blipFill>
        <p:spPr>
          <a:xfrm>
            <a:off x="2766946" y="1023349"/>
            <a:ext cx="6155990" cy="3590994"/>
          </a:xfrm>
          <a:prstGeom prst="rect">
            <a:avLst/>
          </a:prstGeom>
          <a:noFill/>
          <a:ln>
            <a:noFill/>
          </a:ln>
        </p:spPr>
      </p:pic>
      <p:sp>
        <p:nvSpPr>
          <p:cNvPr id="236" name="Google Shape;236;p5"/>
          <p:cNvSpPr txBox="1"/>
          <p:nvPr/>
        </p:nvSpPr>
        <p:spPr>
          <a:xfrm>
            <a:off x="317081" y="4872601"/>
            <a:ext cx="6621634"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Farmland Access Legal Toolkit, </a:t>
            </a:r>
            <a:r>
              <a:rPr lang="en-US" sz="1400" b="0" i="0" u="sng" strike="noStrike" cap="none" dirty="0">
                <a:solidFill>
                  <a:srgbClr val="000000"/>
                </a:solidFill>
                <a:latin typeface="Arial"/>
                <a:ea typeface="Arial"/>
                <a:cs typeface="Arial"/>
                <a:sym typeface="Arial"/>
                <a:hlinkClick r:id="rId4">
                  <a:extLst>
                    <a:ext uri="{A12FA001-AC4F-418D-AE19-62706E023703}">
                      <ahyp:hlinkClr xmlns:ahyp="http://schemas.microsoft.com/office/drawing/2018/hyperlinkcolor" val="tx"/>
                    </a:ext>
                  </a:extLst>
                </a:hlinkClick>
              </a:rPr>
              <a:t>https://farmlandaccess.org/heirs-property/</a:t>
            </a:r>
            <a:r>
              <a:rPr lang="en-US" sz="1400" b="0" i="0" u="none" strike="noStrike" cap="none" dirty="0">
                <a:solidFill>
                  <a:srgbClr val="00000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4" name="Google Shape;244;g2b54efc603f_0_305"/>
          <p:cNvSpPr txBox="1">
            <a:spLocks noGrp="1"/>
          </p:cNvSpPr>
          <p:nvPr>
            <p:ph type="title" idx="4294967295"/>
          </p:nvPr>
        </p:nvSpPr>
        <p:spPr>
          <a:xfrm>
            <a:off x="498475" y="1531938"/>
            <a:ext cx="8147050" cy="884237"/>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152400" marR="0" lvl="0" indent="0" algn="ctr" defTabSz="914400" rtl="0" eaLnBrk="1" fontAlgn="auto" latinLnBrk="0" hangingPunct="1">
              <a:lnSpc>
                <a:spcPct val="115000"/>
              </a:lnSpc>
              <a:spcBef>
                <a:spcPts val="0"/>
              </a:spcBef>
              <a:spcAft>
                <a:spcPts val="0"/>
              </a:spcAft>
              <a:buClr>
                <a:schemeClr val="dk1"/>
              </a:buClr>
              <a:buSzPts val="1200"/>
              <a:buFont typeface="Catamaran Light"/>
              <a:buNone/>
              <a:tabLst/>
              <a:defRPr/>
            </a:pPr>
            <a:r>
              <a:rPr kumimoji="0" lang="es-ES" sz="4000" b="1" i="0" u="none" strike="noStrike" kern="0" cap="none" spc="0" normalizeH="0" baseline="0" noProof="0" dirty="0">
                <a:ln>
                  <a:noFill/>
                </a:ln>
                <a:solidFill>
                  <a:schemeClr val="lt1"/>
                </a:solidFill>
                <a:effectLst/>
                <a:uLnTx/>
                <a:uFillTx/>
                <a:latin typeface="Livvic"/>
                <a:ea typeface="Livvic"/>
                <a:cs typeface="Livvic"/>
                <a:sym typeface="Livvic"/>
              </a:rPr>
              <a:t>Ley Uniforme de Partición de Propiedad Herederos de (UPHPA)</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g2b54efc603f_0_311"/>
          <p:cNvSpPr txBox="1">
            <a:spLocks noGrp="1"/>
          </p:cNvSpPr>
          <p:nvPr>
            <p:ph type="ctrTitle"/>
          </p:nvPr>
        </p:nvSpPr>
        <p:spPr>
          <a:xfrm>
            <a:off x="0" y="-254658"/>
            <a:ext cx="9633397" cy="879650"/>
          </a:xfrm>
          <a:prstGeom prst="rect">
            <a:avLst/>
          </a:prstGeom>
          <a:noFill/>
          <a:ln>
            <a:noFill/>
          </a:ln>
        </p:spPr>
        <p:txBody>
          <a:bodyPr spcFirstLastPara="1" wrap="square" lIns="91425" tIns="91425" rIns="91425" bIns="91425" anchor="b" anchorCtr="0">
            <a:noAutofit/>
          </a:bodyPr>
          <a:lstStyle/>
          <a:p>
            <a:pPr lvl="0"/>
            <a:r>
              <a:rPr lang="es-ES" sz="2300" dirty="0">
                <a:solidFill>
                  <a:schemeClr val="bg1"/>
                </a:solidFill>
              </a:rPr>
              <a:t>Ley Uniforme de Partición de Propiedad  de Herederos (UPHPA)</a:t>
            </a:r>
            <a:endParaRPr sz="2300" dirty="0">
              <a:solidFill>
                <a:schemeClr val="bg1"/>
              </a:solidFill>
            </a:endParaRPr>
          </a:p>
        </p:txBody>
      </p:sp>
      <p:pic>
        <p:nvPicPr>
          <p:cNvPr id="4" name="Picture 3" descr="Map of United States color coded to show Ley Uniforme de Partición de Propiedad  de Herederos (UPHPA)">
            <a:extLst>
              <a:ext uri="{FF2B5EF4-FFF2-40B4-BE49-F238E27FC236}">
                <a16:creationId xmlns:a16="http://schemas.microsoft.com/office/drawing/2014/main" id="{E980B874-C2A3-1719-CDC3-0AEDEA5F5802}"/>
              </a:ext>
            </a:extLst>
          </p:cNvPr>
          <p:cNvPicPr>
            <a:picLocks noChangeAspect="1"/>
          </p:cNvPicPr>
          <p:nvPr/>
        </p:nvPicPr>
        <p:blipFill>
          <a:blip r:embed="rId3"/>
          <a:stretch>
            <a:fillRect/>
          </a:stretch>
        </p:blipFill>
        <p:spPr>
          <a:xfrm>
            <a:off x="0" y="1043579"/>
            <a:ext cx="4605831" cy="2560642"/>
          </a:xfrm>
          <a:prstGeom prst="rect">
            <a:avLst/>
          </a:prstGeom>
        </p:spPr>
      </p:pic>
      <p:sp>
        <p:nvSpPr>
          <p:cNvPr id="3" name="Google Shape;750;p115">
            <a:extLst>
              <a:ext uri="{FF2B5EF4-FFF2-40B4-BE49-F238E27FC236}">
                <a16:creationId xmlns:a16="http://schemas.microsoft.com/office/drawing/2014/main" id="{05A15D4A-5DA6-1103-5187-47809E41467F}"/>
              </a:ext>
            </a:extLst>
          </p:cNvPr>
          <p:cNvSpPr txBox="1"/>
          <p:nvPr/>
        </p:nvSpPr>
        <p:spPr>
          <a:xfrm>
            <a:off x="462462" y="3604221"/>
            <a:ext cx="4191360" cy="73862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400" b="0" i="0" u="none" strike="noStrike" cap="none" dirty="0">
                <a:solidFill>
                  <a:srgbClr val="000000"/>
                </a:solidFill>
                <a:latin typeface="Arial"/>
                <a:ea typeface="Arial"/>
                <a:cs typeface="Arial"/>
                <a:sym typeface="Arial"/>
              </a:rPr>
              <a:t>Where the Uniform Partition of Heirs Property Act has been </a:t>
            </a:r>
            <a:r>
              <a:rPr lang="en-US" sz="1400" b="1" i="0" u="none" strike="noStrike" cap="none" dirty="0">
                <a:solidFill>
                  <a:srgbClr val="1287C3"/>
                </a:solidFill>
                <a:latin typeface="Arial"/>
                <a:ea typeface="Arial"/>
                <a:cs typeface="Arial"/>
                <a:sym typeface="Arial"/>
              </a:rPr>
              <a:t>adopted</a:t>
            </a:r>
            <a:r>
              <a:rPr lang="en-US" sz="1400" b="0" i="0" u="none" strike="noStrike" cap="none" dirty="0">
                <a:solidFill>
                  <a:srgbClr val="000000"/>
                </a:solidFill>
                <a:latin typeface="Arial"/>
                <a:ea typeface="Arial"/>
                <a:cs typeface="Arial"/>
                <a:sym typeface="Arial"/>
              </a:rPr>
              <a:t> or </a:t>
            </a:r>
            <a:r>
              <a:rPr lang="en-US" sz="1400" b="1" i="0" u="none" strike="noStrike" cap="none" dirty="0">
                <a:solidFill>
                  <a:srgbClr val="88C312"/>
                </a:solidFill>
                <a:latin typeface="Arial"/>
                <a:ea typeface="Arial"/>
                <a:cs typeface="Arial"/>
                <a:sym typeface="Arial"/>
              </a:rPr>
              <a:t>introduced</a:t>
            </a:r>
            <a:r>
              <a:rPr lang="en-US" sz="1400" b="0" i="0" u="none" strike="noStrike" cap="none" dirty="0">
                <a:solidFill>
                  <a:srgbClr val="00000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dirty="0"/>
              <a:t>September 2025</a:t>
            </a:r>
            <a:endParaRPr sz="2000" b="0" i="0" u="none" strike="noStrike" cap="none" dirty="0">
              <a:solidFill>
                <a:schemeClr val="dk2"/>
              </a:solidFill>
              <a:latin typeface="Arial"/>
              <a:ea typeface="Arial"/>
              <a:cs typeface="Arial"/>
              <a:sym typeface="Arial"/>
            </a:endParaRPr>
          </a:p>
        </p:txBody>
      </p:sp>
      <p:sp>
        <p:nvSpPr>
          <p:cNvPr id="254" name="Google Shape;254;g2b54efc603f_0_311"/>
          <p:cNvSpPr txBox="1">
            <a:spLocks noGrp="1"/>
          </p:cNvSpPr>
          <p:nvPr>
            <p:ph type="body" idx="1"/>
          </p:nvPr>
        </p:nvSpPr>
        <p:spPr>
          <a:xfrm>
            <a:off x="4936200" y="859431"/>
            <a:ext cx="4030800" cy="3530100"/>
          </a:xfrm>
          <a:prstGeom prst="rect">
            <a:avLst/>
          </a:prstGeom>
          <a:noFill/>
          <a:ln>
            <a:noFill/>
          </a:ln>
        </p:spPr>
        <p:txBody>
          <a:bodyPr spcFirstLastPara="1" wrap="square" lIns="91425" tIns="91425" rIns="91425" bIns="91425" anchor="t" anchorCtr="0">
            <a:noAutofit/>
          </a:bodyPr>
          <a:lstStyle/>
          <a:p>
            <a:pPr marL="0" lvl="0" indent="0"/>
            <a:r>
              <a:rPr lang="es-ES" sz="1600" b="1" dirty="0"/>
              <a:t>La Ley Uniforme de Partición de Propiedad Heredada (UPHPA) </a:t>
            </a:r>
            <a:r>
              <a:rPr lang="es-ES" sz="1600" dirty="0"/>
              <a:t>es una ley modelo que las legislaturas estatales pueden adoptar.</a:t>
            </a:r>
          </a:p>
          <a:p>
            <a:pPr marL="0" lvl="0" indent="0"/>
            <a:r>
              <a:rPr lang="es-ES" sz="1600" dirty="0"/>
              <a:t>Esta ley establece procedimientos justos para los propietarios de propiedad heredada cuando se presenta una acción de partición.</a:t>
            </a:r>
          </a:p>
          <a:p>
            <a:pPr marL="0" lvl="0" indent="0"/>
            <a:endParaRPr lang="es-ES" sz="1600" dirty="0"/>
          </a:p>
          <a:p>
            <a:pPr marL="0" lvl="0" indent="0"/>
            <a:r>
              <a:rPr lang="es-ES" sz="1600" dirty="0"/>
              <a:t>Bajo la </a:t>
            </a:r>
            <a:r>
              <a:rPr lang="es-ES" sz="1600" b="1" dirty="0"/>
              <a:t>UPHPA</a:t>
            </a:r>
            <a:r>
              <a:rPr lang="es-ES" sz="1600" dirty="0"/>
              <a:t>, los propietarios de propiedad heredada cuentan con derechos que los protegen de perder su tierra y, si la propiedad debe venderse, la ley garantiza que se venda por un valor justo.</a:t>
            </a:r>
            <a:endParaRPr sz="1600" dirty="0"/>
          </a:p>
          <a:p>
            <a:pPr marL="0" lvl="0" indent="0" algn="l" rtl="0">
              <a:lnSpc>
                <a:spcPct val="115000"/>
              </a:lnSpc>
              <a:spcBef>
                <a:spcPts val="0"/>
              </a:spcBef>
              <a:spcAft>
                <a:spcPts val="0"/>
              </a:spcAft>
              <a:buSzPts val="1200"/>
              <a:buNone/>
            </a:pPr>
            <a:endParaRPr dirty="0"/>
          </a:p>
        </p:txBody>
      </p:sp>
      <p:sp>
        <p:nvSpPr>
          <p:cNvPr id="250" name="Google Shape;250;g2b54efc603f_0_311"/>
          <p:cNvSpPr txBox="1"/>
          <p:nvPr/>
        </p:nvSpPr>
        <p:spPr>
          <a:xfrm>
            <a:off x="2110422" y="4650597"/>
            <a:ext cx="5086800"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Uniform Law Commission site at </a:t>
            </a:r>
            <a:r>
              <a:rPr lang="en-US" sz="1400" b="0" i="0" u="sng" strike="noStrike" cap="none" dirty="0">
                <a:solidFill>
                  <a:srgbClr val="000000"/>
                </a:solidFill>
                <a:latin typeface="Arial"/>
                <a:ea typeface="Arial"/>
                <a:cs typeface="Arial"/>
                <a:sym typeface="Arial"/>
                <a:hlinkClick r:id="rId4">
                  <a:extLst>
                    <a:ext uri="{A12FA001-AC4F-418D-AE19-62706E023703}">
                      <ahyp:hlinkClr xmlns:ahyp="http://schemas.microsoft.com/office/drawing/2018/hyperlinkcolor" val="tx"/>
                    </a:ext>
                  </a:extLst>
                </a:hlinkClick>
              </a:rPr>
              <a:t>uniformlaws.org</a:t>
            </a:r>
            <a:r>
              <a:rPr lang="en-US" sz="1400" b="0" i="0" u="none" strike="noStrike" cap="none" dirty="0">
                <a:solidFill>
                  <a:srgbClr val="000000"/>
                </a:solidFill>
                <a:latin typeface="Arial"/>
                <a:ea typeface="Arial"/>
                <a:cs typeface="Arial"/>
                <a:sym typeface="Arial"/>
              </a:rPr>
              <a:t>  </a:t>
            </a:r>
            <a:endParaRPr sz="1400" b="0" i="0" u="none" strike="noStrike" cap="none" dirty="0">
              <a:solidFill>
                <a:srgbClr val="000000"/>
              </a:solidFill>
              <a:highlight>
                <a:srgbClr val="FFFF00"/>
              </a:highlight>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7" name="Google Shape;277;g2b54efc603f_0_352"/>
          <p:cNvSpPr txBox="1">
            <a:spLocks noGrp="1"/>
          </p:cNvSpPr>
          <p:nvPr>
            <p:ph type="title" idx="4294967295"/>
          </p:nvPr>
        </p:nvSpPr>
        <p:spPr>
          <a:xfrm>
            <a:off x="136199" y="240658"/>
            <a:ext cx="8865188" cy="6681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chemeClr val="dk1"/>
              </a:buClr>
              <a:buSzPts val="2400"/>
              <a:buFont typeface="Arial"/>
              <a:buNone/>
              <a:tabLst/>
              <a:defRPr/>
            </a:pPr>
            <a:r>
              <a:rPr kumimoji="0" lang="es-ES" sz="2400" b="1" i="0" u="none" strike="noStrike" kern="0" cap="none" spc="0" normalizeH="0" baseline="0" noProof="0" dirty="0">
                <a:ln>
                  <a:noFill/>
                </a:ln>
                <a:solidFill>
                  <a:srgbClr val="000000"/>
                </a:solidFill>
                <a:effectLst/>
                <a:uLnTx/>
                <a:uFillTx/>
                <a:latin typeface="Arial"/>
                <a:ea typeface="Arial"/>
                <a:cs typeface="Arial"/>
                <a:sym typeface="Arial"/>
              </a:rPr>
              <a:t>Paso clave para entender cómo la UPHPA puede apoyarle</a:t>
            </a:r>
            <a:r>
              <a:rPr kumimoji="0" lang="es-ES" sz="1400" b="0" i="0" u="none" strike="noStrike" kern="0" cap="none" spc="0" normalizeH="0" baseline="0" noProof="0" dirty="0">
                <a:ln>
                  <a:noFill/>
                </a:ln>
                <a:solidFill>
                  <a:srgbClr val="000000"/>
                </a:solidFill>
                <a:effectLst/>
                <a:uLnTx/>
                <a:uFillTx/>
                <a:latin typeface="Arial"/>
                <a:ea typeface="Arial"/>
                <a:cs typeface="Arial"/>
                <a:sym typeface="Arial"/>
              </a:rPr>
              <a:t>…</a:t>
            </a:r>
          </a:p>
        </p:txBody>
      </p:sp>
      <p:sp>
        <p:nvSpPr>
          <p:cNvPr id="276" name="Google Shape;276;g2b54efc603f_0_352"/>
          <p:cNvSpPr txBox="1">
            <a:spLocks noGrp="1"/>
          </p:cNvSpPr>
          <p:nvPr>
            <p:ph type="body" idx="3"/>
          </p:nvPr>
        </p:nvSpPr>
        <p:spPr>
          <a:xfrm>
            <a:off x="378690" y="1346906"/>
            <a:ext cx="4590600" cy="2612698"/>
          </a:xfrm>
          <a:prstGeom prst="rect">
            <a:avLst/>
          </a:prstGeom>
          <a:noFill/>
          <a:ln>
            <a:noFill/>
          </a:ln>
        </p:spPr>
        <p:txBody>
          <a:bodyPr spcFirstLastPara="1" wrap="square" lIns="91425" tIns="91425" rIns="91425" bIns="91425" anchor="t" anchorCtr="0">
            <a:noAutofit/>
          </a:bodyPr>
          <a:lstStyle/>
          <a:p>
            <a:pPr marL="152400" lvl="0" indent="0" algn="ctr">
              <a:buNone/>
            </a:pPr>
            <a:r>
              <a:rPr lang="es-ES" sz="2400" dirty="0"/>
              <a:t>Hable con un abogado autorizado para ejercer en el estado donde se encuentra su terreno (bien inmueble) acerca de la UPHPA, su adopción en su estado y cómo puede ayudar a resolver su problema de propiedad de herederos.</a:t>
            </a:r>
            <a:r>
              <a:rPr lang="en-US" sz="2400" dirty="0">
                <a:solidFill>
                  <a:schemeClr val="dk1"/>
                </a:solidFill>
              </a:rPr>
              <a:t>.</a:t>
            </a:r>
            <a:endParaRPr sz="2400" dirty="0"/>
          </a:p>
          <a:p>
            <a:pPr marL="457200" lvl="0" indent="-228600" algn="l" rtl="0">
              <a:lnSpc>
                <a:spcPct val="115000"/>
              </a:lnSpc>
              <a:spcBef>
                <a:spcPts val="0"/>
              </a:spcBef>
              <a:spcAft>
                <a:spcPts val="0"/>
              </a:spcAft>
              <a:buSzPts val="1200"/>
              <a:buNone/>
            </a:pPr>
            <a:endParaRPr dirty="0"/>
          </a:p>
        </p:txBody>
      </p:sp>
      <p:pic>
        <p:nvPicPr>
          <p:cNvPr id="278" name="Google Shape;278;g2b54efc603f_0_352">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5402417" y="1734667"/>
            <a:ext cx="3674352" cy="183717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sp>
        <p:nvSpPr>
          <p:cNvPr id="786" name="Google Shape;786;p61">
            <a:extLst>
              <a:ext uri="{C183D7F6-B498-43B3-948B-1728B52AA6E4}">
                <adec:decorative xmlns:adec="http://schemas.microsoft.com/office/drawing/2017/decorative" val="1"/>
              </a:ext>
            </a:extLst>
          </p:cNvPr>
          <p:cNvSpPr/>
          <p:nvPr/>
        </p:nvSpPr>
        <p:spPr>
          <a:xfrm rot="-5400000" flipH="1">
            <a:off x="-1758132" y="1730535"/>
            <a:ext cx="5140800" cy="1685129"/>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s-MX" sz="1400" b="0" i="0" u="none" strike="noStrike" cap="none" noProof="0" dirty="0">
              <a:solidFill>
                <a:srgbClr val="000000"/>
              </a:solidFill>
              <a:latin typeface="Arial"/>
              <a:ea typeface="Arial"/>
              <a:cs typeface="Arial"/>
              <a:sym typeface="Arial"/>
            </a:endParaRPr>
          </a:p>
        </p:txBody>
      </p:sp>
      <p:sp>
        <p:nvSpPr>
          <p:cNvPr id="787" name="Google Shape;787;p61">
            <a:extLst>
              <a:ext uri="{C183D7F6-B498-43B3-948B-1728B52AA6E4}">
                <adec:decorative xmlns:adec="http://schemas.microsoft.com/office/drawing/2017/decorative" val="1"/>
              </a:ext>
            </a:extLst>
          </p:cNvPr>
          <p:cNvSpPr txBox="1">
            <a:spLocks noGrp="1"/>
          </p:cNvSpPr>
          <p:nvPr>
            <p:ph type="title" idx="8"/>
          </p:nvPr>
        </p:nvSpPr>
        <p:spPr>
          <a:xfrm>
            <a:off x="510137" y="2614293"/>
            <a:ext cx="1573500" cy="577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4800"/>
              <a:buNone/>
            </a:pPr>
            <a:r>
              <a:rPr lang="es-MX" noProof="0" dirty="0">
                <a:solidFill>
                  <a:schemeClr val="lt1"/>
                </a:solidFill>
              </a:rPr>
              <a:t>03</a:t>
            </a:r>
          </a:p>
        </p:txBody>
      </p:sp>
      <p:sp>
        <p:nvSpPr>
          <p:cNvPr id="788" name="Google Shape;788;p61"/>
          <p:cNvSpPr txBox="1">
            <a:spLocks noGrp="1"/>
          </p:cNvSpPr>
          <p:nvPr>
            <p:ph type="ctrTitle" idx="9"/>
          </p:nvPr>
        </p:nvSpPr>
        <p:spPr>
          <a:xfrm>
            <a:off x="1778732" y="89822"/>
            <a:ext cx="7127846" cy="1336573"/>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3000"/>
              <a:buNone/>
            </a:pPr>
            <a:r>
              <a:rPr lang="es-MX" sz="3200" noProof="0" dirty="0"/>
              <a:t>¿Cómo ayuda la UPHPA?</a:t>
            </a:r>
            <a:br>
              <a:rPr lang="es-MX" sz="3200" noProof="0" dirty="0"/>
            </a:br>
            <a:r>
              <a:rPr lang="es-MX" sz="2000" noProof="0" dirty="0"/>
              <a:t>Ofrece las siguientes protecciones en acciones de partición:</a:t>
            </a:r>
          </a:p>
        </p:txBody>
      </p:sp>
      <p:sp>
        <p:nvSpPr>
          <p:cNvPr id="789" name="Google Shape;789;p61">
            <a:extLst>
              <a:ext uri="{C183D7F6-B498-43B3-948B-1728B52AA6E4}">
                <adec:decorative xmlns:adec="http://schemas.microsoft.com/office/drawing/2017/decorative" val="1"/>
              </a:ext>
            </a:extLst>
          </p:cNvPr>
          <p:cNvSpPr txBox="1">
            <a:spLocks noGrp="1"/>
          </p:cNvSpPr>
          <p:nvPr>
            <p:ph type="title" idx="5"/>
          </p:nvPr>
        </p:nvSpPr>
        <p:spPr>
          <a:xfrm>
            <a:off x="510137" y="2065368"/>
            <a:ext cx="1615200" cy="577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4800"/>
              <a:buNone/>
            </a:pPr>
            <a:r>
              <a:rPr lang="es-MX" noProof="0" dirty="0">
                <a:solidFill>
                  <a:schemeClr val="lt1"/>
                </a:solidFill>
              </a:rPr>
              <a:t>02</a:t>
            </a:r>
          </a:p>
        </p:txBody>
      </p:sp>
      <p:sp>
        <p:nvSpPr>
          <p:cNvPr id="790" name="Google Shape;790;p61"/>
          <p:cNvSpPr txBox="1">
            <a:spLocks noGrp="1"/>
          </p:cNvSpPr>
          <p:nvPr>
            <p:ph type="ctrTitle"/>
          </p:nvPr>
        </p:nvSpPr>
        <p:spPr>
          <a:xfrm>
            <a:off x="1867942" y="1559016"/>
            <a:ext cx="7127845" cy="435504"/>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Clr>
                <a:schemeClr val="dk1"/>
              </a:buClr>
              <a:buSzPts val="1100"/>
              <a:buFont typeface="Arial"/>
              <a:buNone/>
            </a:pPr>
            <a:endParaRPr lang="es-MX" noProof="0" dirty="0"/>
          </a:p>
          <a:p>
            <a:pPr marL="0" lvl="0" indent="0" algn="l" rtl="0">
              <a:lnSpc>
                <a:spcPct val="100000"/>
              </a:lnSpc>
              <a:spcBef>
                <a:spcPts val="0"/>
              </a:spcBef>
              <a:spcAft>
                <a:spcPts val="0"/>
              </a:spcAft>
              <a:buSzPts val="1200"/>
              <a:buNone/>
            </a:pPr>
            <a:r>
              <a:rPr lang="es-MX" sz="2000" b="0" noProof="0" dirty="0">
                <a:latin typeface="Catamaran Light"/>
                <a:ea typeface="Catamaran Light"/>
                <a:cs typeface="Catamaran Light"/>
                <a:sym typeface="Catamaran Light"/>
              </a:rPr>
              <a:t>Mejora la notificación a todos los copropietarios</a:t>
            </a:r>
          </a:p>
        </p:txBody>
      </p:sp>
      <p:sp>
        <p:nvSpPr>
          <p:cNvPr id="791" name="Google Shape;791;p61">
            <a:extLst>
              <a:ext uri="{C183D7F6-B498-43B3-948B-1728B52AA6E4}">
                <adec:decorative xmlns:adec="http://schemas.microsoft.com/office/drawing/2017/decorative" val="1"/>
              </a:ext>
            </a:extLst>
          </p:cNvPr>
          <p:cNvSpPr txBox="1">
            <a:spLocks noGrp="1"/>
          </p:cNvSpPr>
          <p:nvPr>
            <p:ph type="title" idx="2"/>
          </p:nvPr>
        </p:nvSpPr>
        <p:spPr>
          <a:xfrm>
            <a:off x="510137" y="1487868"/>
            <a:ext cx="1739100" cy="577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4800"/>
              <a:buNone/>
            </a:pPr>
            <a:r>
              <a:rPr lang="es-MX" noProof="0" dirty="0">
                <a:solidFill>
                  <a:schemeClr val="lt1"/>
                </a:solidFill>
              </a:rPr>
              <a:t>01</a:t>
            </a:r>
          </a:p>
        </p:txBody>
      </p:sp>
      <p:sp>
        <p:nvSpPr>
          <p:cNvPr id="792" name="Google Shape;792;p61"/>
          <p:cNvSpPr txBox="1"/>
          <p:nvPr/>
        </p:nvSpPr>
        <p:spPr>
          <a:xfrm>
            <a:off x="1867941" y="2006286"/>
            <a:ext cx="7127845" cy="435504"/>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1100"/>
              <a:buFont typeface="Arial"/>
              <a:buNone/>
            </a:pPr>
            <a:endParaRPr lang="es-MX" sz="1200" b="1" i="0" u="none" strike="noStrike" cap="none" noProof="0" dirty="0">
              <a:solidFill>
                <a:schemeClr val="dk1"/>
              </a:solidFill>
              <a:latin typeface="Livvic"/>
              <a:ea typeface="Livvic"/>
              <a:cs typeface="Livvic"/>
              <a:sym typeface="Livvic"/>
            </a:endParaRPr>
          </a:p>
          <a:p>
            <a:pPr marL="0" marR="0" lvl="0" indent="0" algn="l" rtl="0">
              <a:lnSpc>
                <a:spcPct val="100000"/>
              </a:lnSpc>
              <a:spcBef>
                <a:spcPts val="0"/>
              </a:spcBef>
              <a:spcAft>
                <a:spcPts val="0"/>
              </a:spcAft>
              <a:buClr>
                <a:schemeClr val="dk1"/>
              </a:buClr>
              <a:buSzPts val="1200"/>
              <a:buFont typeface="Livvic"/>
              <a:buNone/>
            </a:pPr>
            <a:r>
              <a:rPr lang="es-MX" sz="2000" noProof="0" dirty="0">
                <a:solidFill>
                  <a:schemeClr val="dk1"/>
                </a:solidFill>
                <a:latin typeface="Catamaran Light"/>
                <a:ea typeface="Catamaran Light"/>
                <a:cs typeface="Catamaran Light"/>
                <a:sym typeface="Catamaran Light"/>
              </a:rPr>
              <a:t>V</a:t>
            </a:r>
            <a:r>
              <a:rPr lang="es-MX" sz="2000" b="0" i="0" u="none" strike="noStrike" cap="none" noProof="0" dirty="0">
                <a:solidFill>
                  <a:schemeClr val="dk1"/>
                </a:solidFill>
                <a:latin typeface="Catamaran Light"/>
                <a:ea typeface="Catamaran Light"/>
                <a:cs typeface="Catamaran Light"/>
                <a:sym typeface="Catamaran Light"/>
              </a:rPr>
              <a:t>aloración profesional e independiente del valor de mercado</a:t>
            </a:r>
            <a:endParaRPr lang="es-MX" sz="1400" b="0" i="0" u="none" strike="noStrike" cap="none" noProof="0" dirty="0">
              <a:solidFill>
                <a:srgbClr val="000000"/>
              </a:solidFill>
              <a:latin typeface="Arial"/>
              <a:ea typeface="Arial"/>
              <a:cs typeface="Arial"/>
              <a:sym typeface="Arial"/>
            </a:endParaRPr>
          </a:p>
        </p:txBody>
      </p:sp>
      <p:sp>
        <p:nvSpPr>
          <p:cNvPr id="793" name="Google Shape;793;p61"/>
          <p:cNvSpPr txBox="1"/>
          <p:nvPr/>
        </p:nvSpPr>
        <p:spPr>
          <a:xfrm>
            <a:off x="1867942" y="2685441"/>
            <a:ext cx="7127845" cy="435504"/>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1100"/>
              <a:buFont typeface="Arial"/>
              <a:buNone/>
            </a:pPr>
            <a:endParaRPr lang="es-MX" sz="1200" b="0" i="0" u="none" strike="noStrike" cap="none" noProof="0" dirty="0">
              <a:solidFill>
                <a:schemeClr val="dk1"/>
              </a:solidFill>
              <a:latin typeface="Catamaran Light"/>
              <a:ea typeface="Catamaran Light"/>
              <a:cs typeface="Catamaran Light"/>
              <a:sym typeface="Catamaran Light"/>
            </a:endParaRPr>
          </a:p>
          <a:p>
            <a:pPr marL="0" marR="0" lvl="0" indent="0" algn="l" rtl="0">
              <a:lnSpc>
                <a:spcPct val="100000"/>
              </a:lnSpc>
              <a:spcBef>
                <a:spcPts val="0"/>
              </a:spcBef>
              <a:spcAft>
                <a:spcPts val="0"/>
              </a:spcAft>
              <a:buClr>
                <a:schemeClr val="dk1"/>
              </a:buClr>
              <a:buSzPts val="1200"/>
              <a:buFont typeface="Livvic"/>
              <a:buNone/>
            </a:pPr>
            <a:r>
              <a:rPr lang="es-MX" sz="2000" b="0" i="0" u="none" strike="noStrike" cap="none" noProof="0" dirty="0">
                <a:solidFill>
                  <a:schemeClr val="dk1"/>
                </a:solidFill>
                <a:latin typeface="Catamaran Light"/>
                <a:ea typeface="Catamaran Light"/>
                <a:cs typeface="Catamaran Light"/>
                <a:sym typeface="Catamaran Light"/>
              </a:rPr>
              <a:t>Derecho de preferencia</a:t>
            </a:r>
            <a:endParaRPr lang="es-MX" sz="1400" b="0" i="0" u="none" strike="noStrike" cap="none" noProof="0" dirty="0">
              <a:solidFill>
                <a:srgbClr val="000000"/>
              </a:solidFill>
              <a:latin typeface="Arial"/>
              <a:ea typeface="Arial"/>
              <a:cs typeface="Arial"/>
              <a:sym typeface="Arial"/>
            </a:endParaRPr>
          </a:p>
        </p:txBody>
      </p:sp>
      <p:sp>
        <p:nvSpPr>
          <p:cNvPr id="795" name="Google Shape;795;p61">
            <a:extLst>
              <a:ext uri="{C183D7F6-B498-43B3-948B-1728B52AA6E4}">
                <adec:decorative xmlns:adec="http://schemas.microsoft.com/office/drawing/2017/decorative" val="1"/>
              </a:ext>
            </a:extLst>
          </p:cNvPr>
          <p:cNvSpPr txBox="1"/>
          <p:nvPr/>
        </p:nvSpPr>
        <p:spPr>
          <a:xfrm>
            <a:off x="510137" y="3172743"/>
            <a:ext cx="1573500" cy="577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s-MX" sz="4800" b="1" i="0" u="none" strike="noStrike" cap="none" noProof="0" dirty="0">
                <a:solidFill>
                  <a:schemeClr val="lt1"/>
                </a:solidFill>
                <a:latin typeface="Livvic"/>
                <a:ea typeface="Livvic"/>
                <a:cs typeface="Livvic"/>
                <a:sym typeface="Livvic"/>
              </a:rPr>
              <a:t>04</a:t>
            </a:r>
            <a:endParaRPr lang="es-MX" sz="1400" b="0" i="0" u="none" strike="noStrike" cap="none" noProof="0" dirty="0">
              <a:solidFill>
                <a:srgbClr val="000000"/>
              </a:solidFill>
              <a:latin typeface="Arial"/>
              <a:ea typeface="Arial"/>
              <a:cs typeface="Arial"/>
              <a:sym typeface="Arial"/>
            </a:endParaRPr>
          </a:p>
        </p:txBody>
      </p:sp>
      <p:sp>
        <p:nvSpPr>
          <p:cNvPr id="796" name="Google Shape;796;p61"/>
          <p:cNvSpPr txBox="1"/>
          <p:nvPr/>
        </p:nvSpPr>
        <p:spPr>
          <a:xfrm>
            <a:off x="1867941" y="3262613"/>
            <a:ext cx="7127845" cy="435504"/>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1100"/>
              <a:buFont typeface="Arial"/>
              <a:buNone/>
            </a:pPr>
            <a:endParaRPr lang="es-MX" sz="1200" b="0" i="0" u="none" strike="noStrike" cap="none" noProof="0" dirty="0">
              <a:solidFill>
                <a:schemeClr val="dk1"/>
              </a:solidFill>
              <a:latin typeface="Catamaran Light"/>
              <a:ea typeface="Catamaran Light"/>
              <a:cs typeface="Catamaran Light"/>
              <a:sym typeface="Catamaran Light"/>
            </a:endParaRPr>
          </a:p>
          <a:p>
            <a:pPr marL="0" marR="0" lvl="0" indent="0" algn="l" rtl="0">
              <a:lnSpc>
                <a:spcPct val="100000"/>
              </a:lnSpc>
              <a:spcBef>
                <a:spcPts val="0"/>
              </a:spcBef>
              <a:spcAft>
                <a:spcPts val="0"/>
              </a:spcAft>
              <a:buClr>
                <a:schemeClr val="dk1"/>
              </a:buClr>
              <a:buSzPts val="1200"/>
              <a:buFont typeface="Livvic"/>
              <a:buNone/>
            </a:pPr>
            <a:r>
              <a:rPr lang="es-MX" sz="2000" b="0" i="0" u="none" strike="noStrike" cap="none" noProof="0" dirty="0">
                <a:solidFill>
                  <a:schemeClr val="dk1"/>
                </a:solidFill>
                <a:latin typeface="Catamaran Light"/>
                <a:ea typeface="Catamaran Light"/>
                <a:cs typeface="Catamaran Light"/>
                <a:sym typeface="Catamaran Light"/>
              </a:rPr>
              <a:t>Prioridad a la división física de la propiedad</a:t>
            </a:r>
            <a:endParaRPr lang="es-MX" sz="1400" b="0" i="0" u="none" strike="noStrike" cap="none" noProof="0" dirty="0">
              <a:solidFill>
                <a:srgbClr val="000000"/>
              </a:solidFill>
              <a:latin typeface="Arial"/>
              <a:ea typeface="Arial"/>
              <a:cs typeface="Arial"/>
              <a:sym typeface="Arial"/>
            </a:endParaRPr>
          </a:p>
        </p:txBody>
      </p:sp>
      <p:sp>
        <p:nvSpPr>
          <p:cNvPr id="797" name="Google Shape;797;p61">
            <a:extLst>
              <a:ext uri="{C183D7F6-B498-43B3-948B-1728B52AA6E4}">
                <adec:decorative xmlns:adec="http://schemas.microsoft.com/office/drawing/2017/decorative" val="1"/>
              </a:ext>
            </a:extLst>
          </p:cNvPr>
          <p:cNvSpPr txBox="1"/>
          <p:nvPr/>
        </p:nvSpPr>
        <p:spPr>
          <a:xfrm>
            <a:off x="510137" y="3746081"/>
            <a:ext cx="1573500" cy="577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s-MX" sz="4800" b="1" i="0" u="none" strike="noStrike" cap="none" noProof="0" dirty="0">
                <a:solidFill>
                  <a:schemeClr val="lt1"/>
                </a:solidFill>
                <a:latin typeface="Livvic"/>
                <a:ea typeface="Livvic"/>
                <a:cs typeface="Livvic"/>
                <a:sym typeface="Livvic"/>
              </a:rPr>
              <a:t>05</a:t>
            </a:r>
            <a:endParaRPr lang="es-MX" sz="1400" b="0" i="0" u="none" strike="noStrike" cap="none" noProof="0" dirty="0">
              <a:solidFill>
                <a:srgbClr val="000000"/>
              </a:solidFill>
              <a:latin typeface="Arial"/>
              <a:ea typeface="Arial"/>
              <a:cs typeface="Arial"/>
              <a:sym typeface="Arial"/>
            </a:endParaRPr>
          </a:p>
        </p:txBody>
      </p:sp>
      <p:sp>
        <p:nvSpPr>
          <p:cNvPr id="798" name="Google Shape;798;p61"/>
          <p:cNvSpPr txBox="1"/>
          <p:nvPr/>
        </p:nvSpPr>
        <p:spPr>
          <a:xfrm>
            <a:off x="1867942" y="3817229"/>
            <a:ext cx="7127845" cy="435504"/>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1100"/>
              <a:buFont typeface="Arial"/>
              <a:buNone/>
            </a:pPr>
            <a:endParaRPr lang="es-MX" sz="1200" b="0" i="0" u="none" strike="noStrike" cap="none" noProof="0" dirty="0">
              <a:solidFill>
                <a:schemeClr val="dk1"/>
              </a:solidFill>
              <a:latin typeface="Catamaran Light"/>
              <a:ea typeface="Catamaran Light"/>
              <a:cs typeface="Catamaran Light"/>
              <a:sym typeface="Catamaran Light"/>
            </a:endParaRPr>
          </a:p>
          <a:p>
            <a:pPr marL="0" marR="0" lvl="0" indent="0" algn="l" rtl="0">
              <a:lnSpc>
                <a:spcPct val="100000"/>
              </a:lnSpc>
              <a:spcBef>
                <a:spcPts val="0"/>
              </a:spcBef>
              <a:spcAft>
                <a:spcPts val="0"/>
              </a:spcAft>
              <a:buClr>
                <a:schemeClr val="dk1"/>
              </a:buClr>
              <a:buSzPts val="1200"/>
              <a:buFont typeface="Livvic"/>
              <a:buNone/>
            </a:pPr>
            <a:r>
              <a:rPr lang="es-MX" sz="2000" b="0" i="0" u="none" strike="noStrike" cap="none" noProof="0" dirty="0">
                <a:solidFill>
                  <a:schemeClr val="dk1"/>
                </a:solidFill>
                <a:latin typeface="Catamaran Light"/>
                <a:ea typeface="Catamaran Light"/>
                <a:cs typeface="Catamaran Light"/>
                <a:sym typeface="Catamaran Light"/>
              </a:rPr>
              <a:t>Venta en el mercado libre</a:t>
            </a:r>
            <a:endParaRPr lang="es-MX" sz="1400" b="0" i="0" u="none" strike="noStrike" cap="none" noProof="0" dirty="0">
              <a:solidFill>
                <a:srgbClr val="000000"/>
              </a:solidFill>
              <a:latin typeface="Arial"/>
              <a:ea typeface="Arial"/>
              <a:cs typeface="Arial"/>
              <a:sym typeface="Arial"/>
            </a:endParaRPr>
          </a:p>
        </p:txBody>
      </p:sp>
      <p:sp>
        <p:nvSpPr>
          <p:cNvPr id="799" name="Google Shape;799;p61">
            <a:extLst>
              <a:ext uri="{C183D7F6-B498-43B3-948B-1728B52AA6E4}">
                <adec:decorative xmlns:adec="http://schemas.microsoft.com/office/drawing/2017/decorative" val="1"/>
              </a:ext>
            </a:extLst>
          </p:cNvPr>
          <p:cNvSpPr txBox="1"/>
          <p:nvPr/>
        </p:nvSpPr>
        <p:spPr>
          <a:xfrm>
            <a:off x="510137" y="4343111"/>
            <a:ext cx="1573500" cy="577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s-MX" sz="4800" b="1" i="0" u="none" strike="noStrike" cap="none" noProof="0" dirty="0">
                <a:solidFill>
                  <a:schemeClr val="lt1"/>
                </a:solidFill>
                <a:latin typeface="Livvic"/>
                <a:ea typeface="Livvic"/>
                <a:cs typeface="Livvic"/>
                <a:sym typeface="Livvic"/>
              </a:rPr>
              <a:t>06</a:t>
            </a:r>
            <a:endParaRPr lang="es-MX" sz="1400" b="0" i="0" u="none" strike="noStrike" cap="none" noProof="0" dirty="0">
              <a:solidFill>
                <a:srgbClr val="000000"/>
              </a:solidFill>
              <a:latin typeface="Arial"/>
              <a:ea typeface="Arial"/>
              <a:cs typeface="Arial"/>
              <a:sym typeface="Arial"/>
            </a:endParaRPr>
          </a:p>
        </p:txBody>
      </p:sp>
      <p:sp>
        <p:nvSpPr>
          <p:cNvPr id="800" name="Google Shape;800;p61"/>
          <p:cNvSpPr txBox="1"/>
          <p:nvPr/>
        </p:nvSpPr>
        <p:spPr>
          <a:xfrm>
            <a:off x="1867941" y="4453728"/>
            <a:ext cx="7127846" cy="728838"/>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1100"/>
              <a:buFont typeface="Arial"/>
              <a:buNone/>
            </a:pPr>
            <a:endParaRPr lang="es-MX" sz="1200" b="0" i="0" u="none" strike="noStrike" cap="none" noProof="0" dirty="0">
              <a:solidFill>
                <a:schemeClr val="dk1"/>
              </a:solidFill>
              <a:latin typeface="Catamaran Light"/>
              <a:ea typeface="Catamaran Light"/>
              <a:cs typeface="Catamaran Light"/>
              <a:sym typeface="Catamaran Light"/>
            </a:endParaRPr>
          </a:p>
          <a:p>
            <a:pPr marL="0" marR="0" lvl="0" indent="0" algn="l" rtl="0">
              <a:lnSpc>
                <a:spcPct val="100000"/>
              </a:lnSpc>
              <a:spcBef>
                <a:spcPts val="0"/>
              </a:spcBef>
              <a:spcAft>
                <a:spcPts val="0"/>
              </a:spcAft>
              <a:buClr>
                <a:schemeClr val="dk1"/>
              </a:buClr>
              <a:buSzPts val="1200"/>
              <a:buFont typeface="Livvic"/>
              <a:buNone/>
            </a:pPr>
            <a:endParaRPr lang="es-MX" sz="2000" b="0" i="0" u="none" strike="noStrike" cap="none" noProof="0" dirty="0">
              <a:solidFill>
                <a:schemeClr val="dk1"/>
              </a:solidFill>
              <a:latin typeface="Catamaran Light"/>
              <a:ea typeface="Catamaran Light"/>
              <a:cs typeface="Catamaran Light"/>
              <a:sym typeface="Catamaran Light"/>
            </a:endParaRPr>
          </a:p>
          <a:p>
            <a:pPr marL="0" marR="0" lvl="0" indent="0" algn="l" rtl="0">
              <a:lnSpc>
                <a:spcPct val="100000"/>
              </a:lnSpc>
              <a:spcBef>
                <a:spcPts val="0"/>
              </a:spcBef>
              <a:spcAft>
                <a:spcPts val="0"/>
              </a:spcAft>
              <a:buClr>
                <a:schemeClr val="dk1"/>
              </a:buClr>
              <a:buSzPts val="1200"/>
              <a:buFont typeface="Livvic"/>
              <a:buNone/>
            </a:pPr>
            <a:endParaRPr lang="es-MX" sz="2000" noProof="0" dirty="0">
              <a:solidFill>
                <a:schemeClr val="dk1"/>
              </a:solidFill>
              <a:latin typeface="Catamaran Light"/>
              <a:ea typeface="Catamaran Light"/>
              <a:cs typeface="Catamaran Light"/>
              <a:sym typeface="Catamaran Light"/>
            </a:endParaRPr>
          </a:p>
          <a:p>
            <a:pPr marL="0" marR="0" lvl="0" indent="0" algn="l" rtl="0">
              <a:lnSpc>
                <a:spcPct val="100000"/>
              </a:lnSpc>
              <a:spcBef>
                <a:spcPts val="0"/>
              </a:spcBef>
              <a:spcAft>
                <a:spcPts val="0"/>
              </a:spcAft>
              <a:buClr>
                <a:schemeClr val="dk1"/>
              </a:buClr>
              <a:buSzPts val="1200"/>
              <a:buFont typeface="Livvic"/>
              <a:buNone/>
            </a:pPr>
            <a:r>
              <a:rPr lang="es-MX" sz="2000" b="0" i="0" u="none" strike="noStrike" cap="none" noProof="0" dirty="0">
                <a:solidFill>
                  <a:schemeClr val="dk1"/>
                </a:solidFill>
                <a:latin typeface="Catamaran Light"/>
                <a:ea typeface="Catamaran Light"/>
                <a:cs typeface="Catamaran Light"/>
                <a:sym typeface="Catamaran Light"/>
              </a:rPr>
              <a:t>Partición física — Dividir la tierra en porciones de igual valor para los copropietarios</a:t>
            </a:r>
            <a:endParaRPr lang="es-MX" sz="1400" b="0" i="0" u="none" strike="noStrike" cap="none" noProof="0" dirty="0">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2" name="Google Shape;302;g2b54efc603f_0_0"/>
          <p:cNvSpPr txBox="1">
            <a:spLocks noGrp="1"/>
          </p:cNvSpPr>
          <p:nvPr>
            <p:ph type="ctrTitle"/>
          </p:nvPr>
        </p:nvSpPr>
        <p:spPr>
          <a:xfrm>
            <a:off x="817669" y="627108"/>
            <a:ext cx="8326331" cy="487500"/>
          </a:xfrm>
          <a:prstGeom prst="rect">
            <a:avLst/>
          </a:prstGeom>
          <a:noFill/>
          <a:ln>
            <a:noFill/>
          </a:ln>
        </p:spPr>
        <p:txBody>
          <a:bodyPr spcFirstLastPara="1" wrap="square" lIns="91425" tIns="91425" rIns="91425" bIns="91425" anchor="b" anchorCtr="0">
            <a:noAutofit/>
          </a:bodyPr>
          <a:lstStyle/>
          <a:p>
            <a:r>
              <a:rPr lang="es-MX" sz="2600" dirty="0">
                <a:solidFill>
                  <a:schemeClr val="accent5">
                    <a:lumMod val="50000"/>
                  </a:schemeClr>
                </a:solidFill>
                <a:latin typeface="Livvic" pitchFamily="2" charset="77"/>
                <a:ea typeface="Catamaran Light"/>
                <a:cs typeface="Catamaran Light"/>
                <a:sym typeface="Catamaran Light"/>
              </a:rPr>
              <a:t>Mejora la notificación a todos los copropietarios</a:t>
            </a:r>
            <a:br>
              <a:rPr lang="es-MX" b="0" dirty="0">
                <a:solidFill>
                  <a:schemeClr val="accent5">
                    <a:lumMod val="50000"/>
                  </a:schemeClr>
                </a:solidFill>
                <a:latin typeface="Livvic" pitchFamily="2" charset="77"/>
                <a:ea typeface="Catamaran Light"/>
                <a:cs typeface="Catamaran Light"/>
                <a:sym typeface="Catamaran Light"/>
              </a:rPr>
            </a:br>
            <a:endParaRPr dirty="0">
              <a:solidFill>
                <a:schemeClr val="accent5">
                  <a:lumMod val="50000"/>
                </a:schemeClr>
              </a:solidFill>
              <a:latin typeface="Livvic" pitchFamily="2" charset="77"/>
            </a:endParaRPr>
          </a:p>
        </p:txBody>
      </p:sp>
      <p:sp>
        <p:nvSpPr>
          <p:cNvPr id="303" name="Google Shape;303;g2b54efc603f_0_0"/>
          <p:cNvSpPr txBox="1">
            <a:spLocks noGrp="1"/>
          </p:cNvSpPr>
          <p:nvPr>
            <p:ph type="body" idx="1"/>
          </p:nvPr>
        </p:nvSpPr>
        <p:spPr>
          <a:xfrm>
            <a:off x="3161361" y="1405250"/>
            <a:ext cx="5673546" cy="2433638"/>
          </a:xfrm>
          <a:prstGeom prst="rect">
            <a:avLst/>
          </a:prstGeom>
          <a:noFill/>
          <a:ln>
            <a:noFill/>
          </a:ln>
        </p:spPr>
        <p:txBody>
          <a:bodyPr spcFirstLastPara="1" wrap="square" lIns="91425" tIns="91425" rIns="91425" bIns="91425" anchor="t" anchorCtr="0">
            <a:noAutofit/>
          </a:bodyPr>
          <a:lstStyle/>
          <a:p>
            <a:pPr lvl="0" indent="-228600">
              <a:buNone/>
            </a:pPr>
            <a:r>
              <a:rPr lang="es-ES" sz="2800" dirty="0"/>
              <a:t> El copropietario que solicita una partición DEBE:</a:t>
            </a:r>
          </a:p>
          <a:p>
            <a:pPr lvl="0" indent="-228600">
              <a:buNone/>
            </a:pPr>
            <a:r>
              <a:rPr lang="es-ES" sz="2400" dirty="0"/>
              <a:t>• 	Proporcionar notificación de la acción de partición a todos los copropietarios; y</a:t>
            </a:r>
          </a:p>
          <a:p>
            <a:pPr lvl="0" indent="-228600">
              <a:buNone/>
            </a:pPr>
            <a:r>
              <a:rPr lang="es-ES" sz="2400" dirty="0"/>
              <a:t>• 	Colocar un letrero visible en la propiedad heredada.</a:t>
            </a:r>
            <a:endParaRPr sz="2400" dirty="0"/>
          </a:p>
        </p:txBody>
      </p:sp>
      <p:pic>
        <p:nvPicPr>
          <p:cNvPr id="304" name="Google Shape;304;g2b54efc603f_0_0">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1398084"/>
            <a:ext cx="2882123" cy="234733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50"/>
          <p:cNvSpPr txBox="1">
            <a:spLocks noGrp="1"/>
          </p:cNvSpPr>
          <p:nvPr>
            <p:ph type="title" idx="4294967295"/>
          </p:nvPr>
        </p:nvSpPr>
        <p:spPr>
          <a:xfrm>
            <a:off x="454025" y="188913"/>
            <a:ext cx="4151313" cy="11176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rmAutofit/>
          </a:bodyPr>
          <a:lstStyle/>
          <a:p>
            <a:pPr marL="457200" marR="0" lvl="0" indent="-228600" algn="l" defTabSz="914400" rtl="0" eaLnBrk="1" fontAlgn="auto" latinLnBrk="0" hangingPunct="1">
              <a:lnSpc>
                <a:spcPct val="115000"/>
              </a:lnSpc>
              <a:spcBef>
                <a:spcPts val="0"/>
              </a:spcBef>
              <a:spcAft>
                <a:spcPts val="600"/>
              </a:spcAft>
              <a:buClr>
                <a:schemeClr val="dk1"/>
              </a:buClr>
              <a:buSzPts val="1200"/>
              <a:buFont typeface="Catamaran Light"/>
              <a:buNone/>
              <a:tabLst/>
              <a:defRPr/>
            </a:pPr>
            <a:r>
              <a:rPr kumimoji="0" lang="es-MX" sz="2800" b="1" i="0" u="none" strike="noStrike" kern="0" cap="none" spc="0" normalizeH="0" baseline="0" noProof="0" dirty="0">
                <a:ln>
                  <a:noFill/>
                </a:ln>
                <a:solidFill>
                  <a:schemeClr val="lt1"/>
                </a:solidFill>
                <a:effectLst/>
                <a:uLnTx/>
                <a:uFillTx/>
                <a:latin typeface="Livvic"/>
                <a:ea typeface="Livvic"/>
                <a:cs typeface="Livvic"/>
                <a:sym typeface="Livvic"/>
              </a:rPr>
              <a:t>Objetivo:</a:t>
            </a:r>
          </a:p>
        </p:txBody>
      </p:sp>
      <p:sp>
        <p:nvSpPr>
          <p:cNvPr id="236" name="Google Shape;236;p50"/>
          <p:cNvSpPr txBox="1">
            <a:spLocks noGrp="1"/>
          </p:cNvSpPr>
          <p:nvPr>
            <p:ph type="body" idx="2"/>
          </p:nvPr>
        </p:nvSpPr>
        <p:spPr>
          <a:xfrm>
            <a:off x="680131" y="1173084"/>
            <a:ext cx="3750581" cy="1911786"/>
          </a:xfrm>
          <a:prstGeom prst="rect">
            <a:avLst/>
          </a:prstGeom>
          <a:noFill/>
          <a:ln>
            <a:noFill/>
          </a:ln>
        </p:spPr>
        <p:txBody>
          <a:bodyPr spcFirstLastPara="1" wrap="square" lIns="91425" tIns="91425" rIns="91425" bIns="91425" anchor="t" anchorCtr="0">
            <a:normAutofit/>
          </a:bodyPr>
          <a:lstStyle/>
          <a:p>
            <a:pPr marL="152400" lvl="0" indent="0" algn="ctr">
              <a:spcAft>
                <a:spcPts val="600"/>
              </a:spcAft>
              <a:buNone/>
            </a:pPr>
            <a:r>
              <a:rPr lang="es-MX" noProof="0" dirty="0"/>
              <a:t>Brindar capacitación sobre la propiedad de los herederos a comunidades e individuos</a:t>
            </a:r>
          </a:p>
        </p:txBody>
      </p:sp>
      <p:sp>
        <p:nvSpPr>
          <p:cNvPr id="240" name="Google Shape;240;p50"/>
          <p:cNvSpPr txBox="1"/>
          <p:nvPr/>
        </p:nvSpPr>
        <p:spPr>
          <a:xfrm>
            <a:off x="742279" y="2739806"/>
            <a:ext cx="3914539"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s-MX" sz="1400" b="0" i="0" u="none" strike="noStrike" cap="none" noProof="0" dirty="0">
                <a:solidFill>
                  <a:schemeClr val="lt1"/>
                </a:solidFill>
                <a:latin typeface="Arial"/>
                <a:ea typeface="Arial"/>
                <a:cs typeface="Arial"/>
                <a:sym typeface="Arial"/>
              </a:rPr>
              <a:t>El financiamiento para desarrollar esta capacitación proporcionado por:</a:t>
            </a:r>
            <a:endParaRPr lang="es-MX" sz="1400" b="0" i="0" u="none" strike="noStrike" cap="none" noProof="0" dirty="0">
              <a:solidFill>
                <a:srgbClr val="000000"/>
              </a:solidFill>
              <a:latin typeface="Arial"/>
              <a:ea typeface="Arial"/>
              <a:cs typeface="Arial"/>
              <a:sym typeface="Arial"/>
            </a:endParaRPr>
          </a:p>
        </p:txBody>
      </p:sp>
      <p:pic>
        <p:nvPicPr>
          <p:cNvPr id="239" name="Google Shape;239;p50" descr="USDA logo"/>
          <p:cNvPicPr preferRelativeResize="0"/>
          <p:nvPr/>
        </p:nvPicPr>
        <p:blipFill rotWithShape="1">
          <a:blip r:embed="rId3">
            <a:alphaModFix/>
          </a:blip>
          <a:srcRect r="76041" b="-5419"/>
          <a:stretch/>
        </p:blipFill>
        <p:spPr>
          <a:xfrm>
            <a:off x="1989106" y="3399003"/>
            <a:ext cx="906526" cy="848603"/>
          </a:xfrm>
          <a:prstGeom prst="rect">
            <a:avLst/>
          </a:prstGeom>
          <a:noFill/>
          <a:ln>
            <a:noFill/>
          </a:ln>
        </p:spPr>
      </p:pic>
      <p:pic>
        <p:nvPicPr>
          <p:cNvPr id="238" name="Google Shape;238;p50" descr="USDA Farm Service Agency U. S. Department of Agriculture logo"/>
          <p:cNvPicPr preferRelativeResize="0"/>
          <p:nvPr/>
        </p:nvPicPr>
        <p:blipFill rotWithShape="1">
          <a:blip r:embed="rId3">
            <a:alphaModFix/>
          </a:blip>
          <a:srcRect/>
          <a:stretch/>
        </p:blipFill>
        <p:spPr>
          <a:xfrm>
            <a:off x="993934" y="4383623"/>
            <a:ext cx="2896870" cy="61658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g2b54efc603f_0_7"/>
          <p:cNvSpPr txBox="1">
            <a:spLocks noGrp="1"/>
          </p:cNvSpPr>
          <p:nvPr>
            <p:ph type="ctrTitle"/>
          </p:nvPr>
        </p:nvSpPr>
        <p:spPr>
          <a:xfrm>
            <a:off x="817669" y="1074246"/>
            <a:ext cx="8326331" cy="355309"/>
          </a:xfrm>
          <a:prstGeom prst="rect">
            <a:avLst/>
          </a:prstGeom>
          <a:noFill/>
          <a:ln>
            <a:noFill/>
          </a:ln>
        </p:spPr>
        <p:txBody>
          <a:bodyPr spcFirstLastPara="1" wrap="square" lIns="91425" tIns="91425" rIns="91425" bIns="91425" anchor="b" anchorCtr="0">
            <a:noAutofit/>
          </a:bodyPr>
          <a:lstStyle/>
          <a:p>
            <a:r>
              <a:rPr lang="es-MX" dirty="0">
                <a:solidFill>
                  <a:schemeClr val="dk1"/>
                </a:solidFill>
                <a:latin typeface="Livvic" pitchFamily="2" charset="77"/>
                <a:ea typeface="Catamaran Light"/>
                <a:cs typeface="Catamaran Light"/>
                <a:sym typeface="Catamaran Light"/>
              </a:rPr>
              <a:t>Valoración profesional e independiente del valor de mercado</a:t>
            </a:r>
            <a:br>
              <a:rPr lang="es-MX" dirty="0">
                <a:solidFill>
                  <a:srgbClr val="000000"/>
                </a:solidFill>
                <a:latin typeface="Livvic" pitchFamily="2" charset="77"/>
                <a:ea typeface="Arial"/>
                <a:cs typeface="Arial"/>
                <a:sym typeface="Arial"/>
              </a:rPr>
            </a:br>
            <a:endParaRPr dirty="0">
              <a:solidFill>
                <a:schemeClr val="lt1"/>
              </a:solidFill>
              <a:latin typeface="Livvic" pitchFamily="2" charset="77"/>
            </a:endParaRPr>
          </a:p>
        </p:txBody>
      </p:sp>
      <p:sp>
        <p:nvSpPr>
          <p:cNvPr id="311" name="Google Shape;311;g2b54efc603f_0_7"/>
          <p:cNvSpPr txBox="1">
            <a:spLocks noGrp="1"/>
          </p:cNvSpPr>
          <p:nvPr>
            <p:ph type="body" idx="1"/>
          </p:nvPr>
        </p:nvSpPr>
        <p:spPr>
          <a:xfrm>
            <a:off x="147704" y="1074246"/>
            <a:ext cx="5499033" cy="2433638"/>
          </a:xfrm>
          <a:prstGeom prst="rect">
            <a:avLst/>
          </a:prstGeom>
          <a:noFill/>
          <a:ln>
            <a:noFill/>
          </a:ln>
        </p:spPr>
        <p:txBody>
          <a:bodyPr spcFirstLastPara="1" wrap="square" lIns="91425" tIns="91425" rIns="91425" bIns="91425" anchor="t" anchorCtr="0">
            <a:noAutofit/>
          </a:bodyPr>
          <a:lstStyle/>
          <a:p>
            <a:pPr marL="152400" lvl="0" indent="0"/>
            <a:r>
              <a:rPr lang="es-ES" sz="2200" dirty="0"/>
              <a:t>A menos que todas las partes estén de acuerdo sobre el valor de la propiedad, el tribunal determina el valor justo de mercado.</a:t>
            </a:r>
          </a:p>
          <a:p>
            <a:pPr marL="152400" lvl="0" indent="0"/>
            <a:r>
              <a:rPr lang="es-ES" sz="2200" dirty="0"/>
              <a:t>Por lo general, se nombra a un perito de bienes raíces independiente y con licencia en el estado donde se encuentra la propiedad, aunque el juez puede decidir que el valor de la propiedad no justifica el gasto de una valoración formal</a:t>
            </a:r>
          </a:p>
          <a:p>
            <a:pPr marL="152400" lvl="0" indent="0"/>
            <a:endParaRPr sz="2200" dirty="0"/>
          </a:p>
        </p:txBody>
      </p:sp>
      <p:pic>
        <p:nvPicPr>
          <p:cNvPr id="312" name="Google Shape;312;g2b54efc603f_0_7" descr="A picture containing person drawing a house with the text: property value. There is additional text to the left of the house, from top to bottom, with arrows pointing from each word to the house: location, market, age, condition, improvements, neighborhood. "/>
          <p:cNvPicPr preferRelativeResize="0"/>
          <p:nvPr/>
        </p:nvPicPr>
        <p:blipFill rotWithShape="1">
          <a:blip r:embed="rId3">
            <a:alphaModFix/>
          </a:blip>
          <a:srcRect/>
          <a:stretch/>
        </p:blipFill>
        <p:spPr>
          <a:xfrm>
            <a:off x="5325599" y="1074246"/>
            <a:ext cx="3676732" cy="37386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8" name="Google Shape;318;g2b54efc603f_0_14"/>
          <p:cNvSpPr txBox="1">
            <a:spLocks noGrp="1"/>
          </p:cNvSpPr>
          <p:nvPr>
            <p:ph type="title" idx="4294967295"/>
          </p:nvPr>
        </p:nvSpPr>
        <p:spPr>
          <a:xfrm>
            <a:off x="128588" y="158750"/>
            <a:ext cx="8858250" cy="830263"/>
          </a:xfrm>
          <a:prstGeom prst="rect">
            <a:avLst/>
          </a:prstGeom>
          <a:noFill/>
          <a:ln>
            <a:noFill/>
            <a:prstDash/>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rmAutofit/>
          </a:bodyPr>
          <a:lstStyle/>
          <a:p>
            <a:pPr marL="152400" marR="0" lvl="0" indent="0" algn="l" defTabSz="914400" rtl="0" eaLnBrk="1" fontAlgn="auto" latinLnBrk="0" hangingPunct="1">
              <a:lnSpc>
                <a:spcPct val="115000"/>
              </a:lnSpc>
              <a:spcBef>
                <a:spcPts val="0"/>
              </a:spcBef>
              <a:spcAft>
                <a:spcPts val="600"/>
              </a:spcAft>
              <a:buClr>
                <a:schemeClr val="dk1"/>
              </a:buClr>
              <a:buSzPts val="1200"/>
              <a:buFont typeface="Catamaran Light"/>
              <a:buNone/>
              <a:tabLst/>
              <a:defRPr/>
            </a:pPr>
            <a:r>
              <a:rPr kumimoji="0" lang="es-MX" sz="3200" b="1" i="0" u="none" strike="noStrike" kern="0" cap="none" spc="0" normalizeH="0" baseline="0" noProof="0" dirty="0">
                <a:ln>
                  <a:noFill/>
                </a:ln>
                <a:solidFill>
                  <a:schemeClr val="dk1"/>
                </a:solidFill>
                <a:effectLst/>
                <a:uLnTx/>
                <a:uFillTx/>
                <a:latin typeface="Livvic"/>
                <a:ea typeface="Livvic"/>
                <a:cs typeface="Livvic"/>
                <a:sym typeface="Livvic"/>
              </a:rPr>
              <a:t>Derecho de preferencia u opción de compra</a:t>
            </a:r>
          </a:p>
        </p:txBody>
      </p:sp>
      <p:sp>
        <p:nvSpPr>
          <p:cNvPr id="319" name="Google Shape;319;g2b54efc603f_0_14"/>
          <p:cNvSpPr txBox="1"/>
          <p:nvPr/>
        </p:nvSpPr>
        <p:spPr>
          <a:xfrm>
            <a:off x="-90152" y="973474"/>
            <a:ext cx="5609514" cy="4387165"/>
          </a:xfrm>
          <a:prstGeom prst="rect">
            <a:avLst/>
          </a:prstGeom>
          <a:noFill/>
          <a:ln>
            <a:noFill/>
          </a:ln>
        </p:spPr>
        <p:txBody>
          <a:bodyPr spcFirstLastPara="1" wrap="square" lIns="91425" tIns="91425" rIns="91425" bIns="91425" anchor="t" anchorCtr="0">
            <a:normAutofit fontScale="92500"/>
          </a:bodyPr>
          <a:lstStyle/>
          <a:p>
            <a:pPr marL="457200" lvl="0" indent="-304800">
              <a:lnSpc>
                <a:spcPct val="115000"/>
              </a:lnSpc>
              <a:buClr>
                <a:schemeClr val="dk1"/>
              </a:buClr>
              <a:buSzPts val="1200"/>
              <a:buFont typeface="Catamaran Light"/>
              <a:buChar char="●"/>
            </a:pPr>
            <a:r>
              <a:rPr lang="es-ES" sz="2400" dirty="0">
                <a:latin typeface="Catamaran" pitchFamily="2" charset="77"/>
                <a:cs typeface="Catamaran" pitchFamily="2" charset="77"/>
              </a:rPr>
              <a:t>Cualquier copropietario que no solicite la partición por venta puede comprar la participación del o de los copropietarios que sí buscan la partición por venta.</a:t>
            </a:r>
          </a:p>
          <a:p>
            <a:pPr marL="457200" lvl="0" indent="-304800">
              <a:lnSpc>
                <a:spcPct val="115000"/>
              </a:lnSpc>
              <a:buClr>
                <a:schemeClr val="dk1"/>
              </a:buClr>
              <a:buSzPts val="1200"/>
              <a:buFont typeface="Catamaran Light"/>
              <a:buChar char="●"/>
            </a:pPr>
            <a:endParaRPr lang="es-ES" sz="2400" dirty="0">
              <a:latin typeface="Catamaran" pitchFamily="2" charset="77"/>
              <a:cs typeface="Catamaran" pitchFamily="2" charset="77"/>
            </a:endParaRPr>
          </a:p>
          <a:p>
            <a:pPr marL="457200" lvl="0" indent="-304800">
              <a:lnSpc>
                <a:spcPct val="115000"/>
              </a:lnSpc>
              <a:buClr>
                <a:schemeClr val="dk1"/>
              </a:buClr>
              <a:buSzPts val="1200"/>
              <a:buFont typeface="Catamaran Light"/>
              <a:buChar char="●"/>
            </a:pPr>
            <a:r>
              <a:rPr lang="es-ES" sz="2400" dirty="0">
                <a:latin typeface="Catamaran" pitchFamily="2" charset="77"/>
                <a:cs typeface="Catamaran" pitchFamily="2" charset="77"/>
              </a:rPr>
              <a:t>Si más de un copropietario desea comprar la propiedad, el tribunal dividirá la participación del vendedor entre los compradores de acuerdo con sus porcentajes actuales de propiedad.</a:t>
            </a:r>
            <a:endParaRPr sz="2400" b="0" i="0" u="none" strike="noStrike" cap="none" dirty="0">
              <a:solidFill>
                <a:srgbClr val="000000"/>
              </a:solidFill>
              <a:latin typeface="Catamaran" pitchFamily="2" charset="77"/>
              <a:cs typeface="Catamaran" pitchFamily="2" charset="77"/>
              <a:sym typeface="Arial"/>
            </a:endParaRPr>
          </a:p>
        </p:txBody>
      </p:sp>
      <p:pic>
        <p:nvPicPr>
          <p:cNvPr id="317" name="Google Shape;317;g2b54efc603f_0_14">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5609514" y="1886309"/>
            <a:ext cx="3377927" cy="224810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5" name="Google Shape;325;g2b54efc603f_0_20"/>
          <p:cNvSpPr txBox="1">
            <a:spLocks noGrp="1"/>
          </p:cNvSpPr>
          <p:nvPr>
            <p:ph type="body" idx="1"/>
          </p:nvPr>
        </p:nvSpPr>
        <p:spPr>
          <a:xfrm>
            <a:off x="0" y="1008375"/>
            <a:ext cx="9144000" cy="3785100"/>
          </a:xfrm>
          <a:prstGeom prst="rect">
            <a:avLst/>
          </a:prstGeom>
          <a:noFill/>
          <a:ln>
            <a:noFill/>
          </a:ln>
        </p:spPr>
        <p:txBody>
          <a:bodyPr spcFirstLastPara="1" wrap="square" lIns="91425" tIns="91425" rIns="91425" bIns="91425" anchor="t" anchorCtr="0">
            <a:noAutofit/>
          </a:bodyPr>
          <a:lstStyle/>
          <a:p>
            <a:pPr marL="152400" lvl="0" indent="0"/>
            <a:r>
              <a:rPr lang="es-ES" dirty="0"/>
              <a:t>Si ningún copropietario decide comprar las participaciones del copropietario que solicitó al tribunal la venta de la propiedad, o si existe un copropietario que ha solicitado una partición en especie, el tribunal debe aplicar la prueba de la “totalidad de las circunstancias” para determinar si una partición en especie es apropiada, considerando:</a:t>
            </a:r>
          </a:p>
          <a:p>
            <a:pPr marL="571500" lvl="0" indent="-342900">
              <a:buClr>
                <a:schemeClr val="bg1"/>
              </a:buClr>
              <a:buSzPct val="75000"/>
              <a:buFont typeface="Arial" panose="020B0604020202020204" pitchFamily="34" charset="0"/>
              <a:buChar char="•"/>
            </a:pPr>
            <a:r>
              <a:rPr lang="en-US" dirty="0" err="1"/>
              <a:t>Factores</a:t>
            </a:r>
            <a:r>
              <a:rPr lang="en-US" dirty="0"/>
              <a:t> </a:t>
            </a:r>
            <a:r>
              <a:rPr lang="en-US" dirty="0" err="1"/>
              <a:t>económicos</a:t>
            </a:r>
            <a:r>
              <a:rPr lang="en-US" dirty="0"/>
              <a:t>, </a:t>
            </a:r>
            <a:r>
              <a:rPr lang="en-US" dirty="0" err="1"/>
              <a:t>como</a:t>
            </a:r>
            <a:r>
              <a:rPr lang="en-US" dirty="0"/>
              <a:t> </a:t>
            </a:r>
            <a:r>
              <a:rPr lang="en-US" dirty="0" err="1"/>
              <a:t>el</a:t>
            </a:r>
            <a:r>
              <a:rPr lang="en-US" dirty="0"/>
              <a:t> valor total de la tierra </a:t>
            </a:r>
            <a:r>
              <a:rPr lang="en-US" dirty="0" err="1"/>
              <a:t>comparado</a:t>
            </a:r>
            <a:r>
              <a:rPr lang="en-US" dirty="0"/>
              <a:t> con </a:t>
            </a:r>
            <a:r>
              <a:rPr lang="en-US" dirty="0" err="1"/>
              <a:t>su</a:t>
            </a:r>
            <a:r>
              <a:rPr lang="en-US" dirty="0"/>
              <a:t> valor </a:t>
            </a:r>
            <a:r>
              <a:rPr lang="en-US" dirty="0" err="1"/>
              <a:t>si</a:t>
            </a:r>
            <a:r>
              <a:rPr lang="en-US" dirty="0"/>
              <a:t> se divide </a:t>
            </a:r>
            <a:r>
              <a:rPr lang="en-US" dirty="0" err="1"/>
              <a:t>en</a:t>
            </a:r>
            <a:r>
              <a:rPr lang="en-US" dirty="0"/>
              <a:t> </a:t>
            </a:r>
            <a:r>
              <a:rPr lang="en-US" dirty="0" err="1"/>
              <a:t>parcelas</a:t>
            </a:r>
            <a:r>
              <a:rPr lang="en-US" dirty="0"/>
              <a:t>.</a:t>
            </a:r>
          </a:p>
          <a:p>
            <a:pPr marL="571500" lvl="0" indent="-342900">
              <a:buClr>
                <a:schemeClr val="bg1"/>
              </a:buClr>
              <a:buSzPct val="75000"/>
              <a:buFont typeface="Arial" panose="020B0604020202020204" pitchFamily="34" charset="0"/>
              <a:buChar char="•"/>
            </a:pPr>
            <a:r>
              <a:rPr lang="en-US" dirty="0"/>
              <a:t>El </a:t>
            </a:r>
            <a:r>
              <a:rPr lang="en-US" dirty="0" err="1"/>
              <a:t>apego</a:t>
            </a:r>
            <a:r>
              <a:rPr lang="en-US" dirty="0"/>
              <a:t> sentimental a la </a:t>
            </a:r>
            <a:r>
              <a:rPr lang="en-US" dirty="0" err="1"/>
              <a:t>propiedad</a:t>
            </a:r>
            <a:r>
              <a:rPr lang="en-US" dirty="0"/>
              <a:t>.</a:t>
            </a:r>
          </a:p>
          <a:p>
            <a:pPr marL="571500" lvl="0" indent="-342900">
              <a:buClr>
                <a:schemeClr val="bg1"/>
              </a:buClr>
              <a:buSzPct val="75000"/>
              <a:buFont typeface="Arial" panose="020B0604020202020204" pitchFamily="34" charset="0"/>
              <a:buChar char="•"/>
            </a:pPr>
            <a:r>
              <a:rPr lang="en-US" dirty="0"/>
              <a:t>El </a:t>
            </a:r>
            <a:r>
              <a:rPr lang="en-US" dirty="0" err="1"/>
              <a:t>uso</a:t>
            </a:r>
            <a:r>
              <a:rPr lang="en-US" dirty="0"/>
              <a:t> </a:t>
            </a:r>
            <a:r>
              <a:rPr lang="en-US" dirty="0" err="1"/>
              <a:t>legítimo</a:t>
            </a:r>
            <a:r>
              <a:rPr lang="en-US" dirty="0"/>
              <a:t> de la tierra (</a:t>
            </a:r>
            <a:r>
              <a:rPr lang="en-US" dirty="0" err="1"/>
              <a:t>por</a:t>
            </a:r>
            <a:r>
              <a:rPr lang="en-US" dirty="0"/>
              <a:t> </a:t>
            </a:r>
            <a:r>
              <a:rPr lang="en-US" dirty="0" err="1"/>
              <a:t>ejemplo</a:t>
            </a:r>
            <a:r>
              <a:rPr lang="en-US" dirty="0"/>
              <a:t>, </a:t>
            </a:r>
            <a:r>
              <a:rPr lang="en-US" dirty="0" err="1"/>
              <a:t>residir</a:t>
            </a:r>
            <a:r>
              <a:rPr lang="en-US" dirty="0"/>
              <a:t> </a:t>
            </a:r>
            <a:r>
              <a:rPr lang="en-US" dirty="0" err="1"/>
              <a:t>en</a:t>
            </a:r>
            <a:r>
              <a:rPr lang="en-US" dirty="0"/>
              <a:t> </a:t>
            </a:r>
            <a:r>
              <a:rPr lang="en-US" dirty="0" err="1"/>
              <a:t>ella</a:t>
            </a:r>
            <a:r>
              <a:rPr lang="en-US" dirty="0"/>
              <a:t>).</a:t>
            </a:r>
          </a:p>
          <a:p>
            <a:pPr marL="571500" lvl="0" indent="-342900">
              <a:buClr>
                <a:schemeClr val="bg1"/>
              </a:buClr>
              <a:buSzPct val="75000"/>
              <a:buFont typeface="Arial" panose="020B0604020202020204" pitchFamily="34" charset="0"/>
              <a:buChar char="•"/>
            </a:pPr>
            <a:r>
              <a:rPr lang="en-US" dirty="0"/>
              <a:t>El </a:t>
            </a:r>
            <a:r>
              <a:rPr lang="en-US" dirty="0" err="1"/>
              <a:t>pago</a:t>
            </a:r>
            <a:r>
              <a:rPr lang="en-US" dirty="0"/>
              <a:t> de </a:t>
            </a:r>
            <a:r>
              <a:rPr lang="en-US" dirty="0" err="1"/>
              <a:t>impuestos</a:t>
            </a:r>
            <a:r>
              <a:rPr lang="en-US" dirty="0"/>
              <a:t> </a:t>
            </a:r>
            <a:r>
              <a:rPr lang="en-US" dirty="0" err="1"/>
              <a:t>sobre</a:t>
            </a:r>
            <a:r>
              <a:rPr lang="en-US" dirty="0"/>
              <a:t> la </a:t>
            </a:r>
            <a:r>
              <a:rPr lang="en-US" dirty="0" err="1"/>
              <a:t>propiedad</a:t>
            </a:r>
            <a:r>
              <a:rPr lang="en-US" dirty="0"/>
              <a:t>, </a:t>
            </a:r>
            <a:r>
              <a:rPr lang="en-US" dirty="0" err="1"/>
              <a:t>mantenimiento</a:t>
            </a:r>
            <a:r>
              <a:rPr lang="en-US" dirty="0"/>
              <a:t> y </a:t>
            </a:r>
            <a:r>
              <a:rPr lang="en-US" dirty="0" err="1"/>
              <a:t>otros</a:t>
            </a:r>
            <a:r>
              <a:rPr lang="en-US" dirty="0"/>
              <a:t> </a:t>
            </a:r>
            <a:r>
              <a:rPr lang="en-US" dirty="0" err="1"/>
              <a:t>gastos</a:t>
            </a:r>
            <a:r>
              <a:rPr lang="en-US" dirty="0"/>
              <a:t> </a:t>
            </a:r>
            <a:r>
              <a:rPr lang="en-US" dirty="0" err="1"/>
              <a:t>asociados</a:t>
            </a:r>
            <a:r>
              <a:rPr lang="en-US" dirty="0"/>
              <a:t> con la tierra</a:t>
            </a:r>
          </a:p>
          <a:p>
            <a:pPr marL="152400" lvl="0" indent="0"/>
            <a:endParaRPr lang="es-ES" dirty="0"/>
          </a:p>
        </p:txBody>
      </p:sp>
      <p:sp>
        <p:nvSpPr>
          <p:cNvPr id="326" name="Google Shape;326;g2b54efc603f_0_20"/>
          <p:cNvSpPr txBox="1">
            <a:spLocks noGrp="1"/>
          </p:cNvSpPr>
          <p:nvPr>
            <p:ph type="ctrTitle"/>
          </p:nvPr>
        </p:nvSpPr>
        <p:spPr>
          <a:xfrm>
            <a:off x="209625" y="582881"/>
            <a:ext cx="8724750" cy="573000"/>
          </a:xfrm>
          <a:prstGeom prst="rect">
            <a:avLst/>
          </a:prstGeom>
          <a:noFill/>
          <a:ln>
            <a:noFill/>
          </a:ln>
        </p:spPr>
        <p:txBody>
          <a:bodyPr spcFirstLastPara="1" wrap="square" lIns="91425" tIns="91425" rIns="91425" bIns="91425" anchor="b" anchorCtr="0">
            <a:noAutofit/>
          </a:bodyPr>
          <a:lstStyle/>
          <a:p>
            <a:r>
              <a:rPr lang="es-MX" sz="3200" dirty="0">
                <a:solidFill>
                  <a:schemeClr val="bg1"/>
                </a:solidFill>
                <a:latin typeface="Livvic" pitchFamily="2" charset="77"/>
                <a:ea typeface="Catamaran Light"/>
                <a:cs typeface="Catamaran Light"/>
                <a:sym typeface="Catamaran Light"/>
              </a:rPr>
              <a:t>Prioridad a la división física de la propiedad</a:t>
            </a:r>
            <a:br>
              <a:rPr lang="es-MX" sz="2000" dirty="0">
                <a:solidFill>
                  <a:schemeClr val="bg1"/>
                </a:solidFill>
                <a:latin typeface="Livvic" pitchFamily="2" charset="77"/>
                <a:ea typeface="Arial"/>
                <a:cs typeface="Arial"/>
                <a:sym typeface="Arial"/>
              </a:rPr>
            </a:br>
            <a:endParaRPr sz="3200" i="0" u="none" strike="noStrike" cap="none" dirty="0">
              <a:solidFill>
                <a:schemeClr val="bg1"/>
              </a:solidFill>
              <a:latin typeface="Livvic" pitchFamily="2" charset="77"/>
              <a:sym typeface="Livvic"/>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g2b54efc603f_0_26"/>
          <p:cNvSpPr txBox="1">
            <a:spLocks noGrp="1"/>
          </p:cNvSpPr>
          <p:nvPr>
            <p:ph type="title"/>
          </p:nvPr>
        </p:nvSpPr>
        <p:spPr>
          <a:xfrm>
            <a:off x="129723" y="336695"/>
            <a:ext cx="8520600" cy="318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s-MX" noProof="0" dirty="0">
                <a:solidFill>
                  <a:schemeClr val="lt1"/>
                </a:solidFill>
              </a:rPr>
              <a:t>Venta en el mercado libre</a:t>
            </a:r>
          </a:p>
        </p:txBody>
      </p:sp>
      <p:sp>
        <p:nvSpPr>
          <p:cNvPr id="332" name="Google Shape;332;g2b54efc603f_0_26"/>
          <p:cNvSpPr txBox="1">
            <a:spLocks noGrp="1"/>
          </p:cNvSpPr>
          <p:nvPr>
            <p:ph type="body" idx="1"/>
          </p:nvPr>
        </p:nvSpPr>
        <p:spPr>
          <a:xfrm>
            <a:off x="66263" y="1400102"/>
            <a:ext cx="9077737" cy="3854478"/>
          </a:xfrm>
          <a:prstGeom prst="rect">
            <a:avLst/>
          </a:prstGeom>
          <a:noFill/>
          <a:ln>
            <a:noFill/>
          </a:ln>
        </p:spPr>
        <p:txBody>
          <a:bodyPr spcFirstLastPara="1" wrap="square" lIns="91425" tIns="91425" rIns="91425" bIns="91425" anchor="t" anchorCtr="0">
            <a:noAutofit/>
          </a:bodyPr>
          <a:lstStyle/>
          <a:p>
            <a:pPr marL="152400" lvl="0" indent="0"/>
            <a:r>
              <a:rPr lang="es-ES" dirty="0"/>
              <a:t>Si la propiedad se vende, debe ser listada</a:t>
            </a:r>
          </a:p>
          <a:p>
            <a:pPr marL="152400" lvl="0" indent="0"/>
            <a:r>
              <a:rPr lang="es-ES" dirty="0"/>
              <a:t>con un agente de bienes raíces con </a:t>
            </a:r>
          </a:p>
          <a:p>
            <a:pPr marL="152400" lvl="0" indent="0"/>
            <a:r>
              <a:rPr lang="es-ES" dirty="0"/>
              <a:t>licencia para su venta a un precio no inferior al valor determinado por el tribunal, y por un período de tiempo razonable.</a:t>
            </a:r>
          </a:p>
          <a:p>
            <a:pPr marL="152400" lvl="0" indent="0"/>
            <a:endParaRPr lang="es-ES" dirty="0"/>
          </a:p>
          <a:p>
            <a:pPr marL="152400" lvl="0" indent="0"/>
            <a:r>
              <a:rPr lang="es-ES" dirty="0"/>
              <a:t>El tribunal puede ordenar otro método de venta si la venta en el mercado abierto no tiene éxito.</a:t>
            </a:r>
            <a:endParaRPr dirty="0"/>
          </a:p>
        </p:txBody>
      </p:sp>
      <p:pic>
        <p:nvPicPr>
          <p:cNvPr id="333" name="Google Shape;333;g2b54efc603f_0_26">
            <a:extLst>
              <a:ext uri="{C183D7F6-B498-43B3-948B-1728B52AA6E4}">
                <adec:decorative xmlns:adec="http://schemas.microsoft.com/office/drawing/2017/decorative" val="1"/>
              </a:ext>
            </a:extLst>
          </p:cNvPr>
          <p:cNvPicPr preferRelativeResize="0">
            <a:picLocks noChangeAspect="1"/>
          </p:cNvPicPr>
          <p:nvPr/>
        </p:nvPicPr>
        <p:blipFill rotWithShape="1">
          <a:blip r:embed="rId3">
            <a:alphaModFix/>
          </a:blip>
          <a:srcRect/>
          <a:stretch/>
        </p:blipFill>
        <p:spPr>
          <a:xfrm>
            <a:off x="5985373" y="0"/>
            <a:ext cx="3158627" cy="210312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 name="Text Placeholder 2">
            <a:extLst>
              <a:ext uri="{FF2B5EF4-FFF2-40B4-BE49-F238E27FC236}">
                <a16:creationId xmlns:a16="http://schemas.microsoft.com/office/drawing/2014/main" id="{7B4261C2-0C68-063B-A929-9ED9C83788EB}"/>
              </a:ext>
            </a:extLst>
          </p:cNvPr>
          <p:cNvSpPr>
            <a:spLocks noGrp="1"/>
          </p:cNvSpPr>
          <p:nvPr>
            <p:ph type="title" idx="4294967295"/>
          </p:nvPr>
        </p:nvSpPr>
        <p:spPr>
          <a:xfrm>
            <a:off x="292100" y="361950"/>
            <a:ext cx="8183563" cy="6985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457200" marR="0" lvl="0" indent="-228600" algn="l" defTabSz="914400" rtl="0" eaLnBrk="1" fontAlgn="auto" latinLnBrk="0" hangingPunct="1">
              <a:lnSpc>
                <a:spcPct val="115000"/>
              </a:lnSpc>
              <a:spcBef>
                <a:spcPts val="0"/>
              </a:spcBef>
              <a:spcAft>
                <a:spcPts val="0"/>
              </a:spcAft>
              <a:buClr>
                <a:schemeClr val="dk1"/>
              </a:buClr>
              <a:buSzPts val="1200"/>
              <a:buFont typeface="Catamaran Light"/>
              <a:buNone/>
              <a:tabLst/>
              <a:defRPr/>
            </a:pPr>
            <a:r>
              <a:rPr kumimoji="0" lang="es-MX" sz="3600" b="1" i="0" u="none" strike="noStrike" kern="0" cap="none" spc="0" normalizeH="0" baseline="0" noProof="0" dirty="0">
                <a:ln>
                  <a:noFill/>
                </a:ln>
                <a:solidFill>
                  <a:schemeClr val="lt1"/>
                </a:solidFill>
                <a:effectLst/>
                <a:uLnTx/>
                <a:uFillTx/>
                <a:latin typeface="Livvic"/>
                <a:ea typeface="Livvic"/>
                <a:cs typeface="Livvic"/>
                <a:sym typeface="Livvic"/>
              </a:rPr>
              <a:t>Efecto sobre los embargos</a:t>
            </a:r>
            <a:br>
              <a:rPr kumimoji="0" lang="en-US" sz="3600" b="1" i="0" u="none" strike="noStrike" kern="0" cap="none" spc="0" normalizeH="0" baseline="0" noProof="0" dirty="0">
                <a:ln>
                  <a:noFill/>
                </a:ln>
                <a:solidFill>
                  <a:schemeClr val="lt1"/>
                </a:solidFill>
                <a:effectLst/>
                <a:uLnTx/>
                <a:uFillTx/>
                <a:latin typeface="Livvic"/>
                <a:ea typeface="Livvic"/>
                <a:cs typeface="Livvic"/>
                <a:sym typeface="Livvic"/>
              </a:rPr>
            </a:br>
            <a:endParaRPr kumimoji="0" lang="en-US" sz="2400" b="1" i="0" u="none" strike="noStrike" kern="0" cap="none" spc="0" normalizeH="0" baseline="0" noProof="0" dirty="0">
              <a:ln>
                <a:noFill/>
              </a:ln>
              <a:solidFill>
                <a:schemeClr val="lt1"/>
              </a:solidFill>
              <a:effectLst/>
              <a:uLnTx/>
              <a:uFillTx/>
              <a:latin typeface="Livvic"/>
              <a:ea typeface="Livvic"/>
              <a:cs typeface="Livvic"/>
              <a:sym typeface="Livvic"/>
            </a:endParaRPr>
          </a:p>
        </p:txBody>
      </p:sp>
      <p:sp>
        <p:nvSpPr>
          <p:cNvPr id="339" name="Google Shape;339;g2b54efc603f_0_32"/>
          <p:cNvSpPr txBox="1">
            <a:spLocks noGrp="1"/>
          </p:cNvSpPr>
          <p:nvPr>
            <p:ph type="body" idx="1"/>
          </p:nvPr>
        </p:nvSpPr>
        <p:spPr>
          <a:xfrm>
            <a:off x="291462" y="1532586"/>
            <a:ext cx="8184356" cy="3248724"/>
          </a:xfrm>
          <a:prstGeom prst="rect">
            <a:avLst/>
          </a:prstGeom>
          <a:noFill/>
          <a:ln>
            <a:noFill/>
          </a:ln>
        </p:spPr>
        <p:txBody>
          <a:bodyPr spcFirstLastPara="1" wrap="square" lIns="91425" tIns="91425" rIns="91425" bIns="91425" anchor="t" anchorCtr="0">
            <a:noAutofit/>
          </a:bodyPr>
          <a:lstStyle/>
          <a:p>
            <a:pPr marL="152400" lvl="0" indent="0">
              <a:buClr>
                <a:schemeClr val="lt1"/>
              </a:buClr>
              <a:buNone/>
            </a:pPr>
            <a:r>
              <a:rPr lang="es-ES" sz="2400" dirty="0"/>
              <a:t>Una partición o venta para división bajo la </a:t>
            </a:r>
            <a:r>
              <a:rPr lang="es-ES" sz="2400" b="1" dirty="0"/>
              <a:t>UPHPA </a:t>
            </a:r>
            <a:r>
              <a:rPr lang="es-ES" sz="2400" dirty="0"/>
              <a:t>no significa que dejarás de ser responsable por las hipotecas o embargos existentes sobre la propiedad.</a:t>
            </a:r>
          </a:p>
          <a:p>
            <a:pPr marL="152400" lvl="0" indent="0">
              <a:buClr>
                <a:schemeClr val="lt1"/>
              </a:buClr>
              <a:buNone/>
            </a:pPr>
            <a:endParaRPr lang="es-ES" sz="2400" dirty="0"/>
          </a:p>
          <a:p>
            <a:pPr marL="152400" lvl="0" indent="0">
              <a:buClr>
                <a:schemeClr val="lt1"/>
              </a:buClr>
              <a:buNone/>
            </a:pPr>
            <a:r>
              <a:rPr lang="es-ES" sz="2400" dirty="0"/>
              <a:t>Lo más probable es que aún estés obligado a satisfacer o pagar esas deudas.</a:t>
            </a:r>
            <a:endParaRPr sz="24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2926D-32E5-C5E8-BA6C-21BD6C89CF44}"/>
              </a:ext>
            </a:extLst>
          </p:cNvPr>
          <p:cNvSpPr>
            <a:spLocks noGrp="1"/>
          </p:cNvSpPr>
          <p:nvPr>
            <p:ph type="title"/>
          </p:nvPr>
        </p:nvSpPr>
        <p:spPr/>
        <p:txBody>
          <a:bodyPr/>
          <a:lstStyle/>
          <a:p>
            <a:r>
              <a:rPr lang="es-MX" noProof="0" dirty="0"/>
              <a:t>Efectos sobre los embargos</a:t>
            </a:r>
          </a:p>
        </p:txBody>
      </p:sp>
      <p:sp>
        <p:nvSpPr>
          <p:cNvPr id="3" name="Text Placeholder 2">
            <a:extLst>
              <a:ext uri="{FF2B5EF4-FFF2-40B4-BE49-F238E27FC236}">
                <a16:creationId xmlns:a16="http://schemas.microsoft.com/office/drawing/2014/main" id="{98641B9C-904C-A922-EFF7-3D6DA59019A4}"/>
              </a:ext>
            </a:extLst>
          </p:cNvPr>
          <p:cNvSpPr>
            <a:spLocks noGrp="1"/>
          </p:cNvSpPr>
          <p:nvPr>
            <p:ph type="body" idx="1"/>
          </p:nvPr>
        </p:nvSpPr>
        <p:spPr>
          <a:xfrm>
            <a:off x="0" y="1484313"/>
            <a:ext cx="5228823" cy="3388841"/>
          </a:xfrm>
        </p:spPr>
        <p:txBody>
          <a:bodyPr/>
          <a:lstStyle/>
          <a:p>
            <a:r>
              <a:rPr lang="es-ES" sz="2400" dirty="0"/>
              <a:t>Una partición o venta para división bajo la UPHPA no significa que dejarás de ser responsable por las hipotecas o gravámenes existentes sobre la propiedad.</a:t>
            </a:r>
          </a:p>
          <a:p>
            <a:r>
              <a:rPr lang="es-ES" sz="2400" dirty="0"/>
              <a:t>Lo más probable es que aún estés obligado a satisfacer o pagar esas deudas.</a:t>
            </a:r>
            <a:endParaRPr lang="en-US" sz="2400" dirty="0"/>
          </a:p>
        </p:txBody>
      </p:sp>
      <p:pic>
        <p:nvPicPr>
          <p:cNvPr id="5" name="Picture 4" descr="A field with trees and blue sky&#10;&#10;AI-generated content may be incorrect.">
            <a:extLst>
              <a:ext uri="{FF2B5EF4-FFF2-40B4-BE49-F238E27FC236}">
                <a16:creationId xmlns:a16="http://schemas.microsoft.com/office/drawing/2014/main" id="{647DB09B-B6E2-2826-83EA-40E44C76204B}"/>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36000"/>
                    </a14:imgEffect>
                    <a14:imgEffect>
                      <a14:saturation sat="104000"/>
                    </a14:imgEffect>
                    <a14:imgEffect>
                      <a14:brightnessContrast bright="18000" contrast="20000"/>
                    </a14:imgEffect>
                  </a14:imgLayer>
                </a14:imgProps>
              </a:ext>
              <a:ext uri="{28A0092B-C50C-407E-A947-70E740481C1C}">
                <a14:useLocalDpi xmlns:a14="http://schemas.microsoft.com/office/drawing/2010/main"/>
              </a:ext>
            </a:extLst>
          </a:blip>
          <a:srcRect r="11549"/>
          <a:stretch>
            <a:fillRect/>
          </a:stretch>
        </p:blipFill>
        <p:spPr>
          <a:xfrm>
            <a:off x="5100033" y="1485900"/>
            <a:ext cx="4043967" cy="3657600"/>
          </a:xfrm>
          <a:prstGeom prst="rect">
            <a:avLst/>
          </a:prstGeom>
        </p:spPr>
      </p:pic>
    </p:spTree>
    <p:extLst>
      <p:ext uri="{BB962C8B-B14F-4D97-AF65-F5344CB8AC3E}">
        <p14:creationId xmlns:p14="http://schemas.microsoft.com/office/powerpoint/2010/main" val="28982939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g1d74d2fe164_0_12"/>
          <p:cNvSpPr txBox="1">
            <a:spLocks noGrp="1"/>
          </p:cNvSpPr>
          <p:nvPr>
            <p:ph type="ctrTitle"/>
          </p:nvPr>
        </p:nvSpPr>
        <p:spPr>
          <a:xfrm>
            <a:off x="649840" y="105414"/>
            <a:ext cx="8326200" cy="487500"/>
          </a:xfrm>
          <a:prstGeom prst="rect">
            <a:avLst/>
          </a:prstGeom>
          <a:noFill/>
          <a:ln>
            <a:noFill/>
          </a:ln>
        </p:spPr>
        <p:txBody>
          <a:bodyPr spcFirstLastPara="1" wrap="square" lIns="91425" tIns="91425" rIns="91425" bIns="91425" anchor="t" anchorCtr="0">
            <a:noAutofit/>
          </a:bodyPr>
          <a:lstStyle/>
          <a:p>
            <a:pPr lvl="0"/>
            <a:r>
              <a:rPr lang="es-MX" noProof="0" dirty="0"/>
              <a:t>Análisis en grupos</a:t>
            </a:r>
          </a:p>
        </p:txBody>
      </p:sp>
      <p:sp>
        <p:nvSpPr>
          <p:cNvPr id="345" name="Google Shape;345;g1d74d2fe164_0_12"/>
          <p:cNvSpPr txBox="1">
            <a:spLocks noGrp="1"/>
          </p:cNvSpPr>
          <p:nvPr>
            <p:ph type="body" idx="1"/>
          </p:nvPr>
        </p:nvSpPr>
        <p:spPr>
          <a:xfrm>
            <a:off x="173100" y="661424"/>
            <a:ext cx="4889554" cy="4376662"/>
          </a:xfrm>
          <a:prstGeom prst="rect">
            <a:avLst/>
          </a:prstGeom>
          <a:noFill/>
          <a:ln>
            <a:noFill/>
          </a:ln>
        </p:spPr>
        <p:txBody>
          <a:bodyPr spcFirstLastPara="1" wrap="square" lIns="91425" tIns="91425" rIns="91425" bIns="91425" anchor="t" anchorCtr="0">
            <a:noAutofit/>
          </a:bodyPr>
          <a:lstStyle/>
          <a:p>
            <a:pPr lvl="0" indent="-323850">
              <a:buSzPts val="1500"/>
              <a:buFont typeface="Calibri"/>
              <a:buChar char="●"/>
            </a:pPr>
            <a:r>
              <a:rPr lang="es-ES" sz="1500" b="1" dirty="0">
                <a:latin typeface="Calibri"/>
                <a:ea typeface="Calibri"/>
                <a:cs typeface="Calibri"/>
                <a:sym typeface="Calibri"/>
              </a:rPr>
              <a:t>¿Cómo podría haber sido diferente el caso de la familia Lewis en el video de Vice News si la UPHPA hubiera estado en vigor?</a:t>
            </a:r>
            <a:endParaRPr sz="1500" dirty="0">
              <a:latin typeface="Calibri"/>
              <a:ea typeface="Calibri"/>
              <a:cs typeface="Calibri"/>
              <a:sym typeface="Calibri"/>
            </a:endParaRPr>
          </a:p>
          <a:p>
            <a:pPr lvl="0" indent="0">
              <a:buNone/>
            </a:pPr>
            <a:endParaRPr lang="es-ES" sz="1500" dirty="0">
              <a:latin typeface="Calibri"/>
              <a:ea typeface="Calibri"/>
              <a:cs typeface="Calibri"/>
              <a:sym typeface="Calibri"/>
            </a:endParaRPr>
          </a:p>
          <a:p>
            <a:pPr lvl="0" indent="0">
              <a:buNone/>
            </a:pPr>
            <a:r>
              <a:rPr lang="es-ES" sz="1600" dirty="0">
                <a:latin typeface="Calibri"/>
                <a:ea typeface="Calibri"/>
                <a:cs typeface="Calibri"/>
                <a:sym typeface="Calibri"/>
              </a:rPr>
              <a:t>¿Podrían los herederos que vivían en la propiedad haberse enterado de la demanda antes de cuando lo hicieron?</a:t>
            </a:r>
          </a:p>
          <a:p>
            <a:pPr lvl="0" indent="0">
              <a:buNone/>
            </a:pPr>
            <a:r>
              <a:rPr lang="es-ES" sz="1600" dirty="0">
                <a:latin typeface="Calibri"/>
                <a:ea typeface="Calibri"/>
                <a:cs typeface="Calibri"/>
                <a:sym typeface="Calibri"/>
              </a:rPr>
              <a:t>¿Podría el tribunal haber procedido con la venta de la propiedad tal como lo hizo, sin realizar otros pasos primero?</a:t>
            </a:r>
          </a:p>
          <a:p>
            <a:pPr lvl="0" indent="0">
              <a:buNone/>
            </a:pPr>
            <a:r>
              <a:rPr lang="es-ES" sz="1600" dirty="0">
                <a:latin typeface="Calibri"/>
                <a:ea typeface="Calibri"/>
                <a:cs typeface="Calibri"/>
                <a:sym typeface="Calibri"/>
              </a:rPr>
              <a:t>¿Qué tendría que haber hecho el tribunal?</a:t>
            </a:r>
          </a:p>
          <a:p>
            <a:pPr lvl="0" indent="0">
              <a:buNone/>
            </a:pPr>
            <a:r>
              <a:rPr lang="es-ES" sz="1600" dirty="0">
                <a:latin typeface="Calibri"/>
                <a:ea typeface="Calibri"/>
                <a:cs typeface="Calibri"/>
                <a:sym typeface="Calibri"/>
              </a:rPr>
              <a:t>Si el tribunal hubiera seguido adelante con la venta,</a:t>
            </a:r>
          </a:p>
          <a:p>
            <a:pPr lvl="0" indent="0">
              <a:buNone/>
            </a:pPr>
            <a:r>
              <a:rPr lang="es-ES" sz="1600" dirty="0">
                <a:latin typeface="Calibri"/>
                <a:ea typeface="Calibri"/>
                <a:cs typeface="Calibri"/>
                <a:sym typeface="Calibri"/>
              </a:rPr>
              <a:t>¿la venta se habría llevado a cabo de manera diferente a una subasta?</a:t>
            </a:r>
            <a:endParaRPr sz="1600" dirty="0">
              <a:latin typeface="Calibri"/>
              <a:ea typeface="Calibri"/>
              <a:cs typeface="Calibri"/>
              <a:sym typeface="Calibri"/>
            </a:endParaRPr>
          </a:p>
          <a:p>
            <a:pPr marL="0" lvl="0" indent="0" algn="l" rtl="0">
              <a:lnSpc>
                <a:spcPct val="115000"/>
              </a:lnSpc>
              <a:spcBef>
                <a:spcPts val="0"/>
              </a:spcBef>
              <a:spcAft>
                <a:spcPts val="0"/>
              </a:spcAft>
              <a:buSzPts val="1200"/>
              <a:buNone/>
            </a:pPr>
            <a:endParaRPr sz="1500" dirty="0"/>
          </a:p>
        </p:txBody>
      </p:sp>
      <p:pic>
        <p:nvPicPr>
          <p:cNvPr id="347" name="Google Shape;347;g1d74d2fe164_0_12">
            <a:extLst>
              <a:ext uri="{C183D7F6-B498-43B3-948B-1728B52AA6E4}">
                <adec:decorative xmlns:adec="http://schemas.microsoft.com/office/drawing/2017/decorative" val="1"/>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5180225" y="222178"/>
            <a:ext cx="2483701" cy="1675350"/>
          </a:xfrm>
          <a:prstGeom prst="rect">
            <a:avLst/>
          </a:prstGeom>
          <a:noFill/>
          <a:ln>
            <a:noFill/>
          </a:ln>
        </p:spPr>
      </p:pic>
      <p:pic>
        <p:nvPicPr>
          <p:cNvPr id="348" name="Google Shape;348;g1d74d2fe164_0_12">
            <a:extLst>
              <a:ext uri="{C183D7F6-B498-43B3-948B-1728B52AA6E4}">
                <adec:decorative xmlns:adec="http://schemas.microsoft.com/office/drawing/2017/decorative" val="1"/>
              </a:ext>
            </a:extLst>
          </p:cNvPr>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6222600" y="1601825"/>
            <a:ext cx="2683126" cy="1828400"/>
          </a:xfrm>
          <a:prstGeom prst="rect">
            <a:avLst/>
          </a:prstGeom>
          <a:noFill/>
          <a:ln>
            <a:noFill/>
          </a:ln>
        </p:spPr>
      </p:pic>
      <p:cxnSp>
        <p:nvCxnSpPr>
          <p:cNvPr id="349" name="Google Shape;349;g1d74d2fe164_0_12">
            <a:extLst>
              <a:ext uri="{C183D7F6-B498-43B3-948B-1728B52AA6E4}">
                <adec:decorative xmlns:adec="http://schemas.microsoft.com/office/drawing/2017/decorative" val="1"/>
              </a:ext>
            </a:extLst>
          </p:cNvPr>
          <p:cNvCxnSpPr/>
          <p:nvPr/>
        </p:nvCxnSpPr>
        <p:spPr>
          <a:xfrm rot="10800000" flipH="1">
            <a:off x="495375" y="1634125"/>
            <a:ext cx="4407900" cy="12300"/>
          </a:xfrm>
          <a:prstGeom prst="straightConnector1">
            <a:avLst/>
          </a:prstGeom>
          <a:noFill/>
          <a:ln w="9525" cap="flat" cmpd="sng">
            <a:solidFill>
              <a:schemeClr val="dk2"/>
            </a:solidFill>
            <a:prstDash val="solid"/>
            <a:round/>
            <a:headEnd type="none" w="sm" len="sm"/>
            <a:tailEnd type="none" w="sm" len="sm"/>
          </a:ln>
        </p:spPr>
      </p:cxnSp>
      <p:pic>
        <p:nvPicPr>
          <p:cNvPr id="346" name="Google Shape;346;g1d74d2fe164_0_12">
            <a:extLst>
              <a:ext uri="{C183D7F6-B498-43B3-948B-1728B52AA6E4}">
                <adec:decorative xmlns:adec="http://schemas.microsoft.com/office/drawing/2017/decorative" val="1"/>
              </a:ext>
            </a:extLst>
          </p:cNvPr>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5180225" y="3173300"/>
            <a:ext cx="2483699" cy="16542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8"/>
          <p:cNvSpPr txBox="1">
            <a:spLocks noGrp="1"/>
          </p:cNvSpPr>
          <p:nvPr>
            <p:ph type="ctrTitle"/>
          </p:nvPr>
        </p:nvSpPr>
        <p:spPr>
          <a:xfrm>
            <a:off x="817669" y="77050"/>
            <a:ext cx="8326331" cy="487500"/>
          </a:xfrm>
          <a:prstGeom prst="rect">
            <a:avLst/>
          </a:prstGeom>
          <a:noFill/>
          <a:ln>
            <a:noFill/>
          </a:ln>
        </p:spPr>
        <p:txBody>
          <a:bodyPr spcFirstLastPara="1" wrap="square" lIns="91425" tIns="91425" rIns="91425" bIns="91425" anchor="t" anchorCtr="0">
            <a:noAutofit/>
          </a:bodyPr>
          <a:lstStyle/>
          <a:p>
            <a:pPr lvl="0"/>
            <a:r>
              <a:rPr lang="es-ES" dirty="0"/>
              <a:t>Desafíos financieros derivados de poseer tierras como propiedad de herederos</a:t>
            </a:r>
            <a:endParaRPr sz="2800" dirty="0">
              <a:solidFill>
                <a:schemeClr val="dk1"/>
              </a:solidFill>
            </a:endParaRPr>
          </a:p>
        </p:txBody>
      </p:sp>
      <p:sp>
        <p:nvSpPr>
          <p:cNvPr id="355" name="Google Shape;355;p8"/>
          <p:cNvSpPr txBox="1"/>
          <p:nvPr/>
        </p:nvSpPr>
        <p:spPr>
          <a:xfrm>
            <a:off x="625508" y="1195003"/>
            <a:ext cx="3446400" cy="3115500"/>
          </a:xfrm>
          <a:prstGeom prst="rect">
            <a:avLst/>
          </a:prstGeom>
          <a:noFill/>
          <a:ln>
            <a:noFill/>
          </a:ln>
        </p:spPr>
        <p:txBody>
          <a:bodyPr spcFirstLastPara="1" wrap="square" lIns="91425" tIns="91425" rIns="91425" bIns="91425" anchor="t" anchorCtr="0">
            <a:noAutofit/>
          </a:bodyPr>
          <a:lstStyle/>
          <a:p>
            <a:pPr marL="457200" lvl="0">
              <a:buSzPts val="2400"/>
            </a:pPr>
            <a:r>
              <a:rPr lang="es-ES" sz="2000" b="1" dirty="0">
                <a:solidFill>
                  <a:schemeClr val="dk2"/>
                </a:solidFill>
                <a:latin typeface="Catamaran Light"/>
                <a:ea typeface="Catamaran Light"/>
                <a:cs typeface="Catamaran Light"/>
                <a:sym typeface="Catamaran Light"/>
              </a:rPr>
              <a:t>• Posibilidad de una venta forzosa por impuestos</a:t>
            </a:r>
          </a:p>
          <a:p>
            <a:pPr marL="457200" lvl="0">
              <a:buSzPts val="2400"/>
            </a:pPr>
            <a:r>
              <a:rPr lang="es-ES" sz="2000" b="1" dirty="0">
                <a:solidFill>
                  <a:schemeClr val="dk2"/>
                </a:solidFill>
                <a:latin typeface="Catamaran Light"/>
                <a:ea typeface="Catamaran Light"/>
                <a:cs typeface="Catamaran Light"/>
                <a:sym typeface="Catamaran Light"/>
              </a:rPr>
              <a:t>• Imposibilidad de usar la propiedad como garantía para un préstamo</a:t>
            </a:r>
          </a:p>
          <a:p>
            <a:pPr marL="457200" lvl="0">
              <a:buSzPts val="2400"/>
            </a:pPr>
            <a:r>
              <a:rPr lang="es-ES" sz="2000" b="1" dirty="0">
                <a:solidFill>
                  <a:schemeClr val="dk2"/>
                </a:solidFill>
                <a:latin typeface="Catamaran Light"/>
                <a:ea typeface="Catamaran Light"/>
                <a:cs typeface="Catamaran Light"/>
                <a:sym typeface="Catamaran Light"/>
              </a:rPr>
              <a:t>• Capital muerto</a:t>
            </a:r>
          </a:p>
          <a:p>
            <a:pPr marL="457200" lvl="0">
              <a:buSzPts val="2400"/>
            </a:pPr>
            <a:r>
              <a:rPr lang="es-ES" sz="2000" b="1" dirty="0">
                <a:solidFill>
                  <a:schemeClr val="dk2"/>
                </a:solidFill>
                <a:latin typeface="Catamaran Light"/>
                <a:ea typeface="Catamaran Light"/>
                <a:cs typeface="Catamaran Light"/>
                <a:sym typeface="Catamaran Light"/>
              </a:rPr>
              <a:t>• Sin acceso a algunos programas gubernamentales (USDA)</a:t>
            </a:r>
            <a:endParaRPr sz="2000" b="1" i="0" u="none" strike="noStrike" cap="none" dirty="0">
              <a:solidFill>
                <a:schemeClr val="dk2"/>
              </a:solidFill>
              <a:latin typeface="Catamaran Light"/>
              <a:ea typeface="Catamaran Light"/>
              <a:cs typeface="Catamaran Light"/>
              <a:sym typeface="Catamaran Light"/>
            </a:endParaRPr>
          </a:p>
          <a:p>
            <a:pPr marL="457200" marR="0" lvl="0" indent="0" algn="l" rtl="0">
              <a:lnSpc>
                <a:spcPct val="100000"/>
              </a:lnSpc>
              <a:spcBef>
                <a:spcPts val="0"/>
              </a:spcBef>
              <a:spcAft>
                <a:spcPts val="0"/>
              </a:spcAft>
              <a:buClr>
                <a:srgbClr val="000000"/>
              </a:buClr>
              <a:buSzPts val="2400"/>
              <a:buFont typeface="Arial"/>
              <a:buNone/>
            </a:pPr>
            <a:endParaRPr sz="1800" b="1" i="0" u="none" strike="noStrike" cap="none" dirty="0">
              <a:solidFill>
                <a:schemeClr val="dk2"/>
              </a:solidFill>
              <a:latin typeface="Catamaran Light"/>
              <a:ea typeface="Catamaran Light"/>
              <a:cs typeface="Catamaran Light"/>
              <a:sym typeface="Catamaran Light"/>
            </a:endParaRPr>
          </a:p>
        </p:txBody>
      </p:sp>
      <p:pic>
        <p:nvPicPr>
          <p:cNvPr id="356" name="Google Shape;356;p8">
            <a:extLst>
              <a:ext uri="{C183D7F6-B498-43B3-948B-1728B52AA6E4}">
                <adec:decorative xmlns:adec="http://schemas.microsoft.com/office/drawing/2017/decorative" val="1"/>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4572000" y="1195003"/>
            <a:ext cx="4209900" cy="3115500"/>
          </a:xfrm>
          <a:prstGeom prst="ellipse">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9"/>
          <p:cNvSpPr txBox="1">
            <a:spLocks noGrp="1"/>
          </p:cNvSpPr>
          <p:nvPr>
            <p:ph type="ctrTitle"/>
          </p:nvPr>
        </p:nvSpPr>
        <p:spPr>
          <a:xfrm>
            <a:off x="817619" y="45025"/>
            <a:ext cx="8326331" cy="487500"/>
          </a:xfrm>
          <a:prstGeom prst="rect">
            <a:avLst/>
          </a:prstGeom>
          <a:noFill/>
          <a:ln>
            <a:noFill/>
          </a:ln>
        </p:spPr>
        <p:txBody>
          <a:bodyPr spcFirstLastPara="1" wrap="square" lIns="91425" tIns="91425" rIns="91425" bIns="91425" anchor="t" anchorCtr="0">
            <a:noAutofit/>
          </a:bodyPr>
          <a:lstStyle/>
          <a:p>
            <a:pPr lvl="0"/>
            <a:r>
              <a:rPr lang="es-ES" dirty="0"/>
              <a:t>Algunos avances para los propietarios de propiedad de herederos</a:t>
            </a:r>
            <a:endParaRPr sz="2800" dirty="0">
              <a:solidFill>
                <a:schemeClr val="dk1"/>
              </a:solidFill>
            </a:endParaRPr>
          </a:p>
        </p:txBody>
      </p:sp>
      <p:sp>
        <p:nvSpPr>
          <p:cNvPr id="363" name="Google Shape;363;p9"/>
          <p:cNvSpPr txBox="1"/>
          <p:nvPr/>
        </p:nvSpPr>
        <p:spPr>
          <a:xfrm>
            <a:off x="817619" y="991649"/>
            <a:ext cx="3906000" cy="3769921"/>
          </a:xfrm>
          <a:prstGeom prst="rect">
            <a:avLst/>
          </a:prstGeom>
          <a:noFill/>
          <a:ln>
            <a:noFill/>
          </a:ln>
        </p:spPr>
        <p:txBody>
          <a:bodyPr spcFirstLastPara="1" wrap="square" lIns="91425" tIns="91425" rIns="91425" bIns="91425" anchor="t" anchorCtr="0">
            <a:noAutofit/>
          </a:bodyPr>
          <a:lstStyle/>
          <a:p>
            <a:pPr lvl="0">
              <a:buSzPts val="2200"/>
            </a:pPr>
            <a:r>
              <a:rPr lang="es-ES" sz="2400" b="1" dirty="0"/>
              <a:t>Avances:</a:t>
            </a:r>
          </a:p>
          <a:p>
            <a:pPr lvl="0">
              <a:buSzPts val="2200"/>
            </a:pPr>
            <a:endParaRPr lang="es-ES" sz="2000" dirty="0"/>
          </a:p>
          <a:p>
            <a:pPr lvl="0">
              <a:buSzPts val="2200"/>
            </a:pPr>
            <a:r>
              <a:rPr lang="es-ES" sz="2000" dirty="0"/>
              <a:t>•</a:t>
            </a:r>
            <a:r>
              <a:rPr lang="es-ES" sz="2000" b="1" dirty="0"/>
              <a:t> Agencia de Servicios Agrícolas </a:t>
            </a:r>
            <a:r>
              <a:rPr lang="es-ES" sz="2000" dirty="0"/>
              <a:t>(</a:t>
            </a:r>
            <a:r>
              <a:rPr lang="es-ES" sz="2000" i="1" dirty="0"/>
              <a:t>Farm Service Agency)</a:t>
            </a:r>
            <a:r>
              <a:rPr lang="es-ES" sz="2000" dirty="0"/>
              <a:t>: nuevas formas de obtener un número de tierras.</a:t>
            </a:r>
          </a:p>
          <a:p>
            <a:pPr lvl="0">
              <a:buSzPts val="2200"/>
            </a:pPr>
            <a:endParaRPr lang="es-ES" sz="2000" dirty="0"/>
          </a:p>
          <a:p>
            <a:pPr lvl="0">
              <a:buSzPts val="2200"/>
            </a:pPr>
            <a:r>
              <a:rPr lang="es-ES" sz="2000" dirty="0"/>
              <a:t>• </a:t>
            </a:r>
            <a:r>
              <a:rPr lang="es-ES" sz="2000" b="1" dirty="0"/>
              <a:t>FEMA: </a:t>
            </a:r>
            <a:r>
              <a:rPr lang="es-ES" sz="2000" dirty="0"/>
              <a:t>nuevas políticas que permiten acceso a asistencia de emergencia después de un desastre.</a:t>
            </a:r>
            <a:endParaRPr sz="2000" b="0" i="0" u="none" strike="noStrike" cap="none" dirty="0">
              <a:solidFill>
                <a:srgbClr val="000000"/>
              </a:solidFill>
              <a:latin typeface="Arial"/>
              <a:ea typeface="Arial"/>
              <a:cs typeface="Arial"/>
              <a:sym typeface="Arial"/>
            </a:endParaRPr>
          </a:p>
        </p:txBody>
      </p:sp>
      <p:pic>
        <p:nvPicPr>
          <p:cNvPr id="364" name="Google Shape;364;p9">
            <a:extLst>
              <a:ext uri="{C183D7F6-B498-43B3-948B-1728B52AA6E4}">
                <adec:decorative xmlns:adec="http://schemas.microsoft.com/office/drawing/2017/decorative" val="1"/>
              </a:ext>
            </a:extLst>
          </p:cNvPr>
          <p:cNvPicPr preferRelativeResize="0"/>
          <p:nvPr/>
        </p:nvPicPr>
        <p:blipFill rotWithShape="1">
          <a:blip r:embed="rId3" cstate="print">
            <a:alphaModFix/>
            <a:extLst>
              <a:ext uri="{28A0092B-C50C-407E-A947-70E740481C1C}">
                <a14:useLocalDpi xmlns:a14="http://schemas.microsoft.com/office/drawing/2010/main"/>
              </a:ext>
            </a:extLst>
          </a:blip>
          <a:srcRect l="10071"/>
          <a:stretch/>
        </p:blipFill>
        <p:spPr>
          <a:xfrm>
            <a:off x="4649775" y="991650"/>
            <a:ext cx="4397976" cy="293437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g1899f763874_0_18"/>
          <p:cNvSpPr txBox="1">
            <a:spLocks noGrp="1"/>
          </p:cNvSpPr>
          <p:nvPr>
            <p:ph type="ctrTitle"/>
          </p:nvPr>
        </p:nvSpPr>
        <p:spPr>
          <a:xfrm>
            <a:off x="3101869" y="2172469"/>
            <a:ext cx="2940261" cy="661209"/>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s-MX" sz="4000" noProof="0" dirty="0">
                <a:solidFill>
                  <a:schemeClr val="lt1"/>
                </a:solidFill>
              </a:rPr>
              <a:t>Preguntas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48"/>
          <p:cNvSpPr txBox="1">
            <a:spLocks noGrp="1"/>
          </p:cNvSpPr>
          <p:nvPr>
            <p:ph type="title" idx="4294967295"/>
          </p:nvPr>
        </p:nvSpPr>
        <p:spPr>
          <a:xfrm>
            <a:off x="307975" y="4763"/>
            <a:ext cx="7304088" cy="722312"/>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457200" marR="0" lvl="0" indent="-228600" algn="l" defTabSz="914400" rtl="0" eaLnBrk="1" fontAlgn="auto" latinLnBrk="0" hangingPunct="1">
              <a:lnSpc>
                <a:spcPct val="115000"/>
              </a:lnSpc>
              <a:spcBef>
                <a:spcPts val="0"/>
              </a:spcBef>
              <a:spcAft>
                <a:spcPts val="0"/>
              </a:spcAft>
              <a:buClr>
                <a:schemeClr val="dk1"/>
              </a:buClr>
              <a:buSzPts val="1200"/>
              <a:buFont typeface="Catamaran Light"/>
              <a:buNone/>
              <a:tabLst/>
              <a:defRPr/>
            </a:pPr>
            <a:r>
              <a:rPr kumimoji="0" lang="es-MX" sz="2800" b="1" i="0" u="none" strike="noStrike" kern="0" cap="none" spc="0" normalizeH="0" baseline="0" noProof="0" dirty="0">
                <a:ln>
                  <a:noFill/>
                </a:ln>
                <a:solidFill>
                  <a:schemeClr val="lt1"/>
                </a:solidFill>
                <a:effectLst/>
                <a:uLnTx/>
                <a:uFillTx/>
                <a:latin typeface="Livvic"/>
                <a:ea typeface="Livvic"/>
                <a:cs typeface="Livvic"/>
                <a:sym typeface="Livvic"/>
              </a:rPr>
              <a:t>Instituciones colaboradoras</a:t>
            </a:r>
          </a:p>
        </p:txBody>
      </p:sp>
      <p:pic>
        <p:nvPicPr>
          <p:cNvPr id="2" name="Picture 1" descr="National Policy Research Center at Alcorn State University logo">
            <a:extLst>
              <a:ext uri="{FF2B5EF4-FFF2-40B4-BE49-F238E27FC236}">
                <a16:creationId xmlns:a16="http://schemas.microsoft.com/office/drawing/2014/main" id="{249BC578-3CE0-5BD0-9B0B-9CC9031DD061}"/>
              </a:ext>
            </a:extLst>
          </p:cNvPr>
          <p:cNvPicPr>
            <a:picLocks noChangeAspect="1"/>
          </p:cNvPicPr>
          <p:nvPr/>
        </p:nvPicPr>
        <p:blipFill>
          <a:blip r:embed="rId3"/>
          <a:srcRect/>
          <a:stretch/>
        </p:blipFill>
        <p:spPr>
          <a:xfrm>
            <a:off x="2627998" y="1195421"/>
            <a:ext cx="3888005" cy="1645920"/>
          </a:xfrm>
          <a:prstGeom prst="rect">
            <a:avLst/>
          </a:prstGeom>
        </p:spPr>
      </p:pic>
      <p:pic>
        <p:nvPicPr>
          <p:cNvPr id="247" name="Google Shape;247;p48" descr="Southern Extension Risk Management Education"/>
          <p:cNvPicPr preferRelativeResize="0"/>
          <p:nvPr/>
        </p:nvPicPr>
        <p:blipFill rotWithShape="1">
          <a:blip r:embed="rId4">
            <a:alphaModFix/>
          </a:blip>
          <a:srcRect/>
          <a:stretch/>
        </p:blipFill>
        <p:spPr>
          <a:xfrm>
            <a:off x="922040" y="3237239"/>
            <a:ext cx="3345251" cy="1145554"/>
          </a:xfrm>
          <a:prstGeom prst="rect">
            <a:avLst/>
          </a:prstGeom>
          <a:noFill/>
          <a:ln>
            <a:noFill/>
          </a:ln>
        </p:spPr>
      </p:pic>
      <p:pic>
        <p:nvPicPr>
          <p:cNvPr id="246" name="Google Shape;246;p48" descr="Southern Rural Development Center logo"/>
          <p:cNvPicPr preferRelativeResize="0"/>
          <p:nvPr/>
        </p:nvPicPr>
        <p:blipFill rotWithShape="1">
          <a:blip r:embed="rId5">
            <a:alphaModFix/>
          </a:blip>
          <a:srcRect/>
          <a:stretch/>
        </p:blipFill>
        <p:spPr>
          <a:xfrm>
            <a:off x="5231339" y="3084423"/>
            <a:ext cx="3345251" cy="161334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32"/>
          <p:cNvSpPr txBox="1">
            <a:spLocks noGrp="1"/>
          </p:cNvSpPr>
          <p:nvPr>
            <p:ph type="ctrTitle"/>
          </p:nvPr>
        </p:nvSpPr>
        <p:spPr>
          <a:xfrm>
            <a:off x="740348" y="6877"/>
            <a:ext cx="7077128" cy="487500"/>
          </a:xfrm>
          <a:prstGeom prst="rect">
            <a:avLst/>
          </a:prstGeom>
          <a:noFill/>
          <a:ln>
            <a:noFill/>
          </a:ln>
        </p:spPr>
        <p:txBody>
          <a:bodyPr spcFirstLastPara="1" wrap="square" lIns="91425" tIns="91425" rIns="91425" bIns="91425" anchor="t" anchorCtr="0">
            <a:noAutofit/>
          </a:bodyPr>
          <a:lstStyle/>
          <a:p>
            <a:pPr lvl="0"/>
            <a:r>
              <a:rPr lang="es-ES" sz="2700" dirty="0"/>
              <a:t>Cómo manejar los conflictos familiares</a:t>
            </a:r>
            <a:endParaRPr sz="2700" dirty="0">
              <a:solidFill>
                <a:schemeClr val="dk1"/>
              </a:solidFill>
            </a:endParaRPr>
          </a:p>
        </p:txBody>
      </p:sp>
      <p:sp>
        <p:nvSpPr>
          <p:cNvPr id="381" name="Google Shape;381;p32"/>
          <p:cNvSpPr txBox="1"/>
          <p:nvPr/>
        </p:nvSpPr>
        <p:spPr>
          <a:xfrm flipH="1">
            <a:off x="-1" y="450761"/>
            <a:ext cx="9116374" cy="4442112"/>
          </a:xfrm>
          <a:prstGeom prst="rect">
            <a:avLst/>
          </a:prstGeom>
          <a:noFill/>
          <a:ln>
            <a:noFill/>
          </a:ln>
        </p:spPr>
        <p:txBody>
          <a:bodyPr spcFirstLastPara="1" wrap="square" lIns="91425" tIns="91425" rIns="91425" bIns="91425" anchor="t" anchorCtr="0">
            <a:noAutofit/>
          </a:bodyPr>
          <a:lstStyle/>
          <a:p>
            <a:pPr lvl="0">
              <a:spcBef>
                <a:spcPts val="1600"/>
              </a:spcBef>
              <a:spcAft>
                <a:spcPts val="1600"/>
              </a:spcAft>
              <a:buClr>
                <a:schemeClr val="dk1"/>
              </a:buClr>
              <a:buSzPts val="1200"/>
            </a:pPr>
            <a:r>
              <a:rPr lang="es-ES" sz="2400" dirty="0">
                <a:solidFill>
                  <a:schemeClr val="dk1"/>
                </a:solidFill>
                <a:latin typeface="Catamaran Light"/>
                <a:ea typeface="Catamaran Light"/>
                <a:cs typeface="Catamaran Light"/>
                <a:sym typeface="Catamaran Light"/>
              </a:rPr>
              <a:t>• Los conflictos familiares son comunes, pero no tienen </a:t>
            </a:r>
            <a:br>
              <a:rPr lang="es-ES" sz="2400" dirty="0">
                <a:solidFill>
                  <a:schemeClr val="dk1"/>
                </a:solidFill>
                <a:latin typeface="Catamaran Light"/>
                <a:ea typeface="Catamaran Light"/>
                <a:cs typeface="Catamaran Light"/>
                <a:sym typeface="Catamaran Light"/>
              </a:rPr>
            </a:br>
            <a:r>
              <a:rPr lang="es-ES" sz="2400" dirty="0">
                <a:solidFill>
                  <a:schemeClr val="dk1"/>
                </a:solidFill>
                <a:latin typeface="Catamaran Light"/>
                <a:ea typeface="Catamaran Light"/>
                <a:cs typeface="Catamaran Light"/>
                <a:sym typeface="Catamaran Light"/>
              </a:rPr>
              <a:t>  por qué detener el proceso de resolver los problemas.</a:t>
            </a:r>
          </a:p>
          <a:p>
            <a:pPr lvl="0">
              <a:spcBef>
                <a:spcPts val="1600"/>
              </a:spcBef>
              <a:spcAft>
                <a:spcPts val="1600"/>
              </a:spcAft>
              <a:buClr>
                <a:schemeClr val="dk1"/>
              </a:buClr>
              <a:buSzPts val="1200"/>
            </a:pPr>
            <a:r>
              <a:rPr lang="es-ES" sz="2400" dirty="0">
                <a:solidFill>
                  <a:schemeClr val="dk1"/>
                </a:solidFill>
                <a:latin typeface="Catamaran Light"/>
                <a:ea typeface="Catamaran Light"/>
                <a:cs typeface="Catamaran Light"/>
                <a:sym typeface="Catamaran Light"/>
              </a:rPr>
              <a:t>• Derecho de preferencia (en los estados con la UPHPA).</a:t>
            </a:r>
          </a:p>
          <a:p>
            <a:pPr lvl="0">
              <a:spcBef>
                <a:spcPts val="1600"/>
              </a:spcBef>
              <a:spcAft>
                <a:spcPts val="1600"/>
              </a:spcAft>
              <a:buClr>
                <a:schemeClr val="dk1"/>
              </a:buClr>
              <a:buSzPts val="1200"/>
            </a:pPr>
            <a:r>
              <a:rPr lang="es-ES" sz="2400" dirty="0">
                <a:solidFill>
                  <a:schemeClr val="dk1"/>
                </a:solidFill>
                <a:latin typeface="Catamaran Light"/>
                <a:ea typeface="Catamaran Light"/>
                <a:cs typeface="Catamaran Light"/>
                <a:sym typeface="Catamaran Light"/>
              </a:rPr>
              <a:t>• Mantener la comunicación abierta y transparente.</a:t>
            </a:r>
          </a:p>
          <a:p>
            <a:pPr lvl="0">
              <a:spcBef>
                <a:spcPts val="1600"/>
              </a:spcBef>
              <a:spcAft>
                <a:spcPts val="1600"/>
              </a:spcAft>
              <a:buClr>
                <a:schemeClr val="dk1"/>
              </a:buClr>
              <a:buSzPts val="1200"/>
            </a:pPr>
            <a:r>
              <a:rPr lang="es-ES" sz="2400" dirty="0">
                <a:solidFill>
                  <a:schemeClr val="dk1"/>
                </a:solidFill>
                <a:latin typeface="Catamaran Light"/>
                <a:ea typeface="Catamaran Light"/>
                <a:cs typeface="Catamaran Light"/>
                <a:sym typeface="Catamaran Light"/>
              </a:rPr>
              <a:t>• Lograr acuerdos sobre los objetivos.</a:t>
            </a:r>
          </a:p>
          <a:p>
            <a:pPr lvl="0">
              <a:spcBef>
                <a:spcPts val="1600"/>
              </a:spcBef>
              <a:spcAft>
                <a:spcPts val="1600"/>
              </a:spcAft>
              <a:buClr>
                <a:schemeClr val="dk1"/>
              </a:buClr>
              <a:buSzPts val="1200"/>
            </a:pPr>
            <a:r>
              <a:rPr lang="es-ES" sz="2400" dirty="0">
                <a:solidFill>
                  <a:schemeClr val="dk1"/>
                </a:solidFill>
                <a:latin typeface="Catamaran Light"/>
                <a:ea typeface="Catamaran Light"/>
                <a:cs typeface="Catamaran Light"/>
                <a:sym typeface="Catamaran Light"/>
              </a:rPr>
              <a:t>• Contratar facilitadores, mediadores o incluso árbitros, si es necesario, para ayudar a avanzar en el proceso de toma de decisiones.</a:t>
            </a:r>
            <a:endParaRPr sz="2400" b="0" i="0" u="none" strike="noStrike" cap="none" dirty="0">
              <a:solidFill>
                <a:schemeClr val="dk1"/>
              </a:solidFill>
              <a:latin typeface="Catamaran Light"/>
              <a:ea typeface="Catamaran Light"/>
              <a:cs typeface="Catamaran Light"/>
              <a:sym typeface="Catamaran Light"/>
            </a:endParaRPr>
          </a:p>
        </p:txBody>
      </p:sp>
      <p:pic>
        <p:nvPicPr>
          <p:cNvPr id="382" name="Google Shape;382;p32">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385687" y="0"/>
            <a:ext cx="1730687" cy="2007438"/>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10"/>
          <p:cNvSpPr txBox="1">
            <a:spLocks noGrp="1"/>
          </p:cNvSpPr>
          <p:nvPr>
            <p:ph type="ctrTitle"/>
          </p:nvPr>
        </p:nvSpPr>
        <p:spPr>
          <a:xfrm>
            <a:off x="645018" y="0"/>
            <a:ext cx="8408830" cy="571200"/>
          </a:xfrm>
          <a:prstGeom prst="rect">
            <a:avLst/>
          </a:prstGeom>
          <a:noFill/>
          <a:ln>
            <a:noFill/>
          </a:ln>
        </p:spPr>
        <p:txBody>
          <a:bodyPr spcFirstLastPara="1" wrap="square" lIns="91425" tIns="91425" rIns="91425" bIns="91425" anchor="t" anchorCtr="0">
            <a:noAutofit/>
          </a:bodyPr>
          <a:lstStyle/>
          <a:p>
            <a:pPr lvl="0"/>
            <a:r>
              <a:rPr lang="es-419" sz="3200" noProof="0" dirty="0"/>
              <a:t>Diferentes soluciones para diferentes necesidades</a:t>
            </a:r>
          </a:p>
        </p:txBody>
      </p:sp>
      <p:pic>
        <p:nvPicPr>
          <p:cNvPr id="388" name="Google Shape;388;p10">
            <a:extLst>
              <a:ext uri="{C183D7F6-B498-43B3-948B-1728B52AA6E4}">
                <adec:decorative xmlns:adec="http://schemas.microsoft.com/office/drawing/2017/decorative" val="1"/>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6928834" y="2785965"/>
            <a:ext cx="2125014" cy="2122779"/>
          </a:xfrm>
          <a:prstGeom prst="rect">
            <a:avLst/>
          </a:prstGeom>
          <a:noFill/>
          <a:ln>
            <a:noFill/>
          </a:ln>
        </p:spPr>
      </p:pic>
      <p:sp>
        <p:nvSpPr>
          <p:cNvPr id="389" name="Google Shape;389;p10"/>
          <p:cNvSpPr txBox="1"/>
          <p:nvPr/>
        </p:nvSpPr>
        <p:spPr>
          <a:xfrm>
            <a:off x="0" y="1030790"/>
            <a:ext cx="9053848" cy="1661963"/>
          </a:xfrm>
          <a:prstGeom prst="rect">
            <a:avLst/>
          </a:prstGeom>
          <a:noFill/>
          <a:ln>
            <a:noFill/>
          </a:ln>
        </p:spPr>
        <p:txBody>
          <a:bodyPr spcFirstLastPara="1" wrap="square" lIns="91425" tIns="91425" rIns="91425" bIns="91425" anchor="t" anchorCtr="0">
            <a:spAutoFit/>
          </a:bodyPr>
          <a:lstStyle/>
          <a:p>
            <a:pPr marL="371475" lvl="0" indent="-342900">
              <a:buSzPts val="1950"/>
              <a:buFont typeface="Arial"/>
              <a:buChar char="•"/>
            </a:pPr>
            <a:r>
              <a:rPr lang="es-ES" sz="2400" b="1" dirty="0">
                <a:solidFill>
                  <a:schemeClr val="dk2"/>
                </a:solidFill>
                <a:latin typeface="Catamaran Light"/>
                <a:ea typeface="Catamaran Light"/>
                <a:cs typeface="Catamaran Light"/>
                <a:sym typeface="Catamaran Light"/>
              </a:rPr>
              <a:t>Las decisiones sobre la propiedad son complejas y a menudo implican desacuerdos sobre cuál es el mejor camino a seguir.</a:t>
            </a:r>
          </a:p>
          <a:p>
            <a:pPr marL="371475" lvl="0" indent="-342900">
              <a:buSzPts val="1950"/>
              <a:buFont typeface="Arial"/>
              <a:buChar char="•"/>
            </a:pPr>
            <a:r>
              <a:rPr lang="es-ES" sz="2400" b="1" dirty="0">
                <a:solidFill>
                  <a:schemeClr val="dk2"/>
                </a:solidFill>
                <a:latin typeface="Catamaran Light"/>
                <a:ea typeface="Catamaran Light"/>
                <a:cs typeface="Catamaran Light"/>
                <a:sym typeface="Catamaran Light"/>
              </a:rPr>
              <a:t>A medida que aumenta el número de herederos, también aumenta la probabilidad de desacuerdo.</a:t>
            </a:r>
          </a:p>
        </p:txBody>
      </p:sp>
      <p:sp>
        <p:nvSpPr>
          <p:cNvPr id="3" name="TextBox 2">
            <a:extLst>
              <a:ext uri="{FF2B5EF4-FFF2-40B4-BE49-F238E27FC236}">
                <a16:creationId xmlns:a16="http://schemas.microsoft.com/office/drawing/2014/main" id="{48F3950F-8E20-F859-A3FA-2821D6FF79CC}"/>
              </a:ext>
            </a:extLst>
          </p:cNvPr>
          <p:cNvSpPr txBox="1"/>
          <p:nvPr/>
        </p:nvSpPr>
        <p:spPr>
          <a:xfrm>
            <a:off x="0" y="2692753"/>
            <a:ext cx="6581104" cy="2308324"/>
          </a:xfrm>
          <a:prstGeom prst="rect">
            <a:avLst/>
          </a:prstGeom>
          <a:noFill/>
        </p:spPr>
        <p:txBody>
          <a:bodyPr wrap="square">
            <a:spAutoFit/>
          </a:bodyPr>
          <a:lstStyle/>
          <a:p>
            <a:pPr marL="371475" lvl="0" indent="-342900">
              <a:buSzPts val="1950"/>
              <a:buFont typeface="Arial"/>
              <a:buChar char="•"/>
            </a:pPr>
            <a:r>
              <a:rPr lang="es-ES" sz="2400" b="1" dirty="0">
                <a:solidFill>
                  <a:schemeClr val="dk2"/>
                </a:solidFill>
                <a:latin typeface="Catamaran Light"/>
                <a:cs typeface="Catamaran Light"/>
                <a:sym typeface="Catamaran Light"/>
              </a:rPr>
              <a:t>Aclarar un título requiere mucho tiempo, esfuerzo y dinero, especialmente si hay docenas de copropietarios; por eso, no siempre es la mejor opción.</a:t>
            </a:r>
          </a:p>
          <a:p>
            <a:pPr marL="371475" lvl="0" indent="-342900">
              <a:buSzPts val="1950"/>
              <a:buFont typeface="Arial"/>
              <a:buChar char="•"/>
            </a:pPr>
            <a:r>
              <a:rPr lang="es-ES" sz="2400" b="1" dirty="0">
                <a:solidFill>
                  <a:schemeClr val="dk2"/>
                </a:solidFill>
                <a:latin typeface="Catamaran Light"/>
                <a:cs typeface="Catamaran Light"/>
                <a:sym typeface="Catamaran Light"/>
              </a:rPr>
              <a:t>Las decisiones de la familia deben ser respetadas.</a:t>
            </a:r>
            <a:endParaRPr lang="en-US" sz="2400" b="1" dirty="0">
              <a:solidFill>
                <a:schemeClr val="dk2"/>
              </a:solidFill>
              <a:latin typeface="Catamaran Light"/>
              <a:cs typeface="Catamaran Light"/>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g2ae16217a70_0_4"/>
          <p:cNvSpPr txBox="1">
            <a:spLocks noGrp="1"/>
          </p:cNvSpPr>
          <p:nvPr>
            <p:ph type="ctrTitle"/>
          </p:nvPr>
        </p:nvSpPr>
        <p:spPr>
          <a:xfrm>
            <a:off x="501600" y="2571750"/>
            <a:ext cx="8140800" cy="661200"/>
          </a:xfrm>
          <a:prstGeom prst="rect">
            <a:avLst/>
          </a:prstGeom>
          <a:noFill/>
          <a:ln>
            <a:noFill/>
          </a:ln>
        </p:spPr>
        <p:txBody>
          <a:bodyPr spcFirstLastPara="1" wrap="square" lIns="91425" tIns="91425" rIns="91425" bIns="91425" anchor="b" anchorCtr="0">
            <a:noAutofit/>
          </a:bodyPr>
          <a:lstStyle/>
          <a:p>
            <a:pPr lvl="0" algn="ctr"/>
            <a:r>
              <a:rPr lang="es-ES" sz="4000" dirty="0">
                <a:solidFill>
                  <a:schemeClr val="lt1"/>
                </a:solidFill>
              </a:rPr>
              <a:t>Escenificación sobre cómo manejar conflictos familiares</a:t>
            </a:r>
            <a:endParaRPr sz="4000" dirty="0">
              <a:solidFill>
                <a:schemeClr val="lt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11"/>
          <p:cNvSpPr txBox="1">
            <a:spLocks noGrp="1"/>
          </p:cNvSpPr>
          <p:nvPr>
            <p:ph type="ctrTitle"/>
          </p:nvPr>
        </p:nvSpPr>
        <p:spPr>
          <a:xfrm>
            <a:off x="0" y="2241145"/>
            <a:ext cx="9144000" cy="661209"/>
          </a:xfrm>
          <a:prstGeom prst="rect">
            <a:avLst/>
          </a:prstGeom>
          <a:noFill/>
          <a:ln>
            <a:noFill/>
          </a:ln>
        </p:spPr>
        <p:txBody>
          <a:bodyPr spcFirstLastPara="1" wrap="square" lIns="91425" tIns="91425" rIns="91425" bIns="91425" anchor="b" anchorCtr="0">
            <a:noAutofit/>
          </a:bodyPr>
          <a:lstStyle/>
          <a:p>
            <a:pPr lvl="0" algn="ctr"/>
            <a:r>
              <a:rPr lang="es-MX" sz="4000" noProof="0" dirty="0">
                <a:solidFill>
                  <a:schemeClr val="lt1"/>
                </a:solidFill>
              </a:rPr>
              <a:t>Ejemplos prácticos</a:t>
            </a:r>
            <a:endParaRPr lang="es-MX" sz="4000" noProof="0" dirty="0">
              <a:solidFill>
                <a:schemeClr val="lt1"/>
              </a:solidFill>
              <a:latin typeface="Livvic"/>
              <a:ea typeface="Livvic"/>
              <a:cs typeface="Livvic"/>
              <a:sym typeface="Livvic"/>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12"/>
          <p:cNvSpPr txBox="1">
            <a:spLocks noGrp="1"/>
          </p:cNvSpPr>
          <p:nvPr>
            <p:ph type="ctrTitle"/>
          </p:nvPr>
        </p:nvSpPr>
        <p:spPr>
          <a:xfrm>
            <a:off x="727467" y="2387"/>
            <a:ext cx="8326331" cy="487500"/>
          </a:xfrm>
          <a:prstGeom prst="rect">
            <a:avLst/>
          </a:prstGeom>
          <a:noFill/>
          <a:ln>
            <a:noFill/>
          </a:ln>
        </p:spPr>
        <p:txBody>
          <a:bodyPr spcFirstLastPara="1" wrap="square" lIns="91425" tIns="91425" rIns="91425" bIns="91425" anchor="t" anchorCtr="0">
            <a:noAutofit/>
          </a:bodyPr>
          <a:lstStyle/>
          <a:p>
            <a:pPr lvl="0"/>
            <a:r>
              <a:rPr lang="es-ES" sz="3200" dirty="0"/>
              <a:t>Análisis de caso: La familia Owens</a:t>
            </a:r>
            <a:endParaRPr sz="3200" dirty="0">
              <a:solidFill>
                <a:schemeClr val="dk1"/>
              </a:solidFill>
            </a:endParaRPr>
          </a:p>
        </p:txBody>
      </p:sp>
      <p:sp>
        <p:nvSpPr>
          <p:cNvPr id="405" name="Google Shape;405;p12">
            <a:extLst>
              <a:ext uri="{C183D7F6-B498-43B3-948B-1728B52AA6E4}">
                <adec:decorative xmlns:adec="http://schemas.microsoft.com/office/drawing/2017/decorative" val="1"/>
              </a:ext>
            </a:extLst>
          </p:cNvPr>
          <p:cNvSpPr/>
          <p:nvPr/>
        </p:nvSpPr>
        <p:spPr>
          <a:xfrm rot="-5400000" flipH="1">
            <a:off x="4505018" y="427931"/>
            <a:ext cx="133917" cy="914395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6" name="Google Shape;406;p12"/>
          <p:cNvSpPr txBox="1"/>
          <p:nvPr/>
        </p:nvSpPr>
        <p:spPr>
          <a:xfrm flipH="1">
            <a:off x="0" y="691188"/>
            <a:ext cx="5872766" cy="3069444"/>
          </a:xfrm>
          <a:prstGeom prst="rect">
            <a:avLst/>
          </a:prstGeom>
          <a:noFill/>
          <a:ln>
            <a:noFill/>
          </a:ln>
        </p:spPr>
        <p:txBody>
          <a:bodyPr spcFirstLastPara="1" wrap="square" lIns="91425" tIns="91425" rIns="91425" bIns="91425" anchor="t" anchorCtr="0">
            <a:noAutofit/>
          </a:bodyPr>
          <a:lstStyle/>
          <a:p>
            <a:pPr marL="692150" marR="0" lvl="0" indent="-346075" algn="l" rtl="0">
              <a:lnSpc>
                <a:spcPct val="115000"/>
              </a:lnSpc>
              <a:spcBef>
                <a:spcPts val="0"/>
              </a:spcBef>
              <a:spcAft>
                <a:spcPts val="0"/>
              </a:spcAft>
              <a:buClr>
                <a:srgbClr val="000000"/>
              </a:buClr>
              <a:buSzPts val="2800"/>
              <a:buFont typeface="Arial" panose="020B0604020202020204" pitchFamily="34" charset="0"/>
              <a:buChar char="•"/>
            </a:pPr>
            <a:r>
              <a:rPr lang="es-ES" sz="2400" b="0" i="0" u="none" strike="noStrike" cap="none" dirty="0">
                <a:solidFill>
                  <a:schemeClr val="dk1"/>
                </a:solidFill>
                <a:latin typeface="Catamaran Light"/>
                <a:ea typeface="Catamaran Light"/>
                <a:cs typeface="Catamaran Light"/>
                <a:sym typeface="Catamaran Light"/>
              </a:rPr>
              <a:t>Darleen heredó una parte de los 20 acres de terreno familiar, que co‑posee con 34 parientes.</a:t>
            </a:r>
          </a:p>
          <a:p>
            <a:pPr marL="692150" marR="0" lvl="0" indent="-346075" algn="l" rtl="0">
              <a:lnSpc>
                <a:spcPct val="115000"/>
              </a:lnSpc>
              <a:spcBef>
                <a:spcPts val="0"/>
              </a:spcBef>
              <a:spcAft>
                <a:spcPts val="0"/>
              </a:spcAft>
              <a:buClr>
                <a:srgbClr val="000000"/>
              </a:buClr>
              <a:buSzPts val="2800"/>
              <a:buFont typeface="Arial"/>
              <a:buNone/>
            </a:pPr>
            <a:endParaRPr lang="es-ES" sz="2400" b="0" i="0" u="none" strike="noStrike" cap="none" dirty="0">
              <a:solidFill>
                <a:schemeClr val="dk1"/>
              </a:solidFill>
              <a:latin typeface="Catamaran Light"/>
              <a:ea typeface="Catamaran Light"/>
              <a:cs typeface="Catamaran Light"/>
              <a:sym typeface="Catamaran Light"/>
            </a:endParaRPr>
          </a:p>
          <a:p>
            <a:pPr marL="692150" marR="0" lvl="0" indent="-346075" algn="l" rtl="0">
              <a:lnSpc>
                <a:spcPct val="115000"/>
              </a:lnSpc>
              <a:spcBef>
                <a:spcPts val="0"/>
              </a:spcBef>
              <a:spcAft>
                <a:spcPts val="0"/>
              </a:spcAft>
              <a:buClr>
                <a:srgbClr val="000000"/>
              </a:buClr>
              <a:buSzPts val="2800"/>
              <a:buFont typeface="Arial" panose="020B0604020202020204" pitchFamily="34" charset="0"/>
              <a:buChar char="•"/>
            </a:pPr>
            <a:r>
              <a:rPr lang="es-ES" sz="2400" b="0" i="0" u="none" strike="noStrike" cap="none" dirty="0">
                <a:solidFill>
                  <a:schemeClr val="dk1"/>
                </a:solidFill>
                <a:latin typeface="Catamaran Light"/>
                <a:ea typeface="Catamaran Light"/>
                <a:cs typeface="Catamaran Light"/>
                <a:sym typeface="Catamaran Light"/>
              </a:rPr>
              <a:t>Aunque actualmente no existe una amenaza de pérdida, tres de sus primos tienen más de 80 años.</a:t>
            </a:r>
          </a:p>
        </p:txBody>
      </p:sp>
      <p:pic>
        <p:nvPicPr>
          <p:cNvPr id="9" name="Google Shape;507;p20">
            <a:extLst>
              <a:ext uri="{FF2B5EF4-FFF2-40B4-BE49-F238E27FC236}">
                <a16:creationId xmlns:a16="http://schemas.microsoft.com/office/drawing/2014/main" id="{25112E24-E560-B155-15F3-9037FDFD86BD}"/>
              </a:ext>
              <a:ext uri="{C183D7F6-B498-43B3-948B-1728B52AA6E4}">
                <adec:decorative xmlns:adec="http://schemas.microsoft.com/office/drawing/2017/decorative" val="1"/>
              </a:ext>
            </a:extLst>
          </p:cNvPr>
          <p:cNvPicPr preferRelativeResize="0"/>
          <p:nvPr/>
        </p:nvPicPr>
        <p:blipFill>
          <a:blip r:embed="rId3" cstate="print">
            <a:extLst>
              <a:ext uri="{28A0092B-C50C-407E-A947-70E740481C1C}">
                <a14:useLocalDpi xmlns:a14="http://schemas.microsoft.com/office/drawing/2010/main"/>
              </a:ext>
            </a:extLst>
          </a:blip>
          <a:srcRect/>
          <a:stretch/>
        </p:blipFill>
        <p:spPr>
          <a:xfrm flipH="1">
            <a:off x="5983279" y="594776"/>
            <a:ext cx="2965461" cy="1976974"/>
          </a:xfrm>
          <a:prstGeom prst="rect">
            <a:avLst/>
          </a:prstGeom>
          <a:noFill/>
          <a:ln>
            <a:noFill/>
          </a:ln>
        </p:spPr>
      </p:pic>
      <p:sp>
        <p:nvSpPr>
          <p:cNvPr id="3" name="TextBox 2">
            <a:extLst>
              <a:ext uri="{FF2B5EF4-FFF2-40B4-BE49-F238E27FC236}">
                <a16:creationId xmlns:a16="http://schemas.microsoft.com/office/drawing/2014/main" id="{2AC463CB-B3B3-54A2-BB4E-C1C8DEE35A02}"/>
              </a:ext>
            </a:extLst>
          </p:cNvPr>
          <p:cNvSpPr txBox="1"/>
          <p:nvPr/>
        </p:nvSpPr>
        <p:spPr>
          <a:xfrm>
            <a:off x="0" y="3643946"/>
            <a:ext cx="8948740" cy="1366528"/>
          </a:xfrm>
          <a:prstGeom prst="rect">
            <a:avLst/>
          </a:prstGeom>
          <a:noFill/>
        </p:spPr>
        <p:txBody>
          <a:bodyPr wrap="square">
            <a:spAutoFit/>
          </a:bodyPr>
          <a:lstStyle/>
          <a:p>
            <a:pPr marL="692150" marR="0" lvl="0" indent="-346075" algn="l" rtl="0">
              <a:lnSpc>
                <a:spcPct val="115000"/>
              </a:lnSpc>
              <a:spcBef>
                <a:spcPts val="0"/>
              </a:spcBef>
              <a:spcAft>
                <a:spcPts val="0"/>
              </a:spcAft>
              <a:buClr>
                <a:srgbClr val="000000"/>
              </a:buClr>
              <a:buSzPts val="2800"/>
              <a:buFont typeface="Arial"/>
              <a:buNone/>
            </a:pPr>
            <a:endParaRPr lang="es-ES" sz="2400" b="0" i="0" u="none" strike="noStrike" cap="none" dirty="0">
              <a:solidFill>
                <a:schemeClr val="dk1"/>
              </a:solidFill>
              <a:latin typeface="Catamaran Light"/>
              <a:ea typeface="Catamaran Light"/>
              <a:cs typeface="Catamaran Light"/>
              <a:sym typeface="Catamaran Light"/>
            </a:endParaRPr>
          </a:p>
          <a:p>
            <a:pPr marL="692150" marR="0" lvl="0" indent="-346075" algn="l" rtl="0">
              <a:lnSpc>
                <a:spcPct val="115000"/>
              </a:lnSpc>
              <a:spcBef>
                <a:spcPts val="0"/>
              </a:spcBef>
              <a:spcAft>
                <a:spcPts val="0"/>
              </a:spcAft>
              <a:buClr>
                <a:srgbClr val="000000"/>
              </a:buClr>
              <a:buSzPts val="2800"/>
              <a:buFont typeface="Arial" panose="020B0604020202020204" pitchFamily="34" charset="0"/>
              <a:buChar char="•"/>
            </a:pPr>
            <a:r>
              <a:rPr lang="es-ES" sz="2400" b="0" i="0" u="none" strike="noStrike" cap="none" dirty="0">
                <a:solidFill>
                  <a:schemeClr val="dk1"/>
                </a:solidFill>
                <a:latin typeface="Catamaran Light"/>
                <a:ea typeface="Catamaran Light"/>
                <a:cs typeface="Catamaran Light"/>
                <a:sym typeface="Catamaran Light"/>
              </a:rPr>
              <a:t>En la próxima reunión familiar, ella espera aclarar el título con la intención de mantener la propiedad dentro de la familia.</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13"/>
          <p:cNvSpPr txBox="1">
            <a:spLocks noGrp="1"/>
          </p:cNvSpPr>
          <p:nvPr>
            <p:ph type="ctrTitle"/>
          </p:nvPr>
        </p:nvSpPr>
        <p:spPr>
          <a:xfrm>
            <a:off x="817619" y="274200"/>
            <a:ext cx="8326331" cy="487500"/>
          </a:xfrm>
          <a:prstGeom prst="rect">
            <a:avLst/>
          </a:prstGeom>
          <a:noFill/>
          <a:ln>
            <a:noFill/>
          </a:ln>
        </p:spPr>
        <p:txBody>
          <a:bodyPr spcFirstLastPara="1" wrap="square" lIns="91425" tIns="91425" rIns="91425" bIns="91425" anchor="t" anchorCtr="0">
            <a:noAutofit/>
          </a:bodyPr>
          <a:lstStyle/>
          <a:p>
            <a:pPr lvl="0"/>
            <a:r>
              <a:rPr lang="es-MX" noProof="0" dirty="0"/>
              <a:t>Análisis de caso: Gwen</a:t>
            </a:r>
            <a:endParaRPr lang="es-MX" sz="2800" noProof="0" dirty="0">
              <a:solidFill>
                <a:schemeClr val="dk1"/>
              </a:solidFill>
            </a:endParaRPr>
          </a:p>
        </p:txBody>
      </p:sp>
      <p:sp>
        <p:nvSpPr>
          <p:cNvPr id="413" name="Google Shape;413;p13"/>
          <p:cNvSpPr txBox="1"/>
          <p:nvPr/>
        </p:nvSpPr>
        <p:spPr>
          <a:xfrm flipH="1">
            <a:off x="4572000" y="1819420"/>
            <a:ext cx="4066384" cy="2150413"/>
          </a:xfrm>
          <a:prstGeom prst="rect">
            <a:avLst/>
          </a:prstGeom>
          <a:noFill/>
          <a:ln>
            <a:noFill/>
          </a:ln>
        </p:spPr>
        <p:txBody>
          <a:bodyPr spcFirstLastPara="1" wrap="square" lIns="91425" tIns="91425" rIns="91425" bIns="91425" anchor="t" anchorCtr="0">
            <a:noAutofit/>
          </a:bodyPr>
          <a:lstStyle/>
          <a:p>
            <a:pPr lvl="0" algn="ctr">
              <a:lnSpc>
                <a:spcPct val="115000"/>
              </a:lnSpc>
              <a:buClr>
                <a:schemeClr val="dk1"/>
              </a:buClr>
              <a:buSzPts val="1200"/>
            </a:pPr>
            <a:r>
              <a:rPr lang="es-ES" sz="2800" dirty="0">
                <a:solidFill>
                  <a:schemeClr val="dk1"/>
                </a:solidFill>
                <a:latin typeface="Catamaran Light"/>
                <a:ea typeface="Catamaran Light"/>
                <a:cs typeface="Catamaran Light"/>
                <a:sym typeface="Catamaran Light"/>
              </a:rPr>
              <a:t>Los beneficios (y desafíos) de compartir la propiedad de la tierra familiar</a:t>
            </a:r>
            <a:endParaRPr sz="2800" b="0" i="0" u="none" strike="noStrike" cap="none" dirty="0">
              <a:solidFill>
                <a:schemeClr val="dk1"/>
              </a:solidFill>
              <a:latin typeface="Catamaran Light"/>
              <a:ea typeface="Catamaran Light"/>
              <a:cs typeface="Catamaran Light"/>
              <a:sym typeface="Catamaran Light"/>
            </a:endParaRPr>
          </a:p>
          <a:p>
            <a:pPr marL="0" marR="0" lvl="0" indent="0" algn="l" rtl="0">
              <a:lnSpc>
                <a:spcPct val="115000"/>
              </a:lnSpc>
              <a:spcBef>
                <a:spcPts val="1600"/>
              </a:spcBef>
              <a:spcAft>
                <a:spcPts val="1600"/>
              </a:spcAft>
              <a:buClr>
                <a:schemeClr val="dk1"/>
              </a:buClr>
              <a:buSzPts val="1200"/>
              <a:buFont typeface="Catamaran Light"/>
              <a:buNone/>
            </a:pPr>
            <a:endParaRPr sz="1200" b="0" i="0" u="none" strike="noStrike" cap="none" dirty="0">
              <a:solidFill>
                <a:schemeClr val="dk1"/>
              </a:solidFill>
              <a:latin typeface="Catamaran Light"/>
              <a:ea typeface="Catamaran Light"/>
              <a:cs typeface="Catamaran Light"/>
              <a:sym typeface="Catamaran Light"/>
            </a:endParaRPr>
          </a:p>
        </p:txBody>
      </p:sp>
      <p:pic>
        <p:nvPicPr>
          <p:cNvPr id="414" name="Google Shape;414;p13">
            <a:extLst>
              <a:ext uri="{C183D7F6-B498-43B3-948B-1728B52AA6E4}">
                <adec:decorative xmlns:adec="http://schemas.microsoft.com/office/drawing/2017/decorative" val="1"/>
              </a:ext>
            </a:extLst>
          </p:cNvPr>
          <p:cNvPicPr preferRelativeResize="0"/>
          <p:nvPr/>
        </p:nvPicPr>
        <p:blipFill>
          <a:blip r:embed="rId3" cstate="print">
            <a:extLst>
              <a:ext uri="{28A0092B-C50C-407E-A947-70E740481C1C}">
                <a14:useLocalDpi xmlns:a14="http://schemas.microsoft.com/office/drawing/2010/main"/>
              </a:ext>
            </a:extLst>
          </a:blip>
          <a:srcRect/>
          <a:stretch/>
        </p:blipFill>
        <p:spPr>
          <a:xfrm>
            <a:off x="602444" y="1132434"/>
            <a:ext cx="3697500" cy="3175200"/>
          </a:xfrm>
          <a:prstGeom prst="ellipse">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14"/>
          <p:cNvSpPr txBox="1">
            <a:spLocks noGrp="1"/>
          </p:cNvSpPr>
          <p:nvPr>
            <p:ph type="ctrTitle"/>
          </p:nvPr>
        </p:nvSpPr>
        <p:spPr>
          <a:xfrm>
            <a:off x="817619" y="274200"/>
            <a:ext cx="8326331" cy="487500"/>
          </a:xfrm>
          <a:prstGeom prst="rect">
            <a:avLst/>
          </a:prstGeom>
          <a:noFill/>
          <a:ln>
            <a:noFill/>
          </a:ln>
        </p:spPr>
        <p:txBody>
          <a:bodyPr spcFirstLastPara="1" wrap="square" lIns="91425" tIns="91425" rIns="91425" bIns="91425" anchor="t" anchorCtr="0">
            <a:noAutofit/>
          </a:bodyPr>
          <a:lstStyle/>
          <a:p>
            <a:pPr lvl="0"/>
            <a:r>
              <a:rPr lang="es-MX" noProof="0" dirty="0"/>
              <a:t>Análisis de caso: Ronnie y Angela</a:t>
            </a:r>
            <a:endParaRPr lang="es-MX" sz="2800" noProof="0" dirty="0">
              <a:solidFill>
                <a:schemeClr val="dk1"/>
              </a:solidFill>
            </a:endParaRPr>
          </a:p>
        </p:txBody>
      </p:sp>
      <p:sp>
        <p:nvSpPr>
          <p:cNvPr id="420" name="Google Shape;420;p14"/>
          <p:cNvSpPr txBox="1"/>
          <p:nvPr/>
        </p:nvSpPr>
        <p:spPr>
          <a:xfrm flipH="1">
            <a:off x="359300" y="1041933"/>
            <a:ext cx="3492300" cy="3624600"/>
          </a:xfrm>
          <a:prstGeom prst="rect">
            <a:avLst/>
          </a:prstGeom>
          <a:noFill/>
          <a:ln>
            <a:noFill/>
          </a:ln>
        </p:spPr>
        <p:txBody>
          <a:bodyPr spcFirstLastPara="1" wrap="square" lIns="91425" tIns="91425" rIns="91425" bIns="91425" anchor="t" anchorCtr="0">
            <a:noAutofit/>
          </a:bodyPr>
          <a:lstStyle/>
          <a:p>
            <a:pPr marL="457200" lvl="0" indent="-349250">
              <a:lnSpc>
                <a:spcPct val="115000"/>
              </a:lnSpc>
              <a:buClr>
                <a:schemeClr val="dk1"/>
              </a:buClr>
              <a:buSzPts val="1900"/>
              <a:buFont typeface="Catamaran Light"/>
              <a:buChar char="●"/>
            </a:pPr>
            <a:r>
              <a:rPr lang="es-ES" sz="1900" dirty="0">
                <a:solidFill>
                  <a:schemeClr val="dk1"/>
                </a:solidFill>
                <a:latin typeface="Catamaran Light"/>
                <a:ea typeface="Catamaran Light"/>
                <a:cs typeface="Catamaran Light"/>
                <a:sym typeface="Catamaran Light"/>
              </a:rPr>
              <a:t>No puede obtener un préstamo bancario para mejorar la vivienda.</a:t>
            </a:r>
          </a:p>
          <a:p>
            <a:pPr marL="457200" lvl="0" indent="-349250">
              <a:lnSpc>
                <a:spcPct val="115000"/>
              </a:lnSpc>
              <a:buClr>
                <a:schemeClr val="dk1"/>
              </a:buClr>
              <a:buSzPts val="1900"/>
              <a:buFont typeface="Catamaran Light"/>
              <a:buChar char="●"/>
            </a:pPr>
            <a:r>
              <a:rPr lang="es-ES" sz="1900" dirty="0">
                <a:solidFill>
                  <a:schemeClr val="dk1"/>
                </a:solidFill>
                <a:latin typeface="Catamaran Light"/>
                <a:ea typeface="Catamaran Light"/>
                <a:cs typeface="Catamaran Light"/>
                <a:sym typeface="Catamaran Light"/>
              </a:rPr>
              <a:t>No está dispuesta a cambiar la dinámica familiar para aclarar el título y administrar la tierra.</a:t>
            </a:r>
          </a:p>
          <a:p>
            <a:pPr marL="457200" lvl="0" indent="-349250">
              <a:lnSpc>
                <a:spcPct val="115000"/>
              </a:lnSpc>
              <a:buClr>
                <a:schemeClr val="dk1"/>
              </a:buClr>
              <a:buSzPts val="1900"/>
              <a:buFont typeface="Catamaran Light"/>
              <a:buChar char="●"/>
            </a:pPr>
            <a:r>
              <a:rPr lang="es-ES" sz="1900" dirty="0">
                <a:solidFill>
                  <a:schemeClr val="dk1"/>
                </a:solidFill>
                <a:latin typeface="Catamaran Light"/>
                <a:ea typeface="Catamaran Light"/>
                <a:cs typeface="Catamaran Light"/>
                <a:sym typeface="Catamaran Light"/>
              </a:rPr>
              <a:t>Usa a un abogado para modificar la dinámica familiar.</a:t>
            </a:r>
            <a:endParaRPr sz="1900" b="0" i="0" u="none" strike="noStrike" cap="none" dirty="0">
              <a:solidFill>
                <a:schemeClr val="dk1"/>
              </a:solidFill>
              <a:latin typeface="Catamaran Light"/>
              <a:ea typeface="Catamaran Light"/>
              <a:cs typeface="Catamaran Light"/>
              <a:sym typeface="Catamaran Light"/>
            </a:endParaRPr>
          </a:p>
        </p:txBody>
      </p:sp>
      <p:pic>
        <p:nvPicPr>
          <p:cNvPr id="421" name="Google Shape;421;p14">
            <a:extLst>
              <a:ext uri="{C183D7F6-B498-43B3-948B-1728B52AA6E4}">
                <adec:decorative xmlns:adec="http://schemas.microsoft.com/office/drawing/2017/decorative" val="1"/>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4244828" y="1203950"/>
            <a:ext cx="4539871" cy="2939661"/>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7" name="Google Shape;427;p15"/>
          <p:cNvSpPr txBox="1">
            <a:spLocks noGrp="1"/>
          </p:cNvSpPr>
          <p:nvPr>
            <p:ph type="title"/>
          </p:nvPr>
        </p:nvSpPr>
        <p:spPr>
          <a:xfrm>
            <a:off x="238998" y="803268"/>
            <a:ext cx="8520600" cy="572700"/>
          </a:xfrm>
          <a:prstGeom prst="rect">
            <a:avLst/>
          </a:prstGeom>
          <a:noFill/>
          <a:ln>
            <a:noFill/>
          </a:ln>
        </p:spPr>
        <p:txBody>
          <a:bodyPr spcFirstLastPara="1" wrap="square" lIns="91425" tIns="91425" rIns="91425" bIns="91425" anchor="b" anchorCtr="0">
            <a:noAutofit/>
          </a:bodyPr>
          <a:lstStyle/>
          <a:p>
            <a:pPr lvl="0"/>
            <a:r>
              <a:rPr lang="es-ES" dirty="0">
                <a:solidFill>
                  <a:schemeClr val="bg1"/>
                </a:solidFill>
              </a:rPr>
              <a:t>La familia busca regularizar el título: ¿qué viene después?</a:t>
            </a:r>
            <a:endParaRPr dirty="0">
              <a:solidFill>
                <a:schemeClr val="bg1"/>
              </a:solidFill>
            </a:endParaRPr>
          </a:p>
        </p:txBody>
      </p:sp>
      <p:pic>
        <p:nvPicPr>
          <p:cNvPr id="430" name="Google Shape;430;p15" descr="A turtle walking on sand"/>
          <p:cNvPicPr preferRelativeResize="0">
            <a:picLocks noChangeAspect="1"/>
          </p:cNvPicPr>
          <p:nvPr/>
        </p:nvPicPr>
        <p:blipFill rotWithShape="1">
          <a:blip r:embed="rId3">
            <a:alphaModFix/>
          </a:blip>
          <a:srcRect r="10686"/>
          <a:stretch>
            <a:fillRect/>
          </a:stretch>
        </p:blipFill>
        <p:spPr>
          <a:xfrm>
            <a:off x="0" y="1882865"/>
            <a:ext cx="3309870" cy="2468880"/>
          </a:xfrm>
          <a:prstGeom prst="rect">
            <a:avLst/>
          </a:prstGeom>
          <a:noFill/>
          <a:ln>
            <a:noFill/>
          </a:ln>
        </p:spPr>
      </p:pic>
      <p:sp>
        <p:nvSpPr>
          <p:cNvPr id="431" name="Google Shape;431;p15"/>
          <p:cNvSpPr txBox="1"/>
          <p:nvPr/>
        </p:nvSpPr>
        <p:spPr>
          <a:xfrm>
            <a:off x="378923" y="4150796"/>
            <a:ext cx="2552024" cy="707846"/>
          </a:xfrm>
          <a:prstGeom prst="rect">
            <a:avLst/>
          </a:prstGeom>
          <a:solidFill>
            <a:schemeClr val="lt1"/>
          </a:solidFill>
          <a:ln w="25400" cap="flat" cmpd="sng">
            <a:solidFill>
              <a:schemeClr val="accent3"/>
            </a:solidFill>
            <a:prstDash val="solid"/>
            <a:round/>
            <a:headEnd type="none" w="sm" len="sm"/>
            <a:tailEnd type="none" w="sm" len="sm"/>
          </a:ln>
        </p:spPr>
        <p:txBody>
          <a:bodyPr spcFirstLastPara="1" wrap="square" lIns="91425" tIns="45700" rIns="91425" bIns="45700" anchor="t" anchorCtr="0">
            <a:spAutoFit/>
          </a:bodyPr>
          <a:lstStyle/>
          <a:p>
            <a:pPr lvl="0">
              <a:buSzPts val="2800"/>
            </a:pPr>
            <a:r>
              <a:rPr lang="es-ES" sz="2000" b="1" dirty="0"/>
              <a:t>¡Requiere tiempo y mucha paciencia!</a:t>
            </a:r>
            <a:endParaRPr sz="2000" b="1" i="0" u="none" strike="noStrike" cap="none" dirty="0">
              <a:solidFill>
                <a:srgbClr val="000000"/>
              </a:solidFill>
              <a:latin typeface="Arial"/>
              <a:ea typeface="Arial"/>
              <a:cs typeface="Arial"/>
              <a:sym typeface="Arial"/>
            </a:endParaRPr>
          </a:p>
        </p:txBody>
      </p:sp>
      <p:sp>
        <p:nvSpPr>
          <p:cNvPr id="429" name="Google Shape;429;p15"/>
          <p:cNvSpPr txBox="1"/>
          <p:nvPr/>
        </p:nvSpPr>
        <p:spPr>
          <a:xfrm flipH="1">
            <a:off x="3567448" y="1722125"/>
            <a:ext cx="5576552" cy="3757382"/>
          </a:xfrm>
          <a:prstGeom prst="rect">
            <a:avLst/>
          </a:prstGeom>
          <a:noFill/>
          <a:ln>
            <a:noFill/>
          </a:ln>
        </p:spPr>
        <p:txBody>
          <a:bodyPr spcFirstLastPara="1" wrap="square" lIns="91425" tIns="91425" rIns="91425" bIns="91425" anchor="t" anchorCtr="0">
            <a:noAutofit/>
          </a:bodyPr>
          <a:lstStyle/>
          <a:p>
            <a:pPr lvl="0">
              <a:buClr>
                <a:schemeClr val="dk1"/>
              </a:buClr>
              <a:buSzPts val="1200"/>
            </a:pPr>
            <a:r>
              <a:rPr lang="es-ES" sz="2400" b="1" dirty="0">
                <a:solidFill>
                  <a:schemeClr val="dk1"/>
                </a:solidFill>
                <a:latin typeface="Catamaran Light"/>
                <a:ea typeface="Catamaran Light"/>
                <a:cs typeface="Catamaran Light"/>
                <a:sym typeface="Catamaran Light"/>
              </a:rPr>
              <a:t>Preguntas generales</a:t>
            </a:r>
          </a:p>
          <a:p>
            <a:pPr lvl="0">
              <a:buClr>
                <a:schemeClr val="dk1"/>
              </a:buClr>
              <a:buSzPts val="1200"/>
            </a:pPr>
            <a:r>
              <a:rPr lang="es-ES" sz="2400" dirty="0">
                <a:solidFill>
                  <a:schemeClr val="dk1"/>
                </a:solidFill>
                <a:latin typeface="Catamaran Light"/>
                <a:ea typeface="Catamaran Light"/>
                <a:cs typeface="Catamaran Light"/>
                <a:sym typeface="Catamaran Light"/>
              </a:rPr>
              <a:t>• ¿Se ha elaborado un árbol genealógico?</a:t>
            </a:r>
          </a:p>
          <a:p>
            <a:pPr lvl="0">
              <a:buClr>
                <a:schemeClr val="dk1"/>
              </a:buClr>
              <a:buSzPts val="1200"/>
            </a:pPr>
            <a:r>
              <a:rPr lang="es-ES" sz="2400" dirty="0">
                <a:solidFill>
                  <a:schemeClr val="dk1"/>
                </a:solidFill>
                <a:latin typeface="Catamaran Light"/>
                <a:ea typeface="Catamaran Light"/>
                <a:cs typeface="Catamaran Light"/>
                <a:sym typeface="Catamaran Light"/>
              </a:rPr>
              <a:t>¿Se conoce y se ha contactado a todas las personas herederas?</a:t>
            </a:r>
          </a:p>
          <a:p>
            <a:pPr lvl="0">
              <a:buClr>
                <a:schemeClr val="dk1"/>
              </a:buClr>
              <a:buSzPts val="1200"/>
            </a:pPr>
            <a:r>
              <a:rPr lang="es-ES" sz="2400" dirty="0">
                <a:solidFill>
                  <a:schemeClr val="dk1"/>
                </a:solidFill>
                <a:latin typeface="Catamaran Light"/>
                <a:ea typeface="Catamaran Light"/>
                <a:cs typeface="Catamaran Light"/>
                <a:sym typeface="Catamaran Light"/>
              </a:rPr>
              <a:t>• ¿Cómo quiere la familia usar la propiedad?</a:t>
            </a:r>
          </a:p>
          <a:p>
            <a:pPr lvl="0">
              <a:buClr>
                <a:schemeClr val="dk1"/>
              </a:buClr>
              <a:buSzPts val="1200"/>
            </a:pPr>
            <a:r>
              <a:rPr lang="es-ES" sz="2400" dirty="0">
                <a:solidFill>
                  <a:schemeClr val="dk1"/>
                </a:solidFill>
                <a:latin typeface="Catamaran Light"/>
                <a:ea typeface="Catamaran Light"/>
                <a:cs typeface="Catamaran Light"/>
                <a:sym typeface="Catamaran Light"/>
              </a:rPr>
              <a:t>• ¿De qué manera (en qué forma legal) debería la familia ser dueña de la propiedad?</a:t>
            </a:r>
            <a:endParaRPr sz="2400" b="0" i="0" u="none" strike="noStrike" cap="none" dirty="0">
              <a:solidFill>
                <a:schemeClr val="dk1"/>
              </a:solidFill>
              <a:latin typeface="Catamaran Light"/>
              <a:ea typeface="Catamaran Light"/>
              <a:cs typeface="Catamaran Light"/>
              <a:sym typeface="Catamaran Light"/>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16"/>
          <p:cNvSpPr txBox="1">
            <a:spLocks noGrp="1"/>
          </p:cNvSpPr>
          <p:nvPr>
            <p:ph type="title"/>
          </p:nvPr>
        </p:nvSpPr>
        <p:spPr>
          <a:xfrm>
            <a:off x="354321" y="275067"/>
            <a:ext cx="5577117" cy="634932"/>
          </a:xfrm>
          <a:prstGeom prst="rect">
            <a:avLst/>
          </a:prstGeom>
          <a:noFill/>
          <a:ln>
            <a:noFill/>
          </a:ln>
        </p:spPr>
        <p:txBody>
          <a:bodyPr spcFirstLastPara="1" wrap="square" lIns="91425" tIns="91425" rIns="91425" bIns="91425" anchor="ctr" anchorCtr="0">
            <a:noAutofit/>
          </a:bodyPr>
          <a:lstStyle/>
          <a:p>
            <a:pPr lvl="0"/>
            <a:r>
              <a:rPr lang="es-MX" noProof="0" dirty="0"/>
              <a:t>Diálogos familiares</a:t>
            </a:r>
          </a:p>
        </p:txBody>
      </p:sp>
      <p:sp>
        <p:nvSpPr>
          <p:cNvPr id="437" name="Google Shape;437;p16"/>
          <p:cNvSpPr txBox="1">
            <a:spLocks noGrp="1"/>
          </p:cNvSpPr>
          <p:nvPr>
            <p:ph type="body" idx="1"/>
          </p:nvPr>
        </p:nvSpPr>
        <p:spPr>
          <a:xfrm>
            <a:off x="180886" y="1050456"/>
            <a:ext cx="9144000" cy="1731600"/>
          </a:xfrm>
          <a:prstGeom prst="rect">
            <a:avLst/>
          </a:prstGeom>
          <a:noFill/>
          <a:ln>
            <a:noFill/>
          </a:ln>
        </p:spPr>
        <p:txBody>
          <a:bodyPr spcFirstLastPara="1" wrap="square" lIns="91425" tIns="91425" rIns="91425" bIns="91425" anchor="t" anchorCtr="0">
            <a:noAutofit/>
          </a:bodyPr>
          <a:lstStyle/>
          <a:p>
            <a:pPr marL="0" lvl="0" indent="0">
              <a:lnSpc>
                <a:spcPct val="150000"/>
              </a:lnSpc>
              <a:buSzPts val="1100"/>
              <a:buNone/>
            </a:pPr>
            <a:r>
              <a:rPr lang="es-ES" sz="2400" dirty="0"/>
              <a:t>Identifique sus metas y limitaciones</a:t>
            </a:r>
          </a:p>
          <a:p>
            <a:pPr marL="0" lvl="0" indent="0">
              <a:lnSpc>
                <a:spcPct val="150000"/>
              </a:lnSpc>
              <a:buSzPts val="1100"/>
              <a:buNone/>
            </a:pPr>
            <a:r>
              <a:rPr lang="es-ES" sz="2400" dirty="0"/>
              <a:t>• Comience con los herederos que ya conoce</a:t>
            </a:r>
          </a:p>
          <a:p>
            <a:pPr marL="0" lvl="0" indent="0">
              <a:lnSpc>
                <a:spcPct val="150000"/>
              </a:lnSpc>
              <a:buSzPts val="1100"/>
              <a:buNone/>
            </a:pPr>
            <a:r>
              <a:rPr lang="es-ES" sz="2400" dirty="0"/>
              <a:t>• Identifique a otros herederos</a:t>
            </a:r>
          </a:p>
          <a:p>
            <a:pPr marL="0" lvl="0" indent="0">
              <a:lnSpc>
                <a:spcPct val="150000"/>
              </a:lnSpc>
              <a:buSzPts val="1100"/>
              <a:buNone/>
            </a:pPr>
            <a:r>
              <a:rPr lang="es-ES" sz="2400" dirty="0"/>
              <a:t>• Defina los objetivos</a:t>
            </a:r>
          </a:p>
          <a:p>
            <a:pPr marL="0" lvl="0" indent="0">
              <a:lnSpc>
                <a:spcPct val="150000"/>
              </a:lnSpc>
              <a:buSzPts val="1100"/>
              <a:buNone/>
            </a:pPr>
            <a:r>
              <a:rPr lang="es-ES" sz="2400" dirty="0"/>
              <a:t>• Reconozca que algunos herederos pueden tener intereses diferentes</a:t>
            </a:r>
          </a:p>
          <a:p>
            <a:pPr marL="0" lvl="0" indent="0">
              <a:lnSpc>
                <a:spcPct val="150000"/>
              </a:lnSpc>
              <a:buSzPts val="1100"/>
              <a:buNone/>
            </a:pPr>
            <a:r>
              <a:rPr lang="es-ES" sz="2400" dirty="0"/>
              <a:t>• Sea consciente de sus propias limitaciones — emocionales, financieras y de tiempo</a:t>
            </a:r>
            <a:endParaRPr sz="2400" dirty="0"/>
          </a:p>
          <a:p>
            <a:pPr marL="0" lvl="0" indent="0" algn="l" rtl="0">
              <a:lnSpc>
                <a:spcPct val="115000"/>
              </a:lnSpc>
              <a:spcBef>
                <a:spcPts val="0"/>
              </a:spcBef>
              <a:spcAft>
                <a:spcPts val="0"/>
              </a:spcAft>
              <a:buSzPts val="1200"/>
              <a:buNone/>
            </a:pPr>
            <a:endParaRPr dirty="0"/>
          </a:p>
        </p:txBody>
      </p:sp>
      <p:sp>
        <p:nvSpPr>
          <p:cNvPr id="438" name="Google Shape;438;p16"/>
          <p:cNvSpPr>
            <a:spLocks noGrp="1"/>
          </p:cNvSpPr>
          <p:nvPr>
            <p:ph type="pic" idx="2"/>
          </p:nvPr>
        </p:nvSpPr>
        <p:spPr>
          <a:xfrm>
            <a:off x="6535738" y="274638"/>
            <a:ext cx="2305050" cy="1431925"/>
          </a:xfrm>
          <a:prstGeom prst="rect">
            <a:avLst/>
          </a:prstGeom>
          <a:noFill/>
          <a:ln>
            <a:noFill/>
          </a:ln>
        </p:spPr>
        <p:txBody>
          <a:bodyPr/>
          <a:lstStyle/>
          <a:p>
            <a:endParaRPr lang="en-US"/>
          </a:p>
        </p:txBody>
      </p:sp>
      <p:pic>
        <p:nvPicPr>
          <p:cNvPr id="440" name="Google Shape;440;p16">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5931438" y="2171"/>
            <a:ext cx="3212562" cy="174586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17"/>
          <p:cNvSpPr txBox="1">
            <a:spLocks noGrp="1"/>
          </p:cNvSpPr>
          <p:nvPr>
            <p:ph type="ctrTitle"/>
          </p:nvPr>
        </p:nvSpPr>
        <p:spPr>
          <a:xfrm>
            <a:off x="817669" y="53902"/>
            <a:ext cx="8326331" cy="487500"/>
          </a:xfrm>
          <a:prstGeom prst="rect">
            <a:avLst/>
          </a:prstGeom>
          <a:noFill/>
          <a:ln>
            <a:noFill/>
          </a:ln>
        </p:spPr>
        <p:txBody>
          <a:bodyPr spcFirstLastPara="1" wrap="square" lIns="91425" tIns="91425" rIns="91425" bIns="91425" anchor="t" anchorCtr="0">
            <a:noAutofit/>
          </a:bodyPr>
          <a:lstStyle/>
          <a:p>
            <a:pPr lvl="0"/>
            <a:r>
              <a:rPr lang="es-MX" sz="3200" noProof="0" dirty="0"/>
              <a:t>Para comenzar</a:t>
            </a:r>
            <a:endParaRPr lang="es-MX" sz="3200" noProof="0" dirty="0">
              <a:solidFill>
                <a:schemeClr val="dk1"/>
              </a:solidFill>
            </a:endParaRPr>
          </a:p>
        </p:txBody>
      </p:sp>
      <p:sp>
        <p:nvSpPr>
          <p:cNvPr id="447" name="Google Shape;447;p17"/>
          <p:cNvSpPr txBox="1"/>
          <p:nvPr/>
        </p:nvSpPr>
        <p:spPr>
          <a:xfrm flipH="1">
            <a:off x="211873" y="997569"/>
            <a:ext cx="3967836" cy="2883162"/>
          </a:xfrm>
          <a:prstGeom prst="rect">
            <a:avLst/>
          </a:prstGeom>
          <a:noFill/>
          <a:ln>
            <a:noFill/>
          </a:ln>
        </p:spPr>
        <p:txBody>
          <a:bodyPr spcFirstLastPara="1" wrap="square" lIns="91425" tIns="91425" rIns="91425" bIns="91425" anchor="t" anchorCtr="0">
            <a:noAutofit/>
          </a:bodyPr>
          <a:lstStyle/>
          <a:p>
            <a:pPr marL="171450" lvl="0" indent="-171450">
              <a:lnSpc>
                <a:spcPct val="115000"/>
              </a:lnSpc>
              <a:buClr>
                <a:schemeClr val="dk1"/>
              </a:buClr>
              <a:buSzPts val="1200"/>
              <a:buFont typeface="Catamaran Light"/>
              <a:buChar char="●"/>
            </a:pPr>
            <a:r>
              <a:rPr lang="es-ES" sz="2400" dirty="0">
                <a:latin typeface="Catamaran" pitchFamily="2" charset="77"/>
                <a:cs typeface="Catamaran" pitchFamily="2" charset="77"/>
              </a:rPr>
              <a:t>Comience con pasos sencillos y alcanzables.</a:t>
            </a:r>
          </a:p>
          <a:p>
            <a:pPr marL="171450" lvl="0" indent="-171450">
              <a:lnSpc>
                <a:spcPct val="115000"/>
              </a:lnSpc>
              <a:buClr>
                <a:schemeClr val="dk1"/>
              </a:buClr>
              <a:buSzPts val="1200"/>
              <a:buFont typeface="Catamaran Light"/>
              <a:buChar char="●"/>
            </a:pPr>
            <a:endParaRPr lang="es-ES" sz="2400" dirty="0">
              <a:latin typeface="Catamaran" pitchFamily="2" charset="77"/>
              <a:cs typeface="Catamaran" pitchFamily="2" charset="77"/>
            </a:endParaRPr>
          </a:p>
          <a:p>
            <a:pPr marL="171450" lvl="0" indent="-171450">
              <a:lnSpc>
                <a:spcPct val="115000"/>
              </a:lnSpc>
              <a:buClr>
                <a:schemeClr val="dk1"/>
              </a:buClr>
              <a:buSzPts val="1200"/>
              <a:buFont typeface="Catamaran Light"/>
              <a:buChar char="●"/>
            </a:pPr>
            <a:r>
              <a:rPr lang="es-ES" sz="2400" dirty="0">
                <a:latin typeface="Catamaran" pitchFamily="2" charset="77"/>
                <a:cs typeface="Catamaran" pitchFamily="2" charset="77"/>
              </a:rPr>
              <a:t>Fortalezca su capacidad poco a poco.</a:t>
            </a:r>
            <a:endParaRPr sz="1400" b="0" i="0" u="none" strike="noStrike" cap="none" dirty="0">
              <a:solidFill>
                <a:srgbClr val="000000"/>
              </a:solidFill>
              <a:latin typeface="Catamaran" pitchFamily="2" charset="77"/>
              <a:cs typeface="Catamaran" pitchFamily="2" charset="77"/>
              <a:sym typeface="Arial"/>
            </a:endParaRPr>
          </a:p>
        </p:txBody>
      </p:sp>
      <p:pic>
        <p:nvPicPr>
          <p:cNvPr id="448" name="Google Shape;448;p17">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flipH="1">
            <a:off x="4089069" y="997568"/>
            <a:ext cx="4761869" cy="288316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3"/>
          <p:cNvSpPr txBox="1">
            <a:spLocks noGrp="1"/>
          </p:cNvSpPr>
          <p:nvPr>
            <p:ph type="title"/>
          </p:nvPr>
        </p:nvSpPr>
        <p:spPr>
          <a:xfrm>
            <a:off x="4829176" y="243007"/>
            <a:ext cx="4003124"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s-MX" sz="2000" dirty="0"/>
              <a:t>Mención de colaboradores</a:t>
            </a:r>
            <a:endParaRPr lang="es-MX" sz="2000" noProof="0" dirty="0"/>
          </a:p>
        </p:txBody>
      </p:sp>
      <p:sp>
        <p:nvSpPr>
          <p:cNvPr id="254" name="Google Shape;254;p3"/>
          <p:cNvSpPr txBox="1">
            <a:spLocks noGrp="1"/>
          </p:cNvSpPr>
          <p:nvPr>
            <p:ph type="body" idx="1"/>
          </p:nvPr>
        </p:nvSpPr>
        <p:spPr>
          <a:xfrm>
            <a:off x="1404586" y="3258102"/>
            <a:ext cx="7804150" cy="1885397"/>
          </a:xfrm>
          <a:prstGeom prst="rect">
            <a:avLst/>
          </a:prstGeom>
          <a:noFill/>
          <a:ln>
            <a:noFill/>
          </a:ln>
        </p:spPr>
        <p:txBody>
          <a:bodyPr spcFirstLastPara="1" wrap="square" lIns="91425" tIns="91425" rIns="91425" bIns="91425" anchor="t" anchorCtr="0">
            <a:noAutofit/>
          </a:bodyPr>
          <a:lstStyle/>
          <a:p>
            <a:pPr marL="152400" lvl="0" indent="0" algn="l" rtl="0">
              <a:lnSpc>
                <a:spcPct val="115000"/>
              </a:lnSpc>
              <a:spcBef>
                <a:spcPts val="0"/>
              </a:spcBef>
              <a:spcAft>
                <a:spcPts val="0"/>
              </a:spcAft>
              <a:buSzPts val="1200"/>
              <a:buNone/>
            </a:pPr>
            <a:r>
              <a:rPr lang="es-MX" sz="1100" noProof="0" dirty="0"/>
              <a:t>Colaboradores y Evaluadores</a:t>
            </a:r>
          </a:p>
          <a:p>
            <a:pPr marL="44450" marR="0" lvl="0" indent="0" algn="l" rtl="0">
              <a:lnSpc>
                <a:spcPct val="100000"/>
              </a:lnSpc>
              <a:spcBef>
                <a:spcPts val="300"/>
              </a:spcBef>
              <a:spcAft>
                <a:spcPts val="0"/>
              </a:spcAft>
              <a:buClr>
                <a:schemeClr val="dk1"/>
              </a:buClr>
              <a:buSzPts val="1100"/>
            </a:pPr>
            <a:r>
              <a:rPr lang="es-MX" sz="1400" b="0" i="0" u="none" strike="noStrike" cap="none" noProof="0" dirty="0">
                <a:solidFill>
                  <a:schemeClr val="dk1"/>
                </a:solidFill>
                <a:latin typeface="Catamaran Light"/>
                <a:ea typeface="Catamaran Light"/>
                <a:cs typeface="Catamaran Light"/>
                <a:sym typeface="Catamaran Light"/>
              </a:rPr>
              <a:t>Conner Bailey, PhD, </a:t>
            </a:r>
            <a:r>
              <a:rPr lang="es-MX" sz="1400" b="0" i="0" u="none" strike="noStrike" cap="none" noProof="0" dirty="0" err="1">
                <a:solidFill>
                  <a:schemeClr val="dk1"/>
                </a:solidFill>
                <a:latin typeface="Catamaran Light"/>
                <a:ea typeface="Catamaran Light"/>
                <a:cs typeface="Catamaran Light"/>
                <a:sym typeface="Catamaran Light"/>
              </a:rPr>
              <a:t>Professor</a:t>
            </a:r>
            <a:r>
              <a:rPr lang="es-MX" sz="1400" b="0" i="0" u="none" strike="noStrike" cap="none" noProof="0" dirty="0">
                <a:solidFill>
                  <a:schemeClr val="dk1"/>
                </a:solidFill>
                <a:latin typeface="Catamaran Light"/>
                <a:ea typeface="Catamaran Light"/>
                <a:cs typeface="Catamaran Light"/>
                <a:sym typeface="Catamaran Light"/>
              </a:rPr>
              <a:t> </a:t>
            </a:r>
            <a:r>
              <a:rPr lang="es-MX" sz="1400" b="0" i="0" u="none" strike="noStrike" cap="none" noProof="0" dirty="0" err="1">
                <a:solidFill>
                  <a:schemeClr val="dk1"/>
                </a:solidFill>
                <a:latin typeface="Catamaran Light"/>
                <a:ea typeface="Catamaran Light"/>
                <a:cs typeface="Catamaran Light"/>
                <a:sym typeface="Catamaran Light"/>
              </a:rPr>
              <a:t>Emeritus</a:t>
            </a:r>
            <a:r>
              <a:rPr lang="es-MX" sz="1400" b="0" i="0" u="none" strike="noStrike" cap="none" noProof="0" dirty="0">
                <a:solidFill>
                  <a:schemeClr val="dk1"/>
                </a:solidFill>
                <a:latin typeface="Catamaran Light"/>
                <a:ea typeface="Catamaran Light"/>
                <a:cs typeface="Catamaran Light"/>
                <a:sym typeface="Catamaran Light"/>
              </a:rPr>
              <a:t>, Auburn </a:t>
            </a:r>
            <a:r>
              <a:rPr lang="es-MX" sz="1400" b="0" i="0" u="none" strike="noStrike" cap="none" noProof="0" dirty="0" err="1">
                <a:solidFill>
                  <a:schemeClr val="dk1"/>
                </a:solidFill>
                <a:latin typeface="Catamaran Light"/>
                <a:ea typeface="Catamaran Light"/>
                <a:cs typeface="Catamaran Light"/>
                <a:sym typeface="Catamaran Light"/>
              </a:rPr>
              <a:t>University</a:t>
            </a:r>
            <a:r>
              <a:rPr lang="es-MX" sz="1400" b="0" i="0" u="none" strike="noStrike" cap="none" noProof="0" dirty="0">
                <a:solidFill>
                  <a:schemeClr val="dk1"/>
                </a:solidFill>
                <a:latin typeface="Catamaran Light"/>
                <a:ea typeface="Catamaran Light"/>
                <a:cs typeface="Catamaran Light"/>
                <a:sym typeface="Catamaran Light"/>
              </a:rPr>
              <a:t> </a:t>
            </a:r>
            <a:endParaRPr lang="es-MX" sz="1600" noProof="0" dirty="0"/>
          </a:p>
          <a:p>
            <a:pPr marL="44450" marR="0" lvl="0" indent="0" algn="l" rtl="0">
              <a:lnSpc>
                <a:spcPct val="100000"/>
              </a:lnSpc>
              <a:spcBef>
                <a:spcPts val="300"/>
              </a:spcBef>
              <a:spcAft>
                <a:spcPts val="0"/>
              </a:spcAft>
              <a:buClr>
                <a:schemeClr val="dk1"/>
              </a:buClr>
              <a:buSzPts val="1100"/>
            </a:pPr>
            <a:r>
              <a:rPr lang="es-MX" sz="1400" b="0" i="0" u="none" strike="noStrike" cap="none" noProof="0" dirty="0">
                <a:solidFill>
                  <a:schemeClr val="dk1"/>
                </a:solidFill>
                <a:latin typeface="Catamaran Light"/>
                <a:ea typeface="Catamaran Light"/>
                <a:cs typeface="Catamaran Light"/>
                <a:sym typeface="Catamaran Light"/>
              </a:rPr>
              <a:t>Sam Cook, Executive Director of Forest </a:t>
            </a:r>
            <a:r>
              <a:rPr lang="es-MX" sz="1400" b="0" i="0" u="none" strike="noStrike" cap="none" noProof="0" dirty="0" err="1">
                <a:solidFill>
                  <a:schemeClr val="dk1"/>
                </a:solidFill>
                <a:latin typeface="Catamaran Light"/>
                <a:ea typeface="Catamaran Light"/>
                <a:cs typeface="Catamaran Light"/>
                <a:sym typeface="Catamaran Light"/>
              </a:rPr>
              <a:t>Assets</a:t>
            </a:r>
            <a:r>
              <a:rPr lang="es-MX" sz="1400" b="0" i="0" u="none" strike="noStrike" cap="none" noProof="0" dirty="0">
                <a:solidFill>
                  <a:schemeClr val="dk1"/>
                </a:solidFill>
                <a:latin typeface="Catamaran Light"/>
                <a:ea typeface="Catamaran Light"/>
                <a:cs typeface="Catamaran Light"/>
                <a:sym typeface="Catamaran Light"/>
              </a:rPr>
              <a:t>, North Carolina </a:t>
            </a:r>
            <a:r>
              <a:rPr lang="es-MX" sz="1400" b="0" i="0" u="none" strike="noStrike" cap="none" noProof="0" dirty="0" err="1">
                <a:solidFill>
                  <a:schemeClr val="dk1"/>
                </a:solidFill>
                <a:latin typeface="Catamaran Light"/>
                <a:ea typeface="Catamaran Light"/>
                <a:cs typeface="Catamaran Light"/>
                <a:sym typeface="Catamaran Light"/>
              </a:rPr>
              <a:t>State</a:t>
            </a:r>
            <a:r>
              <a:rPr lang="es-MX" sz="1400" b="0" i="0" u="none" strike="noStrike" cap="none" noProof="0" dirty="0">
                <a:solidFill>
                  <a:schemeClr val="dk1"/>
                </a:solidFill>
                <a:latin typeface="Catamaran Light"/>
                <a:ea typeface="Catamaran Light"/>
                <a:cs typeface="Catamaran Light"/>
                <a:sym typeface="Catamaran Light"/>
              </a:rPr>
              <a:t> </a:t>
            </a:r>
            <a:r>
              <a:rPr lang="es-MX" sz="1400" b="0" i="0" u="none" strike="noStrike" cap="none" noProof="0" dirty="0" err="1">
                <a:solidFill>
                  <a:schemeClr val="dk1"/>
                </a:solidFill>
                <a:latin typeface="Catamaran Light"/>
                <a:ea typeface="Catamaran Light"/>
                <a:cs typeface="Catamaran Light"/>
                <a:sym typeface="Catamaran Light"/>
              </a:rPr>
              <a:t>University</a:t>
            </a:r>
            <a:endParaRPr lang="es-MX" sz="1600" noProof="0" dirty="0"/>
          </a:p>
          <a:p>
            <a:pPr marL="44450" marR="0" lvl="0" indent="0" algn="l" rtl="0">
              <a:lnSpc>
                <a:spcPct val="100000"/>
              </a:lnSpc>
              <a:spcBef>
                <a:spcPts val="300"/>
              </a:spcBef>
              <a:spcAft>
                <a:spcPts val="0"/>
              </a:spcAft>
              <a:buClr>
                <a:schemeClr val="dk1"/>
              </a:buClr>
              <a:buSzPts val="1100"/>
            </a:pPr>
            <a:r>
              <a:rPr lang="es-MX" sz="1400" b="0" i="0" u="none" strike="noStrike" cap="none" noProof="0" dirty="0" err="1">
                <a:solidFill>
                  <a:schemeClr val="dk1"/>
                </a:solidFill>
                <a:latin typeface="Catamaran Light"/>
                <a:ea typeface="Catamaran Light"/>
                <a:cs typeface="Catamaran Light"/>
                <a:sym typeface="Catamaran Light"/>
              </a:rPr>
              <a:t>Savi</a:t>
            </a:r>
            <a:r>
              <a:rPr lang="es-MX" sz="1400" b="0" i="0" u="none" strike="noStrike" cap="none" noProof="0" dirty="0">
                <a:solidFill>
                  <a:schemeClr val="dk1"/>
                </a:solidFill>
                <a:latin typeface="Catamaran Light"/>
                <a:ea typeface="Catamaran Light"/>
                <a:cs typeface="Catamaran Light"/>
                <a:sym typeface="Catamaran Light"/>
              </a:rPr>
              <a:t> </a:t>
            </a:r>
            <a:r>
              <a:rPr lang="es-MX" sz="1400" b="0" i="0" u="none" strike="noStrike" cap="none" noProof="0" dirty="0" err="1">
                <a:solidFill>
                  <a:schemeClr val="dk1"/>
                </a:solidFill>
                <a:latin typeface="Catamaran Light"/>
                <a:ea typeface="Catamaran Light"/>
                <a:cs typeface="Catamaran Light"/>
                <a:sym typeface="Catamaran Light"/>
              </a:rPr>
              <a:t>Horne</a:t>
            </a:r>
            <a:r>
              <a:rPr lang="es-MX" sz="1400" b="0" i="0" u="none" strike="noStrike" cap="none" noProof="0" dirty="0">
                <a:solidFill>
                  <a:schemeClr val="dk1"/>
                </a:solidFill>
                <a:latin typeface="Catamaran Light"/>
                <a:ea typeface="Catamaran Light"/>
                <a:cs typeface="Catamaran Light"/>
                <a:sym typeface="Catamaran Light"/>
              </a:rPr>
              <a:t>, </a:t>
            </a:r>
            <a:r>
              <a:rPr lang="es-MX" sz="1400" b="0" i="0" u="none" strike="noStrike" cap="none" noProof="0" dirty="0" err="1">
                <a:solidFill>
                  <a:schemeClr val="dk1"/>
                </a:solidFill>
                <a:latin typeface="Catamaran Light"/>
                <a:ea typeface="Catamaran Light"/>
                <a:cs typeface="Catamaran Light"/>
                <a:sym typeface="Catamaran Light"/>
              </a:rPr>
              <a:t>Esquire</a:t>
            </a:r>
            <a:r>
              <a:rPr lang="es-MX" sz="1400" b="0" i="0" u="none" strike="noStrike" cap="none" noProof="0" dirty="0">
                <a:solidFill>
                  <a:schemeClr val="dk1"/>
                </a:solidFill>
                <a:latin typeface="Catamaran Light"/>
                <a:ea typeface="Catamaran Light"/>
                <a:cs typeface="Catamaran Light"/>
                <a:sym typeface="Catamaran Light"/>
              </a:rPr>
              <a:t>, Executive Director, </a:t>
            </a:r>
            <a:r>
              <a:rPr lang="es-MX" sz="1400" b="0" i="0" u="none" strike="noStrike" cap="none" noProof="0" dirty="0" err="1">
                <a:solidFill>
                  <a:schemeClr val="dk1"/>
                </a:solidFill>
                <a:latin typeface="Catamaran Light"/>
                <a:ea typeface="Catamaran Light"/>
                <a:cs typeface="Catamaran Light"/>
                <a:sym typeface="Catamaran Light"/>
              </a:rPr>
              <a:t>Land</a:t>
            </a:r>
            <a:r>
              <a:rPr lang="es-MX" sz="1400" b="0" i="0" u="none" strike="noStrike" cap="none" noProof="0" dirty="0">
                <a:solidFill>
                  <a:schemeClr val="dk1"/>
                </a:solidFill>
                <a:latin typeface="Catamaran Light"/>
                <a:ea typeface="Catamaran Light"/>
                <a:cs typeface="Catamaran Light"/>
                <a:sym typeface="Catamaran Light"/>
              </a:rPr>
              <a:t> </a:t>
            </a:r>
            <a:r>
              <a:rPr lang="es-MX" sz="1400" b="0" i="0" u="none" strike="noStrike" cap="none" noProof="0" dirty="0" err="1">
                <a:solidFill>
                  <a:schemeClr val="dk1"/>
                </a:solidFill>
                <a:latin typeface="Catamaran Light"/>
                <a:ea typeface="Catamaran Light"/>
                <a:cs typeface="Catamaran Light"/>
                <a:sym typeface="Catamaran Light"/>
              </a:rPr>
              <a:t>Loss</a:t>
            </a:r>
            <a:r>
              <a:rPr lang="es-MX" sz="1400" b="0" i="0" u="none" strike="noStrike" cap="none" noProof="0" dirty="0">
                <a:solidFill>
                  <a:schemeClr val="dk1"/>
                </a:solidFill>
                <a:latin typeface="Catamaran Light"/>
                <a:ea typeface="Catamaran Light"/>
                <a:cs typeface="Catamaran Light"/>
                <a:sym typeface="Catamaran Light"/>
              </a:rPr>
              <a:t> </a:t>
            </a:r>
            <a:r>
              <a:rPr lang="es-MX" sz="1400" b="0" i="0" u="none" strike="noStrike" cap="none" noProof="0" dirty="0" err="1">
                <a:solidFill>
                  <a:schemeClr val="dk1"/>
                </a:solidFill>
                <a:latin typeface="Catamaran Light"/>
                <a:ea typeface="Catamaran Light"/>
                <a:cs typeface="Catamaran Light"/>
                <a:sym typeface="Catamaran Light"/>
              </a:rPr>
              <a:t>Prevention</a:t>
            </a:r>
            <a:r>
              <a:rPr lang="es-MX" sz="1400" b="0" i="0" u="none" strike="noStrike" cap="none" noProof="0" dirty="0">
                <a:solidFill>
                  <a:schemeClr val="dk1"/>
                </a:solidFill>
                <a:latin typeface="Catamaran Light"/>
                <a:ea typeface="Catamaran Light"/>
                <a:cs typeface="Catamaran Light"/>
                <a:sym typeface="Catamaran Light"/>
              </a:rPr>
              <a:t> Project</a:t>
            </a:r>
            <a:endParaRPr lang="es-MX" sz="1600" noProof="0" dirty="0"/>
          </a:p>
          <a:p>
            <a:pPr marL="44450" marR="0" lvl="0" indent="0" algn="l" rtl="0">
              <a:lnSpc>
                <a:spcPct val="100000"/>
              </a:lnSpc>
              <a:spcBef>
                <a:spcPts val="300"/>
              </a:spcBef>
              <a:spcAft>
                <a:spcPts val="0"/>
              </a:spcAft>
              <a:buClr>
                <a:schemeClr val="dk1"/>
              </a:buClr>
              <a:buSzPts val="1100"/>
            </a:pPr>
            <a:r>
              <a:rPr lang="es-MX" sz="1400" b="0" i="0" u="none" strike="noStrike" cap="none" noProof="0" dirty="0" err="1">
                <a:solidFill>
                  <a:schemeClr val="dk1"/>
                </a:solidFill>
                <a:latin typeface="Catamaran Light"/>
                <a:ea typeface="Catamaran Light"/>
                <a:cs typeface="Catamaran Light"/>
                <a:sym typeface="Catamaran Light"/>
              </a:rPr>
              <a:t>Lorette</a:t>
            </a:r>
            <a:r>
              <a:rPr lang="es-MX" sz="1400" b="0" i="0" u="none" strike="noStrike" cap="none" noProof="0" dirty="0">
                <a:solidFill>
                  <a:schemeClr val="dk1"/>
                </a:solidFill>
                <a:latin typeface="Catamaran Light"/>
                <a:ea typeface="Catamaran Light"/>
                <a:cs typeface="Catamaran Light"/>
                <a:sym typeface="Catamaran Light"/>
              </a:rPr>
              <a:t> </a:t>
            </a:r>
            <a:r>
              <a:rPr lang="es-MX" sz="1400" b="0" i="0" u="none" strike="noStrike" cap="none" noProof="0" dirty="0" err="1">
                <a:solidFill>
                  <a:schemeClr val="dk1"/>
                </a:solidFill>
                <a:latin typeface="Catamaran Light"/>
                <a:ea typeface="Catamaran Light"/>
                <a:cs typeface="Catamaran Light"/>
                <a:sym typeface="Catamaran Light"/>
              </a:rPr>
              <a:t>Picciano</a:t>
            </a:r>
            <a:r>
              <a:rPr lang="es-MX" sz="1400" b="0" i="0" u="none" strike="noStrike" cap="none" noProof="0" dirty="0">
                <a:solidFill>
                  <a:schemeClr val="dk1"/>
                </a:solidFill>
                <a:latin typeface="Catamaran Light"/>
                <a:ea typeface="Catamaran Light"/>
                <a:cs typeface="Catamaran Light"/>
                <a:sym typeface="Catamaran Light"/>
              </a:rPr>
              <a:t>, Executive Director, Rural </a:t>
            </a:r>
            <a:r>
              <a:rPr lang="es-MX" sz="1400" b="0" i="0" u="none" strike="noStrike" cap="none" noProof="0" dirty="0" err="1">
                <a:solidFill>
                  <a:schemeClr val="dk1"/>
                </a:solidFill>
                <a:latin typeface="Catamaran Light"/>
                <a:ea typeface="Catamaran Light"/>
                <a:cs typeface="Catamaran Light"/>
                <a:sym typeface="Catamaran Light"/>
              </a:rPr>
              <a:t>Coalition</a:t>
            </a:r>
            <a:endParaRPr lang="es-MX" sz="1400" b="0" i="0" u="none" strike="noStrike" cap="none" noProof="0" dirty="0">
              <a:solidFill>
                <a:schemeClr val="dk1"/>
              </a:solidFill>
              <a:latin typeface="Catamaran Light"/>
              <a:ea typeface="Catamaran Light"/>
              <a:cs typeface="Catamaran Light"/>
              <a:sym typeface="Catamaran Light"/>
            </a:endParaRPr>
          </a:p>
          <a:p>
            <a:pPr marL="44450" indent="0">
              <a:lnSpc>
                <a:spcPct val="100000"/>
              </a:lnSpc>
              <a:spcBef>
                <a:spcPts val="300"/>
              </a:spcBef>
              <a:buSzPts val="1100"/>
            </a:pPr>
            <a:r>
              <a:rPr lang="es-MX" sz="1050" noProof="0" dirty="0"/>
              <a:t>    Servicios de </a:t>
            </a:r>
            <a:r>
              <a:rPr lang="es-MX" sz="1050" noProof="0" dirty="0" err="1"/>
              <a:t>Traduccion</a:t>
            </a:r>
            <a:r>
              <a:rPr lang="es-MX" sz="1050" noProof="0" dirty="0"/>
              <a:t>:</a:t>
            </a:r>
          </a:p>
          <a:p>
            <a:pPr marL="44450" indent="0">
              <a:lnSpc>
                <a:spcPct val="100000"/>
              </a:lnSpc>
              <a:spcBef>
                <a:spcPts val="300"/>
              </a:spcBef>
              <a:buSzPts val="1100"/>
            </a:pPr>
            <a:r>
              <a:rPr lang="es-MX" b="0" noProof="0" dirty="0"/>
              <a:t>Erika De La O Medina,  E &amp; E </a:t>
            </a:r>
            <a:r>
              <a:rPr lang="es-MX" b="0" noProof="0" dirty="0" err="1"/>
              <a:t>Consulting</a:t>
            </a:r>
            <a:endParaRPr lang="es-MX" b="0" noProof="0" dirty="0"/>
          </a:p>
          <a:p>
            <a:pPr marL="44450" marR="0" lvl="0" indent="0" algn="l" rtl="0">
              <a:lnSpc>
                <a:spcPct val="100000"/>
              </a:lnSpc>
              <a:spcBef>
                <a:spcPts val="300"/>
              </a:spcBef>
              <a:spcAft>
                <a:spcPts val="0"/>
              </a:spcAft>
              <a:buClr>
                <a:schemeClr val="dk1"/>
              </a:buClr>
              <a:buSzPts val="1100"/>
            </a:pPr>
            <a:endParaRPr lang="es-MX" sz="1800" noProof="0" dirty="0"/>
          </a:p>
          <a:p>
            <a:pPr marL="323850" lvl="0" indent="-95250" algn="l" rtl="0">
              <a:lnSpc>
                <a:spcPct val="115000"/>
              </a:lnSpc>
              <a:spcBef>
                <a:spcPts val="0"/>
              </a:spcBef>
              <a:spcAft>
                <a:spcPts val="0"/>
              </a:spcAft>
              <a:buSzPts val="1200"/>
              <a:buFont typeface="Arial"/>
              <a:buNone/>
            </a:pPr>
            <a:endParaRPr lang="es-MX" sz="1600" noProof="0" dirty="0"/>
          </a:p>
        </p:txBody>
      </p:sp>
      <p:sp>
        <p:nvSpPr>
          <p:cNvPr id="255" name="Google Shape;255;p3"/>
          <p:cNvSpPr txBox="1">
            <a:spLocks noGrp="1"/>
          </p:cNvSpPr>
          <p:nvPr>
            <p:ph type="body" idx="2"/>
          </p:nvPr>
        </p:nvSpPr>
        <p:spPr>
          <a:xfrm>
            <a:off x="1339775" y="596032"/>
            <a:ext cx="7804150" cy="2442396"/>
          </a:xfrm>
          <a:prstGeom prst="rect">
            <a:avLst/>
          </a:prstGeom>
          <a:noFill/>
          <a:ln>
            <a:noFill/>
          </a:ln>
        </p:spPr>
        <p:txBody>
          <a:bodyPr spcFirstLastPara="1" wrap="square" lIns="91425" tIns="91425" rIns="91425" bIns="91425" anchor="t" anchorCtr="0">
            <a:noAutofit/>
          </a:bodyPr>
          <a:lstStyle/>
          <a:p>
            <a:pPr marL="152400" lvl="0" indent="0" algn="l" rtl="0">
              <a:lnSpc>
                <a:spcPct val="100000"/>
              </a:lnSpc>
              <a:spcBef>
                <a:spcPts val="0"/>
              </a:spcBef>
              <a:spcAft>
                <a:spcPts val="0"/>
              </a:spcAft>
              <a:buSzPts val="1200"/>
              <a:buNone/>
            </a:pPr>
            <a:r>
              <a:rPr lang="es-MX" sz="1100" noProof="0" dirty="0"/>
              <a:t>Autores Principales</a:t>
            </a:r>
          </a:p>
          <a:p>
            <a:pPr marL="152400" lvl="0" indent="0" algn="l" rtl="0">
              <a:lnSpc>
                <a:spcPct val="100000"/>
              </a:lnSpc>
              <a:spcBef>
                <a:spcPts val="0"/>
              </a:spcBef>
              <a:spcAft>
                <a:spcPts val="0"/>
              </a:spcAft>
              <a:buSzPts val="1200"/>
              <a:buNone/>
            </a:pPr>
            <a:r>
              <a:rPr lang="es-MX" sz="1400" noProof="0" dirty="0"/>
              <a:t>Andrea’ Barnes, </a:t>
            </a:r>
            <a:r>
              <a:rPr lang="es-MX" sz="1400" noProof="0" dirty="0" err="1"/>
              <a:t>Esquire</a:t>
            </a:r>
            <a:endParaRPr lang="es-MX" sz="1100" noProof="0" dirty="0"/>
          </a:p>
          <a:p>
            <a:pPr marL="152400" lvl="0" indent="0" algn="l" rtl="0">
              <a:lnSpc>
                <a:spcPct val="100000"/>
              </a:lnSpc>
              <a:spcBef>
                <a:spcPts val="0"/>
              </a:spcBef>
              <a:spcAft>
                <a:spcPts val="0"/>
              </a:spcAft>
              <a:buSzPts val="1200"/>
              <a:buNone/>
            </a:pPr>
            <a:r>
              <a:rPr lang="es-MX" sz="1400" b="0" noProof="0" dirty="0"/>
              <a:t>Mississippi Center </a:t>
            </a:r>
            <a:r>
              <a:rPr lang="es-MX" sz="1400" b="0" noProof="0" dirty="0" err="1"/>
              <a:t>for</a:t>
            </a:r>
            <a:r>
              <a:rPr lang="es-MX" sz="1400" b="0" noProof="0" dirty="0"/>
              <a:t> </a:t>
            </a:r>
            <a:r>
              <a:rPr lang="es-MX" sz="1400" b="0" noProof="0" dirty="0" err="1"/>
              <a:t>Justice</a:t>
            </a:r>
            <a:endParaRPr lang="es-MX" sz="1100" noProof="0" dirty="0"/>
          </a:p>
          <a:p>
            <a:pPr marL="152400" lvl="0" indent="0" algn="l" rtl="0">
              <a:lnSpc>
                <a:spcPct val="100000"/>
              </a:lnSpc>
              <a:spcBef>
                <a:spcPts val="0"/>
              </a:spcBef>
              <a:spcAft>
                <a:spcPts val="0"/>
              </a:spcAft>
              <a:buSzPts val="1200"/>
              <a:buNone/>
            </a:pPr>
            <a:endParaRPr lang="es-MX" sz="1400" b="0" noProof="0" dirty="0"/>
          </a:p>
          <a:p>
            <a:pPr marL="152400" lvl="0" indent="0" algn="l" rtl="0">
              <a:lnSpc>
                <a:spcPct val="100000"/>
              </a:lnSpc>
              <a:spcBef>
                <a:spcPts val="0"/>
              </a:spcBef>
              <a:spcAft>
                <a:spcPts val="0"/>
              </a:spcAft>
              <a:buSzPts val="1200"/>
              <a:buNone/>
            </a:pPr>
            <a:r>
              <a:rPr lang="es-MX" sz="1400" noProof="0" dirty="0"/>
              <a:t>Gloria </a:t>
            </a:r>
            <a:r>
              <a:rPr lang="es-MX" sz="1400" noProof="0" dirty="0" err="1"/>
              <a:t>Bromell</a:t>
            </a:r>
            <a:r>
              <a:rPr lang="es-MX" sz="1400" noProof="0" dirty="0"/>
              <a:t> </a:t>
            </a:r>
            <a:r>
              <a:rPr lang="es-MX" sz="1400" noProof="0" dirty="0" err="1"/>
              <a:t>Tinubu</a:t>
            </a:r>
            <a:r>
              <a:rPr lang="es-MX" sz="1400" noProof="0" dirty="0"/>
              <a:t>, PhD</a:t>
            </a:r>
            <a:endParaRPr lang="es-MX" sz="1100" noProof="0" dirty="0"/>
          </a:p>
          <a:p>
            <a:pPr marL="152400" lvl="0" indent="0" algn="l" rtl="0">
              <a:lnSpc>
                <a:spcPct val="100000"/>
              </a:lnSpc>
              <a:spcBef>
                <a:spcPts val="0"/>
              </a:spcBef>
              <a:spcAft>
                <a:spcPts val="0"/>
              </a:spcAft>
              <a:buSzPts val="1200"/>
              <a:buNone/>
            </a:pPr>
            <a:r>
              <a:rPr lang="es-MX" sz="1400" b="0" noProof="0" dirty="0"/>
              <a:t>GBT </a:t>
            </a:r>
            <a:r>
              <a:rPr lang="es-MX" sz="1400" b="0" noProof="0" dirty="0" err="1"/>
              <a:t>Associates</a:t>
            </a:r>
            <a:r>
              <a:rPr lang="es-MX" sz="1400" b="0" noProof="0" dirty="0"/>
              <a:t>, LLC</a:t>
            </a:r>
            <a:endParaRPr lang="es-MX" sz="1100" noProof="0" dirty="0"/>
          </a:p>
          <a:p>
            <a:pPr marL="152400" lvl="0" indent="0" algn="l" rtl="0">
              <a:lnSpc>
                <a:spcPct val="100000"/>
              </a:lnSpc>
              <a:spcBef>
                <a:spcPts val="0"/>
              </a:spcBef>
              <a:spcAft>
                <a:spcPts val="0"/>
              </a:spcAft>
              <a:buSzPts val="1200"/>
              <a:buNone/>
            </a:pPr>
            <a:endParaRPr lang="es-MX" sz="1400" b="0" noProof="0" dirty="0"/>
          </a:p>
          <a:p>
            <a:pPr marL="152400" lvl="0" indent="0" algn="l" rtl="0">
              <a:lnSpc>
                <a:spcPct val="100000"/>
              </a:lnSpc>
              <a:spcBef>
                <a:spcPts val="0"/>
              </a:spcBef>
              <a:spcAft>
                <a:spcPts val="0"/>
              </a:spcAft>
              <a:buSzPts val="1200"/>
              <a:buNone/>
            </a:pPr>
            <a:r>
              <a:rPr lang="es-MX" sz="1400" noProof="0" dirty="0"/>
              <a:t>Robert Zabawa, PhD</a:t>
            </a:r>
            <a:endParaRPr lang="es-MX" sz="1100" noProof="0" dirty="0"/>
          </a:p>
          <a:p>
            <a:pPr marL="152400" lvl="0" indent="0" algn="l" rtl="0">
              <a:lnSpc>
                <a:spcPct val="100000"/>
              </a:lnSpc>
              <a:spcBef>
                <a:spcPts val="0"/>
              </a:spcBef>
              <a:spcAft>
                <a:spcPts val="0"/>
              </a:spcAft>
              <a:buSzPts val="1200"/>
              <a:buNone/>
            </a:pPr>
            <a:r>
              <a:rPr lang="es-MX" sz="1400" b="0" noProof="0" dirty="0"/>
              <a:t>Tuskegee </a:t>
            </a:r>
            <a:r>
              <a:rPr lang="es-MX" sz="1400" b="0" noProof="0" dirty="0" err="1"/>
              <a:t>University</a:t>
            </a:r>
            <a:endParaRPr lang="es-MX" sz="1100" noProof="0" dirty="0"/>
          </a:p>
          <a:p>
            <a:pPr marL="152400" lvl="0" indent="0" algn="l" rtl="0">
              <a:lnSpc>
                <a:spcPct val="100000"/>
              </a:lnSpc>
              <a:spcBef>
                <a:spcPts val="0"/>
              </a:spcBef>
              <a:spcAft>
                <a:spcPts val="0"/>
              </a:spcAft>
              <a:buSzPts val="1200"/>
              <a:buNone/>
            </a:pPr>
            <a:endParaRPr lang="es-MX" sz="1400" b="0" noProof="0" dirty="0"/>
          </a:p>
          <a:p>
            <a:pPr marL="152400" lvl="0" indent="0" algn="l" rtl="0">
              <a:lnSpc>
                <a:spcPct val="100000"/>
              </a:lnSpc>
              <a:spcBef>
                <a:spcPts val="0"/>
              </a:spcBef>
              <a:spcAft>
                <a:spcPts val="0"/>
              </a:spcAft>
              <a:buSzPts val="1200"/>
              <a:buNone/>
            </a:pPr>
            <a:r>
              <a:rPr lang="es-MX" sz="1400" i="0" u="none" strike="noStrike" cap="none" noProof="0" dirty="0">
                <a:solidFill>
                  <a:schemeClr val="dk1"/>
                </a:solidFill>
                <a:latin typeface="Livvic"/>
                <a:ea typeface="Livvic"/>
                <a:cs typeface="Livvic"/>
                <a:sym typeface="Livvic"/>
              </a:rPr>
              <a:t>Kara Woods, PhD</a:t>
            </a:r>
            <a:endParaRPr lang="es-MX" sz="1100" noProof="0" dirty="0"/>
          </a:p>
          <a:p>
            <a:pPr marL="152400" lvl="0" indent="0" algn="l" rtl="0">
              <a:lnSpc>
                <a:spcPct val="100000"/>
              </a:lnSpc>
              <a:spcBef>
                <a:spcPts val="0"/>
              </a:spcBef>
              <a:spcAft>
                <a:spcPts val="0"/>
              </a:spcAft>
              <a:buSzPts val="1200"/>
              <a:buNone/>
            </a:pPr>
            <a:r>
              <a:rPr lang="es-MX" sz="1400" b="0" i="0" u="none" strike="noStrike" cap="none" noProof="0" dirty="0" err="1">
                <a:solidFill>
                  <a:schemeClr val="dk1"/>
                </a:solidFill>
                <a:latin typeface="Catamaran Light"/>
                <a:ea typeface="Catamaran Light"/>
                <a:cs typeface="Catamaran Light"/>
                <a:sym typeface="Catamaran Light"/>
              </a:rPr>
              <a:t>Policy</a:t>
            </a:r>
            <a:r>
              <a:rPr lang="es-MX" sz="1400" b="0" i="0" u="none" strike="noStrike" cap="none" noProof="0" dirty="0">
                <a:solidFill>
                  <a:schemeClr val="dk1"/>
                </a:solidFill>
                <a:latin typeface="Catamaran Light"/>
                <a:ea typeface="Catamaran Light"/>
                <a:cs typeface="Catamaran Light"/>
                <a:sym typeface="Catamaran Light"/>
              </a:rPr>
              <a:t> </a:t>
            </a:r>
            <a:r>
              <a:rPr lang="es-MX" sz="1400" b="0" i="0" u="none" strike="noStrike" cap="none" noProof="0" dirty="0" err="1">
                <a:solidFill>
                  <a:schemeClr val="dk1"/>
                </a:solidFill>
                <a:latin typeface="Catamaran Light"/>
                <a:ea typeface="Catamaran Light"/>
                <a:cs typeface="Catamaran Light"/>
                <a:sym typeface="Catamaran Light"/>
              </a:rPr>
              <a:t>Analyst</a:t>
            </a:r>
            <a:r>
              <a:rPr lang="es-MX" sz="1400" b="0" i="0" u="none" strike="noStrike" cap="none" noProof="0" dirty="0">
                <a:solidFill>
                  <a:schemeClr val="dk1"/>
                </a:solidFill>
                <a:latin typeface="Catamaran Light"/>
                <a:ea typeface="Catamaran Light"/>
                <a:cs typeface="Catamaran Light"/>
                <a:sym typeface="Catamaran Light"/>
              </a:rPr>
              <a:t>, </a:t>
            </a:r>
            <a:r>
              <a:rPr lang="es-MX" sz="1400" b="0" i="0" u="none" strike="noStrike" cap="none" noProof="0" dirty="0" err="1">
                <a:solidFill>
                  <a:schemeClr val="dk1"/>
                </a:solidFill>
                <a:latin typeface="Catamaran Light"/>
                <a:ea typeface="Catamaran Light"/>
                <a:cs typeface="Catamaran Light"/>
                <a:sym typeface="Catamaran Light"/>
              </a:rPr>
              <a:t>The</a:t>
            </a:r>
            <a:r>
              <a:rPr lang="es-MX" sz="1400" b="0" i="0" u="none" strike="noStrike" cap="none" noProof="0" dirty="0">
                <a:solidFill>
                  <a:schemeClr val="dk1"/>
                </a:solidFill>
                <a:latin typeface="Catamaran Light"/>
                <a:ea typeface="Catamaran Light"/>
                <a:cs typeface="Catamaran Light"/>
                <a:sym typeface="Catamaran Light"/>
              </a:rPr>
              <a:t> </a:t>
            </a:r>
            <a:r>
              <a:rPr lang="es-MX" sz="1400" b="0" i="0" u="none" strike="noStrike" cap="none" noProof="0" dirty="0" err="1">
                <a:solidFill>
                  <a:schemeClr val="dk1"/>
                </a:solidFill>
                <a:latin typeface="Catamaran Light"/>
                <a:ea typeface="Catamaran Light"/>
                <a:cs typeface="Catamaran Light"/>
                <a:sym typeface="Catamaran Light"/>
              </a:rPr>
              <a:t>Policy</a:t>
            </a:r>
            <a:r>
              <a:rPr lang="es-MX" sz="1400" b="0" i="0" u="none" strike="noStrike" cap="none" noProof="0" dirty="0">
                <a:solidFill>
                  <a:schemeClr val="dk1"/>
                </a:solidFill>
                <a:latin typeface="Catamaran Light"/>
                <a:ea typeface="Catamaran Light"/>
                <a:cs typeface="Catamaran Light"/>
                <a:sym typeface="Catamaran Light"/>
              </a:rPr>
              <a:t> </a:t>
            </a:r>
            <a:r>
              <a:rPr lang="es-MX" sz="1400" b="0" i="0" u="none" strike="noStrike" cap="none" noProof="0" dirty="0" err="1">
                <a:solidFill>
                  <a:schemeClr val="dk1"/>
                </a:solidFill>
                <a:latin typeface="Catamaran Light"/>
                <a:ea typeface="Catamaran Light"/>
                <a:cs typeface="Catamaran Light"/>
                <a:sym typeface="Catamaran Light"/>
              </a:rPr>
              <a:t>Research</a:t>
            </a:r>
            <a:r>
              <a:rPr lang="es-MX" sz="1400" b="0" i="0" u="none" strike="noStrike" cap="none" noProof="0" dirty="0">
                <a:solidFill>
                  <a:schemeClr val="dk1"/>
                </a:solidFill>
                <a:latin typeface="Catamaran Light"/>
                <a:ea typeface="Catamaran Light"/>
                <a:cs typeface="Catamaran Light"/>
                <a:sym typeface="Catamaran Light"/>
              </a:rPr>
              <a:t> Center, </a:t>
            </a:r>
            <a:r>
              <a:rPr lang="es-MX" sz="1400" b="0" i="0" u="none" strike="noStrike" cap="none" noProof="0" dirty="0" err="1">
                <a:solidFill>
                  <a:schemeClr val="dk1"/>
                </a:solidFill>
                <a:latin typeface="Catamaran Light"/>
                <a:ea typeface="Catamaran Light"/>
                <a:cs typeface="Catamaran Light"/>
                <a:sym typeface="Catamaran Light"/>
              </a:rPr>
              <a:t>Alcorn</a:t>
            </a:r>
            <a:r>
              <a:rPr lang="es-MX" sz="1400" b="0" i="0" u="none" strike="noStrike" cap="none" noProof="0" dirty="0">
                <a:solidFill>
                  <a:schemeClr val="dk1"/>
                </a:solidFill>
                <a:latin typeface="Catamaran Light"/>
                <a:ea typeface="Catamaran Light"/>
                <a:cs typeface="Catamaran Light"/>
                <a:sym typeface="Catamaran Light"/>
              </a:rPr>
              <a:t> </a:t>
            </a:r>
            <a:r>
              <a:rPr lang="es-MX" sz="1400" b="0" i="0" u="none" strike="noStrike" cap="none" noProof="0" dirty="0" err="1">
                <a:solidFill>
                  <a:schemeClr val="dk1"/>
                </a:solidFill>
                <a:latin typeface="Catamaran Light"/>
                <a:ea typeface="Catamaran Light"/>
                <a:cs typeface="Catamaran Light"/>
                <a:sym typeface="Catamaran Light"/>
              </a:rPr>
              <a:t>State</a:t>
            </a:r>
            <a:r>
              <a:rPr lang="es-MX" sz="1400" b="0" i="0" u="none" strike="noStrike" cap="none" noProof="0" dirty="0">
                <a:solidFill>
                  <a:schemeClr val="dk1"/>
                </a:solidFill>
                <a:latin typeface="Catamaran Light"/>
                <a:ea typeface="Catamaran Light"/>
                <a:cs typeface="Catamaran Light"/>
                <a:sym typeface="Catamaran Light"/>
              </a:rPr>
              <a:t> </a:t>
            </a:r>
            <a:r>
              <a:rPr lang="es-MX" sz="1400" b="0" i="0" u="none" strike="noStrike" cap="none" noProof="0" dirty="0" err="1">
                <a:solidFill>
                  <a:schemeClr val="dk1"/>
                </a:solidFill>
                <a:latin typeface="Catamaran Light"/>
                <a:ea typeface="Catamaran Light"/>
                <a:cs typeface="Catamaran Light"/>
                <a:sym typeface="Catamaran Light"/>
              </a:rPr>
              <a:t>University</a:t>
            </a:r>
            <a:endParaRPr lang="es-MX" sz="1400" b="0" noProof="0" dirty="0"/>
          </a:p>
          <a:p>
            <a:pPr marL="152400" lvl="0" indent="0" algn="l" rtl="0">
              <a:lnSpc>
                <a:spcPct val="100000"/>
              </a:lnSpc>
              <a:spcBef>
                <a:spcPts val="0"/>
              </a:spcBef>
              <a:spcAft>
                <a:spcPts val="0"/>
              </a:spcAft>
              <a:buSzPts val="1200"/>
              <a:buNone/>
            </a:pPr>
            <a:endParaRPr lang="es-MX" noProof="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18"/>
          <p:cNvSpPr txBox="1">
            <a:spLocks noGrp="1"/>
          </p:cNvSpPr>
          <p:nvPr>
            <p:ph type="ctrTitle"/>
          </p:nvPr>
        </p:nvSpPr>
        <p:spPr>
          <a:xfrm>
            <a:off x="947853" y="277107"/>
            <a:ext cx="7203687" cy="487500"/>
          </a:xfrm>
          <a:prstGeom prst="rect">
            <a:avLst/>
          </a:prstGeom>
          <a:noFill/>
          <a:ln>
            <a:noFill/>
          </a:ln>
        </p:spPr>
        <p:txBody>
          <a:bodyPr spcFirstLastPara="1" wrap="square" lIns="91425" tIns="91425" rIns="91425" bIns="91425" anchor="t" anchorCtr="0">
            <a:noAutofit/>
          </a:bodyPr>
          <a:lstStyle/>
          <a:p>
            <a:pPr lvl="0"/>
            <a:r>
              <a:rPr lang="es-ES" dirty="0"/>
              <a:t>Elaboración de un árbol genealógico</a:t>
            </a:r>
            <a:br>
              <a:rPr lang="en-US" sz="2800" dirty="0">
                <a:solidFill>
                  <a:schemeClr val="dk1"/>
                </a:solidFill>
              </a:rPr>
            </a:br>
            <a:endParaRPr sz="2800" dirty="0">
              <a:solidFill>
                <a:schemeClr val="dk1"/>
              </a:solidFill>
            </a:endParaRPr>
          </a:p>
        </p:txBody>
      </p:sp>
      <p:sp>
        <p:nvSpPr>
          <p:cNvPr id="455" name="Google Shape;455;p18"/>
          <p:cNvSpPr txBox="1"/>
          <p:nvPr/>
        </p:nvSpPr>
        <p:spPr>
          <a:xfrm flipH="1">
            <a:off x="315753" y="1663305"/>
            <a:ext cx="2574804" cy="1504658"/>
          </a:xfrm>
          <a:prstGeom prst="rect">
            <a:avLst/>
          </a:prstGeom>
          <a:noFill/>
          <a:ln>
            <a:noFill/>
          </a:ln>
        </p:spPr>
        <p:txBody>
          <a:bodyPr spcFirstLastPara="1" wrap="square" lIns="91425" tIns="91425" rIns="91425" bIns="91425" anchor="t" anchorCtr="0">
            <a:noAutofit/>
          </a:bodyPr>
          <a:lstStyle/>
          <a:p>
            <a:pPr lvl="0">
              <a:lnSpc>
                <a:spcPct val="115000"/>
              </a:lnSpc>
              <a:spcBef>
                <a:spcPts val="1600"/>
              </a:spcBef>
              <a:spcAft>
                <a:spcPts val="1600"/>
              </a:spcAft>
              <a:buClr>
                <a:schemeClr val="dk1"/>
              </a:buClr>
              <a:buSzPts val="1200"/>
            </a:pPr>
            <a:r>
              <a:rPr lang="es-MX" sz="2400" noProof="0" dirty="0">
                <a:solidFill>
                  <a:schemeClr val="dk1"/>
                </a:solidFill>
                <a:latin typeface="Catamaran Light"/>
                <a:ea typeface="Catamaran Light"/>
                <a:cs typeface="Catamaran Light"/>
                <a:sym typeface="Catamaran Light"/>
              </a:rPr>
              <a:t>Empiece con la persona que originalmente compró la tierra</a:t>
            </a:r>
            <a:endParaRPr lang="es-MX" sz="2400" b="0" i="0" u="none" strike="noStrike" cap="none" noProof="0" dirty="0">
              <a:solidFill>
                <a:schemeClr val="dk1"/>
              </a:solidFill>
              <a:latin typeface="Catamaran Light"/>
              <a:ea typeface="Catamaran Light"/>
              <a:cs typeface="Catamaran Light"/>
              <a:sym typeface="Catamaran Light"/>
            </a:endParaRPr>
          </a:p>
        </p:txBody>
      </p:sp>
      <p:pic>
        <p:nvPicPr>
          <p:cNvPr id="4" name="Picture 3" descr="An illustration of a family tree">
            <a:extLst>
              <a:ext uri="{FF2B5EF4-FFF2-40B4-BE49-F238E27FC236}">
                <a16:creationId xmlns:a16="http://schemas.microsoft.com/office/drawing/2014/main" id="{DE723BA1-8F4D-0C29-96A6-0C96FCB4D38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12249" y="1025913"/>
            <a:ext cx="5760720" cy="384048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2" name="Google Shape;462;p19"/>
          <p:cNvSpPr txBox="1">
            <a:spLocks noGrp="1"/>
          </p:cNvSpPr>
          <p:nvPr>
            <p:ph type="ctrTitle"/>
          </p:nvPr>
        </p:nvSpPr>
        <p:spPr>
          <a:xfrm>
            <a:off x="96166" y="89082"/>
            <a:ext cx="9280198" cy="573689"/>
          </a:xfrm>
          <a:prstGeom prst="rect">
            <a:avLst/>
          </a:prstGeom>
          <a:noFill/>
          <a:ln>
            <a:noFill/>
          </a:ln>
        </p:spPr>
        <p:txBody>
          <a:bodyPr spcFirstLastPara="1" wrap="square" lIns="91425" tIns="91425" rIns="91425" bIns="91425" anchor="b" anchorCtr="0">
            <a:noAutofit/>
          </a:bodyPr>
          <a:lstStyle/>
          <a:p>
            <a:pPr lvl="0"/>
            <a:r>
              <a:rPr lang="es-ES" sz="2400" dirty="0">
                <a:solidFill>
                  <a:schemeClr val="lt1"/>
                </a:solidFill>
              </a:rPr>
              <a:t>Actividad: Cree su árbol genealógico de tres generaciones</a:t>
            </a:r>
            <a:endParaRPr sz="2400" dirty="0">
              <a:solidFill>
                <a:schemeClr val="lt1"/>
              </a:solidFill>
            </a:endParaRPr>
          </a:p>
        </p:txBody>
      </p:sp>
      <p:sp>
        <p:nvSpPr>
          <p:cNvPr id="463" name="Google Shape;463;p19"/>
          <p:cNvSpPr txBox="1"/>
          <p:nvPr/>
        </p:nvSpPr>
        <p:spPr>
          <a:xfrm flipH="1">
            <a:off x="302546" y="860219"/>
            <a:ext cx="4100255" cy="3841721"/>
          </a:xfrm>
          <a:prstGeom prst="rect">
            <a:avLst/>
          </a:prstGeom>
          <a:noFill/>
          <a:ln>
            <a:noFill/>
          </a:ln>
        </p:spPr>
        <p:txBody>
          <a:bodyPr spcFirstLastPara="1" wrap="square" lIns="91425" tIns="91425" rIns="91425" bIns="91425" anchor="t" anchorCtr="0">
            <a:noAutofit/>
          </a:bodyPr>
          <a:lstStyle/>
          <a:p>
            <a:pPr lvl="0">
              <a:buClr>
                <a:schemeClr val="dk1"/>
              </a:buClr>
              <a:buSzPts val="1200"/>
            </a:pPr>
            <a:r>
              <a:rPr lang="es-ES" sz="2400" dirty="0">
                <a:solidFill>
                  <a:schemeClr val="dk1"/>
                </a:solidFill>
                <a:latin typeface="Catamaran Light"/>
                <a:ea typeface="Catamaran Light"/>
                <a:cs typeface="Catamaran Light"/>
                <a:sym typeface="Catamaran Light"/>
              </a:rPr>
              <a:t>Elija uno de sus abuelos (un par de abuelos)</a:t>
            </a:r>
          </a:p>
          <a:p>
            <a:pPr lvl="0">
              <a:buClr>
                <a:schemeClr val="dk1"/>
              </a:buClr>
              <a:buSzPts val="1200"/>
            </a:pPr>
            <a:r>
              <a:rPr lang="es-ES" sz="2400" dirty="0">
                <a:solidFill>
                  <a:schemeClr val="dk1"/>
                </a:solidFill>
                <a:latin typeface="Catamaran Light"/>
                <a:ea typeface="Catamaran Light"/>
                <a:cs typeface="Catamaran Light"/>
                <a:sym typeface="Catamaran Light"/>
              </a:rPr>
              <a:t>• ¿Cuántos hijos tuvieron?</a:t>
            </a:r>
          </a:p>
          <a:p>
            <a:pPr lvl="0">
              <a:buClr>
                <a:schemeClr val="dk1"/>
              </a:buClr>
              <a:buSzPts val="1200"/>
            </a:pPr>
            <a:r>
              <a:rPr lang="es-ES" sz="2400" dirty="0">
                <a:solidFill>
                  <a:schemeClr val="dk1"/>
                </a:solidFill>
                <a:latin typeface="Catamaran Light"/>
                <a:ea typeface="Catamaran Light"/>
                <a:cs typeface="Catamaran Light"/>
                <a:sym typeface="Catamaran Light"/>
              </a:rPr>
              <a:t>• ¿Cuántos hermanos y primos tiene usted?</a:t>
            </a:r>
          </a:p>
          <a:p>
            <a:pPr lvl="0">
              <a:buClr>
                <a:schemeClr val="dk1"/>
              </a:buClr>
              <a:buSzPts val="1200"/>
            </a:pPr>
            <a:r>
              <a:rPr lang="es-ES" sz="2400" dirty="0">
                <a:solidFill>
                  <a:schemeClr val="dk1"/>
                </a:solidFill>
                <a:latin typeface="Catamaran Light"/>
                <a:ea typeface="Catamaran Light"/>
                <a:cs typeface="Catamaran Light"/>
                <a:sym typeface="Catamaran Light"/>
              </a:rPr>
              <a:t>• ¿Cuántos herederos hay en total?</a:t>
            </a:r>
          </a:p>
          <a:p>
            <a:pPr lvl="0">
              <a:buClr>
                <a:schemeClr val="dk1"/>
              </a:buClr>
              <a:buSzPts val="1200"/>
            </a:pPr>
            <a:r>
              <a:rPr lang="es-ES" sz="2400" dirty="0">
                <a:solidFill>
                  <a:schemeClr val="dk1"/>
                </a:solidFill>
                <a:latin typeface="Catamaran Light"/>
                <a:ea typeface="Catamaran Light"/>
                <a:cs typeface="Catamaran Light"/>
                <a:sym typeface="Catamaran Light"/>
              </a:rPr>
              <a:t>(No olvide incluir a los cónyuges de los herederos fallecidos.)</a:t>
            </a:r>
            <a:endParaRPr sz="2400" b="0" i="0" u="none" strike="noStrike" cap="none" dirty="0">
              <a:solidFill>
                <a:schemeClr val="dk1"/>
              </a:solidFill>
              <a:latin typeface="Catamaran Light"/>
              <a:ea typeface="Catamaran Light"/>
              <a:cs typeface="Catamaran Light"/>
              <a:sym typeface="Catamaran Light"/>
            </a:endParaRPr>
          </a:p>
        </p:txBody>
      </p:sp>
      <p:grpSp>
        <p:nvGrpSpPr>
          <p:cNvPr id="464" name="Google Shape;464;p19" descr="Diagram of a family tree reading from left to right, top to bottom text: Abuelos, Tu padre/madre, Tias/Tios, Tu, Tus Hermanos, Tus Primos&#10;"/>
          <p:cNvGrpSpPr/>
          <p:nvPr/>
        </p:nvGrpSpPr>
        <p:grpSpPr>
          <a:xfrm>
            <a:off x="4402802" y="1244867"/>
            <a:ext cx="4438650" cy="3236054"/>
            <a:chOff x="0" y="384648"/>
            <a:chExt cx="4438650" cy="3236054"/>
          </a:xfrm>
        </p:grpSpPr>
        <p:sp>
          <p:nvSpPr>
            <p:cNvPr id="465" name="Google Shape;465;p19"/>
            <p:cNvSpPr/>
            <p:nvPr/>
          </p:nvSpPr>
          <p:spPr>
            <a:xfrm>
              <a:off x="3630037" y="2333146"/>
              <a:ext cx="91440" cy="363067"/>
            </a:xfrm>
            <a:custGeom>
              <a:avLst/>
              <a:gdLst/>
              <a:ahLst/>
              <a:cxnLst/>
              <a:rect l="l" t="t" r="r" b="b"/>
              <a:pathLst>
                <a:path w="120000" h="120000" extrusionOk="0">
                  <a:moveTo>
                    <a:pt x="60000" y="0"/>
                  </a:moveTo>
                  <a:lnTo>
                    <a:pt x="60000" y="120000"/>
                  </a:lnTo>
                </a:path>
              </a:pathLst>
            </a:custGeom>
            <a:noFill/>
            <a:ln w="25400" cap="flat" cmpd="sng">
              <a:solidFill>
                <a:srgbClr val="82755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6" name="Google Shape;466;p19"/>
            <p:cNvSpPr/>
            <p:nvPr/>
          </p:nvSpPr>
          <p:spPr>
            <a:xfrm>
              <a:off x="2531418" y="1177363"/>
              <a:ext cx="1144339" cy="363067"/>
            </a:xfrm>
            <a:custGeom>
              <a:avLst/>
              <a:gdLst/>
              <a:ahLst/>
              <a:cxnLst/>
              <a:rect l="l" t="t" r="r" b="b"/>
              <a:pathLst>
                <a:path w="120000" h="120000" extrusionOk="0">
                  <a:moveTo>
                    <a:pt x="0" y="0"/>
                  </a:moveTo>
                  <a:lnTo>
                    <a:pt x="0" y="81777"/>
                  </a:lnTo>
                  <a:lnTo>
                    <a:pt x="120000" y="81777"/>
                  </a:lnTo>
                  <a:lnTo>
                    <a:pt x="120000" y="120000"/>
                  </a:lnTo>
                </a:path>
              </a:pathLst>
            </a:custGeom>
            <a:noFill/>
            <a:ln w="25400" cap="flat" cmpd="sng">
              <a:solidFill>
                <a:srgbClr val="71675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7" name="Google Shape;467;p19"/>
            <p:cNvSpPr/>
            <p:nvPr/>
          </p:nvSpPr>
          <p:spPr>
            <a:xfrm>
              <a:off x="1387078" y="2333146"/>
              <a:ext cx="762893" cy="363067"/>
            </a:xfrm>
            <a:custGeom>
              <a:avLst/>
              <a:gdLst/>
              <a:ahLst/>
              <a:cxnLst/>
              <a:rect l="l" t="t" r="r" b="b"/>
              <a:pathLst>
                <a:path w="120000" h="120000" extrusionOk="0">
                  <a:moveTo>
                    <a:pt x="0" y="0"/>
                  </a:moveTo>
                  <a:lnTo>
                    <a:pt x="0" y="81777"/>
                  </a:lnTo>
                  <a:lnTo>
                    <a:pt x="120000" y="81777"/>
                  </a:lnTo>
                  <a:lnTo>
                    <a:pt x="120000" y="120000"/>
                  </a:lnTo>
                </a:path>
              </a:pathLst>
            </a:custGeom>
            <a:noFill/>
            <a:ln w="25400" cap="flat" cmpd="sng">
              <a:solidFill>
                <a:srgbClr val="82755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8" name="Google Shape;468;p19"/>
            <p:cNvSpPr/>
            <p:nvPr/>
          </p:nvSpPr>
          <p:spPr>
            <a:xfrm>
              <a:off x="624185" y="2333146"/>
              <a:ext cx="762893" cy="363067"/>
            </a:xfrm>
            <a:custGeom>
              <a:avLst/>
              <a:gdLst/>
              <a:ahLst/>
              <a:cxnLst/>
              <a:rect l="l" t="t" r="r" b="b"/>
              <a:pathLst>
                <a:path w="120000" h="120000" extrusionOk="0">
                  <a:moveTo>
                    <a:pt x="120000" y="0"/>
                  </a:moveTo>
                  <a:lnTo>
                    <a:pt x="120000" y="81777"/>
                  </a:lnTo>
                  <a:lnTo>
                    <a:pt x="0" y="81777"/>
                  </a:lnTo>
                  <a:lnTo>
                    <a:pt x="0" y="120000"/>
                  </a:lnTo>
                </a:path>
              </a:pathLst>
            </a:custGeom>
            <a:noFill/>
            <a:ln w="25400" cap="flat" cmpd="sng">
              <a:solidFill>
                <a:srgbClr val="82755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9" name="Google Shape;469;p19"/>
            <p:cNvSpPr/>
            <p:nvPr/>
          </p:nvSpPr>
          <p:spPr>
            <a:xfrm>
              <a:off x="1387078" y="1177363"/>
              <a:ext cx="1144339" cy="363067"/>
            </a:xfrm>
            <a:custGeom>
              <a:avLst/>
              <a:gdLst/>
              <a:ahLst/>
              <a:cxnLst/>
              <a:rect l="l" t="t" r="r" b="b"/>
              <a:pathLst>
                <a:path w="120000" h="120000" extrusionOk="0">
                  <a:moveTo>
                    <a:pt x="120000" y="0"/>
                  </a:moveTo>
                  <a:lnTo>
                    <a:pt x="120000" y="81777"/>
                  </a:lnTo>
                  <a:lnTo>
                    <a:pt x="0" y="81777"/>
                  </a:lnTo>
                  <a:lnTo>
                    <a:pt x="0" y="120000"/>
                  </a:lnTo>
                </a:path>
              </a:pathLst>
            </a:custGeom>
            <a:noFill/>
            <a:ln w="25400" cap="flat" cmpd="sng">
              <a:solidFill>
                <a:srgbClr val="71675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0" name="Google Shape;470;p19"/>
            <p:cNvSpPr/>
            <p:nvPr/>
          </p:nvSpPr>
          <p:spPr>
            <a:xfrm>
              <a:off x="1907232" y="384648"/>
              <a:ext cx="1248370" cy="792715"/>
            </a:xfrm>
            <a:prstGeom prst="roundRect">
              <a:avLst>
                <a:gd name="adj" fmla="val 10000"/>
              </a:avLst>
            </a:prstGeom>
            <a:solidFill>
              <a:srgbClr val="8F826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1" name="Google Shape;471;p19"/>
            <p:cNvSpPr/>
            <p:nvPr/>
          </p:nvSpPr>
          <p:spPr>
            <a:xfrm>
              <a:off x="2045940" y="516420"/>
              <a:ext cx="1248370" cy="792715"/>
            </a:xfrm>
            <a:prstGeom prst="roundRect">
              <a:avLst>
                <a:gd name="adj" fmla="val 10000"/>
              </a:avLst>
            </a:prstGeom>
            <a:solidFill>
              <a:schemeClr val="lt1">
                <a:alpha val="87058"/>
              </a:schemeClr>
            </a:solidFill>
            <a:ln w="25400" cap="flat" cmpd="sng">
              <a:solidFill>
                <a:srgbClr val="8F826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2" name="Google Shape;472;p19"/>
            <p:cNvSpPr txBox="1"/>
            <p:nvPr/>
          </p:nvSpPr>
          <p:spPr>
            <a:xfrm>
              <a:off x="2069158" y="539638"/>
              <a:ext cx="1201934" cy="746279"/>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en-US" dirty="0"/>
                <a:t>Abuelos</a:t>
              </a:r>
              <a:endParaRPr sz="1400" b="0" i="0" u="none" strike="noStrike" cap="none" dirty="0">
                <a:solidFill>
                  <a:srgbClr val="000000"/>
                </a:solidFill>
                <a:latin typeface="Arial"/>
                <a:ea typeface="Arial"/>
                <a:cs typeface="Arial"/>
                <a:sym typeface="Arial"/>
              </a:endParaRPr>
            </a:p>
          </p:txBody>
        </p:sp>
        <p:sp>
          <p:nvSpPr>
            <p:cNvPr id="473" name="Google Shape;473;p19"/>
            <p:cNvSpPr/>
            <p:nvPr/>
          </p:nvSpPr>
          <p:spPr>
            <a:xfrm>
              <a:off x="762893" y="1540431"/>
              <a:ext cx="1248370" cy="792715"/>
            </a:xfrm>
            <a:prstGeom prst="roundRect">
              <a:avLst>
                <a:gd name="adj" fmla="val 10000"/>
              </a:avLst>
            </a:prstGeom>
            <a:solidFill>
              <a:srgbClr val="8F826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4" name="Google Shape;474;p19"/>
            <p:cNvSpPr/>
            <p:nvPr/>
          </p:nvSpPr>
          <p:spPr>
            <a:xfrm>
              <a:off x="901600" y="1672204"/>
              <a:ext cx="1248370" cy="792715"/>
            </a:xfrm>
            <a:prstGeom prst="roundRect">
              <a:avLst>
                <a:gd name="adj" fmla="val 10000"/>
              </a:avLst>
            </a:prstGeom>
            <a:solidFill>
              <a:schemeClr val="lt1">
                <a:alpha val="87058"/>
              </a:schemeClr>
            </a:solidFill>
            <a:ln w="25400" cap="flat" cmpd="sng">
              <a:solidFill>
                <a:srgbClr val="8F826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5" name="Google Shape;475;p19"/>
            <p:cNvSpPr txBox="1"/>
            <p:nvPr/>
          </p:nvSpPr>
          <p:spPr>
            <a:xfrm>
              <a:off x="924818" y="1695422"/>
              <a:ext cx="1201934" cy="746279"/>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Tu padre/madre</a:t>
              </a:r>
              <a:endParaRPr sz="1400" b="0" i="0" u="none" strike="noStrike" cap="none" dirty="0">
                <a:solidFill>
                  <a:srgbClr val="000000"/>
                </a:solidFill>
                <a:latin typeface="Arial"/>
                <a:ea typeface="Arial"/>
                <a:cs typeface="Arial"/>
                <a:sym typeface="Arial"/>
              </a:endParaRPr>
            </a:p>
          </p:txBody>
        </p:sp>
        <p:sp>
          <p:nvSpPr>
            <p:cNvPr id="476" name="Google Shape;476;p19"/>
            <p:cNvSpPr/>
            <p:nvPr/>
          </p:nvSpPr>
          <p:spPr>
            <a:xfrm>
              <a:off x="0" y="2696214"/>
              <a:ext cx="1248370" cy="792715"/>
            </a:xfrm>
            <a:prstGeom prst="roundRect">
              <a:avLst>
                <a:gd name="adj" fmla="val 10000"/>
              </a:avLst>
            </a:prstGeom>
            <a:solidFill>
              <a:srgbClr val="8F826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7" name="Google Shape;477;p19"/>
            <p:cNvSpPr/>
            <p:nvPr/>
          </p:nvSpPr>
          <p:spPr>
            <a:xfrm>
              <a:off x="138707" y="2827987"/>
              <a:ext cx="1248370" cy="792715"/>
            </a:xfrm>
            <a:prstGeom prst="roundRect">
              <a:avLst>
                <a:gd name="adj" fmla="val 10000"/>
              </a:avLst>
            </a:prstGeom>
            <a:solidFill>
              <a:schemeClr val="lt1">
                <a:alpha val="87058"/>
              </a:schemeClr>
            </a:solidFill>
            <a:ln w="25400" cap="flat" cmpd="sng">
              <a:solidFill>
                <a:srgbClr val="8F826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8" name="Google Shape;478;p19"/>
            <p:cNvSpPr txBox="1"/>
            <p:nvPr/>
          </p:nvSpPr>
          <p:spPr>
            <a:xfrm>
              <a:off x="161925" y="2851205"/>
              <a:ext cx="1201934" cy="746279"/>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en-US" dirty="0"/>
                <a:t>Tu</a:t>
              </a:r>
              <a:endParaRPr sz="1400" b="0" i="0" u="none" strike="noStrike" cap="none" dirty="0">
                <a:solidFill>
                  <a:srgbClr val="000000"/>
                </a:solidFill>
                <a:latin typeface="Arial"/>
                <a:ea typeface="Arial"/>
                <a:cs typeface="Arial"/>
                <a:sym typeface="Arial"/>
              </a:endParaRPr>
            </a:p>
          </p:txBody>
        </p:sp>
        <p:sp>
          <p:nvSpPr>
            <p:cNvPr id="479" name="Google Shape;479;p19"/>
            <p:cNvSpPr/>
            <p:nvPr/>
          </p:nvSpPr>
          <p:spPr>
            <a:xfrm>
              <a:off x="1525786" y="2696214"/>
              <a:ext cx="1248370" cy="792715"/>
            </a:xfrm>
            <a:prstGeom prst="roundRect">
              <a:avLst>
                <a:gd name="adj" fmla="val 10000"/>
              </a:avLst>
            </a:prstGeom>
            <a:solidFill>
              <a:srgbClr val="8F826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0" name="Google Shape;480;p19"/>
            <p:cNvSpPr/>
            <p:nvPr/>
          </p:nvSpPr>
          <p:spPr>
            <a:xfrm>
              <a:off x="1664494" y="2827987"/>
              <a:ext cx="1248370" cy="792715"/>
            </a:xfrm>
            <a:prstGeom prst="roundRect">
              <a:avLst>
                <a:gd name="adj" fmla="val 10000"/>
              </a:avLst>
            </a:prstGeom>
            <a:solidFill>
              <a:schemeClr val="lt1">
                <a:alpha val="87058"/>
              </a:schemeClr>
            </a:solidFill>
            <a:ln w="25400" cap="flat" cmpd="sng">
              <a:solidFill>
                <a:srgbClr val="8F826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1" name="Google Shape;481;p19"/>
            <p:cNvSpPr txBox="1"/>
            <p:nvPr/>
          </p:nvSpPr>
          <p:spPr>
            <a:xfrm>
              <a:off x="1687712" y="2851205"/>
              <a:ext cx="1201934" cy="746279"/>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en-US" dirty="0"/>
                <a:t>Tus Hermanos</a:t>
              </a:r>
              <a:endParaRPr sz="1400" b="0" i="0" u="none" strike="noStrike" cap="none" dirty="0">
                <a:solidFill>
                  <a:srgbClr val="000000"/>
                </a:solidFill>
                <a:latin typeface="Arial"/>
                <a:ea typeface="Arial"/>
                <a:cs typeface="Arial"/>
                <a:sym typeface="Arial"/>
              </a:endParaRPr>
            </a:p>
          </p:txBody>
        </p:sp>
        <p:sp>
          <p:nvSpPr>
            <p:cNvPr id="482" name="Google Shape;482;p19"/>
            <p:cNvSpPr/>
            <p:nvPr/>
          </p:nvSpPr>
          <p:spPr>
            <a:xfrm>
              <a:off x="3051572" y="1540431"/>
              <a:ext cx="1248370" cy="792715"/>
            </a:xfrm>
            <a:prstGeom prst="roundRect">
              <a:avLst>
                <a:gd name="adj" fmla="val 10000"/>
              </a:avLst>
            </a:prstGeom>
            <a:solidFill>
              <a:srgbClr val="8F826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3" name="Google Shape;483;p19"/>
            <p:cNvSpPr/>
            <p:nvPr/>
          </p:nvSpPr>
          <p:spPr>
            <a:xfrm>
              <a:off x="3190280" y="1672204"/>
              <a:ext cx="1248370" cy="792715"/>
            </a:xfrm>
            <a:prstGeom prst="roundRect">
              <a:avLst>
                <a:gd name="adj" fmla="val 10000"/>
              </a:avLst>
            </a:prstGeom>
            <a:solidFill>
              <a:schemeClr val="lt1">
                <a:alpha val="87058"/>
              </a:schemeClr>
            </a:solidFill>
            <a:ln w="25400" cap="flat" cmpd="sng">
              <a:solidFill>
                <a:srgbClr val="8F826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4" name="Google Shape;484;p19"/>
            <p:cNvSpPr txBox="1"/>
            <p:nvPr/>
          </p:nvSpPr>
          <p:spPr>
            <a:xfrm>
              <a:off x="3213498" y="1695422"/>
              <a:ext cx="1201934" cy="746279"/>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es-PE" noProof="0" dirty="0"/>
                <a:t>Tías / Tíos</a:t>
              </a:r>
              <a:endParaRPr lang="es-PE" sz="1400" b="0" i="0" u="none" strike="noStrike" cap="none" noProof="0" dirty="0">
                <a:solidFill>
                  <a:srgbClr val="000000"/>
                </a:solidFill>
                <a:latin typeface="Arial"/>
                <a:ea typeface="Arial"/>
                <a:cs typeface="Arial"/>
                <a:sym typeface="Arial"/>
              </a:endParaRPr>
            </a:p>
          </p:txBody>
        </p:sp>
        <p:sp>
          <p:nvSpPr>
            <p:cNvPr id="485" name="Google Shape;485;p19"/>
            <p:cNvSpPr/>
            <p:nvPr/>
          </p:nvSpPr>
          <p:spPr>
            <a:xfrm>
              <a:off x="3051572" y="2696214"/>
              <a:ext cx="1248370" cy="792715"/>
            </a:xfrm>
            <a:prstGeom prst="roundRect">
              <a:avLst>
                <a:gd name="adj" fmla="val 10000"/>
              </a:avLst>
            </a:prstGeom>
            <a:solidFill>
              <a:srgbClr val="8F826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6" name="Google Shape;486;p19"/>
            <p:cNvSpPr/>
            <p:nvPr/>
          </p:nvSpPr>
          <p:spPr>
            <a:xfrm>
              <a:off x="3190280" y="2827987"/>
              <a:ext cx="1248370" cy="792715"/>
            </a:xfrm>
            <a:prstGeom prst="roundRect">
              <a:avLst>
                <a:gd name="adj" fmla="val 10000"/>
              </a:avLst>
            </a:prstGeom>
            <a:solidFill>
              <a:schemeClr val="lt1">
                <a:alpha val="87058"/>
              </a:schemeClr>
            </a:solidFill>
            <a:ln w="25400" cap="flat" cmpd="sng">
              <a:solidFill>
                <a:srgbClr val="8F826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7" name="Google Shape;487;p19"/>
            <p:cNvSpPr txBox="1"/>
            <p:nvPr/>
          </p:nvSpPr>
          <p:spPr>
            <a:xfrm>
              <a:off x="3213498" y="2851205"/>
              <a:ext cx="1201934" cy="746279"/>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Tus Primos</a:t>
              </a:r>
              <a:endParaRPr sz="1400" b="0" i="0" u="none" strike="noStrike" cap="none" dirty="0">
                <a:solidFill>
                  <a:srgbClr val="000000"/>
                </a:solidFill>
                <a:latin typeface="Arial"/>
                <a:ea typeface="Arial"/>
                <a:cs typeface="Arial"/>
                <a:sym typeface="Arial"/>
              </a:endParaRPr>
            </a:p>
          </p:txBody>
        </p:sp>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4" name="Google Shape;494;g1899f763874_0_55"/>
          <p:cNvSpPr txBox="1">
            <a:spLocks noGrp="1"/>
          </p:cNvSpPr>
          <p:nvPr>
            <p:ph type="ctrTitle"/>
          </p:nvPr>
        </p:nvSpPr>
        <p:spPr>
          <a:xfrm>
            <a:off x="217273" y="1860586"/>
            <a:ext cx="2574805" cy="1083499"/>
          </a:xfrm>
          <a:prstGeom prst="rect">
            <a:avLst/>
          </a:prstGeom>
          <a:noFill/>
          <a:ln>
            <a:noFill/>
          </a:ln>
        </p:spPr>
        <p:txBody>
          <a:bodyPr spcFirstLastPara="1" wrap="square" lIns="91425" tIns="91425" rIns="91425" bIns="91425" anchor="t" anchorCtr="0">
            <a:noAutofit/>
          </a:bodyPr>
          <a:lstStyle/>
          <a:p>
            <a:pPr lvl="0"/>
            <a:r>
              <a:rPr lang="es-MX" noProof="0" dirty="0"/>
              <a:t>Ejemplo ilustrativo</a:t>
            </a:r>
            <a:endParaRPr lang="es-MX" sz="2800" noProof="0" dirty="0">
              <a:solidFill>
                <a:schemeClr val="dk1"/>
              </a:solidFill>
            </a:endParaRPr>
          </a:p>
        </p:txBody>
      </p:sp>
      <p:pic>
        <p:nvPicPr>
          <p:cNvPr id="492" name="Google Shape;492;g1899f763874_0_55" descr="Infographic of a family tree, same as information on the previous slide diagram."/>
          <p:cNvPicPr preferRelativeResize="0">
            <a:picLocks noGrp="1"/>
          </p:cNvPicPr>
          <p:nvPr>
            <p:ph type="pic" idx="2"/>
          </p:nvPr>
        </p:nvPicPr>
        <p:blipFill rotWithShape="1">
          <a:blip r:embed="rId3" cstate="print">
            <a:alphaModFix/>
            <a:extLst>
              <a:ext uri="{28A0092B-C50C-407E-A947-70E740481C1C}">
                <a14:useLocalDpi xmlns:a14="http://schemas.microsoft.com/office/drawing/2010/main"/>
              </a:ext>
            </a:extLst>
          </a:blip>
          <a:srcRect/>
          <a:stretch/>
        </p:blipFill>
        <p:spPr>
          <a:xfrm>
            <a:off x="3008900" y="135300"/>
            <a:ext cx="5917827" cy="4534073"/>
          </a:xfrm>
          <a:prstGeom prst="rect">
            <a:avLst/>
          </a:prstGeom>
          <a:noFill/>
          <a:ln>
            <a:noFill/>
          </a:ln>
        </p:spPr>
      </p:pic>
      <p:sp>
        <p:nvSpPr>
          <p:cNvPr id="493" name="Google Shape;493;g1899f763874_0_55"/>
          <p:cNvSpPr txBox="1"/>
          <p:nvPr/>
        </p:nvSpPr>
        <p:spPr>
          <a:xfrm>
            <a:off x="140550" y="4602600"/>
            <a:ext cx="8862900" cy="369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sng" strike="noStrike" cap="none">
                <a:solidFill>
                  <a:schemeClr val="hlink"/>
                </a:solidFill>
                <a:latin typeface="Catamaran Light"/>
                <a:ea typeface="Catamaran Light"/>
                <a:cs typeface="Catamaran Light"/>
                <a:sym typeface="Catamaran Light"/>
                <a:hlinkClick r:id="rId4"/>
              </a:rPr>
              <a:t>https://www.atlantafed.org/-/media/documents/news/conferences/2017/0615-heirs-property-in-the-south/infographic.pdf</a:t>
            </a:r>
            <a:r>
              <a:rPr lang="en-US" sz="1200" b="0" i="0" u="none" strike="noStrike" cap="none">
                <a:solidFill>
                  <a:srgbClr val="000000"/>
                </a:solidFill>
                <a:latin typeface="Catamaran Light"/>
                <a:ea typeface="Catamaran Light"/>
                <a:cs typeface="Catamaran Light"/>
                <a:sym typeface="Catamaran Light"/>
              </a:rPr>
              <a:t> </a:t>
            </a:r>
            <a:endParaRPr sz="1200" b="0" i="0" u="none" strike="noStrike" cap="none">
              <a:solidFill>
                <a:srgbClr val="000000"/>
              </a:solidFill>
              <a:latin typeface="Catamaran Light"/>
              <a:ea typeface="Catamaran Light"/>
              <a:cs typeface="Catamaran Light"/>
              <a:sym typeface="Catamaran Light"/>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g19209b97418_1_2"/>
          <p:cNvSpPr txBox="1">
            <a:spLocks noGrp="1"/>
          </p:cNvSpPr>
          <p:nvPr>
            <p:ph type="ctrTitle"/>
          </p:nvPr>
        </p:nvSpPr>
        <p:spPr>
          <a:xfrm>
            <a:off x="583975" y="1702867"/>
            <a:ext cx="2861752" cy="2027697"/>
          </a:xfrm>
          <a:prstGeom prst="rect">
            <a:avLst/>
          </a:prstGeom>
          <a:noFill/>
          <a:ln>
            <a:noFill/>
          </a:ln>
        </p:spPr>
        <p:txBody>
          <a:bodyPr spcFirstLastPara="1" wrap="square" lIns="91425" tIns="91425" rIns="91425" bIns="91425" anchor="t" anchorCtr="0">
            <a:noAutofit/>
          </a:bodyPr>
          <a:lstStyle/>
          <a:p>
            <a:pPr lvl="0"/>
            <a:r>
              <a:rPr lang="es-ES" dirty="0"/>
              <a:t>El árbol genealógico de su familia</a:t>
            </a:r>
            <a:endParaRPr dirty="0"/>
          </a:p>
        </p:txBody>
      </p:sp>
      <p:pic>
        <p:nvPicPr>
          <p:cNvPr id="500" name="Google Shape;500;g19209b97418_1_2" descr="Five Generation Family Tree DIY 16x20 Inch Fillable PDF Template image 3"/>
          <p:cNvPicPr preferRelativeResize="0"/>
          <p:nvPr/>
        </p:nvPicPr>
        <p:blipFill rotWithShape="1">
          <a:blip r:embed="rId3">
            <a:alphaModFix/>
          </a:blip>
          <a:srcRect/>
          <a:stretch/>
        </p:blipFill>
        <p:spPr>
          <a:xfrm>
            <a:off x="4366325" y="242125"/>
            <a:ext cx="4193700" cy="41937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20"/>
          <p:cNvSpPr txBox="1">
            <a:spLocks noGrp="1"/>
          </p:cNvSpPr>
          <p:nvPr>
            <p:ph type="ctrTitle"/>
          </p:nvPr>
        </p:nvSpPr>
        <p:spPr>
          <a:xfrm>
            <a:off x="817621" y="60900"/>
            <a:ext cx="8326331" cy="487500"/>
          </a:xfrm>
          <a:prstGeom prst="rect">
            <a:avLst/>
          </a:prstGeom>
          <a:noFill/>
          <a:ln>
            <a:noFill/>
          </a:ln>
        </p:spPr>
        <p:txBody>
          <a:bodyPr spcFirstLastPara="1" wrap="square" lIns="91425" tIns="91425" rIns="91425" bIns="91425" anchor="t" anchorCtr="0">
            <a:noAutofit/>
          </a:bodyPr>
          <a:lstStyle/>
          <a:p>
            <a:pPr lvl="0"/>
            <a:r>
              <a:rPr lang="es-ES" dirty="0"/>
              <a:t>¿Qué representa la tierra para la familia?</a:t>
            </a:r>
            <a:br>
              <a:rPr lang="en-US" dirty="0"/>
            </a:br>
            <a:endParaRPr dirty="0"/>
          </a:p>
        </p:txBody>
      </p:sp>
      <p:sp>
        <p:nvSpPr>
          <p:cNvPr id="506" name="Google Shape;506;p20"/>
          <p:cNvSpPr txBox="1"/>
          <p:nvPr/>
        </p:nvSpPr>
        <p:spPr>
          <a:xfrm flipH="1">
            <a:off x="0" y="576015"/>
            <a:ext cx="4015947" cy="4264435"/>
          </a:xfrm>
          <a:prstGeom prst="rect">
            <a:avLst/>
          </a:prstGeom>
          <a:noFill/>
          <a:ln>
            <a:noFill/>
          </a:ln>
        </p:spPr>
        <p:txBody>
          <a:bodyPr spcFirstLastPara="1" wrap="square" lIns="91425" tIns="91425" rIns="91425" bIns="91425" anchor="t" anchorCtr="0">
            <a:noAutofit/>
          </a:bodyPr>
          <a:lstStyle/>
          <a:p>
            <a:pPr marL="457200" lvl="0">
              <a:buSzPts val="2000"/>
            </a:pPr>
            <a:r>
              <a:rPr lang="es-ES" sz="2400" b="1" dirty="0">
                <a:solidFill>
                  <a:schemeClr val="dk1"/>
                </a:solidFill>
                <a:latin typeface="Catamaran Light"/>
                <a:ea typeface="Catamaran Light"/>
                <a:cs typeface="Catamaran Light"/>
                <a:sym typeface="Catamaran Light"/>
              </a:rPr>
              <a:t>Emocional y culturalmente</a:t>
            </a:r>
          </a:p>
          <a:p>
            <a:pPr marL="457200" lvl="0">
              <a:buSzPts val="2000"/>
            </a:pPr>
            <a:r>
              <a:rPr lang="es-ES" sz="2400" dirty="0">
                <a:solidFill>
                  <a:schemeClr val="dk1"/>
                </a:solidFill>
                <a:latin typeface="Catamaran Light"/>
                <a:ea typeface="Catamaran Light"/>
                <a:cs typeface="Catamaran Light"/>
                <a:sym typeface="Catamaran Light"/>
              </a:rPr>
              <a:t>• Por qué se compró</a:t>
            </a:r>
          </a:p>
          <a:p>
            <a:pPr marL="457200" lvl="0">
              <a:buSzPts val="2000"/>
            </a:pPr>
            <a:r>
              <a:rPr lang="es-ES" sz="2400" dirty="0">
                <a:solidFill>
                  <a:schemeClr val="dk1"/>
                </a:solidFill>
                <a:latin typeface="Catamaran Light"/>
                <a:ea typeface="Catamaran Light"/>
                <a:cs typeface="Catamaran Light"/>
                <a:sym typeface="Catamaran Light"/>
              </a:rPr>
              <a:t>• Cómo se ha utilizado</a:t>
            </a:r>
          </a:p>
          <a:p>
            <a:pPr marL="457200" lvl="0">
              <a:buSzPts val="2000"/>
            </a:pPr>
            <a:r>
              <a:rPr lang="es-ES" sz="2400" dirty="0">
                <a:solidFill>
                  <a:schemeClr val="dk1"/>
                </a:solidFill>
                <a:latin typeface="Catamaran Light"/>
                <a:ea typeface="Catamaran Light"/>
                <a:cs typeface="Catamaran Light"/>
                <a:sym typeface="Catamaran Light"/>
              </a:rPr>
              <a:t>• Legado familiar</a:t>
            </a:r>
          </a:p>
          <a:p>
            <a:pPr marL="457200" lvl="0">
              <a:buSzPts val="2000"/>
            </a:pPr>
            <a:endParaRPr lang="es-ES" sz="1000" b="1" dirty="0">
              <a:solidFill>
                <a:schemeClr val="dk1"/>
              </a:solidFill>
              <a:latin typeface="Catamaran Light"/>
              <a:ea typeface="Catamaran Light"/>
              <a:cs typeface="Catamaran Light"/>
              <a:sym typeface="Catamaran Light"/>
            </a:endParaRPr>
          </a:p>
          <a:p>
            <a:pPr marL="457200" lvl="0">
              <a:buSzPts val="2000"/>
            </a:pPr>
            <a:r>
              <a:rPr lang="es-ES" sz="2400" b="1" dirty="0">
                <a:solidFill>
                  <a:schemeClr val="dk1"/>
                </a:solidFill>
                <a:latin typeface="Catamaran Light"/>
                <a:ea typeface="Catamaran Light"/>
                <a:cs typeface="Catamaran Light"/>
                <a:sym typeface="Catamaran Light"/>
              </a:rPr>
              <a:t>Económicamente</a:t>
            </a:r>
          </a:p>
          <a:p>
            <a:pPr marL="457200" lvl="0">
              <a:buSzPts val="2000"/>
            </a:pPr>
            <a:r>
              <a:rPr lang="es-ES" sz="2400" dirty="0">
                <a:solidFill>
                  <a:schemeClr val="dk1"/>
                </a:solidFill>
                <a:latin typeface="Catamaran Light"/>
                <a:ea typeface="Catamaran Light"/>
                <a:cs typeface="Catamaran Light"/>
                <a:sym typeface="Catamaran Light"/>
              </a:rPr>
              <a:t>• Valoración de la tierra</a:t>
            </a:r>
          </a:p>
          <a:p>
            <a:pPr marL="457200" lvl="0">
              <a:buSzPts val="2000"/>
            </a:pPr>
            <a:endParaRPr lang="es-ES" sz="1000" b="1" dirty="0">
              <a:solidFill>
                <a:schemeClr val="dk1"/>
              </a:solidFill>
              <a:latin typeface="Catamaran Light"/>
              <a:ea typeface="Catamaran Light"/>
              <a:cs typeface="Catamaran Light"/>
              <a:sym typeface="Catamaran Light"/>
            </a:endParaRPr>
          </a:p>
          <a:p>
            <a:pPr marL="457200" lvl="0">
              <a:buSzPts val="2000"/>
            </a:pPr>
            <a:r>
              <a:rPr lang="es-ES" sz="2400" b="1" dirty="0">
                <a:solidFill>
                  <a:schemeClr val="dk1"/>
                </a:solidFill>
                <a:latin typeface="Catamaran Light"/>
                <a:ea typeface="Catamaran Light"/>
                <a:cs typeface="Catamaran Light"/>
                <a:sym typeface="Catamaran Light"/>
              </a:rPr>
              <a:t>Oportunidades de ingreso:</a:t>
            </a:r>
          </a:p>
          <a:p>
            <a:pPr marL="457200" lvl="0">
              <a:buSzPts val="2000"/>
            </a:pPr>
            <a:r>
              <a:rPr lang="es-ES" sz="2400" dirty="0">
                <a:solidFill>
                  <a:schemeClr val="dk1"/>
                </a:solidFill>
                <a:latin typeface="Catamaran Light"/>
                <a:ea typeface="Catamaran Light"/>
                <a:cs typeface="Catamaran Light"/>
                <a:sym typeface="Catamaran Light"/>
              </a:rPr>
              <a:t>• Madera</a:t>
            </a:r>
          </a:p>
          <a:p>
            <a:pPr marL="457200" lvl="0">
              <a:buSzPts val="2000"/>
            </a:pPr>
            <a:r>
              <a:rPr lang="es-ES" sz="2400" dirty="0">
                <a:solidFill>
                  <a:schemeClr val="dk1"/>
                </a:solidFill>
                <a:latin typeface="Catamaran Light"/>
                <a:ea typeface="Catamaran Light"/>
                <a:cs typeface="Catamaran Light"/>
                <a:sym typeface="Catamaran Light"/>
              </a:rPr>
              <a:t>• Arrendamientos</a:t>
            </a:r>
          </a:p>
          <a:p>
            <a:pPr marL="457200" lvl="0">
              <a:buSzPts val="2000"/>
            </a:pPr>
            <a:r>
              <a:rPr lang="es-ES" sz="2400" dirty="0">
                <a:solidFill>
                  <a:schemeClr val="dk1"/>
                </a:solidFill>
                <a:latin typeface="Catamaran Light"/>
                <a:ea typeface="Catamaran Light"/>
                <a:cs typeface="Catamaran Light"/>
                <a:sym typeface="Catamaran Light"/>
              </a:rPr>
              <a:t>• Agricultura</a:t>
            </a:r>
          </a:p>
          <a:p>
            <a:pPr marL="457200" lvl="0">
              <a:buSzPts val="2000"/>
            </a:pPr>
            <a:r>
              <a:rPr lang="es-ES" sz="2400" dirty="0">
                <a:solidFill>
                  <a:schemeClr val="dk1"/>
                </a:solidFill>
                <a:latin typeface="Catamaran Light"/>
                <a:ea typeface="Catamaran Light"/>
                <a:cs typeface="Catamaran Light"/>
                <a:sym typeface="Catamaran Light"/>
              </a:rPr>
              <a:t>• Otros</a:t>
            </a:r>
            <a:endParaRPr sz="2400" b="0" i="0" u="none" strike="noStrike" cap="none" dirty="0">
              <a:solidFill>
                <a:schemeClr val="dk1"/>
              </a:solidFill>
              <a:latin typeface="Catamaran Light"/>
              <a:ea typeface="Catamaran Light"/>
              <a:cs typeface="Catamaran Light"/>
              <a:sym typeface="Catamaran Light"/>
            </a:endParaRPr>
          </a:p>
          <a:p>
            <a:pPr marL="171450" marR="0" lvl="0" indent="-95250" algn="l" rtl="0">
              <a:lnSpc>
                <a:spcPct val="115000"/>
              </a:lnSpc>
              <a:spcAft>
                <a:spcPts val="0"/>
              </a:spcAft>
              <a:buClr>
                <a:schemeClr val="dk1"/>
              </a:buClr>
              <a:buSzPts val="1200"/>
              <a:buFont typeface="Catamaran Light"/>
              <a:buNone/>
            </a:pPr>
            <a:endParaRPr sz="2400" b="0" i="0" u="none" strike="noStrike" cap="none" dirty="0">
              <a:solidFill>
                <a:schemeClr val="dk1"/>
              </a:solidFill>
              <a:latin typeface="Catamaran Light"/>
              <a:ea typeface="Catamaran Light"/>
              <a:cs typeface="Catamaran Light"/>
              <a:sym typeface="Catamaran Light"/>
            </a:endParaRPr>
          </a:p>
          <a:p>
            <a:pPr marL="0" marR="0" lvl="0" indent="0" algn="l" rtl="0">
              <a:lnSpc>
                <a:spcPct val="115000"/>
              </a:lnSpc>
              <a:spcBef>
                <a:spcPts val="1600"/>
              </a:spcBef>
              <a:spcAft>
                <a:spcPts val="1600"/>
              </a:spcAft>
              <a:buClr>
                <a:schemeClr val="dk1"/>
              </a:buClr>
              <a:buSzPts val="1200"/>
              <a:buFont typeface="Catamaran Light"/>
              <a:buNone/>
            </a:pPr>
            <a:endParaRPr sz="1200" b="0" i="0" u="none" strike="noStrike" cap="none" dirty="0">
              <a:solidFill>
                <a:schemeClr val="dk1"/>
              </a:solidFill>
              <a:latin typeface="Catamaran Light"/>
              <a:ea typeface="Catamaran Light"/>
              <a:cs typeface="Catamaran Light"/>
              <a:sym typeface="Catamaran Light"/>
            </a:endParaRPr>
          </a:p>
        </p:txBody>
      </p:sp>
      <p:pic>
        <p:nvPicPr>
          <p:cNvPr id="2" name="Picture 1" descr="A farm in a field with mountains in the background&#10;">
            <a:extLst>
              <a:ext uri="{FF2B5EF4-FFF2-40B4-BE49-F238E27FC236}">
                <a16:creationId xmlns:a16="http://schemas.microsoft.com/office/drawing/2014/main" id="{CD94137E-73D0-748D-0889-48B0D57CBD8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015947" y="1094038"/>
            <a:ext cx="4844537" cy="3228390"/>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p21"/>
          <p:cNvSpPr txBox="1">
            <a:spLocks noGrp="1"/>
          </p:cNvSpPr>
          <p:nvPr>
            <p:ph type="ctrTitle"/>
          </p:nvPr>
        </p:nvSpPr>
        <p:spPr>
          <a:xfrm>
            <a:off x="817669" y="0"/>
            <a:ext cx="8326331" cy="487500"/>
          </a:xfrm>
          <a:prstGeom prst="rect">
            <a:avLst/>
          </a:prstGeom>
          <a:noFill/>
          <a:ln>
            <a:noFill/>
          </a:ln>
        </p:spPr>
        <p:txBody>
          <a:bodyPr spcFirstLastPara="1" wrap="square" lIns="91425" tIns="91425" rIns="91425" bIns="91425" anchor="t" anchorCtr="0">
            <a:noAutofit/>
          </a:bodyPr>
          <a:lstStyle/>
          <a:p>
            <a:pPr lvl="0"/>
            <a:r>
              <a:rPr lang="es-ES" sz="2700" dirty="0"/>
              <a:t>Acciones que la familia debe tomar al resolver asuntos de propiedad de herederos</a:t>
            </a:r>
            <a:endParaRPr sz="2700" dirty="0"/>
          </a:p>
        </p:txBody>
      </p:sp>
      <p:sp>
        <p:nvSpPr>
          <p:cNvPr id="513" name="Google Shape;513;p21"/>
          <p:cNvSpPr txBox="1">
            <a:spLocks noGrp="1"/>
          </p:cNvSpPr>
          <p:nvPr>
            <p:ph type="body" idx="1"/>
          </p:nvPr>
        </p:nvSpPr>
        <p:spPr>
          <a:xfrm>
            <a:off x="182005" y="1524180"/>
            <a:ext cx="8779990" cy="2433638"/>
          </a:xfrm>
          <a:prstGeom prst="rect">
            <a:avLst/>
          </a:prstGeom>
          <a:noFill/>
          <a:ln>
            <a:noFill/>
          </a:ln>
        </p:spPr>
        <p:txBody>
          <a:bodyPr spcFirstLastPara="1" wrap="square" lIns="91425" tIns="91425" rIns="91425" bIns="91425" anchor="t" anchorCtr="0">
            <a:noAutofit/>
          </a:bodyPr>
          <a:lstStyle/>
          <a:p>
            <a:pPr marL="171450" lvl="0" indent="-171450">
              <a:lnSpc>
                <a:spcPct val="100000"/>
              </a:lnSpc>
            </a:pPr>
            <a:r>
              <a:rPr lang="es-ES" sz="2400" b="1" dirty="0"/>
              <a:t>Asegure la propiedad</a:t>
            </a:r>
          </a:p>
          <a:p>
            <a:pPr marL="0" lvl="0" indent="0">
              <a:lnSpc>
                <a:spcPct val="100000"/>
              </a:lnSpc>
              <a:buNone/>
            </a:pPr>
            <a:r>
              <a:rPr lang="es-ES" sz="2400" dirty="0"/>
              <a:t>(para evitar reclamaciones por posesión adversa)</a:t>
            </a:r>
          </a:p>
          <a:p>
            <a:pPr marL="0" lvl="0" indent="0">
              <a:lnSpc>
                <a:spcPct val="100000"/>
              </a:lnSpc>
              <a:buNone/>
            </a:pPr>
            <a:endParaRPr lang="es-ES" sz="2400" dirty="0"/>
          </a:p>
          <a:p>
            <a:pPr marL="171450" lvl="0" indent="-171450">
              <a:lnSpc>
                <a:spcPct val="100000"/>
              </a:lnSpc>
            </a:pPr>
            <a:r>
              <a:rPr lang="es-ES" sz="2400" b="1" dirty="0"/>
              <a:t>Asegúrese de que los impuestos sobre la propiedad estén pagados</a:t>
            </a:r>
          </a:p>
          <a:p>
            <a:pPr marL="0" lvl="0" indent="0">
              <a:lnSpc>
                <a:spcPct val="100000"/>
              </a:lnSpc>
              <a:buNone/>
            </a:pPr>
            <a:r>
              <a:rPr lang="es-ES" sz="2400" dirty="0"/>
              <a:t>(para evitar perder la tierra por una venta por impuestos)</a:t>
            </a:r>
          </a:p>
          <a:p>
            <a:pPr marL="0" lvl="0" indent="0">
              <a:lnSpc>
                <a:spcPct val="100000"/>
              </a:lnSpc>
              <a:buNone/>
            </a:pPr>
            <a:endParaRPr lang="es-ES" sz="2400" dirty="0"/>
          </a:p>
          <a:p>
            <a:pPr marL="171450" lvl="0" indent="-171450">
              <a:lnSpc>
                <a:spcPct val="100000"/>
              </a:lnSpc>
            </a:pPr>
            <a:r>
              <a:rPr lang="es-ES" sz="2400" b="1" dirty="0"/>
              <a:t>Establezca y mantenga comunicación entre todos los herederos.</a:t>
            </a:r>
          </a:p>
          <a:p>
            <a:pPr marL="171450" lvl="0" indent="-171450">
              <a:lnSpc>
                <a:spcPct val="100000"/>
              </a:lnSpc>
            </a:pPr>
            <a:endParaRPr lang="es-ES" sz="2400" b="1" dirty="0"/>
          </a:p>
          <a:p>
            <a:pPr marL="171450" lvl="0" indent="-171450">
              <a:lnSpc>
                <a:spcPct val="100000"/>
              </a:lnSpc>
            </a:pPr>
            <a:r>
              <a:rPr lang="es-ES" sz="2400" b="1" dirty="0"/>
              <a:t>¡No firme nada sin hablar antes con un asesor de confianza!</a:t>
            </a:r>
            <a:endParaRPr sz="2400" b="1" dirty="0"/>
          </a:p>
        </p:txBody>
      </p:sp>
      <p:pic>
        <p:nvPicPr>
          <p:cNvPr id="514" name="Google Shape;514;p21">
            <a:extLst>
              <a:ext uri="{C183D7F6-B498-43B3-948B-1728B52AA6E4}">
                <adec:decorative xmlns:adec="http://schemas.microsoft.com/office/drawing/2017/decorative" val="1"/>
              </a:ext>
            </a:extLst>
          </p:cNvPr>
          <p:cNvPicPr preferRelativeResize="0">
            <a:picLocks noChangeAspect="1"/>
          </p:cNvPicPr>
          <p:nvPr/>
        </p:nvPicPr>
        <p:blipFill rotWithShape="1">
          <a:blip r:embed="rId3">
            <a:alphaModFix/>
          </a:blip>
          <a:srcRect/>
          <a:stretch/>
        </p:blipFill>
        <p:spPr>
          <a:xfrm>
            <a:off x="6463492" y="1017270"/>
            <a:ext cx="2331721" cy="155448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23"/>
          <p:cNvSpPr txBox="1">
            <a:spLocks noGrp="1"/>
          </p:cNvSpPr>
          <p:nvPr>
            <p:ph type="title"/>
          </p:nvPr>
        </p:nvSpPr>
        <p:spPr>
          <a:xfrm>
            <a:off x="354321" y="275067"/>
            <a:ext cx="8395396" cy="634932"/>
          </a:xfrm>
          <a:prstGeom prst="rect">
            <a:avLst/>
          </a:prstGeom>
          <a:noFill/>
          <a:ln>
            <a:noFill/>
          </a:ln>
        </p:spPr>
        <p:txBody>
          <a:bodyPr spcFirstLastPara="1" wrap="square" lIns="91425" tIns="91425" rIns="91425" bIns="91425" anchor="ctr" anchorCtr="0">
            <a:noAutofit/>
          </a:bodyPr>
          <a:lstStyle/>
          <a:p>
            <a:pPr lvl="0"/>
            <a:r>
              <a:rPr lang="es-ES" sz="2500" dirty="0"/>
              <a:t>Documentación de la propiedad: pasos a seguir antes de consultar a un abogado</a:t>
            </a:r>
            <a:endParaRPr sz="2500" dirty="0"/>
          </a:p>
        </p:txBody>
      </p:sp>
      <p:sp>
        <p:nvSpPr>
          <p:cNvPr id="520" name="Google Shape;520;p23"/>
          <p:cNvSpPr txBox="1">
            <a:spLocks noGrp="1"/>
          </p:cNvSpPr>
          <p:nvPr>
            <p:ph type="body" idx="1"/>
          </p:nvPr>
        </p:nvSpPr>
        <p:spPr>
          <a:xfrm>
            <a:off x="215986" y="1123215"/>
            <a:ext cx="8928014" cy="2499226"/>
          </a:xfrm>
          <a:prstGeom prst="rect">
            <a:avLst/>
          </a:prstGeom>
          <a:noFill/>
          <a:ln>
            <a:noFill/>
          </a:ln>
        </p:spPr>
        <p:txBody>
          <a:bodyPr spcFirstLastPara="1" wrap="square" lIns="91425" tIns="91425" rIns="91425" bIns="91425" anchor="t" anchorCtr="0">
            <a:noAutofit/>
          </a:bodyPr>
          <a:lstStyle/>
          <a:p>
            <a:pPr marL="0" lvl="0" indent="0">
              <a:lnSpc>
                <a:spcPct val="100000"/>
              </a:lnSpc>
              <a:buNone/>
            </a:pPr>
            <a:r>
              <a:rPr lang="es-ES" sz="2400" dirty="0"/>
              <a:t>• </a:t>
            </a:r>
            <a:r>
              <a:rPr lang="es-ES" sz="2400" b="1" dirty="0"/>
              <a:t>Reúna </a:t>
            </a:r>
            <a:r>
              <a:rPr lang="es-ES" sz="2400" dirty="0"/>
              <a:t>todos los documentos relacionados con la propiedad: testamentos, documentos de impuestos, escrituras, contratos de arrendamiento, derecho de paso.</a:t>
            </a:r>
          </a:p>
          <a:p>
            <a:pPr marL="0" lvl="0" indent="0">
              <a:lnSpc>
                <a:spcPct val="100000"/>
              </a:lnSpc>
              <a:buNone/>
            </a:pPr>
            <a:r>
              <a:rPr lang="es-ES" sz="2400" dirty="0"/>
              <a:t>• </a:t>
            </a:r>
            <a:r>
              <a:rPr lang="es-ES" sz="2400" b="1" dirty="0"/>
              <a:t>Busque </a:t>
            </a:r>
            <a:r>
              <a:rPr lang="es-ES" sz="2400" dirty="0"/>
              <a:t>en la oficina donde se conservan los registros de propiedad</a:t>
            </a:r>
          </a:p>
          <a:p>
            <a:pPr marL="0" lvl="0" indent="0">
              <a:lnSpc>
                <a:spcPct val="100000"/>
              </a:lnSpc>
              <a:buNone/>
            </a:pPr>
            <a:r>
              <a:rPr lang="es-ES" sz="2400" dirty="0"/>
              <a:t>(generalmente ubicada en el condado donde se encuentra la tierra)</a:t>
            </a:r>
          </a:p>
          <a:p>
            <a:pPr marL="0" lvl="0" indent="0">
              <a:lnSpc>
                <a:spcPct val="100000"/>
              </a:lnSpc>
              <a:buNone/>
            </a:pPr>
            <a:r>
              <a:rPr lang="es-ES" sz="2400" dirty="0"/>
              <a:t>para obtener escrituras y mapas.</a:t>
            </a:r>
          </a:p>
          <a:p>
            <a:pPr marL="0" lvl="0" indent="0">
              <a:lnSpc>
                <a:spcPct val="100000"/>
              </a:lnSpc>
              <a:buNone/>
            </a:pPr>
            <a:r>
              <a:rPr lang="es-ES" sz="2400" dirty="0"/>
              <a:t>• </a:t>
            </a:r>
            <a:r>
              <a:rPr lang="es-ES" sz="2400" b="1" dirty="0"/>
              <a:t>Revise</a:t>
            </a:r>
            <a:r>
              <a:rPr lang="es-ES" sz="2400" dirty="0"/>
              <a:t> la oficina donde se registran los gravámenes sobre propiedades</a:t>
            </a:r>
          </a:p>
          <a:p>
            <a:pPr marL="0" lvl="0" indent="0">
              <a:lnSpc>
                <a:spcPct val="100000"/>
              </a:lnSpc>
              <a:buNone/>
            </a:pPr>
            <a:r>
              <a:rPr lang="es-ES" sz="2400" dirty="0"/>
              <a:t>para identificar gravámenes (deudas) u otras sentencias que afecten la propiedad.</a:t>
            </a:r>
            <a:endParaRPr sz="2400"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p24"/>
          <p:cNvSpPr txBox="1">
            <a:spLocks noGrp="1"/>
          </p:cNvSpPr>
          <p:nvPr>
            <p:ph type="ctrTitle"/>
          </p:nvPr>
        </p:nvSpPr>
        <p:spPr>
          <a:xfrm>
            <a:off x="817669" y="0"/>
            <a:ext cx="8326331" cy="487500"/>
          </a:xfrm>
          <a:prstGeom prst="rect">
            <a:avLst/>
          </a:prstGeom>
          <a:noFill/>
          <a:ln>
            <a:noFill/>
          </a:ln>
        </p:spPr>
        <p:txBody>
          <a:bodyPr spcFirstLastPara="1" wrap="square" lIns="91425" tIns="91425" rIns="91425" bIns="91425" anchor="t" anchorCtr="0">
            <a:noAutofit/>
          </a:bodyPr>
          <a:lstStyle/>
          <a:p>
            <a:pPr lvl="0"/>
            <a:r>
              <a:rPr lang="es-ES" dirty="0"/>
              <a:t>Cómo seleccionar un abogado: aspectos clave</a:t>
            </a:r>
            <a:endParaRPr sz="2800" dirty="0">
              <a:solidFill>
                <a:schemeClr val="dk1"/>
              </a:solidFill>
            </a:endParaRPr>
          </a:p>
        </p:txBody>
      </p:sp>
      <p:sp>
        <p:nvSpPr>
          <p:cNvPr id="527" name="Google Shape;527;p24"/>
          <p:cNvSpPr txBox="1"/>
          <p:nvPr/>
        </p:nvSpPr>
        <p:spPr>
          <a:xfrm flipH="1">
            <a:off x="157432" y="335463"/>
            <a:ext cx="8829133" cy="2639558"/>
          </a:xfrm>
          <a:prstGeom prst="rect">
            <a:avLst/>
          </a:prstGeom>
          <a:noFill/>
          <a:ln>
            <a:noFill/>
          </a:ln>
        </p:spPr>
        <p:txBody>
          <a:bodyPr spcFirstLastPara="1" wrap="square" lIns="91425" tIns="91425" rIns="91425" bIns="91425" anchor="t" anchorCtr="0">
            <a:noAutofit/>
          </a:bodyPr>
          <a:lstStyle/>
          <a:p>
            <a:pPr marL="342900" lvl="0" indent="-342900">
              <a:lnSpc>
                <a:spcPct val="115000"/>
              </a:lnSpc>
              <a:spcBef>
                <a:spcPts val="2200"/>
              </a:spcBef>
              <a:spcAft>
                <a:spcPts val="1600"/>
              </a:spcAft>
              <a:buClr>
                <a:schemeClr val="dk1"/>
              </a:buClr>
              <a:buSzPct val="100000"/>
              <a:buFont typeface="Arial" panose="020B0604020202020204" pitchFamily="34" charset="0"/>
              <a:buChar char="•"/>
            </a:pPr>
            <a:r>
              <a:rPr lang="es-ES" sz="2400" dirty="0">
                <a:solidFill>
                  <a:schemeClr val="dk1"/>
                </a:solidFill>
                <a:latin typeface="Catamaran Light"/>
                <a:ea typeface="Catamaran Light"/>
                <a:cs typeface="Catamaran Light"/>
                <a:sym typeface="Catamaran Light"/>
              </a:rPr>
              <a:t>El abogado tiene experiencia adecuada en planificación patrimonial y derecho inmobiliario.</a:t>
            </a:r>
          </a:p>
          <a:p>
            <a:pPr marL="342900" lvl="0" indent="-342900">
              <a:lnSpc>
                <a:spcPct val="115000"/>
              </a:lnSpc>
              <a:spcBef>
                <a:spcPts val="2200"/>
              </a:spcBef>
              <a:spcAft>
                <a:spcPts val="1600"/>
              </a:spcAft>
              <a:buClr>
                <a:schemeClr val="dk1"/>
              </a:buClr>
              <a:buSzPct val="100000"/>
              <a:buFont typeface="Arial" panose="020B0604020202020204" pitchFamily="34" charset="0"/>
              <a:buChar char="•"/>
            </a:pPr>
            <a:r>
              <a:rPr lang="es-ES" sz="2400" dirty="0">
                <a:solidFill>
                  <a:schemeClr val="dk1"/>
                </a:solidFill>
                <a:latin typeface="Catamaran Light"/>
                <a:cs typeface="Catamaran Light"/>
                <a:sym typeface="Catamaran Light"/>
              </a:rPr>
              <a:t>El</a:t>
            </a:r>
            <a:r>
              <a:rPr lang="es-ES" sz="2400" dirty="0">
                <a:solidFill>
                  <a:schemeClr val="dk1"/>
                </a:solidFill>
                <a:latin typeface="Catamaran Light"/>
                <a:ea typeface="Catamaran Light"/>
                <a:cs typeface="Catamaran Light"/>
                <a:sym typeface="Catamaran Light"/>
              </a:rPr>
              <a:t> abogado es recomendado por asesores de confianza y tiene buena reputación.</a:t>
            </a:r>
          </a:p>
        </p:txBody>
      </p:sp>
      <p:sp>
        <p:nvSpPr>
          <p:cNvPr id="3" name="TextBox 2">
            <a:extLst>
              <a:ext uri="{FF2B5EF4-FFF2-40B4-BE49-F238E27FC236}">
                <a16:creationId xmlns:a16="http://schemas.microsoft.com/office/drawing/2014/main" id="{98B4569A-6780-E888-40A3-7A31D02F4689}"/>
              </a:ext>
            </a:extLst>
          </p:cNvPr>
          <p:cNvSpPr txBox="1"/>
          <p:nvPr/>
        </p:nvSpPr>
        <p:spPr>
          <a:xfrm>
            <a:off x="157431" y="3156313"/>
            <a:ext cx="5135785" cy="1200329"/>
          </a:xfrm>
          <a:prstGeom prst="rect">
            <a:avLst/>
          </a:prstGeom>
          <a:noFill/>
        </p:spPr>
        <p:txBody>
          <a:bodyPr wrap="square">
            <a:spAutoFit/>
          </a:bodyPr>
          <a:lstStyle/>
          <a:p>
            <a:pPr marL="342900" indent="-342900">
              <a:buFont typeface="Arial" panose="020B0604020202020204" pitchFamily="34" charset="0"/>
              <a:buChar char="•"/>
            </a:pPr>
            <a:r>
              <a:rPr lang="es-ES" sz="2400" dirty="0">
                <a:solidFill>
                  <a:schemeClr val="dk1"/>
                </a:solidFill>
                <a:latin typeface="Catamaran Light"/>
                <a:ea typeface="Catamaran Light"/>
                <a:cs typeface="Catamaran Light"/>
                <a:sym typeface="Catamaran Light"/>
              </a:rPr>
              <a:t>El</a:t>
            </a:r>
            <a:r>
              <a:rPr lang="es-ES" sz="2400" dirty="0">
                <a:solidFill>
                  <a:schemeClr val="dk1"/>
                </a:solidFill>
                <a:latin typeface="Catamaran Light"/>
                <a:cs typeface="Catamaran Light"/>
                <a:sym typeface="Catamaran Light"/>
              </a:rPr>
              <a:t> abogado explica los costos de cada etapa del proceso para resolver los asuntos.</a:t>
            </a:r>
            <a:endParaRPr lang="en-US" sz="2400" dirty="0">
              <a:solidFill>
                <a:schemeClr val="dk1"/>
              </a:solidFill>
              <a:latin typeface="Catamaran Light"/>
              <a:cs typeface="Catamaran Light"/>
            </a:endParaRPr>
          </a:p>
        </p:txBody>
      </p:sp>
      <p:pic>
        <p:nvPicPr>
          <p:cNvPr id="528" name="Google Shape;528;p24" descr="A room with a line of wooden doors&#10;"/>
          <p:cNvPicPr preferRelativeResize="0">
            <a:picLocks noChangeAspect="1"/>
          </p:cNvPicPr>
          <p:nvPr/>
        </p:nvPicPr>
        <p:blipFill rotWithShape="1">
          <a:blip r:embed="rId3">
            <a:alphaModFix/>
          </a:blip>
          <a:srcRect/>
          <a:stretch/>
        </p:blipFill>
        <p:spPr>
          <a:xfrm>
            <a:off x="5421018" y="2704918"/>
            <a:ext cx="3565548" cy="210312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g2c40e968a75_0_0"/>
          <p:cNvSpPr txBox="1">
            <a:spLocks noGrp="1"/>
          </p:cNvSpPr>
          <p:nvPr>
            <p:ph type="ctrTitle"/>
          </p:nvPr>
        </p:nvSpPr>
        <p:spPr>
          <a:xfrm>
            <a:off x="0" y="2241150"/>
            <a:ext cx="8642411" cy="661200"/>
          </a:xfrm>
          <a:prstGeom prst="rect">
            <a:avLst/>
          </a:prstGeom>
          <a:noFill/>
          <a:ln>
            <a:noFill/>
          </a:ln>
        </p:spPr>
        <p:txBody>
          <a:bodyPr spcFirstLastPara="1" wrap="square" lIns="91425" tIns="91425" rIns="91425" bIns="91425" anchor="b" anchorCtr="0">
            <a:noAutofit/>
          </a:bodyPr>
          <a:lstStyle/>
          <a:p>
            <a:pPr lvl="0" algn="ctr"/>
            <a:r>
              <a:rPr lang="en-US" sz="4000" dirty="0">
                <a:solidFill>
                  <a:schemeClr val="lt1"/>
                </a:solidFill>
              </a:rPr>
              <a:t>	</a:t>
            </a:r>
            <a:r>
              <a:rPr lang="es-MX" sz="4000" noProof="0" dirty="0">
                <a:solidFill>
                  <a:schemeClr val="lt1"/>
                </a:solidFill>
              </a:rPr>
              <a:t>Título de propiedad inmueble</a:t>
            </a:r>
            <a:endParaRPr sz="4000" dirty="0">
              <a:solidFill>
                <a:schemeClr val="lt1"/>
              </a:solidFill>
              <a:latin typeface="Livvic"/>
              <a:ea typeface="Livvic"/>
              <a:cs typeface="Livvic"/>
              <a:sym typeface="Livvic"/>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22"/>
          <p:cNvSpPr txBox="1">
            <a:spLocks noGrp="1"/>
          </p:cNvSpPr>
          <p:nvPr>
            <p:ph type="title"/>
          </p:nvPr>
        </p:nvSpPr>
        <p:spPr>
          <a:xfrm>
            <a:off x="311700" y="711081"/>
            <a:ext cx="7029258" cy="572700"/>
          </a:xfrm>
          <a:prstGeom prst="rect">
            <a:avLst/>
          </a:prstGeom>
          <a:noFill/>
          <a:ln>
            <a:noFill/>
          </a:ln>
        </p:spPr>
        <p:txBody>
          <a:bodyPr spcFirstLastPara="1" wrap="square" lIns="91425" tIns="91425" rIns="91425" bIns="91425" anchor="b" anchorCtr="0">
            <a:noAutofit/>
          </a:bodyPr>
          <a:lstStyle/>
          <a:p>
            <a:pPr lvl="0" algn="l"/>
            <a:r>
              <a:rPr lang="es-ES" sz="3200" dirty="0">
                <a:solidFill>
                  <a:schemeClr val="bg1"/>
                </a:solidFill>
              </a:rPr>
              <a:t>Términos clave sobre la propiedad de bienes inmuebles</a:t>
            </a:r>
            <a:endParaRPr sz="3200" dirty="0">
              <a:solidFill>
                <a:schemeClr val="bg1"/>
              </a:solidFill>
            </a:endParaRPr>
          </a:p>
        </p:txBody>
      </p:sp>
      <p:sp>
        <p:nvSpPr>
          <p:cNvPr id="540" name="Google Shape;540;p22"/>
          <p:cNvSpPr txBox="1"/>
          <p:nvPr/>
        </p:nvSpPr>
        <p:spPr>
          <a:xfrm flipH="1">
            <a:off x="133348" y="1657756"/>
            <a:ext cx="5546234" cy="2560320"/>
          </a:xfrm>
          <a:prstGeom prst="rect">
            <a:avLst/>
          </a:prstGeom>
          <a:noFill/>
          <a:ln>
            <a:noFill/>
          </a:ln>
        </p:spPr>
        <p:txBody>
          <a:bodyPr spcFirstLastPara="1" wrap="square" lIns="91425" tIns="91425" rIns="91425" bIns="91425" anchor="t" anchorCtr="0">
            <a:noAutofit/>
          </a:bodyPr>
          <a:lstStyle/>
          <a:p>
            <a:pPr lvl="0">
              <a:buClr>
                <a:schemeClr val="dk1"/>
              </a:buClr>
              <a:buSzPts val="1200"/>
            </a:pPr>
            <a:r>
              <a:rPr lang="es-ES" sz="2400" b="1" dirty="0">
                <a:solidFill>
                  <a:schemeClr val="dk1"/>
                </a:solidFill>
                <a:latin typeface="Catamaran Light"/>
                <a:ea typeface="Catamaran Light"/>
                <a:cs typeface="Catamaran Light"/>
                <a:sym typeface="Catamaran Light"/>
              </a:rPr>
              <a:t>Título </a:t>
            </a:r>
            <a:r>
              <a:rPr lang="es-ES" sz="2400" dirty="0">
                <a:solidFill>
                  <a:schemeClr val="dk1"/>
                </a:solidFill>
                <a:latin typeface="Catamaran Light"/>
                <a:ea typeface="Catamaran Light"/>
                <a:cs typeface="Catamaran Light"/>
                <a:sym typeface="Catamaran Light"/>
              </a:rPr>
              <a:t>– Término legal que se refiere a la titularidad o derecho de propiedad sobre un inmueble</a:t>
            </a:r>
          </a:p>
          <a:p>
            <a:pPr lvl="0">
              <a:buClr>
                <a:schemeClr val="dk1"/>
              </a:buClr>
              <a:buSzPts val="1200"/>
            </a:pPr>
            <a:endParaRPr lang="es-ES" sz="1100" dirty="0">
              <a:solidFill>
                <a:schemeClr val="dk1"/>
              </a:solidFill>
              <a:latin typeface="Catamaran Light"/>
              <a:ea typeface="Catamaran Light"/>
              <a:cs typeface="Catamaran Light"/>
              <a:sym typeface="Catamaran Light"/>
            </a:endParaRPr>
          </a:p>
          <a:p>
            <a:pPr lvl="0">
              <a:buClr>
                <a:schemeClr val="dk1"/>
              </a:buClr>
              <a:buSzPts val="1200"/>
            </a:pPr>
            <a:r>
              <a:rPr lang="es-ES" sz="2400" b="1" dirty="0">
                <a:solidFill>
                  <a:schemeClr val="dk1"/>
                </a:solidFill>
                <a:latin typeface="Catamaran Light"/>
                <a:ea typeface="Catamaran Light"/>
                <a:cs typeface="Catamaran Light"/>
                <a:sym typeface="Catamaran Light"/>
              </a:rPr>
              <a:t>Escritura </a:t>
            </a:r>
            <a:r>
              <a:rPr lang="es-ES" sz="2400" dirty="0">
                <a:solidFill>
                  <a:schemeClr val="dk1"/>
                </a:solidFill>
                <a:latin typeface="Catamaran Light"/>
                <a:ea typeface="Catamaran Light"/>
                <a:cs typeface="Catamaran Light"/>
                <a:sym typeface="Catamaran Light"/>
              </a:rPr>
              <a:t>– Documento legal que transfiere el título de una persona a otra.</a:t>
            </a:r>
          </a:p>
        </p:txBody>
      </p:sp>
      <p:pic>
        <p:nvPicPr>
          <p:cNvPr id="541" name="Google Shape;541;p22" descr="A field with a barn in the distance"/>
          <p:cNvPicPr preferRelativeResize="0">
            <a:picLocks noChangeAspect="1"/>
          </p:cNvPicPr>
          <p:nvPr/>
        </p:nvPicPr>
        <p:blipFill rotWithShape="1">
          <a:blip r:embed="rId3">
            <a:alphaModFix/>
          </a:blip>
          <a:srcRect/>
          <a:stretch/>
        </p:blipFill>
        <p:spPr>
          <a:xfrm>
            <a:off x="5779966" y="851653"/>
            <a:ext cx="3230685" cy="2560320"/>
          </a:xfrm>
          <a:prstGeom prst="rect">
            <a:avLst/>
          </a:prstGeom>
          <a:noFill/>
          <a:ln>
            <a:noFill/>
          </a:ln>
        </p:spPr>
      </p:pic>
      <p:sp>
        <p:nvSpPr>
          <p:cNvPr id="5" name="TextBox 4">
            <a:extLst>
              <a:ext uri="{FF2B5EF4-FFF2-40B4-BE49-F238E27FC236}">
                <a16:creationId xmlns:a16="http://schemas.microsoft.com/office/drawing/2014/main" id="{B137FE14-75A6-296B-979C-320DA1AE1F0A}"/>
              </a:ext>
            </a:extLst>
          </p:cNvPr>
          <p:cNvSpPr txBox="1"/>
          <p:nvPr/>
        </p:nvSpPr>
        <p:spPr>
          <a:xfrm>
            <a:off x="133348" y="3870891"/>
            <a:ext cx="8877303" cy="1200329"/>
          </a:xfrm>
          <a:prstGeom prst="rect">
            <a:avLst/>
          </a:prstGeom>
          <a:noFill/>
        </p:spPr>
        <p:txBody>
          <a:bodyPr wrap="square">
            <a:spAutoFit/>
          </a:bodyPr>
          <a:lstStyle/>
          <a:p>
            <a:r>
              <a:rPr lang="es-ES" sz="2400" b="1" dirty="0">
                <a:solidFill>
                  <a:schemeClr val="dk1"/>
                </a:solidFill>
                <a:latin typeface="Catamaran Light"/>
                <a:ea typeface="Catamaran Light"/>
                <a:cs typeface="Catamaran Light"/>
                <a:sym typeface="Catamaran Light"/>
              </a:rPr>
              <a:t>Título “nublado” o “defectuoso</a:t>
            </a:r>
            <a:r>
              <a:rPr lang="es-ES" sz="2400" dirty="0">
                <a:solidFill>
                  <a:schemeClr val="dk1"/>
                </a:solidFill>
                <a:latin typeface="Catamaran Light"/>
                <a:ea typeface="Catamaran Light"/>
                <a:cs typeface="Catamaran Light"/>
                <a:sym typeface="Catamaran Light"/>
              </a:rPr>
              <a:t>” – Situación en la que la escritura sigue a nombre de antepasados fallecidos y no existe una cadena de titularidad clara.</a:t>
            </a:r>
            <a:endParaRPr lang="en-US" sz="24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65"/>
          <p:cNvSpPr txBox="1">
            <a:spLocks noGrp="1"/>
          </p:cNvSpPr>
          <p:nvPr>
            <p:ph type="title"/>
          </p:nvPr>
        </p:nvSpPr>
        <p:spPr>
          <a:xfrm>
            <a:off x="3592285" y="291532"/>
            <a:ext cx="3242695"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s-MX" noProof="0" dirty="0"/>
              <a:t>Exponentes</a:t>
            </a:r>
          </a:p>
        </p:txBody>
      </p:sp>
      <p:sp>
        <p:nvSpPr>
          <p:cNvPr id="261" name="Google Shape;261;p65"/>
          <p:cNvSpPr txBox="1">
            <a:spLocks noGrp="1"/>
          </p:cNvSpPr>
          <p:nvPr>
            <p:ph type="body" idx="2"/>
          </p:nvPr>
        </p:nvSpPr>
        <p:spPr>
          <a:xfrm>
            <a:off x="1328926" y="864232"/>
            <a:ext cx="4101887" cy="3415036"/>
          </a:xfrm>
          <a:prstGeom prst="rect">
            <a:avLst/>
          </a:prstGeom>
          <a:noFill/>
          <a:ln>
            <a:noFill/>
          </a:ln>
        </p:spPr>
        <p:txBody>
          <a:bodyPr spcFirstLastPara="1" wrap="square" lIns="91425" tIns="91425" rIns="91425" bIns="91425" anchor="t" anchorCtr="0">
            <a:noAutofit/>
          </a:bodyPr>
          <a:lstStyle/>
          <a:p>
            <a:pPr marL="152400" lvl="0" indent="0" algn="l" rtl="0">
              <a:lnSpc>
                <a:spcPct val="100000"/>
              </a:lnSpc>
              <a:spcBef>
                <a:spcPts val="0"/>
              </a:spcBef>
              <a:spcAft>
                <a:spcPts val="0"/>
              </a:spcAft>
              <a:buSzPts val="1200"/>
              <a:buNone/>
            </a:pPr>
            <a:endParaRPr lang="es-MX" sz="1600" b="0" noProof="0" dirty="0">
              <a:latin typeface="Catamaran Light"/>
              <a:ea typeface="Catamaran Light"/>
              <a:cs typeface="Catamaran Light"/>
              <a:sym typeface="Catamaran Light"/>
            </a:endParaRPr>
          </a:p>
          <a:p>
            <a:pPr marL="152400" lvl="0" indent="0" algn="l" rtl="0">
              <a:lnSpc>
                <a:spcPct val="100000"/>
              </a:lnSpc>
              <a:spcBef>
                <a:spcPts val="0"/>
              </a:spcBef>
              <a:spcAft>
                <a:spcPts val="0"/>
              </a:spcAft>
              <a:buSzPts val="1200"/>
              <a:buNone/>
            </a:pPr>
            <a:endParaRPr lang="es-MX" sz="1600" b="0" noProof="0" dirty="0"/>
          </a:p>
          <a:p>
            <a:pPr marL="152400" lvl="0" indent="0" algn="l" rtl="0">
              <a:lnSpc>
                <a:spcPct val="100000"/>
              </a:lnSpc>
              <a:spcBef>
                <a:spcPts val="0"/>
              </a:spcBef>
              <a:spcAft>
                <a:spcPts val="0"/>
              </a:spcAft>
              <a:buSzPts val="1200"/>
              <a:buNone/>
            </a:pPr>
            <a:r>
              <a:rPr lang="es-MX" sz="1600" noProof="0" dirty="0"/>
              <a:t>Nombre</a:t>
            </a:r>
            <a:endParaRPr lang="es-MX" noProof="0" dirty="0"/>
          </a:p>
          <a:p>
            <a:pPr marL="152400" lvl="0" indent="0" algn="l" rtl="0">
              <a:lnSpc>
                <a:spcPct val="100000"/>
              </a:lnSpc>
              <a:spcBef>
                <a:spcPts val="0"/>
              </a:spcBef>
              <a:spcAft>
                <a:spcPts val="0"/>
              </a:spcAft>
              <a:buSzPts val="1200"/>
              <a:buNone/>
            </a:pPr>
            <a:r>
              <a:rPr lang="es-MX" sz="1600" b="0" noProof="0" dirty="0"/>
              <a:t>Universidad</a:t>
            </a:r>
            <a:endParaRPr lang="es-MX" noProof="0" dirty="0"/>
          </a:p>
          <a:p>
            <a:pPr marL="152400" lvl="0" indent="0" algn="l" rtl="0">
              <a:lnSpc>
                <a:spcPct val="100000"/>
              </a:lnSpc>
              <a:spcBef>
                <a:spcPts val="0"/>
              </a:spcBef>
              <a:spcAft>
                <a:spcPts val="0"/>
              </a:spcAft>
              <a:buSzPts val="1200"/>
              <a:buNone/>
            </a:pPr>
            <a:endParaRPr lang="es-MX" sz="1600" b="0" noProof="0" dirty="0"/>
          </a:p>
          <a:p>
            <a:pPr marL="152400" marR="0" lvl="0" indent="0" algn="l" rtl="0">
              <a:lnSpc>
                <a:spcPct val="100000"/>
              </a:lnSpc>
              <a:spcBef>
                <a:spcPts val="0"/>
              </a:spcBef>
              <a:spcAft>
                <a:spcPts val="0"/>
              </a:spcAft>
              <a:buClr>
                <a:schemeClr val="dk1"/>
              </a:buClr>
              <a:buSzPts val="1200"/>
              <a:buFont typeface="Catamaran Light"/>
              <a:buNone/>
            </a:pPr>
            <a:r>
              <a:rPr lang="es-MX" sz="1600" b="1" i="0" u="none" strike="noStrike" cap="none" noProof="0" dirty="0">
                <a:solidFill>
                  <a:schemeClr val="dk1"/>
                </a:solidFill>
                <a:latin typeface="Livvic"/>
                <a:ea typeface="Livvic"/>
                <a:cs typeface="Livvic"/>
                <a:sym typeface="Livvic"/>
              </a:rPr>
              <a:t>Nombre</a:t>
            </a:r>
            <a:endParaRPr lang="es-MX" sz="1800" noProof="0" dirty="0"/>
          </a:p>
          <a:p>
            <a:pPr marL="152400" marR="0" lvl="0" indent="0" algn="l" rtl="0">
              <a:lnSpc>
                <a:spcPct val="100000"/>
              </a:lnSpc>
              <a:spcBef>
                <a:spcPts val="0"/>
              </a:spcBef>
              <a:spcAft>
                <a:spcPts val="0"/>
              </a:spcAft>
              <a:buClr>
                <a:schemeClr val="dk1"/>
              </a:buClr>
              <a:buSzPts val="1200"/>
              <a:buFont typeface="Catamaran Light"/>
              <a:buNone/>
            </a:pPr>
            <a:r>
              <a:rPr lang="es-MX" sz="1600" b="0" i="0" u="none" strike="noStrike" cap="none" noProof="0" dirty="0">
                <a:solidFill>
                  <a:schemeClr val="dk1"/>
                </a:solidFill>
                <a:latin typeface="Livvic"/>
                <a:ea typeface="Livvic"/>
                <a:cs typeface="Livvic"/>
                <a:sym typeface="Livvic"/>
              </a:rPr>
              <a:t>Universidad</a:t>
            </a:r>
            <a:endParaRPr lang="es-MX" noProof="0" dirty="0"/>
          </a:p>
          <a:p>
            <a:pPr marL="152400" marR="0" lvl="0" indent="0" algn="l" rtl="0">
              <a:lnSpc>
                <a:spcPct val="100000"/>
              </a:lnSpc>
              <a:spcBef>
                <a:spcPts val="0"/>
              </a:spcBef>
              <a:spcAft>
                <a:spcPts val="0"/>
              </a:spcAft>
              <a:buClr>
                <a:schemeClr val="dk1"/>
              </a:buClr>
              <a:buSzPts val="1200"/>
              <a:buFont typeface="Catamaran Light"/>
              <a:buNone/>
            </a:pPr>
            <a:endParaRPr lang="es-MX" sz="1600" b="0" noProof="0" dirty="0"/>
          </a:p>
          <a:p>
            <a:pPr marL="152400" marR="0" lvl="0" indent="0" algn="l" rtl="0">
              <a:lnSpc>
                <a:spcPct val="100000"/>
              </a:lnSpc>
              <a:spcBef>
                <a:spcPts val="0"/>
              </a:spcBef>
              <a:spcAft>
                <a:spcPts val="0"/>
              </a:spcAft>
              <a:buClr>
                <a:schemeClr val="dk1"/>
              </a:buClr>
              <a:buSzPts val="1200"/>
              <a:buFont typeface="Catamaran Light"/>
              <a:buNone/>
            </a:pPr>
            <a:r>
              <a:rPr lang="es-MX" sz="1600" noProof="0" dirty="0"/>
              <a:t>Nombre</a:t>
            </a:r>
            <a:endParaRPr lang="es-MX" noProof="0" dirty="0"/>
          </a:p>
          <a:p>
            <a:pPr marL="152400" marR="0" lvl="0" indent="0" algn="l" rtl="0">
              <a:lnSpc>
                <a:spcPct val="100000"/>
              </a:lnSpc>
              <a:spcBef>
                <a:spcPts val="0"/>
              </a:spcBef>
              <a:spcAft>
                <a:spcPts val="0"/>
              </a:spcAft>
              <a:buClr>
                <a:schemeClr val="dk1"/>
              </a:buClr>
              <a:buSzPts val="1200"/>
              <a:buFont typeface="Catamaran Light"/>
              <a:buNone/>
            </a:pPr>
            <a:r>
              <a:rPr lang="es-MX" sz="1600" b="0" noProof="0" dirty="0"/>
              <a:t>Universidad </a:t>
            </a:r>
            <a:endParaRPr lang="es-MX" sz="1800" noProof="0" dirty="0"/>
          </a:p>
          <a:p>
            <a:pPr marL="152400" lvl="0" indent="0" algn="l" rtl="0">
              <a:lnSpc>
                <a:spcPct val="100000"/>
              </a:lnSpc>
              <a:spcBef>
                <a:spcPts val="0"/>
              </a:spcBef>
              <a:spcAft>
                <a:spcPts val="0"/>
              </a:spcAft>
              <a:buSzPts val="1200"/>
              <a:buNone/>
            </a:pPr>
            <a:endParaRPr lang="es-MX" sz="1600" b="0" noProof="0" dirty="0"/>
          </a:p>
          <a:p>
            <a:pPr marL="152400" lvl="0" indent="0" algn="l" rtl="0">
              <a:lnSpc>
                <a:spcPct val="100000"/>
              </a:lnSpc>
              <a:spcBef>
                <a:spcPts val="0"/>
              </a:spcBef>
              <a:spcAft>
                <a:spcPts val="0"/>
              </a:spcAft>
              <a:buSzPts val="1200"/>
              <a:buNone/>
            </a:pPr>
            <a:endParaRPr lang="es-MX" sz="1600" noProof="0" dirty="0"/>
          </a:p>
          <a:p>
            <a:pPr marL="152400" lvl="0" indent="0" algn="l" rtl="0">
              <a:lnSpc>
                <a:spcPct val="100000"/>
              </a:lnSpc>
              <a:spcBef>
                <a:spcPts val="0"/>
              </a:spcBef>
              <a:spcAft>
                <a:spcPts val="0"/>
              </a:spcAft>
              <a:buSzPts val="1200"/>
              <a:buNone/>
            </a:pPr>
            <a:endParaRPr lang="es-MX" sz="1600" noProof="0" dirty="0"/>
          </a:p>
          <a:p>
            <a:pPr marL="152400" lvl="0" indent="0" algn="l" rtl="0">
              <a:lnSpc>
                <a:spcPct val="100000"/>
              </a:lnSpc>
              <a:spcBef>
                <a:spcPts val="0"/>
              </a:spcBef>
              <a:spcAft>
                <a:spcPts val="0"/>
              </a:spcAft>
              <a:buSzPts val="1200"/>
              <a:buNone/>
            </a:pPr>
            <a:endParaRPr lang="es-MX" sz="1600" b="0" noProof="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g2c40e968a75_0_4"/>
          <p:cNvSpPr txBox="1">
            <a:spLocks noGrp="1"/>
          </p:cNvSpPr>
          <p:nvPr>
            <p:ph type="ctrTitle"/>
          </p:nvPr>
        </p:nvSpPr>
        <p:spPr>
          <a:xfrm>
            <a:off x="146552" y="222908"/>
            <a:ext cx="8194560" cy="596700"/>
          </a:xfrm>
          <a:prstGeom prst="rect">
            <a:avLst/>
          </a:prstGeom>
          <a:noFill/>
          <a:ln>
            <a:noFill/>
          </a:ln>
        </p:spPr>
        <p:txBody>
          <a:bodyPr spcFirstLastPara="1" wrap="square" lIns="91425" tIns="91425" rIns="91425" bIns="91425" anchor="b" anchorCtr="0">
            <a:noAutofit/>
          </a:bodyPr>
          <a:lstStyle/>
          <a:p>
            <a:pPr lvl="0"/>
            <a:r>
              <a:rPr lang="es-ES" dirty="0">
                <a:solidFill>
                  <a:schemeClr val="lt1"/>
                </a:solidFill>
              </a:rPr>
              <a:t>Título de bienes inmuebles: revisión del Título</a:t>
            </a:r>
            <a:endParaRPr dirty="0">
              <a:solidFill>
                <a:schemeClr val="lt1"/>
              </a:solidFill>
            </a:endParaRPr>
          </a:p>
        </p:txBody>
      </p:sp>
      <p:sp>
        <p:nvSpPr>
          <p:cNvPr id="547" name="Google Shape;547;g2c40e968a75_0_4"/>
          <p:cNvSpPr txBox="1"/>
          <p:nvPr/>
        </p:nvSpPr>
        <p:spPr>
          <a:xfrm>
            <a:off x="0" y="1286713"/>
            <a:ext cx="9388699" cy="4231887"/>
          </a:xfrm>
          <a:prstGeom prst="rect">
            <a:avLst/>
          </a:prstGeom>
          <a:noFill/>
          <a:ln>
            <a:noFill/>
          </a:ln>
        </p:spPr>
        <p:txBody>
          <a:bodyPr spcFirstLastPara="1" wrap="square" lIns="91425" tIns="45700" rIns="91425" bIns="45700" anchor="t" anchorCtr="0">
            <a:spAutoFit/>
          </a:bodyPr>
          <a:lstStyle/>
          <a:p>
            <a:pPr lvl="0">
              <a:buSzPts val="2000"/>
            </a:pPr>
            <a:r>
              <a:rPr lang="es-ES" sz="2200" b="1" dirty="0">
                <a:solidFill>
                  <a:schemeClr val="dk2"/>
                </a:solidFill>
                <a:latin typeface="Catamaran Light"/>
                <a:ea typeface="Catamaran Light"/>
                <a:cs typeface="Catamaran Light"/>
                <a:sym typeface="Catamaran Light"/>
              </a:rPr>
              <a:t>Un certificado o informe de título </a:t>
            </a:r>
            <a:r>
              <a:rPr lang="es-ES" sz="2200" dirty="0">
                <a:solidFill>
                  <a:schemeClr val="dk2"/>
                </a:solidFill>
                <a:latin typeface="Catamaran Light"/>
                <a:ea typeface="Catamaran Light"/>
                <a:cs typeface="Catamaran Light"/>
                <a:sym typeface="Catamaran Light"/>
              </a:rPr>
              <a:t>generalmente especifica:</a:t>
            </a:r>
          </a:p>
          <a:p>
            <a:pPr lvl="0">
              <a:buSzPts val="2000"/>
            </a:pPr>
            <a:endParaRPr lang="es-ES" sz="2000" dirty="0">
              <a:solidFill>
                <a:schemeClr val="dk2"/>
              </a:solidFill>
              <a:latin typeface="Catamaran Light"/>
              <a:ea typeface="Catamaran Light"/>
              <a:cs typeface="Catamaran Light"/>
              <a:sym typeface="Catamaran Light"/>
            </a:endParaRPr>
          </a:p>
          <a:p>
            <a:pPr marL="342900" lvl="0" indent="-342900">
              <a:buSzPts val="2000"/>
              <a:buFont typeface="Arial" panose="020B0604020202020204" pitchFamily="34" charset="0"/>
              <a:buChar char="•"/>
            </a:pPr>
            <a:r>
              <a:rPr lang="es-ES" sz="2200" dirty="0">
                <a:solidFill>
                  <a:schemeClr val="dk2"/>
                </a:solidFill>
                <a:latin typeface="Catamaran Light"/>
                <a:ea typeface="Catamaran Light"/>
                <a:cs typeface="Catamaran Light"/>
                <a:sym typeface="Catamaran Light"/>
              </a:rPr>
              <a:t>Propietario(s) registrado(s) del título</a:t>
            </a:r>
          </a:p>
          <a:p>
            <a:pPr marL="342900" lvl="0" indent="-342900">
              <a:buSzPts val="2000"/>
              <a:buFont typeface="Arial" panose="020B0604020202020204" pitchFamily="34" charset="0"/>
              <a:buChar char="•"/>
            </a:pPr>
            <a:r>
              <a:rPr lang="es-ES" sz="2200" dirty="0">
                <a:solidFill>
                  <a:schemeClr val="dk2"/>
                </a:solidFill>
                <a:latin typeface="Catamaran Light"/>
                <a:ea typeface="Catamaran Light"/>
                <a:cs typeface="Catamaran Light"/>
                <a:sym typeface="Catamaran Light"/>
              </a:rPr>
              <a:t>Tipo de copropiedad, si aplica (por ejemplo, copropiedad con derecho de supervivencia o copropiedad en común)</a:t>
            </a:r>
          </a:p>
          <a:p>
            <a:pPr marL="342900" lvl="0" indent="-342900">
              <a:buSzPts val="2000"/>
              <a:buFont typeface="Arial" panose="020B0604020202020204" pitchFamily="34" charset="0"/>
              <a:buChar char="•"/>
            </a:pPr>
            <a:r>
              <a:rPr lang="es-ES" sz="2200" dirty="0">
                <a:solidFill>
                  <a:schemeClr val="dk2"/>
                </a:solidFill>
                <a:latin typeface="Catamaran Light"/>
                <a:ea typeface="Catamaran Light"/>
                <a:cs typeface="Catamaran Light"/>
                <a:sym typeface="Catamaran Light"/>
              </a:rPr>
              <a:t>Descripción legal de la propiedad</a:t>
            </a:r>
          </a:p>
          <a:p>
            <a:pPr marL="342900" lvl="0" indent="-342900">
              <a:buSzPts val="2000"/>
              <a:buFont typeface="Arial" panose="020B0604020202020204" pitchFamily="34" charset="0"/>
              <a:buChar char="•"/>
            </a:pPr>
            <a:r>
              <a:rPr lang="es-ES" sz="2200" dirty="0">
                <a:solidFill>
                  <a:schemeClr val="dk2"/>
                </a:solidFill>
                <a:latin typeface="Catamaran Light"/>
                <a:ea typeface="Catamaran Light"/>
                <a:cs typeface="Catamaran Light"/>
                <a:sym typeface="Catamaran Light"/>
              </a:rPr>
              <a:t>Parcelas fiscales y el estado de pago de los impuestos</a:t>
            </a:r>
          </a:p>
          <a:p>
            <a:pPr marL="342900" lvl="0" indent="-342900">
              <a:buSzPts val="2000"/>
              <a:buFont typeface="Arial" panose="020B0604020202020204" pitchFamily="34" charset="0"/>
              <a:buChar char="•"/>
            </a:pPr>
            <a:r>
              <a:rPr lang="es-ES" sz="2200" dirty="0">
                <a:solidFill>
                  <a:schemeClr val="dk2"/>
                </a:solidFill>
                <a:latin typeface="Catamaran Light"/>
                <a:ea typeface="Catamaran Light"/>
                <a:cs typeface="Catamaran Light"/>
                <a:sym typeface="Catamaran Light"/>
              </a:rPr>
              <a:t>Gravámenes o cargas (por ejemplo, derecho de paso, convenios)</a:t>
            </a:r>
          </a:p>
          <a:p>
            <a:pPr marL="342900" lvl="0" indent="-342900">
              <a:buSzPts val="2000"/>
              <a:buFont typeface="Arial" panose="020B0604020202020204" pitchFamily="34" charset="0"/>
              <a:buChar char="•"/>
            </a:pPr>
            <a:r>
              <a:rPr lang="es-ES" sz="2200" dirty="0">
                <a:solidFill>
                  <a:schemeClr val="dk2"/>
                </a:solidFill>
                <a:latin typeface="Catamaran Light"/>
                <a:ea typeface="Catamaran Light"/>
                <a:cs typeface="Catamaran Light"/>
                <a:sym typeface="Catamaran Light"/>
              </a:rPr>
              <a:t>Reclamaciones de título o problemas no resueltos</a:t>
            </a:r>
          </a:p>
          <a:p>
            <a:pPr marL="342900" lvl="0" indent="-342900">
              <a:buSzPts val="2000"/>
              <a:buFont typeface="Arial" panose="020B0604020202020204" pitchFamily="34" charset="0"/>
              <a:buChar char="•"/>
            </a:pPr>
            <a:r>
              <a:rPr lang="es-ES" sz="2200" dirty="0">
                <a:solidFill>
                  <a:schemeClr val="dk2"/>
                </a:solidFill>
                <a:latin typeface="Catamaran Light"/>
                <a:ea typeface="Catamaran Light"/>
                <a:cs typeface="Catamaran Light"/>
                <a:sym typeface="Catamaran Light"/>
              </a:rPr>
              <a:t>El título debe ser examinado por un abogado o por una compañía de títulos</a:t>
            </a:r>
            <a:r>
              <a:rPr lang="en-US" sz="2200" b="0" i="0" u="none" strike="noStrike" cap="none" dirty="0">
                <a:solidFill>
                  <a:schemeClr val="dk2"/>
                </a:solidFill>
                <a:latin typeface="Catamaran Light"/>
                <a:ea typeface="Catamaran Light"/>
                <a:cs typeface="Catamaran Light"/>
                <a:sym typeface="Catamaran Light"/>
              </a:rPr>
              <a:t>.</a:t>
            </a:r>
            <a:endParaRPr sz="2200" b="0" i="0" u="none" strike="noStrike" cap="none" dirty="0">
              <a:solidFill>
                <a:schemeClr val="dk2"/>
              </a:solidFill>
              <a:latin typeface="Catamaran Light"/>
              <a:ea typeface="Catamaran Light"/>
              <a:cs typeface="Catamaran Light"/>
              <a:sym typeface="Catamaran Light"/>
            </a:endParaRPr>
          </a:p>
          <a:p>
            <a:pPr marL="685800" marR="0" lvl="8" indent="-158750" algn="l" rtl="0">
              <a:lnSpc>
                <a:spcPct val="100000"/>
              </a:lnSpc>
              <a:spcBef>
                <a:spcPts val="600"/>
              </a:spcBef>
              <a:spcAft>
                <a:spcPts val="0"/>
              </a:spcAft>
              <a:buClr>
                <a:schemeClr val="dk2"/>
              </a:buClr>
              <a:buSzPts val="2000"/>
              <a:buFont typeface="Arial"/>
              <a:buNone/>
            </a:pPr>
            <a:endParaRPr sz="2200" b="0" i="0" u="none" strike="noStrike" cap="none" dirty="0">
              <a:solidFill>
                <a:schemeClr val="dk2"/>
              </a:solidFill>
              <a:latin typeface="Arial"/>
              <a:ea typeface="Arial"/>
              <a:cs typeface="Arial"/>
              <a:sym typeface="Arial"/>
            </a:endParaRPr>
          </a:p>
          <a:p>
            <a:pPr marL="0" marR="0" lvl="0" indent="0" algn="l" rtl="0">
              <a:lnSpc>
                <a:spcPct val="100000"/>
              </a:lnSpc>
              <a:spcBef>
                <a:spcPts val="600"/>
              </a:spcBef>
              <a:spcAft>
                <a:spcPts val="600"/>
              </a:spcAft>
              <a:buClr>
                <a:srgbClr val="000000"/>
              </a:buClr>
              <a:buSzPts val="1400"/>
              <a:buFont typeface="Arial"/>
              <a:buNone/>
            </a:pPr>
            <a:endParaRPr sz="1400" b="0" i="0" u="none" strike="noStrike" cap="none" dirty="0">
              <a:solidFill>
                <a:schemeClr val="dk2"/>
              </a:solidFill>
              <a:latin typeface="Arial"/>
              <a:ea typeface="Arial"/>
              <a:cs typeface="Arial"/>
              <a:sym typeface="Arial"/>
            </a:endParaRPr>
          </a:p>
        </p:txBody>
      </p:sp>
      <p:pic>
        <p:nvPicPr>
          <p:cNvPr id="548" name="Google Shape;548;g2c40e968a75_0_4" descr="A picture of a hand holding a house made from moss and trees in the background"/>
          <p:cNvPicPr preferRelativeResize="0">
            <a:picLocks noChangeAspect="1"/>
          </p:cNvPicPr>
          <p:nvPr/>
        </p:nvPicPr>
        <p:blipFill rotWithShape="1">
          <a:blip r:embed="rId3" cstate="print">
            <a:alphaModFix/>
            <a:extLst>
              <a:ext uri="{28A0092B-C50C-407E-A947-70E740481C1C}">
                <a14:useLocalDpi xmlns:a14="http://schemas.microsoft.com/office/drawing/2010/main"/>
              </a:ext>
            </a:extLst>
          </a:blip>
          <a:srcRect/>
          <a:stretch/>
        </p:blipFill>
        <p:spPr>
          <a:xfrm>
            <a:off x="6938242" y="724161"/>
            <a:ext cx="1950648" cy="1463040"/>
          </a:xfrm>
          <a:prstGeom prst="roundRect">
            <a:avLst>
              <a:gd name="adj" fmla="val 8594"/>
            </a:avLst>
          </a:prstGeom>
          <a:solidFill>
            <a:srgbClr val="ECECEC"/>
          </a:solidFill>
          <a:ln>
            <a:noFill/>
          </a:ln>
          <a:effectLst>
            <a:reflection stA="38000" endPos="28000" dist="5000" dir="5400000" fadeDir="5400012" sy="-100000" algn="bl" rotWithShape="0"/>
          </a:effec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p26"/>
          <p:cNvSpPr txBox="1">
            <a:spLocks noGrp="1"/>
          </p:cNvSpPr>
          <p:nvPr>
            <p:ph type="ctrTitle"/>
          </p:nvPr>
        </p:nvSpPr>
        <p:spPr>
          <a:xfrm>
            <a:off x="2359807" y="2160549"/>
            <a:ext cx="4424385" cy="822401"/>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s-MX" sz="4400" noProof="0" dirty="0">
                <a:solidFill>
                  <a:schemeClr val="lt1"/>
                </a:solidFill>
              </a:rPr>
              <a:t>Preguntas ?</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p25"/>
          <p:cNvSpPr txBox="1">
            <a:spLocks noGrp="1"/>
          </p:cNvSpPr>
          <p:nvPr>
            <p:ph type="ctrTitle"/>
          </p:nvPr>
        </p:nvSpPr>
        <p:spPr>
          <a:xfrm>
            <a:off x="501589" y="2090903"/>
            <a:ext cx="8140822" cy="1425334"/>
          </a:xfrm>
          <a:prstGeom prst="rect">
            <a:avLst/>
          </a:prstGeom>
          <a:noFill/>
          <a:ln>
            <a:noFill/>
          </a:ln>
        </p:spPr>
        <p:txBody>
          <a:bodyPr spcFirstLastPara="1" wrap="square" lIns="91425" tIns="91425" rIns="91425" bIns="91425" anchor="b" anchorCtr="0">
            <a:noAutofit/>
          </a:bodyPr>
          <a:lstStyle/>
          <a:p>
            <a:pPr lvl="0" algn="ctr"/>
            <a:r>
              <a:rPr lang="es-ES" sz="4000" dirty="0">
                <a:solidFill>
                  <a:schemeClr val="lt1"/>
                </a:solidFill>
              </a:rPr>
              <a:t>	Estrategias legales para la protección de tierras de herederos</a:t>
            </a:r>
            <a:endParaRPr sz="4000" dirty="0">
              <a:solidFill>
                <a:schemeClr val="lt1"/>
              </a:solidFill>
              <a:latin typeface="Livvic"/>
              <a:ea typeface="Livvic"/>
              <a:cs typeface="Livvic"/>
              <a:sym typeface="Livvic"/>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p28"/>
          <p:cNvSpPr txBox="1">
            <a:spLocks noGrp="1"/>
          </p:cNvSpPr>
          <p:nvPr>
            <p:ph type="ctrTitle"/>
          </p:nvPr>
        </p:nvSpPr>
        <p:spPr>
          <a:xfrm>
            <a:off x="817800" y="119654"/>
            <a:ext cx="8326200" cy="487500"/>
          </a:xfrm>
          <a:prstGeom prst="rect">
            <a:avLst/>
          </a:prstGeom>
          <a:noFill/>
          <a:ln>
            <a:noFill/>
          </a:ln>
        </p:spPr>
        <p:txBody>
          <a:bodyPr spcFirstLastPara="1" wrap="square" lIns="91425" tIns="91425" rIns="91425" bIns="91425" anchor="t" anchorCtr="0">
            <a:noAutofit/>
          </a:bodyPr>
          <a:lstStyle/>
          <a:p>
            <a:pPr lvl="0"/>
            <a:r>
              <a:rPr lang="es-ES" sz="3000" dirty="0"/>
              <a:t>Ejemplos de estructuras legales para mantener la propiedad de la tierra:</a:t>
            </a:r>
            <a:endParaRPr sz="3000" dirty="0">
              <a:solidFill>
                <a:schemeClr val="dk1"/>
              </a:solidFill>
            </a:endParaRPr>
          </a:p>
        </p:txBody>
      </p:sp>
      <p:sp>
        <p:nvSpPr>
          <p:cNvPr id="564" name="Google Shape;564;p28"/>
          <p:cNvSpPr txBox="1"/>
          <p:nvPr/>
        </p:nvSpPr>
        <p:spPr>
          <a:xfrm flipH="1">
            <a:off x="94561" y="2046415"/>
            <a:ext cx="9590351" cy="1996023"/>
          </a:xfrm>
          <a:prstGeom prst="rect">
            <a:avLst/>
          </a:prstGeom>
          <a:noFill/>
          <a:ln>
            <a:noFill/>
          </a:ln>
        </p:spPr>
        <p:txBody>
          <a:bodyPr spcFirstLastPara="1" wrap="square" lIns="91425" tIns="91425" rIns="91425" bIns="91425" anchor="t" anchorCtr="0">
            <a:noAutofit/>
          </a:bodyPr>
          <a:lstStyle/>
          <a:p>
            <a:pPr marL="342900" lvl="0" indent="-342900">
              <a:lnSpc>
                <a:spcPct val="115000"/>
              </a:lnSpc>
              <a:spcBef>
                <a:spcPts val="1600"/>
              </a:spcBef>
              <a:spcAft>
                <a:spcPts val="1600"/>
              </a:spcAft>
              <a:buClr>
                <a:schemeClr val="dk1"/>
              </a:buClr>
              <a:buSzPct val="100000"/>
              <a:buFont typeface="Arial" panose="020B0604020202020204" pitchFamily="34" charset="0"/>
              <a:buChar char="•"/>
            </a:pPr>
            <a:r>
              <a:rPr lang="es-ES" sz="2400" b="1" dirty="0">
                <a:solidFill>
                  <a:schemeClr val="dk1"/>
                </a:solidFill>
                <a:latin typeface="Catamaran Light"/>
                <a:ea typeface="Catamaran Light"/>
                <a:cs typeface="Catamaran Light"/>
                <a:sym typeface="Catamaran Light"/>
              </a:rPr>
              <a:t>Fideicomisos </a:t>
            </a:r>
            <a:r>
              <a:rPr lang="es-ES" sz="2400" b="1" i="1" dirty="0">
                <a:solidFill>
                  <a:schemeClr val="dk1"/>
                </a:solidFill>
                <a:latin typeface="Catamaran Light"/>
                <a:ea typeface="Catamaran Light"/>
                <a:cs typeface="Catamaran Light"/>
                <a:sym typeface="Catamaran Light"/>
              </a:rPr>
              <a:t>(</a:t>
            </a:r>
            <a:r>
              <a:rPr lang="es-ES" sz="2400" b="1" i="1" dirty="0" err="1">
                <a:solidFill>
                  <a:schemeClr val="dk1"/>
                </a:solidFill>
                <a:latin typeface="Catamaran Light"/>
                <a:ea typeface="Catamaran Light"/>
                <a:cs typeface="Catamaran Light"/>
                <a:sym typeface="Catamaran Light"/>
              </a:rPr>
              <a:t>Trusts</a:t>
            </a:r>
            <a:r>
              <a:rPr lang="es-ES" sz="2400" b="1" i="1" dirty="0">
                <a:solidFill>
                  <a:schemeClr val="dk1"/>
                </a:solidFill>
                <a:latin typeface="Catamaran Light"/>
                <a:ea typeface="Catamaran Light"/>
                <a:cs typeface="Catamaran Light"/>
                <a:sym typeface="Catamaran Light"/>
              </a:rPr>
              <a:t>)</a:t>
            </a:r>
          </a:p>
          <a:p>
            <a:pPr marL="342900" lvl="0" indent="-342900">
              <a:lnSpc>
                <a:spcPct val="115000"/>
              </a:lnSpc>
              <a:spcBef>
                <a:spcPts val="1600"/>
              </a:spcBef>
              <a:spcAft>
                <a:spcPts val="1600"/>
              </a:spcAft>
              <a:buClr>
                <a:schemeClr val="dk1"/>
              </a:buClr>
              <a:buSzPct val="100000"/>
              <a:buFont typeface="Arial" panose="020B0604020202020204" pitchFamily="34" charset="0"/>
              <a:buChar char="•"/>
            </a:pPr>
            <a:r>
              <a:rPr lang="es-ES" sz="2400" b="1" dirty="0">
                <a:solidFill>
                  <a:schemeClr val="dk1"/>
                </a:solidFill>
                <a:latin typeface="Catamaran Light"/>
                <a:ea typeface="Catamaran Light"/>
                <a:cs typeface="Catamaran Light"/>
                <a:sym typeface="Catamaran Light"/>
              </a:rPr>
              <a:t>Compañía de Responsabilidad Limitada </a:t>
            </a:r>
            <a:r>
              <a:rPr lang="es-ES" sz="2400" b="1" i="1" dirty="0">
                <a:solidFill>
                  <a:schemeClr val="dk1"/>
                </a:solidFill>
                <a:latin typeface="Catamaran Light"/>
                <a:ea typeface="Catamaran Light"/>
                <a:cs typeface="Catamaran Light"/>
                <a:sym typeface="Catamaran Light"/>
              </a:rPr>
              <a:t>(LLC)</a:t>
            </a:r>
          </a:p>
          <a:p>
            <a:pPr marL="342900" lvl="0" indent="-342900">
              <a:lnSpc>
                <a:spcPct val="115000"/>
              </a:lnSpc>
              <a:spcBef>
                <a:spcPts val="1600"/>
              </a:spcBef>
              <a:spcAft>
                <a:spcPts val="1600"/>
              </a:spcAft>
              <a:buClr>
                <a:schemeClr val="dk1"/>
              </a:buClr>
              <a:buSzPct val="100000"/>
              <a:buFont typeface="Arial" panose="020B0604020202020204" pitchFamily="34" charset="0"/>
              <a:buChar char="•"/>
            </a:pPr>
            <a:r>
              <a:rPr lang="es-ES" sz="2400" b="1" dirty="0">
                <a:solidFill>
                  <a:schemeClr val="dk1"/>
                </a:solidFill>
                <a:latin typeface="Catamaran Light"/>
                <a:ea typeface="Catamaran Light"/>
                <a:cs typeface="Catamaran Light"/>
                <a:sym typeface="Catamaran Light"/>
              </a:rPr>
              <a:t>Acuerdo de Copropiedad en Común </a:t>
            </a:r>
            <a:r>
              <a:rPr lang="es-ES" sz="2400" b="1" i="1" dirty="0">
                <a:solidFill>
                  <a:schemeClr val="dk1"/>
                </a:solidFill>
                <a:latin typeface="Catamaran Light"/>
                <a:ea typeface="Catamaran Light"/>
                <a:cs typeface="Catamaran Light"/>
                <a:sym typeface="Catamaran Light"/>
              </a:rPr>
              <a:t>(</a:t>
            </a:r>
            <a:r>
              <a:rPr lang="es-ES" sz="2400" b="1" i="1" dirty="0" err="1">
                <a:solidFill>
                  <a:schemeClr val="dk1"/>
                </a:solidFill>
                <a:latin typeface="Catamaran Light"/>
                <a:ea typeface="Catamaran Light"/>
                <a:cs typeface="Catamaran Light"/>
                <a:sym typeface="Catamaran Light"/>
              </a:rPr>
              <a:t>Tenant</a:t>
            </a:r>
            <a:r>
              <a:rPr lang="es-ES" sz="2400" b="1" i="1" dirty="0">
                <a:solidFill>
                  <a:schemeClr val="dk1"/>
                </a:solidFill>
                <a:latin typeface="Catamaran Light"/>
                <a:ea typeface="Catamaran Light"/>
                <a:cs typeface="Catamaran Light"/>
                <a:sym typeface="Catamaran Light"/>
              </a:rPr>
              <a:t>‑in‑</a:t>
            </a:r>
            <a:r>
              <a:rPr lang="es-ES" sz="2400" b="1" i="1" dirty="0" err="1">
                <a:solidFill>
                  <a:schemeClr val="dk1"/>
                </a:solidFill>
                <a:latin typeface="Catamaran Light"/>
                <a:ea typeface="Catamaran Light"/>
                <a:cs typeface="Catamaran Light"/>
                <a:sym typeface="Catamaran Light"/>
              </a:rPr>
              <a:t>Common</a:t>
            </a:r>
            <a:r>
              <a:rPr lang="es-ES" sz="2400" b="1" i="1" dirty="0">
                <a:solidFill>
                  <a:schemeClr val="dk1"/>
                </a:solidFill>
                <a:latin typeface="Catamaran Light"/>
                <a:ea typeface="Catamaran Light"/>
                <a:cs typeface="Catamaran Light"/>
                <a:sym typeface="Catamaran Light"/>
              </a:rPr>
              <a:t> </a:t>
            </a:r>
            <a:r>
              <a:rPr lang="es-ES" sz="2400" b="1" i="1" dirty="0" err="1">
                <a:solidFill>
                  <a:schemeClr val="dk1"/>
                </a:solidFill>
                <a:latin typeface="Catamaran Light"/>
                <a:ea typeface="Catamaran Light"/>
                <a:cs typeface="Catamaran Light"/>
                <a:sym typeface="Catamaran Light"/>
              </a:rPr>
              <a:t>Agreement</a:t>
            </a:r>
            <a:r>
              <a:rPr lang="es-ES" sz="2400" b="1" i="1" dirty="0">
                <a:solidFill>
                  <a:schemeClr val="dk1"/>
                </a:solidFill>
                <a:latin typeface="Catamaran Light"/>
                <a:ea typeface="Catamaran Light"/>
                <a:cs typeface="Catamaran Light"/>
                <a:sym typeface="Catamaran Light"/>
              </a:rPr>
              <a:t>)</a:t>
            </a:r>
            <a:endParaRPr sz="2400" b="1" i="1" u="none" strike="noStrike" cap="none" dirty="0">
              <a:solidFill>
                <a:schemeClr val="dk1"/>
              </a:solidFill>
              <a:latin typeface="Catamaran Light"/>
              <a:ea typeface="Catamaran Light"/>
              <a:cs typeface="Catamaran Light"/>
              <a:sym typeface="Catamaran Light"/>
            </a:endParaRPr>
          </a:p>
        </p:txBody>
      </p:sp>
      <p:pic>
        <p:nvPicPr>
          <p:cNvPr id="565" name="Google Shape;565;p28">
            <a:extLst>
              <a:ext uri="{C183D7F6-B498-43B3-948B-1728B52AA6E4}">
                <adec:decorative xmlns:adec="http://schemas.microsoft.com/office/drawing/2017/decorative" val="1"/>
              </a:ext>
            </a:extLst>
          </p:cNvPr>
          <p:cNvPicPr preferRelativeResize="0"/>
          <p:nvPr/>
        </p:nvPicPr>
        <p:blipFill>
          <a:blip r:embed="rId3" cstate="print">
            <a:extLst>
              <a:ext uri="{BEBA8EAE-BF5A-486C-A8C5-ECC9F3942E4B}">
                <a14:imgProps xmlns:a14="http://schemas.microsoft.com/office/drawing/2010/main">
                  <a14:imgLayer r:embed="rId4">
                    <a14:imgEffect>
                      <a14:sharpenSoften amount="57000"/>
                    </a14:imgEffect>
                    <a14:imgEffect>
                      <a14:colorTemperature colorTemp="6516"/>
                    </a14:imgEffect>
                    <a14:imgEffect>
                      <a14:saturation sat="107000"/>
                    </a14:imgEffect>
                    <a14:imgEffect>
                      <a14:brightnessContrast bright="3000" contrast="8000"/>
                    </a14:imgEffect>
                  </a14:imgLayer>
                </a14:imgProps>
              </a:ext>
              <a:ext uri="{28A0092B-C50C-407E-A947-70E740481C1C}">
                <a14:useLocalDpi xmlns:a14="http://schemas.microsoft.com/office/drawing/2010/main"/>
              </a:ext>
            </a:extLst>
          </a:blip>
          <a:srcRect/>
          <a:stretch>
            <a:fillRect/>
          </a:stretch>
        </p:blipFill>
        <p:spPr>
          <a:xfrm>
            <a:off x="5834046" y="1246669"/>
            <a:ext cx="3125238" cy="2083492"/>
          </a:xfrm>
          <a:prstGeom prst="ellipse">
            <a:avLst/>
          </a:prstGeom>
          <a:noFill/>
          <a:ln w="63500" cap="rnd" cmpd="sng">
            <a:solidFill>
              <a:srgbClr val="333333"/>
            </a:solidFill>
            <a:prstDash val="solid"/>
            <a:round/>
            <a:headEnd type="none" w="sm" len="sm"/>
            <a:tailEnd type="none" w="sm" len="sm"/>
          </a:ln>
          <a:effectLst>
            <a:outerShdw blurRad="381000" dist="292100" dir="5400000" sx="-80000" sy="-18000" rotWithShape="0">
              <a:srgbClr val="000000">
                <a:alpha val="20000"/>
              </a:srgbClr>
            </a:outerShdw>
          </a:effec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p29"/>
          <p:cNvSpPr txBox="1">
            <a:spLocks noGrp="1"/>
          </p:cNvSpPr>
          <p:nvPr>
            <p:ph type="ctrTitle"/>
          </p:nvPr>
        </p:nvSpPr>
        <p:spPr>
          <a:xfrm>
            <a:off x="817669" y="0"/>
            <a:ext cx="8326331" cy="487500"/>
          </a:xfrm>
          <a:prstGeom prst="rect">
            <a:avLst/>
          </a:prstGeom>
          <a:noFill/>
          <a:ln>
            <a:noFill/>
          </a:ln>
        </p:spPr>
        <p:txBody>
          <a:bodyPr spcFirstLastPara="1" wrap="square" lIns="91425" tIns="91425" rIns="91425" bIns="91425" anchor="t" anchorCtr="0">
            <a:noAutofit/>
          </a:bodyPr>
          <a:lstStyle/>
          <a:p>
            <a:pPr lvl="0"/>
            <a:r>
              <a:rPr lang="es-MX" noProof="0" dirty="0"/>
              <a:t>Estrategias legales: Fideicomisos</a:t>
            </a:r>
            <a:endParaRPr sz="2800" dirty="0">
              <a:solidFill>
                <a:schemeClr val="dk1"/>
              </a:solidFill>
            </a:endParaRPr>
          </a:p>
        </p:txBody>
      </p:sp>
      <p:sp>
        <p:nvSpPr>
          <p:cNvPr id="571" name="Google Shape;571;p29"/>
          <p:cNvSpPr txBox="1"/>
          <p:nvPr/>
        </p:nvSpPr>
        <p:spPr>
          <a:xfrm flipH="1">
            <a:off x="0" y="372539"/>
            <a:ext cx="8989454" cy="4598706"/>
          </a:xfrm>
          <a:prstGeom prst="rect">
            <a:avLst/>
          </a:prstGeom>
          <a:noFill/>
          <a:ln>
            <a:noFill/>
          </a:ln>
        </p:spPr>
        <p:txBody>
          <a:bodyPr spcFirstLastPara="1" wrap="square" lIns="91425" tIns="91425" rIns="91425" bIns="91425" anchor="t" anchorCtr="0">
            <a:noAutofit/>
          </a:bodyPr>
          <a:lstStyle/>
          <a:p>
            <a:pPr lvl="0">
              <a:lnSpc>
                <a:spcPct val="115000"/>
              </a:lnSpc>
              <a:spcBef>
                <a:spcPts val="2200"/>
              </a:spcBef>
              <a:spcAft>
                <a:spcPts val="600"/>
              </a:spcAft>
              <a:buClr>
                <a:schemeClr val="dk1"/>
              </a:buClr>
              <a:buSzPts val="1200"/>
            </a:pPr>
            <a:r>
              <a:rPr lang="es-ES" sz="2400" dirty="0">
                <a:solidFill>
                  <a:schemeClr val="dk1"/>
                </a:solidFill>
                <a:latin typeface="Catamaran Light"/>
                <a:ea typeface="Catamaran Light"/>
                <a:cs typeface="Catamaran Light"/>
                <a:sym typeface="Catamaran Light"/>
              </a:rPr>
              <a:t>Los propietarios de tierras heredadas pueden transferir su participación en la propiedad a un fideicomiso y luego nombrar a una o más personas para que actúen como fiduciarios </a:t>
            </a:r>
            <a:r>
              <a:rPr lang="es-ES" sz="2400" i="1" dirty="0">
                <a:solidFill>
                  <a:schemeClr val="dk1"/>
                </a:solidFill>
                <a:latin typeface="Catamaran Light"/>
                <a:ea typeface="Catamaran Light"/>
                <a:cs typeface="Catamaran Light"/>
                <a:sym typeface="Catamaran Light"/>
              </a:rPr>
              <a:t>(</a:t>
            </a:r>
            <a:r>
              <a:rPr lang="es-ES" sz="2400" i="1" dirty="0" err="1">
                <a:solidFill>
                  <a:schemeClr val="dk1"/>
                </a:solidFill>
                <a:latin typeface="Catamaran Light"/>
                <a:ea typeface="Catamaran Light"/>
                <a:cs typeface="Catamaran Light"/>
                <a:sym typeface="Catamaran Light"/>
              </a:rPr>
              <a:t>trustees</a:t>
            </a:r>
            <a:r>
              <a:rPr lang="es-ES" sz="2400" i="1" dirty="0">
                <a:solidFill>
                  <a:schemeClr val="dk1"/>
                </a:solidFill>
                <a:latin typeface="Catamaran Light"/>
                <a:ea typeface="Catamaran Light"/>
                <a:cs typeface="Catamaran Light"/>
                <a:sym typeface="Catamaran Light"/>
              </a:rPr>
              <a:t>).</a:t>
            </a:r>
          </a:p>
          <a:p>
            <a:pPr lvl="0">
              <a:lnSpc>
                <a:spcPct val="115000"/>
              </a:lnSpc>
              <a:spcBef>
                <a:spcPts val="2200"/>
              </a:spcBef>
              <a:spcAft>
                <a:spcPts val="600"/>
              </a:spcAft>
              <a:buClr>
                <a:schemeClr val="dk1"/>
              </a:buClr>
              <a:buSzPts val="1200"/>
            </a:pPr>
            <a:r>
              <a:rPr lang="es-ES" sz="2400" dirty="0">
                <a:solidFill>
                  <a:schemeClr val="dk1"/>
                </a:solidFill>
                <a:latin typeface="Catamaran Light"/>
                <a:ea typeface="Catamaran Light"/>
                <a:cs typeface="Catamaran Light"/>
                <a:sym typeface="Catamaran Light"/>
              </a:rPr>
              <a:t>Los demás propietarios de la propiedad heredada pueden ser los beneficiarios del fideicomiso.</a:t>
            </a:r>
          </a:p>
          <a:p>
            <a:pPr lvl="0">
              <a:lnSpc>
                <a:spcPct val="115000"/>
              </a:lnSpc>
              <a:spcBef>
                <a:spcPts val="2200"/>
              </a:spcBef>
              <a:spcAft>
                <a:spcPts val="600"/>
              </a:spcAft>
              <a:buClr>
                <a:schemeClr val="dk1"/>
              </a:buClr>
              <a:buSzPts val="1200"/>
            </a:pPr>
            <a:r>
              <a:rPr lang="es-ES" sz="2400" dirty="0">
                <a:solidFill>
                  <a:schemeClr val="dk1"/>
                </a:solidFill>
                <a:latin typeface="Catamaran Light"/>
                <a:ea typeface="Catamaran Light"/>
                <a:cs typeface="Catamaran Light"/>
                <a:sym typeface="Catamaran Light"/>
              </a:rPr>
              <a:t>El fiduciario administraría y controlaría la tierra, y sería responsable del mantenimiento y del pago de impuestos, de acuerdo con los términos establecidos en el acuerdo de fideicomiso</a:t>
            </a:r>
            <a:endParaRPr sz="2400" b="0" i="0" u="none" strike="noStrike" cap="none" dirty="0">
              <a:solidFill>
                <a:schemeClr val="dk1"/>
              </a:solidFill>
              <a:latin typeface="Catamaran Light"/>
              <a:ea typeface="Catamaran Light"/>
              <a:cs typeface="Catamaran Light"/>
              <a:sym typeface="Catamaran Light"/>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Google Shape;576;p30"/>
          <p:cNvSpPr txBox="1">
            <a:spLocks noGrp="1"/>
          </p:cNvSpPr>
          <p:nvPr>
            <p:ph type="ctrTitle"/>
          </p:nvPr>
        </p:nvSpPr>
        <p:spPr>
          <a:xfrm>
            <a:off x="650401" y="-180875"/>
            <a:ext cx="8326331" cy="947956"/>
          </a:xfrm>
          <a:prstGeom prst="rect">
            <a:avLst/>
          </a:prstGeom>
          <a:noFill/>
          <a:ln>
            <a:noFill/>
          </a:ln>
        </p:spPr>
        <p:txBody>
          <a:bodyPr spcFirstLastPara="1" wrap="square" lIns="91425" tIns="91425" rIns="91425" bIns="91425" anchor="t" anchorCtr="0">
            <a:noAutofit/>
          </a:bodyPr>
          <a:lstStyle/>
          <a:p>
            <a:pPr lvl="0"/>
            <a:r>
              <a:rPr lang="es-ES" dirty="0"/>
              <a:t>Estrategias legales: Compañía de Responsabilidad Limitada (LLC) o Corporación</a:t>
            </a:r>
            <a:endParaRPr sz="2800" dirty="0">
              <a:solidFill>
                <a:schemeClr val="dk1"/>
              </a:solidFill>
            </a:endParaRPr>
          </a:p>
        </p:txBody>
      </p:sp>
      <p:sp>
        <p:nvSpPr>
          <p:cNvPr id="577" name="Google Shape;577;p30"/>
          <p:cNvSpPr txBox="1"/>
          <p:nvPr/>
        </p:nvSpPr>
        <p:spPr>
          <a:xfrm flipH="1">
            <a:off x="176158" y="767081"/>
            <a:ext cx="9274816" cy="2883162"/>
          </a:xfrm>
          <a:prstGeom prst="rect">
            <a:avLst/>
          </a:prstGeom>
          <a:noFill/>
          <a:ln>
            <a:noFill/>
          </a:ln>
        </p:spPr>
        <p:txBody>
          <a:bodyPr spcFirstLastPara="1" wrap="square" lIns="91425" tIns="91425" rIns="91425" bIns="91425" anchor="t" anchorCtr="0">
            <a:noAutofit/>
          </a:bodyPr>
          <a:lstStyle/>
          <a:p>
            <a:pPr lvl="0">
              <a:buClr>
                <a:schemeClr val="dk1"/>
              </a:buClr>
              <a:buSzPts val="1200"/>
            </a:pPr>
            <a:r>
              <a:rPr lang="es-ES" sz="2400" dirty="0">
                <a:solidFill>
                  <a:schemeClr val="dk1"/>
                </a:solidFill>
                <a:latin typeface="Catamaran Light"/>
                <a:ea typeface="Catamaran Light"/>
                <a:cs typeface="Catamaran Light"/>
                <a:sym typeface="Catamaran Light"/>
              </a:rPr>
              <a:t>Los propietarios de tierras heredadas pueden formar  </a:t>
            </a:r>
          </a:p>
          <a:p>
            <a:pPr lvl="0">
              <a:buClr>
                <a:schemeClr val="dk1"/>
              </a:buClr>
              <a:buSzPts val="1200"/>
            </a:pPr>
            <a:r>
              <a:rPr lang="es-ES" sz="2400" dirty="0">
                <a:solidFill>
                  <a:schemeClr val="dk1"/>
                </a:solidFill>
                <a:latin typeface="Catamaran Light"/>
                <a:ea typeface="Catamaran Light"/>
                <a:cs typeface="Catamaran Light"/>
                <a:sym typeface="Catamaran Light"/>
              </a:rPr>
              <a:t>una entidad comercial, como una Compañía de Responsabilidad Limitada (LLC) o una corporación, y transferir la propiedad a dicha entidad.</a:t>
            </a:r>
          </a:p>
          <a:p>
            <a:pPr lvl="0">
              <a:buClr>
                <a:schemeClr val="dk1"/>
              </a:buClr>
              <a:buSzPts val="1200"/>
            </a:pPr>
            <a:r>
              <a:rPr lang="es-ES" sz="2400" dirty="0">
                <a:solidFill>
                  <a:schemeClr val="dk1"/>
                </a:solidFill>
                <a:latin typeface="Catamaran Light"/>
                <a:ea typeface="Catamaran Light"/>
                <a:cs typeface="Catamaran Light"/>
                <a:sym typeface="Catamaran Light"/>
              </a:rPr>
              <a:t>Un acuerdo operativo </a:t>
            </a:r>
            <a:r>
              <a:rPr lang="es-ES" sz="2400" b="1" i="1" dirty="0">
                <a:solidFill>
                  <a:schemeClr val="dk1"/>
                </a:solidFill>
                <a:latin typeface="Catamaran Light"/>
                <a:ea typeface="Catamaran Light"/>
                <a:cs typeface="Catamaran Light"/>
                <a:sym typeface="Catamaran Light"/>
              </a:rPr>
              <a:t>(</a:t>
            </a:r>
            <a:r>
              <a:rPr lang="es-ES" sz="2400" b="1" i="1" dirty="0" err="1">
                <a:solidFill>
                  <a:schemeClr val="dk1"/>
                </a:solidFill>
                <a:latin typeface="Catamaran Light"/>
                <a:ea typeface="Catamaran Light"/>
                <a:cs typeface="Catamaran Light"/>
                <a:sym typeface="Catamaran Light"/>
              </a:rPr>
              <a:t>operating</a:t>
            </a:r>
            <a:r>
              <a:rPr lang="es-ES" sz="2400" b="1" i="1" dirty="0">
                <a:solidFill>
                  <a:schemeClr val="dk1"/>
                </a:solidFill>
                <a:latin typeface="Catamaran Light"/>
                <a:ea typeface="Catamaran Light"/>
                <a:cs typeface="Catamaran Light"/>
                <a:sym typeface="Catamaran Light"/>
              </a:rPr>
              <a:t> </a:t>
            </a:r>
            <a:r>
              <a:rPr lang="es-ES" sz="2400" b="1" i="1" dirty="0" err="1">
                <a:solidFill>
                  <a:schemeClr val="dk1"/>
                </a:solidFill>
                <a:latin typeface="Catamaran Light"/>
                <a:ea typeface="Catamaran Light"/>
                <a:cs typeface="Catamaran Light"/>
                <a:sym typeface="Catamaran Light"/>
              </a:rPr>
              <a:t>agreement</a:t>
            </a:r>
            <a:r>
              <a:rPr lang="es-ES" sz="2400" b="1" i="1" dirty="0">
                <a:solidFill>
                  <a:schemeClr val="dk1"/>
                </a:solidFill>
                <a:latin typeface="Catamaran Light"/>
                <a:ea typeface="Catamaran Light"/>
                <a:cs typeface="Catamaran Light"/>
                <a:sym typeface="Catamaran Light"/>
              </a:rPr>
              <a:t>) </a:t>
            </a:r>
            <a:r>
              <a:rPr lang="es-ES" sz="2400" dirty="0">
                <a:solidFill>
                  <a:schemeClr val="dk1"/>
                </a:solidFill>
                <a:latin typeface="Catamaran Light"/>
                <a:ea typeface="Catamaran Light"/>
                <a:cs typeface="Catamaran Light"/>
                <a:sym typeface="Catamaran Light"/>
              </a:rPr>
              <a:t>o los estatutos </a:t>
            </a:r>
            <a:r>
              <a:rPr lang="es-ES" sz="2400" b="1" i="1" dirty="0">
                <a:solidFill>
                  <a:schemeClr val="dk1"/>
                </a:solidFill>
                <a:latin typeface="Catamaran Light"/>
                <a:ea typeface="Catamaran Light"/>
                <a:cs typeface="Catamaran Light"/>
                <a:sym typeface="Catamaran Light"/>
              </a:rPr>
              <a:t>(</a:t>
            </a:r>
            <a:r>
              <a:rPr lang="es-ES" sz="2400" b="1" i="1" dirty="0" err="1">
                <a:solidFill>
                  <a:schemeClr val="dk1"/>
                </a:solidFill>
                <a:latin typeface="Catamaran Light"/>
                <a:ea typeface="Catamaran Light"/>
                <a:cs typeface="Catamaran Light"/>
                <a:sym typeface="Catamaran Light"/>
              </a:rPr>
              <a:t>bylaws</a:t>
            </a:r>
            <a:r>
              <a:rPr lang="es-ES" sz="2400" dirty="0">
                <a:solidFill>
                  <a:schemeClr val="dk1"/>
                </a:solidFill>
                <a:latin typeface="Catamaran Light"/>
                <a:ea typeface="Catamaran Light"/>
                <a:cs typeface="Catamaran Light"/>
                <a:sym typeface="Catamaran Light"/>
              </a:rPr>
              <a:t>) pueden establecer:</a:t>
            </a:r>
          </a:p>
          <a:p>
            <a:pPr marL="342900" lvl="0" indent="-342900">
              <a:buClr>
                <a:schemeClr val="dk1"/>
              </a:buClr>
              <a:buSzPct val="100000"/>
              <a:buFont typeface="Arial" panose="020B0604020202020204" pitchFamily="34" charset="0"/>
              <a:buChar char="•"/>
            </a:pPr>
            <a:r>
              <a:rPr lang="es-ES" sz="2400" dirty="0">
                <a:solidFill>
                  <a:schemeClr val="dk1"/>
                </a:solidFill>
                <a:latin typeface="Catamaran Light"/>
                <a:ea typeface="Catamaran Light"/>
                <a:cs typeface="Catamaran Light"/>
                <a:sym typeface="Catamaran Light"/>
              </a:rPr>
              <a:t>Qué ocurre con la participación de un miembro cuando fallece</a:t>
            </a:r>
          </a:p>
          <a:p>
            <a:pPr marL="342900" lvl="0" indent="-342900">
              <a:buClr>
                <a:schemeClr val="dk1"/>
              </a:buClr>
              <a:buSzPct val="100000"/>
              <a:buFont typeface="Arial" panose="020B0604020202020204" pitchFamily="34" charset="0"/>
              <a:buChar char="•"/>
            </a:pPr>
            <a:r>
              <a:rPr lang="es-ES" sz="2400" dirty="0">
                <a:solidFill>
                  <a:schemeClr val="dk1"/>
                </a:solidFill>
                <a:latin typeface="Catamaran Light"/>
                <a:ea typeface="Catamaran Light"/>
                <a:cs typeface="Catamaran Light"/>
                <a:sym typeface="Catamaran Light"/>
              </a:rPr>
              <a:t>Qué sucede si un miembro desea vender su participación</a:t>
            </a:r>
          </a:p>
          <a:p>
            <a:pPr marL="342900" lvl="0" indent="-342900">
              <a:buClr>
                <a:schemeClr val="dk1"/>
              </a:buClr>
              <a:buSzPct val="100000"/>
              <a:buFont typeface="Arial" panose="020B0604020202020204" pitchFamily="34" charset="0"/>
              <a:buChar char="•"/>
            </a:pPr>
            <a:r>
              <a:rPr lang="es-ES" sz="2400" dirty="0">
                <a:solidFill>
                  <a:schemeClr val="dk1"/>
                </a:solidFill>
                <a:latin typeface="Catamaran Light"/>
                <a:ea typeface="Catamaran Light"/>
                <a:cs typeface="Catamaran Light"/>
                <a:sym typeface="Catamaran Light"/>
              </a:rPr>
              <a:t>Cómo se manejará la toma de decisiones y la administración</a:t>
            </a:r>
          </a:p>
          <a:p>
            <a:pPr marL="342900" lvl="0" indent="-342900">
              <a:buClr>
                <a:schemeClr val="dk1"/>
              </a:buClr>
              <a:buSzPct val="100000"/>
              <a:buFont typeface="Arial" panose="020B0604020202020204" pitchFamily="34" charset="0"/>
              <a:buChar char="•"/>
            </a:pPr>
            <a:r>
              <a:rPr lang="es-ES" sz="2400" dirty="0">
                <a:solidFill>
                  <a:schemeClr val="dk1"/>
                </a:solidFill>
                <a:latin typeface="Catamaran Light"/>
                <a:ea typeface="Catamaran Light"/>
                <a:cs typeface="Catamaran Light"/>
                <a:sym typeface="Catamaran Light"/>
              </a:rPr>
              <a:t>Quién será responsable del mantenimiento, el pago de impuestos y otras obligaciones</a:t>
            </a:r>
          </a:p>
          <a:p>
            <a:pPr marL="342900" lvl="0" indent="-342900">
              <a:buClr>
                <a:schemeClr val="dk1"/>
              </a:buClr>
              <a:buSzPct val="100000"/>
              <a:buFont typeface="Arial" panose="020B0604020202020204" pitchFamily="34" charset="0"/>
              <a:buChar char="•"/>
            </a:pPr>
            <a:r>
              <a:rPr lang="es-ES" sz="2400" dirty="0">
                <a:solidFill>
                  <a:schemeClr val="dk1"/>
                </a:solidFill>
                <a:latin typeface="Catamaran Light"/>
                <a:ea typeface="Catamaran Light"/>
                <a:cs typeface="Catamaran Light"/>
                <a:sym typeface="Catamaran Light"/>
              </a:rPr>
              <a:t>Cómo se compartirán las ganancias y los costos</a:t>
            </a:r>
            <a:endParaRPr sz="2400" b="0" i="0" u="none" strike="noStrike" cap="none" dirty="0">
              <a:solidFill>
                <a:schemeClr val="dk1"/>
              </a:solidFill>
              <a:latin typeface="Catamaran Light"/>
              <a:ea typeface="Catamaran Light"/>
              <a:cs typeface="Catamaran Light"/>
              <a:sym typeface="Catamaran Light"/>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p31"/>
          <p:cNvSpPr txBox="1">
            <a:spLocks noGrp="1"/>
          </p:cNvSpPr>
          <p:nvPr>
            <p:ph type="ctrTitle"/>
          </p:nvPr>
        </p:nvSpPr>
        <p:spPr>
          <a:xfrm>
            <a:off x="817669" y="0"/>
            <a:ext cx="8326331" cy="487500"/>
          </a:xfrm>
          <a:prstGeom prst="rect">
            <a:avLst/>
          </a:prstGeom>
          <a:noFill/>
          <a:ln>
            <a:noFill/>
          </a:ln>
        </p:spPr>
        <p:txBody>
          <a:bodyPr spcFirstLastPara="1" wrap="square" lIns="91425" tIns="91425" rIns="91425" bIns="91425" anchor="t" anchorCtr="0">
            <a:noAutofit/>
          </a:bodyPr>
          <a:lstStyle/>
          <a:p>
            <a:pPr lvl="0"/>
            <a:r>
              <a:rPr lang="es-ES" dirty="0"/>
              <a:t>Estrategias legales: Acuerdo de copropiedad en común</a:t>
            </a:r>
            <a:endParaRPr sz="2800" dirty="0">
              <a:solidFill>
                <a:schemeClr val="dk1"/>
              </a:solidFill>
            </a:endParaRPr>
          </a:p>
        </p:txBody>
      </p:sp>
      <p:sp>
        <p:nvSpPr>
          <p:cNvPr id="583" name="Google Shape;583;p31"/>
          <p:cNvSpPr txBox="1"/>
          <p:nvPr/>
        </p:nvSpPr>
        <p:spPr>
          <a:xfrm flipH="1">
            <a:off x="214984" y="988501"/>
            <a:ext cx="8714032" cy="2883162"/>
          </a:xfrm>
          <a:prstGeom prst="rect">
            <a:avLst/>
          </a:prstGeom>
          <a:noFill/>
          <a:ln>
            <a:noFill/>
          </a:ln>
        </p:spPr>
        <p:txBody>
          <a:bodyPr spcFirstLastPara="1" wrap="square" lIns="91425" tIns="91425" rIns="91425" bIns="91425" anchor="t" anchorCtr="0">
            <a:noAutofit/>
          </a:bodyPr>
          <a:lstStyle/>
          <a:p>
            <a:pPr marL="171450" marR="0" lvl="0" indent="-171450" algn="l" rtl="0">
              <a:lnSpc>
                <a:spcPct val="100000"/>
              </a:lnSpc>
              <a:spcBef>
                <a:spcPts val="0"/>
              </a:spcBef>
              <a:spcAft>
                <a:spcPts val="0"/>
              </a:spcAft>
              <a:buClr>
                <a:schemeClr val="dk1"/>
              </a:buClr>
              <a:buSzPts val="1200"/>
              <a:buFont typeface="Catamaran Light"/>
              <a:buChar char="●"/>
            </a:pPr>
            <a:r>
              <a:rPr lang="es-ES" sz="2800" b="1" i="0" u="none" strike="noStrike" cap="none" dirty="0">
                <a:solidFill>
                  <a:schemeClr val="dk1"/>
                </a:solidFill>
                <a:latin typeface="Catamaran Light"/>
                <a:ea typeface="Catamaran Light"/>
                <a:cs typeface="Catamaran Light"/>
                <a:sym typeface="Catamaran Light"/>
              </a:rPr>
              <a:t>La estructura legal permanece igual:</a:t>
            </a:r>
            <a:r>
              <a:rPr lang="es-ES" sz="2400" b="1" i="0" u="none" strike="noStrike" cap="none" dirty="0">
                <a:solidFill>
                  <a:schemeClr val="dk1"/>
                </a:solidFill>
                <a:latin typeface="Catamaran Light"/>
                <a:ea typeface="Catamaran Light"/>
                <a:cs typeface="Catamaran Light"/>
                <a:sym typeface="Catamaran Light"/>
              </a:rPr>
              <a:t> </a:t>
            </a:r>
            <a:r>
              <a:rPr lang="es-ES" sz="2400" b="0" i="0" u="none" strike="noStrike" cap="none" dirty="0">
                <a:solidFill>
                  <a:schemeClr val="dk1"/>
                </a:solidFill>
                <a:latin typeface="Catamaran Light"/>
                <a:ea typeface="Catamaran Light"/>
                <a:cs typeface="Catamaran Light"/>
                <a:sym typeface="Catamaran Light"/>
              </a:rPr>
              <a:t>todos los coherederos siguen siendo propietarios de la tierra como copropietarios en común </a:t>
            </a:r>
            <a:r>
              <a:rPr lang="es-ES" sz="2400" b="0" i="1" u="none" strike="noStrike" cap="none" dirty="0">
                <a:solidFill>
                  <a:schemeClr val="dk1"/>
                </a:solidFill>
                <a:latin typeface="Catamaran Light"/>
                <a:ea typeface="Catamaran Light"/>
                <a:cs typeface="Catamaran Light"/>
                <a:sym typeface="Catamaran Light"/>
              </a:rPr>
              <a:t>(</a:t>
            </a:r>
            <a:r>
              <a:rPr lang="es-ES" sz="2400" b="0" i="1" u="none" strike="noStrike" cap="none" dirty="0" err="1">
                <a:solidFill>
                  <a:schemeClr val="dk1"/>
                </a:solidFill>
                <a:latin typeface="Catamaran Light"/>
                <a:ea typeface="Catamaran Light"/>
                <a:cs typeface="Catamaran Light"/>
                <a:sym typeface="Catamaran Light"/>
              </a:rPr>
              <a:t>tenants</a:t>
            </a:r>
            <a:r>
              <a:rPr lang="es-ES" sz="2400" b="0" i="1" u="none" strike="noStrike" cap="none" dirty="0">
                <a:solidFill>
                  <a:schemeClr val="dk1"/>
                </a:solidFill>
                <a:latin typeface="Catamaran Light"/>
                <a:ea typeface="Catamaran Light"/>
                <a:cs typeface="Catamaran Light"/>
                <a:sym typeface="Catamaran Light"/>
              </a:rPr>
              <a:t> in </a:t>
            </a:r>
            <a:r>
              <a:rPr lang="es-ES" sz="2400" b="0" i="1" u="none" strike="noStrike" cap="none" dirty="0" err="1">
                <a:solidFill>
                  <a:schemeClr val="dk1"/>
                </a:solidFill>
                <a:latin typeface="Catamaran Light"/>
                <a:ea typeface="Catamaran Light"/>
                <a:cs typeface="Catamaran Light"/>
                <a:sym typeface="Catamaran Light"/>
              </a:rPr>
              <a:t>common</a:t>
            </a:r>
            <a:r>
              <a:rPr lang="es-ES" sz="2400" b="0" i="1" u="none" strike="noStrike" cap="none" dirty="0">
                <a:solidFill>
                  <a:schemeClr val="dk1"/>
                </a:solidFill>
                <a:latin typeface="Catamaran Light"/>
                <a:ea typeface="Catamaran Light"/>
                <a:cs typeface="Catamaran Light"/>
                <a:sym typeface="Catamaran Light"/>
              </a:rPr>
              <a:t>).</a:t>
            </a:r>
          </a:p>
          <a:p>
            <a:pPr marL="171450" marR="0" lvl="0" indent="-171450" algn="l" rtl="0">
              <a:lnSpc>
                <a:spcPct val="100000"/>
              </a:lnSpc>
              <a:spcBef>
                <a:spcPts val="0"/>
              </a:spcBef>
              <a:spcAft>
                <a:spcPts val="0"/>
              </a:spcAft>
              <a:buClr>
                <a:schemeClr val="dk1"/>
              </a:buClr>
              <a:buSzPts val="1200"/>
              <a:buFont typeface="Catamaran Light"/>
              <a:buChar char="●"/>
            </a:pPr>
            <a:r>
              <a:rPr lang="es-ES" sz="2400" b="0" i="0" u="none" strike="noStrike" cap="none" dirty="0">
                <a:solidFill>
                  <a:schemeClr val="dk1"/>
                </a:solidFill>
                <a:latin typeface="Catamaran Light"/>
                <a:ea typeface="Catamaran Light"/>
                <a:cs typeface="Catamaran Light"/>
                <a:sym typeface="Catamaran Light"/>
              </a:rPr>
              <a:t>Un acuerdo de copropiedad en común establece los derechos y responsabilidades de todos los propietarios.</a:t>
            </a:r>
          </a:p>
          <a:p>
            <a:pPr marL="171450" marR="0" lvl="0" indent="-171450" algn="l" rtl="0">
              <a:lnSpc>
                <a:spcPct val="100000"/>
              </a:lnSpc>
              <a:spcBef>
                <a:spcPts val="0"/>
              </a:spcBef>
              <a:spcAft>
                <a:spcPts val="0"/>
              </a:spcAft>
              <a:buClr>
                <a:schemeClr val="dk1"/>
              </a:buClr>
              <a:buSzPts val="1200"/>
              <a:buFont typeface="Catamaran Light"/>
              <a:buChar char="●"/>
            </a:pPr>
            <a:r>
              <a:rPr lang="es-ES" sz="2400" b="0" i="0" u="none" strike="noStrike" cap="none" dirty="0">
                <a:solidFill>
                  <a:schemeClr val="dk1"/>
                </a:solidFill>
                <a:latin typeface="Catamaran Light"/>
                <a:ea typeface="Catamaran Light"/>
                <a:cs typeface="Catamaran Light"/>
                <a:sym typeface="Catamaran Light"/>
              </a:rPr>
              <a:t>Este tipo de acuerdo puede ayudar a definir:</a:t>
            </a:r>
          </a:p>
          <a:p>
            <a:pPr marL="171450" marR="0" lvl="0" indent="-171450" algn="l" rtl="0">
              <a:lnSpc>
                <a:spcPct val="100000"/>
              </a:lnSpc>
              <a:spcBef>
                <a:spcPts val="0"/>
              </a:spcBef>
              <a:spcAft>
                <a:spcPts val="0"/>
              </a:spcAft>
              <a:buClr>
                <a:schemeClr val="dk1"/>
              </a:buClr>
              <a:buSzPts val="1200"/>
              <a:buFont typeface="Catamaran Light"/>
              <a:buChar char="●"/>
            </a:pPr>
            <a:r>
              <a:rPr lang="es-ES" sz="2400" b="0" i="0" u="none" strike="noStrike" cap="none" dirty="0">
                <a:solidFill>
                  <a:schemeClr val="dk1"/>
                </a:solidFill>
                <a:latin typeface="Catamaran Light"/>
                <a:ea typeface="Catamaran Light"/>
                <a:cs typeface="Catamaran Light"/>
                <a:sym typeface="Catamaran Light"/>
              </a:rPr>
              <a:t>Quién administrará la propiedad</a:t>
            </a:r>
          </a:p>
          <a:p>
            <a:pPr marL="171450" marR="0" lvl="0" indent="-171450" algn="l" rtl="0">
              <a:lnSpc>
                <a:spcPct val="100000"/>
              </a:lnSpc>
              <a:spcBef>
                <a:spcPts val="0"/>
              </a:spcBef>
              <a:spcAft>
                <a:spcPts val="0"/>
              </a:spcAft>
              <a:buClr>
                <a:schemeClr val="dk1"/>
              </a:buClr>
              <a:buSzPts val="1200"/>
              <a:buFont typeface="Catamaran Light"/>
              <a:buChar char="●"/>
            </a:pPr>
            <a:r>
              <a:rPr lang="es-ES" sz="2400" b="0" i="0" u="none" strike="noStrike" cap="none" dirty="0">
                <a:solidFill>
                  <a:schemeClr val="dk1"/>
                </a:solidFill>
                <a:latin typeface="Catamaran Light"/>
                <a:ea typeface="Catamaran Light"/>
                <a:cs typeface="Catamaran Light"/>
                <a:sym typeface="Catamaran Light"/>
              </a:rPr>
              <a:t>Cómo se utilizará</a:t>
            </a:r>
          </a:p>
          <a:p>
            <a:pPr marL="171450" marR="0" lvl="0" indent="-171450" algn="l" rtl="0">
              <a:lnSpc>
                <a:spcPct val="100000"/>
              </a:lnSpc>
              <a:spcBef>
                <a:spcPts val="0"/>
              </a:spcBef>
              <a:spcAft>
                <a:spcPts val="0"/>
              </a:spcAft>
              <a:buClr>
                <a:schemeClr val="dk1"/>
              </a:buClr>
              <a:buSzPts val="1200"/>
              <a:buFont typeface="Catamaran Light"/>
              <a:buChar char="●"/>
            </a:pPr>
            <a:r>
              <a:rPr lang="es-ES" sz="2400" b="0" i="0" u="none" strike="noStrike" cap="none" dirty="0">
                <a:solidFill>
                  <a:schemeClr val="dk1"/>
                </a:solidFill>
                <a:latin typeface="Catamaran Light"/>
                <a:ea typeface="Catamaran Light"/>
                <a:cs typeface="Catamaran Light"/>
                <a:sym typeface="Catamaran Light"/>
              </a:rPr>
              <a:t>Cómo se pagarán los impuestos</a:t>
            </a:r>
          </a:p>
          <a:p>
            <a:pPr marL="171450" marR="0" lvl="0" indent="-171450" algn="l" rtl="0">
              <a:lnSpc>
                <a:spcPct val="100000"/>
              </a:lnSpc>
              <a:spcBef>
                <a:spcPts val="0"/>
              </a:spcBef>
              <a:spcAft>
                <a:spcPts val="0"/>
              </a:spcAft>
              <a:buClr>
                <a:schemeClr val="dk1"/>
              </a:buClr>
              <a:buSzPts val="1200"/>
              <a:buFont typeface="Catamaran Light"/>
              <a:buChar char="●"/>
            </a:pPr>
            <a:r>
              <a:rPr lang="es-ES" sz="2400" b="0" i="0" u="none" strike="noStrike" cap="none" dirty="0">
                <a:solidFill>
                  <a:schemeClr val="dk1"/>
                </a:solidFill>
                <a:latin typeface="Catamaran Light"/>
                <a:ea typeface="Catamaran Light"/>
                <a:cs typeface="Catamaran Light"/>
                <a:sym typeface="Catamaran Light"/>
              </a:rPr>
              <a:t>Qué ocurre si un copropietario desea vender su participación</a:t>
            </a:r>
            <a:endParaRPr sz="2000" b="0" i="0" u="none" strike="noStrike" cap="none" dirty="0">
              <a:solidFill>
                <a:schemeClr val="dk1"/>
              </a:solidFill>
              <a:latin typeface="Catamaran Light"/>
              <a:ea typeface="Catamaran Light"/>
              <a:cs typeface="Catamaran Light"/>
              <a:sym typeface="Catamaran Light"/>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Google Shape;588;g1899f763874_0_63"/>
          <p:cNvSpPr txBox="1">
            <a:spLocks noGrp="1"/>
          </p:cNvSpPr>
          <p:nvPr>
            <p:ph type="ctrTitle"/>
          </p:nvPr>
        </p:nvSpPr>
        <p:spPr>
          <a:xfrm>
            <a:off x="871083" y="118910"/>
            <a:ext cx="6399511" cy="571200"/>
          </a:xfrm>
          <a:prstGeom prst="rect">
            <a:avLst/>
          </a:prstGeom>
          <a:noFill/>
          <a:ln>
            <a:noFill/>
          </a:ln>
        </p:spPr>
        <p:txBody>
          <a:bodyPr spcFirstLastPara="1" wrap="square" lIns="91425" tIns="91425" rIns="91425" bIns="91425" anchor="t" anchorCtr="0">
            <a:noAutofit/>
          </a:bodyPr>
          <a:lstStyle/>
          <a:p>
            <a:pPr lvl="0"/>
            <a:r>
              <a:rPr lang="es-MX" sz="3200" noProof="0" dirty="0"/>
              <a:t>Resumen del material cubierto</a:t>
            </a:r>
          </a:p>
        </p:txBody>
      </p:sp>
      <p:sp>
        <p:nvSpPr>
          <p:cNvPr id="589" name="Google Shape;589;g1899f763874_0_63"/>
          <p:cNvSpPr txBox="1">
            <a:spLocks noGrp="1"/>
          </p:cNvSpPr>
          <p:nvPr>
            <p:ph type="subTitle" idx="4294967295"/>
          </p:nvPr>
        </p:nvSpPr>
        <p:spPr>
          <a:xfrm>
            <a:off x="125506" y="930092"/>
            <a:ext cx="9018494" cy="4213408"/>
          </a:xfrm>
          <a:prstGeom prst="rect">
            <a:avLst/>
          </a:prstGeom>
          <a:noFill/>
          <a:ln>
            <a:noFill/>
          </a:ln>
        </p:spPr>
        <p:txBody>
          <a:bodyPr spcFirstLastPara="1" wrap="square" lIns="91425" tIns="91425" rIns="91425" bIns="91425" anchor="t" anchorCtr="0">
            <a:noAutofit/>
          </a:bodyPr>
          <a:lstStyle/>
          <a:p>
            <a:pPr marL="457200" marR="0" lvl="0" indent="-368300" algn="l" rtl="0">
              <a:lnSpc>
                <a:spcPct val="100000"/>
              </a:lnSpc>
              <a:spcBef>
                <a:spcPts val="0"/>
              </a:spcBef>
              <a:spcAft>
                <a:spcPts val="0"/>
              </a:spcAft>
              <a:buClr>
                <a:srgbClr val="3B3838"/>
              </a:buClr>
              <a:buSzPct val="100000"/>
              <a:buFont typeface="Arial" panose="020B0604020202020204" pitchFamily="34" charset="0"/>
              <a:buChar char="•"/>
            </a:pPr>
            <a:r>
              <a:rPr lang="es-ES" sz="2400" b="0" i="0" u="none" strike="noStrike" cap="none" dirty="0">
                <a:solidFill>
                  <a:srgbClr val="3B3838"/>
                </a:solidFill>
                <a:latin typeface="Catamaran"/>
                <a:ea typeface="Catamaran"/>
                <a:cs typeface="Catamaran"/>
                <a:sym typeface="Catamaran"/>
              </a:rPr>
              <a:t>Algunos de los desafíos de poseer propiedad de herederos</a:t>
            </a:r>
          </a:p>
          <a:p>
            <a:pPr marL="457200" marR="0" lvl="0" indent="-368300" algn="l" rtl="0">
              <a:lnSpc>
                <a:spcPct val="100000"/>
              </a:lnSpc>
              <a:spcBef>
                <a:spcPts val="0"/>
              </a:spcBef>
              <a:spcAft>
                <a:spcPts val="0"/>
              </a:spcAft>
              <a:buClr>
                <a:srgbClr val="3B3838"/>
              </a:buClr>
              <a:buSzPct val="100000"/>
              <a:buFont typeface="Arial" panose="020B0604020202020204" pitchFamily="34" charset="0"/>
              <a:buChar char="•"/>
            </a:pPr>
            <a:r>
              <a:rPr lang="es-ES" sz="2400" b="0" i="0" u="none" strike="noStrike" cap="none" dirty="0">
                <a:solidFill>
                  <a:srgbClr val="3B3838"/>
                </a:solidFill>
                <a:latin typeface="Catamaran"/>
                <a:ea typeface="Catamaran"/>
                <a:cs typeface="Catamaran"/>
                <a:sym typeface="Catamaran"/>
              </a:rPr>
              <a:t>La importancia de trabajar con todos los miembros de la familia</a:t>
            </a:r>
          </a:p>
          <a:p>
            <a:pPr marL="457200" marR="0" lvl="0" indent="-368300" algn="l" rtl="0">
              <a:lnSpc>
                <a:spcPct val="100000"/>
              </a:lnSpc>
              <a:spcBef>
                <a:spcPts val="0"/>
              </a:spcBef>
              <a:spcAft>
                <a:spcPts val="0"/>
              </a:spcAft>
              <a:buClr>
                <a:srgbClr val="3B3838"/>
              </a:buClr>
              <a:buSzPct val="100000"/>
              <a:buFont typeface="Arial" panose="020B0604020202020204" pitchFamily="34" charset="0"/>
              <a:buChar char="•"/>
            </a:pPr>
            <a:r>
              <a:rPr lang="es-ES" sz="2400" b="0" i="0" u="none" strike="noStrike" cap="none" dirty="0">
                <a:solidFill>
                  <a:srgbClr val="3B3838"/>
                </a:solidFill>
                <a:latin typeface="Catamaran"/>
                <a:ea typeface="Catamaran"/>
                <a:cs typeface="Catamaran"/>
                <a:sym typeface="Catamaran"/>
              </a:rPr>
              <a:t>Creación de un árbol genealógico</a:t>
            </a:r>
          </a:p>
          <a:p>
            <a:pPr marL="457200" marR="0" lvl="0" indent="-368300" algn="l" rtl="0">
              <a:lnSpc>
                <a:spcPct val="100000"/>
              </a:lnSpc>
              <a:spcBef>
                <a:spcPts val="0"/>
              </a:spcBef>
              <a:spcAft>
                <a:spcPts val="0"/>
              </a:spcAft>
              <a:buClr>
                <a:srgbClr val="3B3838"/>
              </a:buClr>
              <a:buSzPct val="100000"/>
              <a:buFont typeface="Arial" panose="020B0604020202020204" pitchFamily="34" charset="0"/>
              <a:buChar char="•"/>
            </a:pPr>
            <a:r>
              <a:rPr lang="es-ES" sz="2400" b="0" i="0" u="none" strike="noStrike" cap="none" dirty="0">
                <a:solidFill>
                  <a:srgbClr val="3B3838"/>
                </a:solidFill>
                <a:latin typeface="Catamaran"/>
                <a:ea typeface="Catamaran"/>
                <a:cs typeface="Catamaran"/>
                <a:sym typeface="Catamaran"/>
              </a:rPr>
              <a:t>Consideraciones relevantes para que una familia decida cómo resolver asuntos relacionados con la propiedad de herederos</a:t>
            </a:r>
          </a:p>
          <a:p>
            <a:pPr marL="457200" marR="0" lvl="0" indent="-368300" algn="l" rtl="0">
              <a:lnSpc>
                <a:spcPct val="100000"/>
              </a:lnSpc>
              <a:spcBef>
                <a:spcPts val="0"/>
              </a:spcBef>
              <a:spcAft>
                <a:spcPts val="0"/>
              </a:spcAft>
              <a:buClr>
                <a:srgbClr val="3B3838"/>
              </a:buClr>
              <a:buSzPct val="100000"/>
              <a:buFont typeface="Arial" panose="020B0604020202020204" pitchFamily="34" charset="0"/>
              <a:buChar char="•"/>
            </a:pPr>
            <a:r>
              <a:rPr lang="es-ES" sz="2400" b="0" i="0" u="none" strike="noStrike" cap="none" dirty="0">
                <a:solidFill>
                  <a:srgbClr val="3B3838"/>
                </a:solidFill>
                <a:latin typeface="Catamaran"/>
                <a:ea typeface="Catamaran"/>
                <a:cs typeface="Catamaran"/>
                <a:sym typeface="Catamaran"/>
              </a:rPr>
              <a:t>Título de propiedad de bienes inmuebles</a:t>
            </a:r>
          </a:p>
          <a:p>
            <a:pPr marL="457200" marR="0" lvl="0" indent="-368300" algn="l" rtl="0">
              <a:lnSpc>
                <a:spcPct val="100000"/>
              </a:lnSpc>
              <a:spcBef>
                <a:spcPts val="0"/>
              </a:spcBef>
              <a:spcAft>
                <a:spcPts val="0"/>
              </a:spcAft>
              <a:buClr>
                <a:srgbClr val="3B3838"/>
              </a:buClr>
              <a:buSzPct val="100000"/>
              <a:buFont typeface="Arial" panose="020B0604020202020204" pitchFamily="34" charset="0"/>
              <a:buChar char="•"/>
            </a:pPr>
            <a:r>
              <a:rPr lang="es-ES" sz="2400" b="0" i="0" u="none" strike="noStrike" cap="none" dirty="0">
                <a:solidFill>
                  <a:srgbClr val="3B3838"/>
                </a:solidFill>
                <a:latin typeface="Catamaran"/>
                <a:ea typeface="Catamaran"/>
                <a:cs typeface="Catamaran"/>
                <a:sym typeface="Catamaran"/>
              </a:rPr>
              <a:t>Diferentes estructuras legales para mantener la propiedad de herederos</a:t>
            </a:r>
            <a:endParaRPr sz="2000" b="0" i="0" u="none" strike="noStrike" cap="none" dirty="0">
              <a:solidFill>
                <a:schemeClr val="dk1"/>
              </a:solidFill>
              <a:latin typeface="Catamaran Light"/>
              <a:ea typeface="Catamaran Light"/>
              <a:cs typeface="Catamaran Light"/>
              <a:sym typeface="Catamaran Light"/>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Google Shape;594;p33"/>
          <p:cNvSpPr txBox="1">
            <a:spLocks noGrp="1"/>
          </p:cNvSpPr>
          <p:nvPr>
            <p:ph type="ctrTitle"/>
          </p:nvPr>
        </p:nvSpPr>
        <p:spPr>
          <a:xfrm>
            <a:off x="501589" y="2241145"/>
            <a:ext cx="8140822" cy="661209"/>
          </a:xfrm>
          <a:prstGeom prst="rect">
            <a:avLst/>
          </a:prstGeom>
          <a:noFill/>
          <a:ln>
            <a:noFill/>
          </a:ln>
        </p:spPr>
        <p:txBody>
          <a:bodyPr spcFirstLastPara="1" wrap="square" lIns="91425" tIns="91425" rIns="91425" bIns="91425" anchor="b" anchorCtr="0">
            <a:noAutofit/>
          </a:bodyPr>
          <a:lstStyle/>
          <a:p>
            <a:pPr lvl="0" algn="ctr"/>
            <a:r>
              <a:rPr lang="es-ES" sz="4000" dirty="0">
                <a:solidFill>
                  <a:schemeClr val="lt1"/>
                </a:solidFill>
              </a:rPr>
              <a:t>Sesión de preguntas y análisis</a:t>
            </a:r>
            <a:endParaRPr sz="4000" dirty="0">
              <a:solidFill>
                <a:schemeClr val="lt1"/>
              </a:solidFill>
              <a:latin typeface="Livvic"/>
              <a:ea typeface="Livvic"/>
              <a:cs typeface="Livvic"/>
              <a:sym typeface="Livvic"/>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93">
          <a:extLst>
            <a:ext uri="{FF2B5EF4-FFF2-40B4-BE49-F238E27FC236}">
              <a16:creationId xmlns:a16="http://schemas.microsoft.com/office/drawing/2014/main" id="{C4C1979F-357A-2B17-1123-B4962C623708}"/>
            </a:ext>
          </a:extLst>
        </p:cNvPr>
        <p:cNvGrpSpPr/>
        <p:nvPr/>
      </p:nvGrpSpPr>
      <p:grpSpPr>
        <a:xfrm>
          <a:off x="0" y="0"/>
          <a:ext cx="0" cy="0"/>
          <a:chOff x="0" y="0"/>
          <a:chExt cx="0" cy="0"/>
        </a:xfrm>
      </p:grpSpPr>
      <p:sp>
        <p:nvSpPr>
          <p:cNvPr id="594" name="Google Shape;594;p33">
            <a:extLst>
              <a:ext uri="{FF2B5EF4-FFF2-40B4-BE49-F238E27FC236}">
                <a16:creationId xmlns:a16="http://schemas.microsoft.com/office/drawing/2014/main" id="{ADFA2228-B967-3BDA-2006-02596778D8A6}"/>
              </a:ext>
            </a:extLst>
          </p:cNvPr>
          <p:cNvSpPr txBox="1">
            <a:spLocks noGrp="1"/>
          </p:cNvSpPr>
          <p:nvPr>
            <p:ph type="ctrTitle"/>
          </p:nvPr>
        </p:nvSpPr>
        <p:spPr>
          <a:xfrm>
            <a:off x="501589" y="2571750"/>
            <a:ext cx="8140822" cy="661209"/>
          </a:xfrm>
          <a:prstGeom prst="rect">
            <a:avLst/>
          </a:prstGeom>
          <a:noFill/>
          <a:ln>
            <a:noFill/>
          </a:ln>
        </p:spPr>
        <p:txBody>
          <a:bodyPr spcFirstLastPara="1" wrap="square" lIns="91425" tIns="91425" rIns="91425" bIns="91425" anchor="b" anchorCtr="0">
            <a:noAutofit/>
          </a:bodyPr>
          <a:lstStyle/>
          <a:p>
            <a:pPr lvl="0" algn="ctr"/>
            <a:r>
              <a:rPr lang="es-ES" sz="4000" dirty="0">
                <a:solidFill>
                  <a:schemeClr val="lt1"/>
                </a:solidFill>
              </a:rPr>
              <a:t>Participación comunitaria y evaluación de resultados</a:t>
            </a:r>
            <a:endParaRPr sz="4000" dirty="0">
              <a:solidFill>
                <a:schemeClr val="lt1"/>
              </a:solidFill>
              <a:latin typeface="Livvic"/>
              <a:ea typeface="Livvic"/>
              <a:cs typeface="Livvic"/>
              <a:sym typeface="Livvic"/>
            </a:endParaRPr>
          </a:p>
        </p:txBody>
      </p:sp>
    </p:spTree>
    <p:extLst>
      <p:ext uri="{BB962C8B-B14F-4D97-AF65-F5344CB8AC3E}">
        <p14:creationId xmlns:p14="http://schemas.microsoft.com/office/powerpoint/2010/main" val="25612914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103"/>
          <p:cNvSpPr txBox="1">
            <a:spLocks noGrp="1"/>
          </p:cNvSpPr>
          <p:nvPr>
            <p:ph type="ctrTitle"/>
          </p:nvPr>
        </p:nvSpPr>
        <p:spPr>
          <a:xfrm>
            <a:off x="141669" y="2286222"/>
            <a:ext cx="4430332" cy="571054"/>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s-MX" noProof="0" dirty="0"/>
              <a:t>Temas a desarrollar</a:t>
            </a:r>
          </a:p>
        </p:txBody>
      </p:sp>
      <p:graphicFrame>
        <p:nvGraphicFramePr>
          <p:cNvPr id="269" name="Google Shape;269;p103" descr="Table that provides details of each section: Temas a desarrollar, Vision General, Prevencion, Resolucion"/>
          <p:cNvGraphicFramePr/>
          <p:nvPr>
            <p:extLst>
              <p:ext uri="{D42A27DB-BD31-4B8C-83A1-F6EECF244321}">
                <p14:modId xmlns:p14="http://schemas.microsoft.com/office/powerpoint/2010/main" val="92597699"/>
              </p:ext>
            </p:extLst>
          </p:nvPr>
        </p:nvGraphicFramePr>
        <p:xfrm>
          <a:off x="3870381" y="155199"/>
          <a:ext cx="5106200" cy="4833100"/>
        </p:xfrm>
        <a:graphic>
          <a:graphicData uri="http://schemas.openxmlformats.org/drawingml/2006/table">
            <a:tbl>
              <a:tblPr>
                <a:noFill/>
              </a:tblPr>
              <a:tblGrid>
                <a:gridCol w="951350">
                  <a:extLst>
                    <a:ext uri="{9D8B030D-6E8A-4147-A177-3AD203B41FA5}">
                      <a16:colId xmlns:a16="http://schemas.microsoft.com/office/drawing/2014/main" val="20000"/>
                    </a:ext>
                  </a:extLst>
                </a:gridCol>
                <a:gridCol w="4154850">
                  <a:extLst>
                    <a:ext uri="{9D8B030D-6E8A-4147-A177-3AD203B41FA5}">
                      <a16:colId xmlns:a16="http://schemas.microsoft.com/office/drawing/2014/main" val="20001"/>
                    </a:ext>
                  </a:extLst>
                </a:gridCol>
              </a:tblGrid>
              <a:tr h="295125">
                <a:tc rowSpan="7">
                  <a:txBody>
                    <a:bodyPr/>
                    <a:lstStyle/>
                    <a:p>
                      <a:pPr marL="0" marR="0" lvl="0" indent="0" algn="ctr" rtl="0">
                        <a:lnSpc>
                          <a:spcPct val="100000"/>
                        </a:lnSpc>
                        <a:spcBef>
                          <a:spcPts val="0"/>
                        </a:spcBef>
                        <a:spcAft>
                          <a:spcPts val="0"/>
                        </a:spcAft>
                        <a:buClr>
                          <a:srgbClr val="000000"/>
                        </a:buClr>
                        <a:buSzPts val="1100"/>
                        <a:buFont typeface="Arial"/>
                        <a:buNone/>
                      </a:pPr>
                      <a:r>
                        <a:rPr lang="es-MX" sz="900" b="1" i="0" u="none" strike="noStrike" cap="none" noProof="0" dirty="0">
                          <a:solidFill>
                            <a:srgbClr val="4B3612"/>
                          </a:solidFill>
                          <a:latin typeface="Arial"/>
                          <a:ea typeface="Arial"/>
                          <a:cs typeface="Arial"/>
                          <a:sym typeface="Arial"/>
                        </a:rPr>
                        <a:t>VISION GENERAL</a:t>
                      </a: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000000"/>
                        </a:buClr>
                        <a:buSzPts val="1000"/>
                        <a:buFont typeface="Arial"/>
                        <a:buNone/>
                      </a:pPr>
                      <a:r>
                        <a:rPr lang="es-ES" sz="1000" b="1" u="none" strike="noStrike" cap="none" noProof="0" dirty="0">
                          <a:solidFill>
                            <a:srgbClr val="4B3612"/>
                          </a:solidFill>
                          <a:latin typeface="Arial" panose="020B0604020202020204" pitchFamily="34" charset="0"/>
                          <a:ea typeface="Calibri"/>
                          <a:cs typeface="Arial" panose="020B0604020202020204" pitchFamily="34" charset="0"/>
                          <a:sym typeface="Calibri"/>
                        </a:rPr>
                        <a:t>¿Qué es la propiedad de herederos?</a:t>
                      </a:r>
                      <a:endParaRPr lang="es-MX" sz="1000" b="1" u="none" strike="noStrike" cap="none" noProof="0" dirty="0">
                        <a:solidFill>
                          <a:srgbClr val="4B3612"/>
                        </a:solidFill>
                        <a:latin typeface="Arial" panose="020B0604020202020204" pitchFamily="34" charset="0"/>
                        <a:ea typeface="Calibri"/>
                        <a:cs typeface="Arial" panose="020B0604020202020204" pitchFamily="34" charset="0"/>
                        <a:sym typeface="Calibri"/>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noFill/>
                  </a:tcPr>
                </a:tc>
                <a:extLst>
                  <a:ext uri="{0D108BD9-81ED-4DB2-BD59-A6C34878D82A}">
                    <a16:rowId xmlns:a16="http://schemas.microsoft.com/office/drawing/2014/main" val="10000"/>
                  </a:ext>
                </a:extLst>
              </a:tr>
              <a:tr h="300900">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s-ES" sz="1000" b="1" u="none" strike="noStrike" cap="none" noProof="0" dirty="0">
                          <a:solidFill>
                            <a:srgbClr val="4B3612"/>
                          </a:solidFill>
                          <a:latin typeface="Arial" panose="020B0604020202020204" pitchFamily="34" charset="0"/>
                          <a:ea typeface="Calibri"/>
                          <a:cs typeface="Arial" panose="020B0604020202020204" pitchFamily="34" charset="0"/>
                          <a:sym typeface="Calibri"/>
                        </a:rPr>
                        <a:t>Impactos de la propiedad de herederos</a:t>
                      </a:r>
                      <a:endParaRPr lang="es-MX" sz="1000" b="1" u="none" strike="noStrike" cap="none" noProof="0" dirty="0">
                        <a:solidFill>
                          <a:srgbClr val="4B3612"/>
                        </a:solidFill>
                        <a:latin typeface="Arial" panose="020B0604020202020204" pitchFamily="34" charset="0"/>
                        <a:ea typeface="Calibri"/>
                        <a:cs typeface="Arial" panose="020B0604020202020204" pitchFamily="34" charset="0"/>
                        <a:sym typeface="Calibri"/>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noFill/>
                  </a:tcPr>
                </a:tc>
                <a:extLst>
                  <a:ext uri="{0D108BD9-81ED-4DB2-BD59-A6C34878D82A}">
                    <a16:rowId xmlns:a16="http://schemas.microsoft.com/office/drawing/2014/main" val="10001"/>
                  </a:ext>
                </a:extLst>
              </a:tr>
              <a:tr h="321650">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s-MX" sz="1000" b="1" u="none" strike="noStrike" cap="none" noProof="0" dirty="0">
                          <a:solidFill>
                            <a:srgbClr val="4B3612"/>
                          </a:solidFill>
                          <a:latin typeface="Arial" panose="020B0604020202020204" pitchFamily="34" charset="0"/>
                          <a:ea typeface="Calibri"/>
                          <a:cs typeface="Arial" panose="020B0604020202020204" pitchFamily="34" charset="0"/>
                          <a:sym typeface="Calibri"/>
                        </a:rPr>
                        <a:t>Consideraciones legales y culturales</a:t>
                      </a: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noFill/>
                  </a:tcPr>
                </a:tc>
                <a:extLst>
                  <a:ext uri="{0D108BD9-81ED-4DB2-BD59-A6C34878D82A}">
                    <a16:rowId xmlns:a16="http://schemas.microsoft.com/office/drawing/2014/main" val="10002"/>
                  </a:ext>
                </a:extLst>
              </a:tr>
              <a:tr h="300900">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s-MX" sz="1000" b="1" u="none" strike="noStrike" cap="none" noProof="0" dirty="0">
                          <a:solidFill>
                            <a:srgbClr val="4B3612"/>
                          </a:solidFill>
                          <a:latin typeface="Arial" panose="020B0604020202020204" pitchFamily="34" charset="0"/>
                          <a:ea typeface="Calibri"/>
                          <a:cs typeface="Arial" panose="020B0604020202020204" pitchFamily="34" charset="0"/>
                          <a:sym typeface="Calibri"/>
                        </a:rPr>
                        <a:t>Propiedad fraccionada</a:t>
                      </a: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noFill/>
                  </a:tcPr>
                </a:tc>
                <a:extLst>
                  <a:ext uri="{0D108BD9-81ED-4DB2-BD59-A6C34878D82A}">
                    <a16:rowId xmlns:a16="http://schemas.microsoft.com/office/drawing/2014/main" val="10003"/>
                  </a:ext>
                </a:extLst>
              </a:tr>
              <a:tr h="405375">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s-ES" sz="1000" b="1" i="0" u="none" strike="noStrike" cap="none" noProof="0" dirty="0">
                          <a:solidFill>
                            <a:srgbClr val="4B3612"/>
                          </a:solidFill>
                          <a:latin typeface="Arial" panose="020B0604020202020204" pitchFamily="34" charset="0"/>
                          <a:ea typeface="Arial"/>
                          <a:cs typeface="Arial" panose="020B0604020202020204" pitchFamily="34" charset="0"/>
                          <a:sym typeface="Arial"/>
                        </a:rPr>
                        <a:t>Cómo localizar propiedad de herederos</a:t>
                      </a:r>
                      <a:endParaRPr lang="es-MX" sz="1000" b="1" i="0" u="none" strike="noStrike" cap="none" noProof="0" dirty="0">
                        <a:solidFill>
                          <a:srgbClr val="4B3612"/>
                        </a:solidFill>
                        <a:latin typeface="Arial" panose="020B0604020202020204" pitchFamily="34" charset="0"/>
                        <a:ea typeface="Arial"/>
                        <a:cs typeface="Arial" panose="020B0604020202020204" pitchFamily="34" charset="0"/>
                        <a:sym typeface="Arial"/>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noFill/>
                  </a:tcPr>
                </a:tc>
                <a:extLst>
                  <a:ext uri="{0D108BD9-81ED-4DB2-BD59-A6C34878D82A}">
                    <a16:rowId xmlns:a16="http://schemas.microsoft.com/office/drawing/2014/main" val="10004"/>
                  </a:ext>
                </a:extLst>
              </a:tr>
              <a:tr h="405375">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s-MX" sz="1000" b="1" i="0" u="none" strike="noStrike" cap="none" noProof="0" dirty="0">
                          <a:solidFill>
                            <a:srgbClr val="4B3612"/>
                          </a:solidFill>
                          <a:latin typeface="Arial" panose="020B0604020202020204" pitchFamily="34" charset="0"/>
                          <a:ea typeface="Arial"/>
                          <a:cs typeface="Arial" panose="020B0604020202020204" pitchFamily="34" charset="0"/>
                          <a:sym typeface="Arial"/>
                        </a:rPr>
                        <a:t>Pérdida de tierras</a:t>
                      </a: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noFill/>
                  </a:tcPr>
                </a:tc>
                <a:extLst>
                  <a:ext uri="{0D108BD9-81ED-4DB2-BD59-A6C34878D82A}">
                    <a16:rowId xmlns:a16="http://schemas.microsoft.com/office/drawing/2014/main" val="10005"/>
                  </a:ext>
                </a:extLst>
              </a:tr>
              <a:tr h="295125">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s-ES" sz="1000" b="1" i="0" u="none" strike="noStrike" cap="none" noProof="0" dirty="0">
                          <a:solidFill>
                            <a:srgbClr val="4B3612"/>
                          </a:solidFill>
                          <a:latin typeface="Arial" panose="020B0604020202020204" pitchFamily="34" charset="0"/>
                          <a:ea typeface="Arial"/>
                          <a:cs typeface="Arial" panose="020B0604020202020204" pitchFamily="34" charset="0"/>
                          <a:sym typeface="Arial"/>
                        </a:rPr>
                        <a:t>Prevención de la pérdida de tierras</a:t>
                      </a:r>
                      <a:endParaRPr lang="es-MX" sz="1000" b="1" i="0" u="none" strike="noStrike" cap="none" noProof="0" dirty="0">
                        <a:solidFill>
                          <a:srgbClr val="4B3612"/>
                        </a:solidFill>
                        <a:latin typeface="Arial" panose="020B0604020202020204" pitchFamily="34" charset="0"/>
                        <a:ea typeface="Arial"/>
                        <a:cs typeface="Arial" panose="020B0604020202020204" pitchFamily="34" charset="0"/>
                        <a:sym typeface="Arial"/>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noFill/>
                  </a:tcPr>
                </a:tc>
                <a:extLst>
                  <a:ext uri="{0D108BD9-81ED-4DB2-BD59-A6C34878D82A}">
                    <a16:rowId xmlns:a16="http://schemas.microsoft.com/office/drawing/2014/main" val="10006"/>
                  </a:ext>
                </a:extLst>
              </a:tr>
              <a:tr h="462825">
                <a:tc rowSpan="2">
                  <a:txBody>
                    <a:bodyPr/>
                    <a:lstStyle/>
                    <a:p>
                      <a:pPr marL="0" marR="0" lvl="0" indent="0" algn="l" rtl="0">
                        <a:lnSpc>
                          <a:spcPct val="100000"/>
                        </a:lnSpc>
                        <a:spcBef>
                          <a:spcPts val="0"/>
                        </a:spcBef>
                        <a:spcAft>
                          <a:spcPts val="0"/>
                        </a:spcAft>
                        <a:buClr>
                          <a:srgbClr val="000000"/>
                        </a:buClr>
                        <a:buSzPts val="900"/>
                        <a:buFont typeface="Arial"/>
                        <a:buNone/>
                      </a:pPr>
                      <a:r>
                        <a:rPr lang="es-MX" sz="900" b="1" i="0" u="none" strike="noStrike" cap="none" noProof="0" dirty="0">
                          <a:solidFill>
                            <a:srgbClr val="4B3612"/>
                          </a:solidFill>
                          <a:latin typeface="Arial"/>
                          <a:ea typeface="Arial"/>
                          <a:cs typeface="Arial"/>
                          <a:sym typeface="Arial"/>
                        </a:rPr>
                        <a:t>PREVENCION</a:t>
                      </a:r>
                      <a:endParaRPr lang="es-MX" sz="1000" b="1" i="0" u="none" strike="noStrike" cap="none" noProof="0" dirty="0">
                        <a:solidFill>
                          <a:srgbClr val="4B3612"/>
                        </a:solidFill>
                        <a:latin typeface="Arial"/>
                        <a:ea typeface="Arial"/>
                        <a:cs typeface="Arial"/>
                        <a:sym typeface="Arial"/>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s-ES" sz="1000" b="1" u="none" strike="noStrike" cap="none" noProof="0" dirty="0">
                          <a:solidFill>
                            <a:srgbClr val="4B3612"/>
                          </a:solidFill>
                          <a:latin typeface="Arial" panose="020B0604020202020204" pitchFamily="34" charset="0"/>
                          <a:ea typeface="Calibri"/>
                          <a:cs typeface="Arial" panose="020B0604020202020204" pitchFamily="34" charset="0"/>
                          <a:sym typeface="Calibri"/>
                        </a:rPr>
                        <a:t>Conceptos básicos de planificación patrimonial y sucesoria</a:t>
                      </a:r>
                      <a:endParaRPr lang="es-MX" sz="1000" b="1" u="none" strike="noStrike" cap="none" noProof="0" dirty="0">
                        <a:solidFill>
                          <a:srgbClr val="4B3612"/>
                        </a:solidFill>
                        <a:latin typeface="Arial" panose="020B0604020202020204" pitchFamily="34" charset="0"/>
                        <a:ea typeface="Calibri"/>
                        <a:cs typeface="Arial" panose="020B0604020202020204" pitchFamily="34" charset="0"/>
                        <a:sym typeface="Calibri"/>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7"/>
                  </a:ext>
                </a:extLst>
              </a:tr>
              <a:tr h="473875">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200"/>
                        <a:buFont typeface="Arial"/>
                        <a:buNone/>
                      </a:pPr>
                      <a:r>
                        <a:rPr lang="es-ES" sz="1000" b="1" u="none" strike="noStrike" cap="none" noProof="0" dirty="0">
                          <a:solidFill>
                            <a:srgbClr val="4B3612"/>
                          </a:solidFill>
                          <a:latin typeface="Arial" panose="020B0604020202020204" pitchFamily="34" charset="0"/>
                          <a:ea typeface="Calibri"/>
                          <a:cs typeface="Arial" panose="020B0604020202020204" pitchFamily="34" charset="0"/>
                          <a:sym typeface="Calibri"/>
                        </a:rPr>
                        <a:t>Pasos para prevenir la propiedad de herederos al establecer un testamento</a:t>
                      </a:r>
                      <a:endParaRPr lang="es-MX" sz="1000" b="1" u="none" strike="noStrike" cap="none" noProof="0" dirty="0">
                        <a:solidFill>
                          <a:srgbClr val="4B3612"/>
                        </a:solidFill>
                        <a:latin typeface="Arial" panose="020B0604020202020204" pitchFamily="34" charset="0"/>
                        <a:ea typeface="Calibri"/>
                        <a:cs typeface="Arial" panose="020B0604020202020204" pitchFamily="34" charset="0"/>
                        <a:sym typeface="Calibri"/>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8"/>
                  </a:ext>
                </a:extLst>
              </a:tr>
              <a:tr h="382850">
                <a:tc rowSpan="4">
                  <a:txBody>
                    <a:bodyPr/>
                    <a:lstStyle/>
                    <a:p>
                      <a:pPr marL="0" marR="0" lvl="0" indent="0" algn="l" rtl="0">
                        <a:lnSpc>
                          <a:spcPct val="100000"/>
                        </a:lnSpc>
                        <a:spcBef>
                          <a:spcPts val="0"/>
                        </a:spcBef>
                        <a:spcAft>
                          <a:spcPts val="0"/>
                        </a:spcAft>
                        <a:buClr>
                          <a:srgbClr val="000000"/>
                        </a:buClr>
                        <a:buSzPts val="1100"/>
                        <a:buFont typeface="Arial"/>
                        <a:buNone/>
                      </a:pPr>
                      <a:r>
                        <a:rPr lang="es-MX" sz="1100" b="1" u="none" strike="noStrike" cap="none" noProof="0" dirty="0">
                          <a:solidFill>
                            <a:srgbClr val="4B3612"/>
                          </a:solidFill>
                          <a:latin typeface="Calibri"/>
                          <a:ea typeface="Calibri"/>
                          <a:cs typeface="Calibri"/>
                          <a:sym typeface="Calibri"/>
                        </a:rPr>
                        <a:t>RESOLUCION</a:t>
                      </a:r>
                      <a:endParaRPr lang="es-MX" sz="1400" u="none" strike="noStrike" cap="none" noProof="0" dirty="0"/>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E4CA"/>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s-ES" sz="1000" b="1" u="none" strike="noStrike" cap="none" noProof="0" dirty="0">
                          <a:solidFill>
                            <a:srgbClr val="4B3612"/>
                          </a:solidFill>
                        </a:rPr>
                        <a:t>Revisión de algunos de los desafíos de poseer propiedad de herederos</a:t>
                      </a:r>
                      <a:endParaRPr lang="es-MX" sz="1000" b="1" u="none" strike="noStrike" cap="none" noProof="0" dirty="0">
                        <a:solidFill>
                          <a:srgbClr val="4B3612"/>
                        </a:solidFill>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E4CA"/>
                    </a:solidFill>
                  </a:tcPr>
                </a:tc>
                <a:extLst>
                  <a:ext uri="{0D108BD9-81ED-4DB2-BD59-A6C34878D82A}">
                    <a16:rowId xmlns:a16="http://schemas.microsoft.com/office/drawing/2014/main" val="10009"/>
                  </a:ext>
                </a:extLst>
              </a:tr>
              <a:tr h="393175">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s-ES" sz="1000" b="1" u="none" strike="noStrike" cap="none" noProof="0" dirty="0">
                          <a:solidFill>
                            <a:srgbClr val="4B3612"/>
                          </a:solidFill>
                        </a:rPr>
                        <a:t>Importancia de trabajar con otros miembros de la familia</a:t>
                      </a:r>
                      <a:endParaRPr lang="es-MX" sz="1000" b="1" u="none" strike="noStrike" cap="none" noProof="0" dirty="0">
                        <a:solidFill>
                          <a:srgbClr val="4B3612"/>
                        </a:solidFill>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E4CA"/>
                    </a:solidFill>
                  </a:tcPr>
                </a:tc>
                <a:extLst>
                  <a:ext uri="{0D108BD9-81ED-4DB2-BD59-A6C34878D82A}">
                    <a16:rowId xmlns:a16="http://schemas.microsoft.com/office/drawing/2014/main" val="10010"/>
                  </a:ext>
                </a:extLst>
              </a:tr>
              <a:tr h="300900">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s-ES" sz="1000" b="1" u="none" strike="noStrike" cap="none" noProof="0" dirty="0">
                          <a:solidFill>
                            <a:srgbClr val="4B3612"/>
                          </a:solidFill>
                        </a:rPr>
                        <a:t>Pasos para entender quién es el propietario legal de la propiedad</a:t>
                      </a:r>
                      <a:endParaRPr lang="es-MX" sz="1000" b="1" u="none" strike="noStrike" cap="none" noProof="0" dirty="0">
                        <a:solidFill>
                          <a:srgbClr val="4B3612"/>
                        </a:solidFill>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E4CA"/>
                    </a:solidFill>
                  </a:tcPr>
                </a:tc>
                <a:extLst>
                  <a:ext uri="{0D108BD9-81ED-4DB2-BD59-A6C34878D82A}">
                    <a16:rowId xmlns:a16="http://schemas.microsoft.com/office/drawing/2014/main" val="10011"/>
                  </a:ext>
                </a:extLst>
              </a:tr>
              <a:tr h="473875">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s-ES" sz="1000" b="1" u="none" strike="noStrike" cap="none" noProof="0" dirty="0">
                          <a:solidFill>
                            <a:srgbClr val="4B3612"/>
                          </a:solidFill>
                        </a:rPr>
                        <a:t>Estructuras legales que pueden mantener tierras pertenecientes a propietarios de propiedad de herederos</a:t>
                      </a:r>
                      <a:endParaRPr lang="es-MX" sz="1000" b="1" u="none" strike="noStrike" cap="none" noProof="0" dirty="0">
                        <a:solidFill>
                          <a:srgbClr val="4B3612"/>
                        </a:solidFill>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E4CA"/>
                    </a:solidFill>
                  </a:tcPr>
                </a:tc>
                <a:extLst>
                  <a:ext uri="{0D108BD9-81ED-4DB2-BD59-A6C34878D82A}">
                    <a16:rowId xmlns:a16="http://schemas.microsoft.com/office/drawing/2014/main" val="10012"/>
                  </a:ext>
                </a:extLst>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104"/>
          <p:cNvSpPr txBox="1">
            <a:spLocks noGrp="1"/>
          </p:cNvSpPr>
          <p:nvPr>
            <p:ph type="body" idx="1"/>
          </p:nvPr>
        </p:nvSpPr>
        <p:spPr>
          <a:xfrm>
            <a:off x="499269" y="1870075"/>
            <a:ext cx="8145462" cy="701675"/>
          </a:xfrm>
          <a:prstGeom prst="rect">
            <a:avLst/>
          </a:prstGeom>
          <a:noFill/>
          <a:ln>
            <a:noFill/>
          </a:ln>
        </p:spPr>
        <p:txBody>
          <a:bodyPr spcFirstLastPara="1" wrap="square" lIns="91425" tIns="91425" rIns="91425" bIns="91425" anchor="t" anchorCtr="0">
            <a:noAutofit/>
          </a:bodyPr>
          <a:lstStyle/>
          <a:p>
            <a:pPr marL="457200" lvl="0" indent="-228600" algn="ctr" rtl="0">
              <a:lnSpc>
                <a:spcPct val="115000"/>
              </a:lnSpc>
              <a:spcBef>
                <a:spcPts val="0"/>
              </a:spcBef>
              <a:spcAft>
                <a:spcPts val="0"/>
              </a:spcAft>
              <a:buSzPts val="1200"/>
              <a:buNone/>
            </a:pPr>
            <a:r>
              <a:rPr lang="es-MX" noProof="0" dirty="0"/>
              <a:t>Ejercicios de preparación y presentación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g2b274beff90_0_0"/>
          <p:cNvSpPr txBox="1">
            <a:spLocks noGrp="1"/>
          </p:cNvSpPr>
          <p:nvPr>
            <p:ph type="title"/>
          </p:nvPr>
        </p:nvSpPr>
        <p:spPr>
          <a:xfrm>
            <a:off x="703696" y="1371063"/>
            <a:ext cx="63777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s-MX" sz="5200" dirty="0"/>
              <a:t>Resolución </a:t>
            </a:r>
            <a:r>
              <a:rPr lang="es-MX" sz="5200" noProof="0" dirty="0"/>
              <a:t>de La Propiedad de los Herederos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2"/>
          <p:cNvSpPr txBox="1">
            <a:spLocks noGrp="1"/>
          </p:cNvSpPr>
          <p:nvPr>
            <p:ph type="body" idx="1"/>
          </p:nvPr>
        </p:nvSpPr>
        <p:spPr>
          <a:xfrm>
            <a:off x="291462" y="1060095"/>
            <a:ext cx="8184356" cy="3721215"/>
          </a:xfrm>
          <a:prstGeom prst="rect">
            <a:avLst/>
          </a:prstGeom>
          <a:noFill/>
          <a:ln>
            <a:noFill/>
          </a:ln>
        </p:spPr>
        <p:txBody>
          <a:bodyPr spcFirstLastPara="1" wrap="square" lIns="91425" tIns="91425" rIns="91425" bIns="91425" anchor="t" anchorCtr="0">
            <a:noAutofit/>
          </a:bodyPr>
          <a:lstStyle/>
          <a:p>
            <a:pPr marL="152400" lvl="0" indent="0" algn="l" rtl="0">
              <a:lnSpc>
                <a:spcPct val="115000"/>
              </a:lnSpc>
              <a:spcBef>
                <a:spcPts val="0"/>
              </a:spcBef>
              <a:spcAft>
                <a:spcPts val="0"/>
              </a:spcAft>
              <a:buSzPts val="1200"/>
              <a:buNone/>
            </a:pPr>
            <a:r>
              <a:rPr lang="es-MX" sz="1800" b="1" noProof="0" dirty="0">
                <a:solidFill>
                  <a:schemeClr val="lt1"/>
                </a:solidFill>
              </a:rPr>
              <a:t>Estos materiales tienen como propósito presentar información general sobre cómo prevenir la propiedad de herederos..</a:t>
            </a:r>
            <a:br>
              <a:rPr lang="es-MX" sz="1800" b="1" noProof="0" dirty="0">
                <a:solidFill>
                  <a:schemeClr val="lt1"/>
                </a:solidFill>
              </a:rPr>
            </a:br>
            <a:r>
              <a:rPr lang="es-MX" sz="1800" b="1" noProof="0" dirty="0">
                <a:solidFill>
                  <a:schemeClr val="lt1"/>
                </a:solidFill>
              </a:rPr>
              <a:t> </a:t>
            </a:r>
            <a:br>
              <a:rPr lang="es-MX" sz="1800" noProof="0" dirty="0">
                <a:solidFill>
                  <a:schemeClr val="lt1"/>
                </a:solidFill>
              </a:rPr>
            </a:br>
            <a:r>
              <a:rPr lang="es-MX" sz="1800" b="1" noProof="0" dirty="0">
                <a:solidFill>
                  <a:schemeClr val="lt1"/>
                </a:solidFill>
              </a:rPr>
              <a:t>Se basan principalmente en información proveniente del sur de los Estados Unidos.. </a:t>
            </a:r>
            <a:br>
              <a:rPr lang="es-MX" sz="1800" b="1" noProof="0" dirty="0">
                <a:solidFill>
                  <a:schemeClr val="lt1"/>
                </a:solidFill>
              </a:rPr>
            </a:br>
            <a:br>
              <a:rPr lang="es-MX" sz="1800" b="1" noProof="0" dirty="0">
                <a:solidFill>
                  <a:schemeClr val="lt1"/>
                </a:solidFill>
              </a:rPr>
            </a:br>
            <a:r>
              <a:rPr lang="es-MX" sz="1800" b="1" noProof="0" dirty="0">
                <a:solidFill>
                  <a:schemeClr val="lt1"/>
                </a:solidFill>
              </a:rPr>
              <a:t>Es posible que la información no sea válida en todos los estados o territorios.. </a:t>
            </a:r>
            <a:br>
              <a:rPr lang="es-MX" sz="1800" b="1" noProof="0" dirty="0">
                <a:solidFill>
                  <a:schemeClr val="lt1"/>
                </a:solidFill>
              </a:rPr>
            </a:br>
            <a:br>
              <a:rPr lang="es-MX" sz="1800" b="1" noProof="0" dirty="0">
                <a:solidFill>
                  <a:schemeClr val="lt1"/>
                </a:solidFill>
              </a:rPr>
            </a:br>
            <a:r>
              <a:rPr lang="es-MX" sz="1800" b="1" noProof="0" dirty="0">
                <a:solidFill>
                  <a:schemeClr val="lt1"/>
                </a:solidFill>
              </a:rPr>
              <a:t>Este material no sustituye el asesoramiento legal; para orientación específica, consulte a un abogado.</a:t>
            </a:r>
            <a:endParaRPr lang="es-MX" noProof="0" dirty="0"/>
          </a:p>
        </p:txBody>
      </p:sp>
      <p:sp>
        <p:nvSpPr>
          <p:cNvPr id="285" name="Google Shape;285;p2"/>
          <p:cNvSpPr txBox="1">
            <a:spLocks noGrp="1"/>
          </p:cNvSpPr>
          <p:nvPr>
            <p:ph type="title" idx="4294967295"/>
          </p:nvPr>
        </p:nvSpPr>
        <p:spPr>
          <a:xfrm>
            <a:off x="292100" y="361950"/>
            <a:ext cx="8183563" cy="6985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152400" marR="0" lvl="0" indent="0" algn="l" defTabSz="914400" rtl="0" eaLnBrk="1" fontAlgn="auto" latinLnBrk="0" hangingPunct="1">
              <a:lnSpc>
                <a:spcPct val="115000"/>
              </a:lnSpc>
              <a:spcBef>
                <a:spcPts val="0"/>
              </a:spcBef>
              <a:spcAft>
                <a:spcPts val="0"/>
              </a:spcAft>
              <a:buClr>
                <a:schemeClr val="dk1"/>
              </a:buClr>
              <a:buSzPts val="1200"/>
              <a:buFont typeface="Catamaran Light"/>
              <a:buNone/>
              <a:tabLst/>
              <a:defRPr/>
            </a:pPr>
            <a:r>
              <a:rPr kumimoji="0" lang="es-MX" sz="2400" b="1" i="0" u="none" strike="noStrike" kern="0" cap="none" spc="0" normalizeH="0" baseline="0" noProof="0" dirty="0">
                <a:ln>
                  <a:noFill/>
                </a:ln>
                <a:solidFill>
                  <a:schemeClr val="lt1"/>
                </a:solidFill>
                <a:effectLst/>
                <a:uLnTx/>
                <a:uFillTx/>
                <a:latin typeface="Livvic"/>
                <a:ea typeface="Livvic"/>
                <a:cs typeface="Livvic"/>
                <a:sym typeface="Livvic"/>
              </a:rPr>
              <a:t>Instrucciones importantes antes de iniciar:</a:t>
            </a:r>
          </a:p>
        </p:txBody>
      </p:sp>
    </p:spTree>
  </p:cSld>
  <p:clrMapOvr>
    <a:masterClrMapping/>
  </p:clrMapOvr>
</p:sld>
</file>

<file path=ppt/theme/theme1.xml><?xml version="1.0" encoding="utf-8"?>
<a:theme xmlns:a="http://schemas.openxmlformats.org/drawingml/2006/main" name="Engineering Project Proposal by Slidesgo">
  <a:themeElements>
    <a:clrScheme name="Simple Light">
      <a:dk1>
        <a:srgbClr val="434343"/>
      </a:dk1>
      <a:lt1>
        <a:srgbClr val="FFFFFF"/>
      </a:lt1>
      <a:dk2>
        <a:srgbClr val="595959"/>
      </a:dk2>
      <a:lt2>
        <a:srgbClr val="EEEEEE"/>
      </a:lt2>
      <a:accent1>
        <a:srgbClr val="908269"/>
      </a:accent1>
      <a:accent2>
        <a:srgbClr val="212121"/>
      </a:accent2>
      <a:accent3>
        <a:srgbClr val="CFC3AC"/>
      </a:accent3>
      <a:accent4>
        <a:srgbClr val="976E26"/>
      </a:accent4>
      <a:accent5>
        <a:srgbClr val="927D59"/>
      </a:accent5>
      <a:accent6>
        <a:srgbClr val="584F3E"/>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a3ec87a8-9fb8-4158-ba8f-f11bace1ebaa}" enabled="0" method="" siteId="{a3ec87a8-9fb8-4158-ba8f-f11bace1ebaa}" removed="1"/>
</clbl:labelList>
</file>

<file path=docProps/app.xml><?xml version="1.0" encoding="utf-8"?>
<Properties xmlns="http://schemas.openxmlformats.org/officeDocument/2006/extended-properties" xmlns:vt="http://schemas.openxmlformats.org/officeDocument/2006/docPropsVTypes">
  <TotalTime>2745</TotalTime>
  <Words>12047</Words>
  <Application>Microsoft Macintosh PowerPoint</Application>
  <PresentationFormat>On-screen Show (16:9)</PresentationFormat>
  <Paragraphs>1350</Paragraphs>
  <Slides>59</Slides>
  <Notes>59</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59</vt:i4>
      </vt:variant>
    </vt:vector>
  </HeadingPairs>
  <TitlesOfParts>
    <vt:vector size="72" baseType="lpstr">
      <vt:lpstr>Livvic</vt:lpstr>
      <vt:lpstr>Catamaran</vt:lpstr>
      <vt:lpstr>Lucida Sans</vt:lpstr>
      <vt:lpstr>Courier New</vt:lpstr>
      <vt:lpstr>Catamaran Light</vt:lpstr>
      <vt:lpstr>Fira Sans Extra Condensed Medium</vt:lpstr>
      <vt:lpstr>Arial</vt:lpstr>
      <vt:lpstr>Avenir</vt:lpstr>
      <vt:lpstr>Candara</vt:lpstr>
      <vt:lpstr>Dosis</vt:lpstr>
      <vt:lpstr>Livvic Black</vt:lpstr>
      <vt:lpstr>Calibri</vt:lpstr>
      <vt:lpstr>Engineering Project Proposal by Slidesgo</vt:lpstr>
      <vt:lpstr>Comprendiendo la propiedad de herederos a nivel comunitario</vt:lpstr>
      <vt:lpstr>Objetivo:</vt:lpstr>
      <vt:lpstr>Instituciones colaboradoras</vt:lpstr>
      <vt:lpstr>Mención de colaboradores</vt:lpstr>
      <vt:lpstr>Exponentes</vt:lpstr>
      <vt:lpstr>Temas a desarrollar</vt:lpstr>
      <vt:lpstr>PowerPoint Presentation</vt:lpstr>
      <vt:lpstr>Resolución de La Propiedad de los Herederos </vt:lpstr>
      <vt:lpstr>Instrucciones importantes antes de iniciar:</vt:lpstr>
      <vt:lpstr>Protección de su información</vt:lpstr>
      <vt:lpstr>Panorama general de la sesión</vt:lpstr>
      <vt:lpstr> La propiedad de herederos a nivel nacional</vt:lpstr>
      <vt:lpstr>Análisis de los retos que enfrentan los dueños de propiedad de herederos.</vt:lpstr>
      <vt:lpstr> La venta por partición y otros desafíos</vt:lpstr>
      <vt:lpstr>Ley Uniforme de Partición de Propiedad Herederos de (UPHPA)</vt:lpstr>
      <vt:lpstr>Ley Uniforme de Partición de Propiedad  de Herederos (UPHPA)</vt:lpstr>
      <vt:lpstr>Paso clave para entender cómo la UPHPA puede apoyarle…</vt:lpstr>
      <vt:lpstr>03</vt:lpstr>
      <vt:lpstr>Mejora la notificación a todos los copropietarios </vt:lpstr>
      <vt:lpstr>Valoración profesional e independiente del valor de mercado </vt:lpstr>
      <vt:lpstr>Derecho de preferencia u opción de compra</vt:lpstr>
      <vt:lpstr>Prioridad a la división física de la propiedad </vt:lpstr>
      <vt:lpstr>Venta en el mercado libre</vt:lpstr>
      <vt:lpstr>Efecto sobre los embargos </vt:lpstr>
      <vt:lpstr>Efectos sobre los embargos</vt:lpstr>
      <vt:lpstr>Análisis en grupos</vt:lpstr>
      <vt:lpstr>Desafíos financieros derivados de poseer tierras como propiedad de herederos</vt:lpstr>
      <vt:lpstr>Algunos avances para los propietarios de propiedad de herederos</vt:lpstr>
      <vt:lpstr>Preguntas</vt:lpstr>
      <vt:lpstr>Cómo manejar los conflictos familiares</vt:lpstr>
      <vt:lpstr>Diferentes soluciones para diferentes necesidades</vt:lpstr>
      <vt:lpstr>Escenificación sobre cómo manejar conflictos familiares</vt:lpstr>
      <vt:lpstr>Ejemplos prácticos</vt:lpstr>
      <vt:lpstr>Análisis de caso: La familia Owens</vt:lpstr>
      <vt:lpstr>Análisis de caso: Gwen</vt:lpstr>
      <vt:lpstr>Análisis de caso: Ronnie y Angela</vt:lpstr>
      <vt:lpstr>La familia busca regularizar el título: ¿qué viene después?</vt:lpstr>
      <vt:lpstr>Diálogos familiares</vt:lpstr>
      <vt:lpstr>Para comenzar</vt:lpstr>
      <vt:lpstr>Elaboración de un árbol genealógico </vt:lpstr>
      <vt:lpstr>Actividad: Cree su árbol genealógico de tres generaciones</vt:lpstr>
      <vt:lpstr>Ejemplo ilustrativo</vt:lpstr>
      <vt:lpstr>El árbol genealógico de su familia</vt:lpstr>
      <vt:lpstr>¿Qué representa la tierra para la familia? </vt:lpstr>
      <vt:lpstr>Acciones que la familia debe tomar al resolver asuntos de propiedad de herederos</vt:lpstr>
      <vt:lpstr>Documentación de la propiedad: pasos a seguir antes de consultar a un abogado</vt:lpstr>
      <vt:lpstr>Cómo seleccionar un abogado: aspectos clave</vt:lpstr>
      <vt:lpstr> Título de propiedad inmueble</vt:lpstr>
      <vt:lpstr>Términos clave sobre la propiedad de bienes inmuebles</vt:lpstr>
      <vt:lpstr>Título de bienes inmuebles: revisión del Título</vt:lpstr>
      <vt:lpstr>Preguntas ?</vt:lpstr>
      <vt:lpstr> Estrategias legales para la protección de tierras de herederos</vt:lpstr>
      <vt:lpstr>Ejemplos de estructuras legales para mantener la propiedad de la tierra:</vt:lpstr>
      <vt:lpstr>Estrategias legales: Fideicomisos</vt:lpstr>
      <vt:lpstr>Estrategias legales: Compañía de Responsabilidad Limitada (LLC) o Corporación</vt:lpstr>
      <vt:lpstr>Estrategias legales: Acuerdo de copropiedad en común</vt:lpstr>
      <vt:lpstr>Resumen del material cubierto</vt:lpstr>
      <vt:lpstr>Sesión de preguntas y análisis</vt:lpstr>
      <vt:lpstr>Participación comunitaria y evaluación de resultados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setup</dc:creator>
  <cp:lastModifiedBy>Kelly, Carmen</cp:lastModifiedBy>
  <cp:revision>82</cp:revision>
  <cp:lastPrinted>2026-02-05T16:38:58Z</cp:lastPrinted>
  <dcterms:modified xsi:type="dcterms:W3CDTF">2026-02-13T16:39:24Z</dcterms:modified>
</cp:coreProperties>
</file>