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8"/>
  </p:notesMasterIdLst>
  <p:sldIdLst>
    <p:sldId id="256" r:id="rId2"/>
    <p:sldId id="257" r:id="rId3"/>
    <p:sldId id="327" r:id="rId4"/>
    <p:sldId id="328" r:id="rId5"/>
    <p:sldId id="329" r:id="rId6"/>
    <p:sldId id="330" r:id="rId7"/>
    <p:sldId id="331"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Lst>
  <p:sldSz cx="9144000" cy="5143500" type="screen16x9"/>
  <p:notesSz cx="6858000" cy="9144000"/>
  <p:embeddedFontLst>
    <p:embeddedFont>
      <p:font typeface="Avenir" panose="02000503020000020003" pitchFamily="2" charset="0"/>
      <p:regular r:id="rId79"/>
      <p:italic r:id="rId80"/>
    </p:embeddedFont>
    <p:embeddedFont>
      <p:font typeface="Cambria Math" panose="02040503050406030204" pitchFamily="18" charset="0"/>
      <p:regular r:id="rId81"/>
    </p:embeddedFont>
    <p:embeddedFont>
      <p:font typeface="Candara" panose="020E0502030303020204" pitchFamily="34" charset="0"/>
      <p:regular r:id="rId82"/>
      <p:bold r:id="rId83"/>
      <p:italic r:id="rId84"/>
      <p:boldItalic r:id="rId85"/>
    </p:embeddedFont>
    <p:embeddedFont>
      <p:font typeface="Catamaran" pitchFamily="2" charset="77"/>
      <p:regular r:id="rId86"/>
      <p:bold r:id="rId87"/>
    </p:embeddedFont>
    <p:embeddedFont>
      <p:font typeface="Catamaran Bold" pitchFamily="2" charset="77"/>
      <p:bold r:id="rId88"/>
    </p:embeddedFont>
    <p:embeddedFont>
      <p:font typeface="Catamaran Light" pitchFamily="2" charset="77"/>
      <p:regular r:id="rId89"/>
      <p:bold r:id="rId90"/>
    </p:embeddedFont>
    <p:embeddedFont>
      <p:font typeface="Catamaran Thin" pitchFamily="2" charset="77"/>
      <p:regular r:id="rId91"/>
      <p:bold r:id="rId92"/>
    </p:embeddedFont>
    <p:embeddedFont>
      <p:font typeface="Dosis" pitchFamily="2" charset="77"/>
      <p:regular r:id="rId93"/>
      <p:bold r:id="rId94"/>
    </p:embeddedFont>
    <p:embeddedFont>
      <p:font typeface="Fira Sans Extra Condensed Medium" panose="020B0603050000020004" pitchFamily="34" charset="0"/>
      <p:regular r:id="rId95"/>
      <p:bold r:id="rId96"/>
      <p:italic r:id="rId97"/>
      <p:boldItalic r:id="rId98"/>
    </p:embeddedFont>
    <p:embeddedFont>
      <p:font typeface="Libre Baskerville" panose="02000000000000000000" pitchFamily="2" charset="0"/>
      <p:regular r:id="rId99"/>
      <p:bold r:id="rId100"/>
      <p:italic r:id="rId101"/>
    </p:embeddedFont>
    <p:embeddedFont>
      <p:font typeface="Livvic" pitchFamily="2" charset="77"/>
      <p:regular r:id="rId102"/>
      <p:bold r:id="rId103"/>
      <p:italic r:id="rId104"/>
      <p:boldItalic r:id="rId105"/>
    </p:embeddedFont>
    <p:embeddedFont>
      <p:font typeface="Livvic Black" pitchFamily="2" charset="77"/>
      <p:bold r:id="rId106"/>
      <p:italic r:id="rId107"/>
      <p:boldItalic r:id="rId108"/>
    </p:embeddedFont>
    <p:embeddedFont>
      <p:font typeface="Lucida Sans" panose="020B0602030504020204" pitchFamily="34" charset="77"/>
      <p:regular r:id="rId109"/>
      <p:bold r:id="rId110"/>
      <p:italic r:id="rId111"/>
      <p:boldItalic r:id="rId112"/>
    </p:embeddedFont>
    <p:embeddedFont>
      <p:font typeface="Lucida Sans Unicode" panose="020B0602030504020204" pitchFamily="34" charset="0"/>
      <p:regular r:id="rId113"/>
    </p:embeddedFont>
    <p:embeddedFont>
      <p:font typeface="Nunito Light" pitchFamily="2" charset="77"/>
      <p:regular r:id="rId114"/>
      <p:italic r:id="rId115"/>
    </p:embeddedFont>
    <p:embeddedFont>
      <p:font typeface="TH SarabunPSK" panose="020B0500040200020003" pitchFamily="34" charset="-34"/>
      <p:regular r:id="rId116"/>
      <p:bold r:id="rId117"/>
      <p:italic r:id="rId118"/>
      <p:boldItalic r:id="rId1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20" roundtripDataSignature="AMtx7mjbelOBnO7LwLE5FXPlUp4QUzsOk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8F9433F-384E-4494-819C-372FC8E018B0}">
  <a:tblStyle styleId="{B8F9433F-384E-4494-819C-372FC8E018B0}"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8402DE42-D215-4C71-9032-620F205CC354}"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6F4F1"/>
          </a:solidFill>
        </a:fill>
      </a:tcStyle>
    </a:wholeTbl>
    <a:band1H>
      <a:tcTxStyle b="off" i="off"/>
      <a:tcStyle>
        <a:tcBdr/>
        <a:fill>
          <a:solidFill>
            <a:srgbClr val="EDE9E2"/>
          </a:solidFill>
        </a:fill>
      </a:tcStyle>
    </a:band1H>
    <a:band2H>
      <a:tcTxStyle b="off" i="off"/>
      <a:tcStyle>
        <a:tcBdr/>
      </a:tcStyle>
    </a:band2H>
    <a:band1V>
      <a:tcTxStyle b="off" i="off"/>
      <a:tcStyle>
        <a:tcBdr/>
        <a:fill>
          <a:solidFill>
            <a:srgbClr val="EDE9E2"/>
          </a:solidFill>
        </a:fill>
      </a:tcStyle>
    </a:band1V>
    <a:band2V>
      <a:tcTxStyle b="off" i="off"/>
      <a:tcStyle>
        <a:tcBdr/>
      </a:tcStyle>
    </a:band2V>
    <a:lastCol>
      <a:tcTxStyle b="on" i="off">
        <a:font>
          <a:latin typeface="Arial"/>
          <a:ea typeface="Arial"/>
          <a:cs typeface="Arial"/>
        </a:font>
        <a:schemeClr val="lt1"/>
      </a:tcTxStyle>
      <a:tcStyle>
        <a:tcBdr/>
        <a:fill>
          <a:solidFill>
            <a:schemeClr val="accent3"/>
          </a:solidFill>
        </a:fill>
      </a:tcStyle>
    </a:lastCol>
    <a:firstCol>
      <a:tcTxStyle b="on" i="off">
        <a:font>
          <a:latin typeface="Arial"/>
          <a:ea typeface="Arial"/>
          <a:cs typeface="Arial"/>
        </a:font>
        <a:schemeClr val="lt1"/>
      </a:tcTxStyle>
      <a:tcStyle>
        <a:tcBdr/>
        <a:fill>
          <a:solidFill>
            <a:schemeClr val="accent3"/>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08"/>
    <p:restoredTop sz="73605" autoAdjust="0"/>
  </p:normalViewPr>
  <p:slideViewPr>
    <p:cSldViewPr snapToGrid="0">
      <p:cViewPr varScale="1">
        <p:scale>
          <a:sx n="117" d="100"/>
          <a:sy n="117" d="100"/>
        </p:scale>
        <p:origin x="1488"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39.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6.fntdata"/><Relationship Id="rId89" Type="http://schemas.openxmlformats.org/officeDocument/2006/relationships/font" Target="fonts/font11.fntdata"/><Relationship Id="rId112" Type="http://schemas.openxmlformats.org/officeDocument/2006/relationships/font" Target="fonts/font34.fntdata"/><Relationship Id="rId16" Type="http://schemas.openxmlformats.org/officeDocument/2006/relationships/slide" Target="slides/slide15.xml"/><Relationship Id="rId107" Type="http://schemas.openxmlformats.org/officeDocument/2006/relationships/font" Target="fonts/font29.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1.fntdata"/><Relationship Id="rId102" Type="http://schemas.openxmlformats.org/officeDocument/2006/relationships/font" Target="fonts/font24.fntdata"/><Relationship Id="rId123"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font" Target="fonts/font12.fntdata"/><Relationship Id="rId95" Type="http://schemas.openxmlformats.org/officeDocument/2006/relationships/font" Target="fonts/font17.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35.fntdata"/><Relationship Id="rId118" Type="http://schemas.openxmlformats.org/officeDocument/2006/relationships/font" Target="fonts/font40.fntdata"/><Relationship Id="rId80" Type="http://schemas.openxmlformats.org/officeDocument/2006/relationships/font" Target="fonts/font2.fntdata"/><Relationship Id="rId85" Type="http://schemas.openxmlformats.org/officeDocument/2006/relationships/font" Target="fonts/font7.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25.fntdata"/><Relationship Id="rId108" Type="http://schemas.openxmlformats.org/officeDocument/2006/relationships/font" Target="fonts/font30.fntdata"/><Relationship Id="rId124"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font" Target="fonts/font13.fntdata"/><Relationship Id="rId96"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36.fntdata"/><Relationship Id="rId119" Type="http://schemas.openxmlformats.org/officeDocument/2006/relationships/font" Target="fonts/font41.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font" Target="fonts/font3.fntdata"/><Relationship Id="rId86"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31.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9.fntdata"/><Relationship Id="rId104" Type="http://schemas.openxmlformats.org/officeDocument/2006/relationships/font" Target="fonts/font26.fntdata"/><Relationship Id="rId120" Type="http://customschemas.google.com/relationships/presentationmetadata" Target="meta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4.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9.fntdata"/><Relationship Id="rId110" Type="http://schemas.openxmlformats.org/officeDocument/2006/relationships/font" Target="fonts/font32.fntdata"/><Relationship Id="rId115" Type="http://schemas.openxmlformats.org/officeDocument/2006/relationships/font" Target="fonts/font37.fntdata"/><Relationship Id="rId61" Type="http://schemas.openxmlformats.org/officeDocument/2006/relationships/slide" Target="slides/slide60.xml"/><Relationship Id="rId82" Type="http://schemas.openxmlformats.org/officeDocument/2006/relationships/font" Target="fonts/font4.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22.fntdata"/><Relationship Id="rId105" Type="http://schemas.openxmlformats.org/officeDocument/2006/relationships/font" Target="fonts/font2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5.fntdata"/><Relationship Id="rId98" Type="http://schemas.openxmlformats.org/officeDocument/2006/relationships/font" Target="fonts/font20.fntdata"/><Relationship Id="rId121"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38.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font" Target="fonts/font5.fntdata"/><Relationship Id="rId88" Type="http://schemas.openxmlformats.org/officeDocument/2006/relationships/font" Target="fonts/font10.fntdata"/><Relationship Id="rId111" Type="http://schemas.openxmlformats.org/officeDocument/2006/relationships/font" Target="fonts/font33.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28.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notesMaster" Target="notesMasters/notesMaster1.xml"/><Relationship Id="rId94" Type="http://schemas.openxmlformats.org/officeDocument/2006/relationships/font" Target="fonts/font16.fntdata"/><Relationship Id="rId99" Type="http://schemas.openxmlformats.org/officeDocument/2006/relationships/font" Target="fonts/font21.fntdata"/><Relationship Id="rId101" Type="http://schemas.openxmlformats.org/officeDocument/2006/relationships/font" Target="fonts/font23.fntdata"/><Relationship Id="rId1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atlantafed.org/-/media/documents/news/conferences/2017/0615-heirs-property-in-the-south/infographic.pdf"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dirty="0"/>
              <a:t>Before the session begins, insert the date and location for your event.  Have this slide up as participants enter the room. </a:t>
            </a:r>
            <a:endParaRPr lang="en-US" sz="1100" b="0" i="0" u="none" strike="noStrike" cap="none" dirty="0">
              <a:solidFill>
                <a:srgbClr val="000000"/>
              </a:solidFill>
              <a:effectLst/>
              <a:latin typeface="Arial"/>
              <a:cs typeface="Arial"/>
              <a:sym typeface="Arial"/>
            </a:endParaRPr>
          </a:p>
          <a:p>
            <a:pPr marL="0" lvl="0" indent="0" algn="l" rtl="0">
              <a:lnSpc>
                <a:spcPct val="100000"/>
              </a:lnSpc>
              <a:spcBef>
                <a:spcPts val="0"/>
              </a:spcBef>
              <a:spcAft>
                <a:spcPts val="0"/>
              </a:spcAft>
              <a:buSzPts val="1100"/>
              <a:buNone/>
            </a:pPr>
            <a:endParaRPr lang="en-US" sz="1100" b="0" i="0" u="none" strike="noStrike" cap="none" dirty="0">
              <a:solidFill>
                <a:srgbClr val="000000"/>
              </a:solidFill>
              <a:effectLst/>
              <a:latin typeface="Arial"/>
              <a:ea typeface="Arial"/>
              <a:cs typeface="Arial"/>
              <a:sym typeface="Arial"/>
            </a:endParaRPr>
          </a:p>
          <a:p>
            <a:pPr marL="0" lvl="0" indent="0" algn="l" rtl="0">
              <a:lnSpc>
                <a:spcPct val="100000"/>
              </a:lnSpc>
              <a:spcBef>
                <a:spcPts val="0"/>
              </a:spcBef>
              <a:spcAft>
                <a:spcPts val="0"/>
              </a:spcAft>
              <a:buSzPts val="1100"/>
              <a:buNone/>
            </a:pPr>
            <a:r>
              <a:rPr lang="en-US" sz="1100" b="0" i="0" u="none" strike="noStrike" cap="none" dirty="0">
                <a:solidFill>
                  <a:srgbClr val="000000"/>
                </a:solidFill>
                <a:effectLst/>
                <a:latin typeface="Arial"/>
                <a:ea typeface="Arial"/>
                <a:cs typeface="Arial"/>
                <a:sym typeface="Arial"/>
              </a:rPr>
              <a:t>This material was developed and training for trainers was provided as a partnership with the National Policy Research Center at Alcorn State University, the Southern Extension Risk Management Education Center, and the Southern Rural Development Center hosted at Mississippi State University through funding in part from USDA. </a:t>
            </a:r>
          </a:p>
          <a:p>
            <a:pPr marL="0" lvl="0" indent="0" algn="l" rtl="0">
              <a:lnSpc>
                <a:spcPct val="100000"/>
              </a:lnSpc>
              <a:spcBef>
                <a:spcPts val="0"/>
              </a:spcBef>
              <a:spcAft>
                <a:spcPts val="0"/>
              </a:spcAft>
              <a:buSzPts val="1100"/>
              <a:buNone/>
            </a:pPr>
            <a:endParaRPr lang="en-US" sz="1100" b="0" i="0" u="none" strike="noStrike" cap="none" dirty="0">
              <a:solidFill>
                <a:srgbClr val="000000"/>
              </a:solidFill>
              <a:effectLst/>
              <a:latin typeface="Arial"/>
              <a:ea typeface="Arial"/>
              <a:cs typeface="Arial"/>
              <a:sym typeface="Arial"/>
            </a:endParaRPr>
          </a:p>
          <a:p>
            <a:pPr marL="0" lvl="0" indent="0" algn="l" rtl="0">
              <a:lnSpc>
                <a:spcPct val="100000"/>
              </a:lnSpc>
              <a:spcBef>
                <a:spcPts val="0"/>
              </a:spcBef>
              <a:spcAft>
                <a:spcPts val="0"/>
              </a:spcAft>
              <a:buSzPts val="1100"/>
              <a:buNone/>
            </a:pPr>
            <a:r>
              <a:rPr lang="en-US" sz="1100" b="0" i="0" u="none" strike="noStrike" cap="none" dirty="0">
                <a:solidFill>
                  <a:srgbClr val="000000"/>
                </a:solidFill>
                <a:effectLst/>
                <a:latin typeface="Arial"/>
                <a:ea typeface="Arial"/>
                <a:cs typeface="Arial"/>
                <a:sym typeface="Arial"/>
              </a:rPr>
              <a:t>Mississippi State University is an equal opportunity institution. Discrimination is prohibited in university employment, programs or activities based on race, color, ethnicity, sex, pregnancy, religion, national origin, disability, age, sexual orientation, genetic information, status as a U.S. veteran, or any other status to the extent protected by applicable law. </a:t>
            </a:r>
          </a:p>
          <a:p>
            <a:pPr marL="0" lvl="0" indent="0" algn="l" rtl="0">
              <a:lnSpc>
                <a:spcPct val="100000"/>
              </a:lnSpc>
              <a:spcBef>
                <a:spcPts val="0"/>
              </a:spcBef>
              <a:spcAft>
                <a:spcPts val="0"/>
              </a:spcAft>
              <a:buSzPts val="1100"/>
              <a:buNone/>
            </a:pPr>
            <a:r>
              <a:rPr lang="en-US" sz="1100" b="0" i="0" u="none" strike="noStrike" cap="none" dirty="0">
                <a:solidFill>
                  <a:srgbClr val="000000"/>
                </a:solidFill>
                <a:effectLst/>
                <a:latin typeface="Arial"/>
                <a:ea typeface="Arial"/>
                <a:cs typeface="Arial"/>
                <a:sym typeface="Arial"/>
              </a:rPr>
              <a:t>Questions about equal opportunity programs or compliance should be directed to the Office of Civil Rights Compliance, 231 Famous Maroon Band Street, P.O. 6044, Mississippi State, MS 39762, (662) 325-5839. </a:t>
            </a:r>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b="1" dirty="0"/>
              <a:t>NOTE</a:t>
            </a:r>
            <a:r>
              <a:rPr lang="en-US" b="0" dirty="0"/>
              <a:t>:  If you do not do all three segments at the same event, insert slides 1-4 at the beginning of your other sessions as they provide the overarching foundation for the training.</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1 minute</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 </a:t>
            </a:r>
            <a:r>
              <a:rPr lang="en-US" b="0" dirty="0"/>
              <a:t>None</a:t>
            </a:r>
            <a:endParaRPr dirty="0"/>
          </a:p>
        </p:txBody>
      </p:sp>
      <p:sp>
        <p:nvSpPr>
          <p:cNvPr id="220" name="Google Shape;220;p4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a6e77e0532_8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8" name="Google Shape;288;g2a6e77e0532_8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b="1"/>
              <a:t>Instructions:</a:t>
            </a:r>
            <a:r>
              <a:rPr lang="en-US"/>
              <a:t>  Go over these guidelines with participants to ensure that participants understand the reasons for not including stories or questions of a personal nature.</a:t>
            </a:r>
            <a:endParaRPr/>
          </a:p>
          <a:p>
            <a:pPr marL="15875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chemeClr val="dk1"/>
              </a:buClr>
              <a:buSzPts val="1200"/>
              <a:buFont typeface="Calibri"/>
              <a:buNone/>
            </a:pPr>
            <a:r>
              <a:rPr lang="en-US" b="1"/>
              <a:t>Time</a:t>
            </a:r>
            <a:r>
              <a:rPr lang="en-US" b="0"/>
              <a:t>: 1 minute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a:t>
            </a:r>
            <a:r>
              <a:rPr lang="en-US"/>
              <a:t>: None</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4" name="Google Shape;29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This is the section opener for discussing what heirs’ property is.</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Using the talking points on the slide, give a brief overview of what is meant by heirs’ property.</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a:latin typeface="Arial"/>
                <a:ea typeface="Arial"/>
                <a:cs typeface="Arial"/>
                <a:sym typeface="Arial"/>
              </a:rPr>
              <a:t>Everyone gets their interest in the property.  The interest amount is determined by heirship.</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a:latin typeface="Arial"/>
                <a:ea typeface="Arial"/>
                <a:cs typeface="Arial"/>
                <a:sym typeface="Arial"/>
              </a:rPr>
              <a:t>A person is not an heir until their previous generation has passed.</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a:latin typeface="Arial"/>
                <a:ea typeface="Arial"/>
                <a:cs typeface="Arial"/>
                <a:sym typeface="Arial"/>
              </a:rPr>
              <a:t>No matter what the interest size, each person is a co-owner, and all co-owners have the same amount of right (legally) to do or not do anything to the land.  This will be explained more in the family tree section later in this presentation.</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2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b="0">
                <a:latin typeface="Arial"/>
                <a:ea typeface="Arial"/>
                <a:cs typeface="Arial"/>
                <a:sym typeface="Arial"/>
              </a:rPr>
              <a:t>none</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b2074257d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6" name="Google Shape;306;g2b2074257d1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t>Go over the rights that each heir has a co-owner as described on this slide. </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2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b="0">
                <a:latin typeface="Arial"/>
                <a:ea typeface="Arial"/>
                <a:cs typeface="Arial"/>
                <a:sym typeface="Arial"/>
              </a:rPr>
              <a:t>none</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b2074257d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3" name="Google Shape;313;g2b2074257d1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b="1"/>
              <a:t>Instruction</a:t>
            </a:r>
            <a:r>
              <a:rPr lang="en-US"/>
              <a:t>:</a:t>
            </a:r>
            <a:endParaRPr/>
          </a:p>
          <a:p>
            <a:pPr marL="158750" lvl="0" indent="0" algn="l" rtl="0">
              <a:lnSpc>
                <a:spcPct val="100000"/>
              </a:lnSpc>
              <a:spcBef>
                <a:spcPts val="0"/>
              </a:spcBef>
              <a:spcAft>
                <a:spcPts val="0"/>
              </a:spcAft>
              <a:buSzPts val="1100"/>
              <a:buNone/>
            </a:pPr>
            <a:r>
              <a:rPr lang="en-US"/>
              <a:t>As these examples demonstrate, heirs’ property is referred to by a lot of different names.  These variations sometimes even appear within the same county.</a:t>
            </a:r>
            <a:endParaRPr/>
          </a:p>
          <a:p>
            <a:pPr marL="158750" lvl="0" indent="0" algn="l" rtl="0">
              <a:lnSpc>
                <a:spcPct val="100000"/>
              </a:lnSpc>
              <a:spcBef>
                <a:spcPts val="0"/>
              </a:spcBef>
              <a:spcAft>
                <a:spcPts val="0"/>
              </a:spcAft>
              <a:buSzPts val="1100"/>
              <a:buNone/>
            </a:pPr>
            <a:endParaRPr/>
          </a:p>
          <a:p>
            <a:pPr marL="457200" lvl="1" indent="-171450" algn="l" rtl="0">
              <a:lnSpc>
                <a:spcPct val="100000"/>
              </a:lnSpc>
              <a:spcBef>
                <a:spcPts val="0"/>
              </a:spcBef>
              <a:spcAft>
                <a:spcPts val="0"/>
              </a:spcAft>
              <a:buSzPts val="1650"/>
              <a:buFont typeface="Arial"/>
              <a:buChar char="•"/>
            </a:pPr>
            <a:r>
              <a:rPr lang="en-US" sz="1100">
                <a:solidFill>
                  <a:schemeClr val="dk1"/>
                </a:solidFill>
                <a:latin typeface="Calibri"/>
                <a:ea typeface="Calibri"/>
                <a:cs typeface="Calibri"/>
                <a:sym typeface="Calibri"/>
              </a:rPr>
              <a:t>The heirs’ own the property “</a:t>
            </a:r>
            <a:r>
              <a:rPr lang="en-US" sz="1100" b="1">
                <a:solidFill>
                  <a:schemeClr val="dk1"/>
                </a:solidFill>
                <a:latin typeface="Calibri"/>
                <a:ea typeface="Calibri"/>
                <a:cs typeface="Calibri"/>
                <a:sym typeface="Calibri"/>
              </a:rPr>
              <a:t>without a clear title</a:t>
            </a:r>
            <a:r>
              <a:rPr lang="en-US" sz="1100">
                <a:solidFill>
                  <a:schemeClr val="dk1"/>
                </a:solidFill>
                <a:latin typeface="Calibri"/>
                <a:ea typeface="Calibri"/>
                <a:cs typeface="Calibri"/>
                <a:sym typeface="Calibri"/>
              </a:rPr>
              <a:t>”</a:t>
            </a:r>
            <a:endParaRPr/>
          </a:p>
          <a:p>
            <a:pPr marL="457200" lvl="1" indent="-171450" algn="l" rtl="0">
              <a:lnSpc>
                <a:spcPct val="100000"/>
              </a:lnSpc>
              <a:spcBef>
                <a:spcPts val="0"/>
              </a:spcBef>
              <a:spcAft>
                <a:spcPts val="0"/>
              </a:spcAft>
              <a:buSzPts val="1650"/>
              <a:buFont typeface="Arial"/>
              <a:buChar char="•"/>
            </a:pPr>
            <a:r>
              <a:rPr lang="en-US" sz="1100">
                <a:solidFill>
                  <a:schemeClr val="dk1"/>
                </a:solidFill>
                <a:latin typeface="Calibri"/>
                <a:ea typeface="Calibri"/>
                <a:cs typeface="Calibri"/>
                <a:sym typeface="Calibri"/>
              </a:rPr>
              <a:t>Sometimes referred to as “</a:t>
            </a:r>
            <a:r>
              <a:rPr lang="en-US" sz="1100" b="1">
                <a:solidFill>
                  <a:schemeClr val="dk1"/>
                </a:solidFill>
                <a:latin typeface="Calibri"/>
                <a:ea typeface="Calibri"/>
                <a:cs typeface="Calibri"/>
                <a:sym typeface="Calibri"/>
              </a:rPr>
              <a:t>Family Land</a:t>
            </a:r>
            <a:r>
              <a:rPr lang="en-US" sz="1100">
                <a:solidFill>
                  <a:schemeClr val="dk1"/>
                </a:solidFill>
                <a:latin typeface="Calibri"/>
                <a:ea typeface="Calibri"/>
                <a:cs typeface="Calibri"/>
                <a:sym typeface="Calibri"/>
              </a:rPr>
              <a:t>”, “</a:t>
            </a:r>
            <a:r>
              <a:rPr lang="en-US" sz="1100" b="1">
                <a:solidFill>
                  <a:schemeClr val="dk1"/>
                </a:solidFill>
                <a:latin typeface="Calibri"/>
                <a:ea typeface="Calibri"/>
                <a:cs typeface="Calibri"/>
                <a:sym typeface="Calibri"/>
              </a:rPr>
              <a:t>Fractured</a:t>
            </a:r>
            <a:r>
              <a:rPr lang="en-US" sz="1100">
                <a:solidFill>
                  <a:schemeClr val="dk1"/>
                </a:solidFill>
                <a:latin typeface="Calibri"/>
                <a:ea typeface="Calibri"/>
                <a:cs typeface="Calibri"/>
                <a:sym typeface="Calibri"/>
              </a:rPr>
              <a:t>”, “</a:t>
            </a:r>
            <a:r>
              <a:rPr lang="en-US" sz="1100" b="1">
                <a:solidFill>
                  <a:schemeClr val="dk1"/>
                </a:solidFill>
                <a:latin typeface="Calibri"/>
                <a:ea typeface="Calibri"/>
                <a:cs typeface="Calibri"/>
                <a:sym typeface="Calibri"/>
              </a:rPr>
              <a:t>Tangled</a:t>
            </a:r>
            <a:r>
              <a:rPr lang="en-US" sz="1100">
                <a:solidFill>
                  <a:schemeClr val="dk1"/>
                </a:solidFill>
                <a:latin typeface="Calibri"/>
                <a:ea typeface="Calibri"/>
                <a:cs typeface="Calibri"/>
                <a:sym typeface="Calibri"/>
              </a:rPr>
              <a:t>”, or “</a:t>
            </a:r>
            <a:r>
              <a:rPr lang="en-US" sz="1100" b="1">
                <a:solidFill>
                  <a:schemeClr val="dk1"/>
                </a:solidFill>
                <a:latin typeface="Calibri"/>
                <a:ea typeface="Calibri"/>
                <a:cs typeface="Calibri"/>
                <a:sym typeface="Calibri"/>
              </a:rPr>
              <a:t>Clouded</a:t>
            </a:r>
            <a:r>
              <a:rPr lang="en-US" sz="1100">
                <a:solidFill>
                  <a:schemeClr val="dk1"/>
                </a:solidFill>
                <a:latin typeface="Calibri"/>
                <a:ea typeface="Calibri"/>
                <a:cs typeface="Calibri"/>
                <a:sym typeface="Calibri"/>
              </a:rPr>
              <a:t>”</a:t>
            </a:r>
            <a:endParaRPr/>
          </a:p>
          <a:p>
            <a:pPr marL="457200" lvl="0" indent="-228600" algn="l" rtl="0">
              <a:lnSpc>
                <a:spcPct val="100000"/>
              </a:lnSpc>
              <a:spcBef>
                <a:spcPts val="0"/>
              </a:spcBef>
              <a:spcAft>
                <a:spcPts val="0"/>
              </a:spcAft>
              <a:buSzPts val="1100"/>
              <a:buNone/>
            </a:pPr>
            <a:endParaRPr sz="1100">
              <a:solidFill>
                <a:schemeClr val="dk1"/>
              </a:solidFill>
              <a:latin typeface="Calibri"/>
              <a:ea typeface="Calibri"/>
              <a:cs typeface="Calibri"/>
              <a:sym typeface="Calibri"/>
            </a:endParaRPr>
          </a:p>
          <a:p>
            <a:pPr marL="158750" lvl="0" indent="0" algn="l" rtl="0">
              <a:lnSpc>
                <a:spcPct val="100000"/>
              </a:lnSpc>
              <a:spcBef>
                <a:spcPts val="0"/>
              </a:spcBef>
              <a:spcAft>
                <a:spcPts val="0"/>
              </a:spcAft>
              <a:buSzPts val="1100"/>
              <a:buNone/>
            </a:pPr>
            <a:r>
              <a:rPr lang="en-US" sz="1100">
                <a:solidFill>
                  <a:schemeClr val="dk1"/>
                </a:solidFill>
                <a:latin typeface="Calibri"/>
                <a:ea typeface="Calibri"/>
                <a:cs typeface="Calibri"/>
                <a:sym typeface="Calibri"/>
              </a:rPr>
              <a:t>This restricts being able to manage the property and use the asset to accumulate wealth</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US" b="1" i="0"/>
              <a:t>Discussion</a:t>
            </a:r>
            <a:r>
              <a:rPr lang="en-US"/>
              <a:t>:  What challenges do you think this might cause?</a:t>
            </a:r>
            <a:endParaRPr/>
          </a:p>
          <a:p>
            <a:pPr marL="158750" lvl="0" indent="0" algn="l" rtl="0">
              <a:lnSpc>
                <a:spcPct val="100000"/>
              </a:lnSpc>
              <a:spcBef>
                <a:spcPts val="0"/>
              </a:spcBef>
              <a:spcAft>
                <a:spcPts val="0"/>
              </a:spcAft>
              <a:buSzPts val="1100"/>
              <a:buNone/>
            </a:pPr>
            <a:endParaRPr b="0">
              <a:latin typeface="Arial"/>
              <a:ea typeface="Arial"/>
              <a:cs typeface="Arial"/>
              <a:sym typeface="Arial"/>
            </a:endParaRPr>
          </a:p>
          <a:p>
            <a:pPr marL="158750" lvl="0" indent="0" algn="l" rtl="0">
              <a:lnSpc>
                <a:spcPct val="100000"/>
              </a:lnSpc>
              <a:spcBef>
                <a:spcPts val="0"/>
              </a:spcBef>
              <a:spcAft>
                <a:spcPts val="0"/>
              </a:spcAft>
              <a:buSzPts val="1100"/>
              <a:buNone/>
            </a:pPr>
            <a:r>
              <a:rPr lang="en-US" b="1">
                <a:latin typeface="Arial"/>
                <a:ea typeface="Arial"/>
                <a:cs typeface="Arial"/>
                <a:sym typeface="Arial"/>
              </a:rPr>
              <a:t>Time</a:t>
            </a:r>
            <a:r>
              <a:rPr lang="en-US">
                <a:latin typeface="Arial"/>
                <a:ea typeface="Arial"/>
                <a:cs typeface="Arial"/>
                <a:sym typeface="Arial"/>
              </a:rPr>
              <a:t>: 5 minutes</a:t>
            </a:r>
            <a:endParaRPr b="0">
              <a:latin typeface="Arial"/>
              <a:ea typeface="Arial"/>
              <a:cs typeface="Arial"/>
              <a:sym typeface="Arial"/>
            </a:endParaRPr>
          </a:p>
          <a:p>
            <a:pPr marL="158750" lvl="0" indent="0" algn="l" rtl="0">
              <a:lnSpc>
                <a:spcPct val="100000"/>
              </a:lnSpc>
              <a:spcBef>
                <a:spcPts val="0"/>
              </a:spcBef>
              <a:spcAft>
                <a:spcPts val="0"/>
              </a:spcAft>
              <a:buSzPts val="1100"/>
              <a:buNone/>
            </a:pPr>
            <a:endParaRPr b="0">
              <a:latin typeface="Arial"/>
              <a:ea typeface="Arial"/>
              <a:cs typeface="Arial"/>
              <a:sym typeface="Arial"/>
            </a:endParaRPr>
          </a:p>
          <a:p>
            <a:pPr marL="158750" lvl="0" indent="0" algn="l" rtl="0">
              <a:lnSpc>
                <a:spcPct val="100000"/>
              </a:lnSpc>
              <a:spcBef>
                <a:spcPts val="0"/>
              </a:spcBef>
              <a:spcAft>
                <a:spcPts val="0"/>
              </a:spcAft>
              <a:buSzPts val="1100"/>
              <a:buNone/>
            </a:pPr>
            <a:r>
              <a:rPr lang="en-US" b="1">
                <a:latin typeface="Arial"/>
                <a:ea typeface="Arial"/>
                <a:cs typeface="Arial"/>
                <a:sym typeface="Arial"/>
              </a:rPr>
              <a:t>Materials:  </a:t>
            </a:r>
            <a:r>
              <a:rPr lang="en-US">
                <a:latin typeface="Arial"/>
                <a:ea typeface="Arial"/>
                <a:cs typeface="Arial"/>
                <a:sym typeface="Arial"/>
              </a:rPr>
              <a:t>None</a:t>
            </a:r>
            <a:endParaRPr b="0">
              <a:latin typeface="Arial"/>
              <a:ea typeface="Arial"/>
              <a:cs typeface="Arial"/>
              <a:sym typeface="Arial"/>
            </a:endParaRPr>
          </a:p>
          <a:p>
            <a:pPr marL="158750" lvl="0" indent="0" algn="l" rtl="0">
              <a:lnSpc>
                <a:spcPct val="100000"/>
              </a:lnSpc>
              <a:spcBef>
                <a:spcPts val="0"/>
              </a:spcBef>
              <a:spcAft>
                <a:spcPts val="0"/>
              </a:spcAft>
              <a:buSzPts val="1100"/>
              <a:buNone/>
            </a:pPr>
            <a:endParaRPr b="0">
              <a:latin typeface="Arial"/>
              <a:ea typeface="Arial"/>
              <a:cs typeface="Arial"/>
              <a:sym typeface="Arial"/>
            </a:endParaRPr>
          </a:p>
          <a:p>
            <a:pPr marL="158750" lvl="0" indent="0" algn="l" rtl="0">
              <a:lnSpc>
                <a:spcPct val="100000"/>
              </a:lnSpc>
              <a:spcBef>
                <a:spcPts val="0"/>
              </a:spcBef>
              <a:spcAft>
                <a:spcPts val="0"/>
              </a:spcAft>
              <a:buSzPts val="1100"/>
              <a:buNone/>
            </a:pPr>
            <a:r>
              <a:rPr lang="en-US" b="1">
                <a:latin typeface="Arial"/>
                <a:ea typeface="Arial"/>
                <a:cs typeface="Arial"/>
                <a:sym typeface="Arial"/>
              </a:rPr>
              <a:t>Handouts:  </a:t>
            </a:r>
            <a:r>
              <a:rPr lang="en-US">
                <a:latin typeface="Arial"/>
                <a:ea typeface="Arial"/>
                <a:cs typeface="Arial"/>
                <a:sym typeface="Arial"/>
              </a:rPr>
              <a:t>None</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4" name="Google Shape;32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b="1"/>
              <a:t>Instruction</a:t>
            </a:r>
            <a:r>
              <a:rPr lang="en-US"/>
              <a:t>: As these examples demonstrate, heirs’ property is referred to by a lot of different names.  These variations sometimes even appear within the same county.</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US" b="1" i="0"/>
              <a:t>Discussion</a:t>
            </a:r>
            <a:r>
              <a:rPr lang="en-US"/>
              <a:t>:  What challenges do you think this might cause?</a:t>
            </a:r>
            <a:endParaRPr b="0">
              <a:latin typeface="Arial"/>
              <a:ea typeface="Arial"/>
              <a:cs typeface="Arial"/>
              <a:sym typeface="Arial"/>
            </a:endParaRPr>
          </a:p>
          <a:p>
            <a:pPr marL="158750" lvl="0" indent="0" algn="l" rtl="0">
              <a:lnSpc>
                <a:spcPct val="100000"/>
              </a:lnSpc>
              <a:spcBef>
                <a:spcPts val="0"/>
              </a:spcBef>
              <a:spcAft>
                <a:spcPts val="0"/>
              </a:spcAft>
              <a:buSzPts val="1100"/>
              <a:buNone/>
            </a:pPr>
            <a:endParaRPr b="0">
              <a:latin typeface="Arial"/>
              <a:ea typeface="Arial"/>
              <a:cs typeface="Arial"/>
              <a:sym typeface="Arial"/>
            </a:endParaRPr>
          </a:p>
          <a:p>
            <a:pPr marL="158750" lvl="0" indent="0" algn="l" rtl="0">
              <a:lnSpc>
                <a:spcPct val="100000"/>
              </a:lnSpc>
              <a:spcBef>
                <a:spcPts val="0"/>
              </a:spcBef>
              <a:spcAft>
                <a:spcPts val="0"/>
              </a:spcAft>
              <a:buSzPts val="1100"/>
              <a:buNone/>
            </a:pPr>
            <a:r>
              <a:rPr lang="en-US" b="1">
                <a:latin typeface="Arial"/>
                <a:ea typeface="Arial"/>
                <a:cs typeface="Arial"/>
                <a:sym typeface="Arial"/>
              </a:rPr>
              <a:t>Time</a:t>
            </a:r>
            <a:r>
              <a:rPr lang="en-US">
                <a:latin typeface="Arial"/>
                <a:ea typeface="Arial"/>
                <a:cs typeface="Arial"/>
                <a:sym typeface="Arial"/>
              </a:rPr>
              <a:t>: 5 minutes</a:t>
            </a:r>
            <a:endParaRPr b="0">
              <a:latin typeface="Arial"/>
              <a:ea typeface="Arial"/>
              <a:cs typeface="Arial"/>
              <a:sym typeface="Arial"/>
            </a:endParaRPr>
          </a:p>
          <a:p>
            <a:pPr marL="158750" lvl="0" indent="0" algn="l" rtl="0">
              <a:lnSpc>
                <a:spcPct val="100000"/>
              </a:lnSpc>
              <a:spcBef>
                <a:spcPts val="0"/>
              </a:spcBef>
              <a:spcAft>
                <a:spcPts val="0"/>
              </a:spcAft>
              <a:buSzPts val="1100"/>
              <a:buNone/>
            </a:pPr>
            <a:endParaRPr b="0">
              <a:latin typeface="Arial"/>
              <a:ea typeface="Arial"/>
              <a:cs typeface="Arial"/>
              <a:sym typeface="Arial"/>
            </a:endParaRPr>
          </a:p>
          <a:p>
            <a:pPr marL="158750" lvl="0" indent="0" algn="l" rtl="0">
              <a:lnSpc>
                <a:spcPct val="100000"/>
              </a:lnSpc>
              <a:spcBef>
                <a:spcPts val="0"/>
              </a:spcBef>
              <a:spcAft>
                <a:spcPts val="0"/>
              </a:spcAft>
              <a:buSzPts val="1100"/>
              <a:buNone/>
            </a:pPr>
            <a:r>
              <a:rPr lang="en-US" b="1">
                <a:latin typeface="Arial"/>
                <a:ea typeface="Arial"/>
                <a:cs typeface="Arial"/>
                <a:sym typeface="Arial"/>
              </a:rPr>
              <a:t>Materials:  </a:t>
            </a:r>
            <a:r>
              <a:rPr lang="en-US">
                <a:latin typeface="Arial"/>
                <a:ea typeface="Arial"/>
                <a:cs typeface="Arial"/>
                <a:sym typeface="Arial"/>
              </a:rPr>
              <a:t>None</a:t>
            </a:r>
            <a:endParaRPr b="0">
              <a:latin typeface="Arial"/>
              <a:ea typeface="Arial"/>
              <a:cs typeface="Arial"/>
              <a:sym typeface="Arial"/>
            </a:endParaRPr>
          </a:p>
          <a:p>
            <a:pPr marL="158750" lvl="0" indent="0" algn="l" rtl="0">
              <a:lnSpc>
                <a:spcPct val="100000"/>
              </a:lnSpc>
              <a:spcBef>
                <a:spcPts val="0"/>
              </a:spcBef>
              <a:spcAft>
                <a:spcPts val="0"/>
              </a:spcAft>
              <a:buSzPts val="1100"/>
              <a:buNone/>
            </a:pPr>
            <a:endParaRPr b="0">
              <a:latin typeface="Arial"/>
              <a:ea typeface="Arial"/>
              <a:cs typeface="Arial"/>
              <a:sym typeface="Arial"/>
            </a:endParaRPr>
          </a:p>
          <a:p>
            <a:pPr marL="158750" lvl="0" indent="0" algn="l" rtl="0">
              <a:lnSpc>
                <a:spcPct val="100000"/>
              </a:lnSpc>
              <a:spcBef>
                <a:spcPts val="0"/>
              </a:spcBef>
              <a:spcAft>
                <a:spcPts val="0"/>
              </a:spcAft>
              <a:buSzPts val="1100"/>
              <a:buNone/>
            </a:pPr>
            <a:r>
              <a:rPr lang="en-US" b="1">
                <a:latin typeface="Arial"/>
                <a:ea typeface="Arial"/>
                <a:cs typeface="Arial"/>
                <a:sym typeface="Arial"/>
              </a:rPr>
              <a:t>Handouts:  </a:t>
            </a:r>
            <a:r>
              <a:rPr lang="en-US">
                <a:latin typeface="Arial"/>
                <a:ea typeface="Arial"/>
                <a:cs typeface="Arial"/>
                <a:sym typeface="Arial"/>
              </a:rPr>
              <a:t>None</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0" name="Google Shape;330;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This important note helps set the stage for why this education is needed.  No one wants the state to make the final decision on how their estate is divided after their death.</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2b2074257d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7" name="Google Shape;337;g2b2074257d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sz="1100" b="1">
                <a:latin typeface="Arial"/>
                <a:ea typeface="Arial"/>
                <a:cs typeface="Arial"/>
                <a:sym typeface="Arial"/>
              </a:rPr>
              <a:t>Instructions:  </a:t>
            </a:r>
            <a:r>
              <a:rPr lang="en-US" sz="1100" b="0">
                <a:latin typeface="Arial"/>
                <a:ea typeface="Arial"/>
                <a:cs typeface="Arial"/>
                <a:sym typeface="Arial"/>
              </a:rPr>
              <a:t>This chart shows the complexity of what could happen in just one state.  State laws vary, making for a very complicated system.</a:t>
            </a:r>
            <a:endParaRPr/>
          </a:p>
          <a:p>
            <a:pPr marL="0" marR="0" lvl="0" indent="0" algn="l" rtl="0">
              <a:lnSpc>
                <a:spcPct val="100000"/>
              </a:lnSpc>
              <a:spcBef>
                <a:spcPts val="0"/>
              </a:spcBef>
              <a:spcAft>
                <a:spcPts val="0"/>
              </a:spcAft>
              <a:buSzPts val="1400"/>
              <a:buNone/>
            </a:pPr>
            <a:endParaRPr sz="1100" b="0">
              <a:latin typeface="Arial"/>
              <a:ea typeface="Arial"/>
              <a:cs typeface="Arial"/>
              <a:sym typeface="Arial"/>
            </a:endParaRPr>
          </a:p>
          <a:p>
            <a:pPr marL="0" marR="0" lvl="0" indent="0" algn="l" rtl="0">
              <a:lnSpc>
                <a:spcPct val="100000"/>
              </a:lnSpc>
              <a:spcBef>
                <a:spcPts val="0"/>
              </a:spcBef>
              <a:spcAft>
                <a:spcPts val="0"/>
              </a:spcAft>
              <a:buSzPts val="1400"/>
              <a:buNone/>
            </a:pPr>
            <a:r>
              <a:rPr lang="en-US" sz="1100" b="1">
                <a:latin typeface="Arial"/>
                <a:ea typeface="Arial"/>
                <a:cs typeface="Arial"/>
                <a:sym typeface="Arial"/>
              </a:rPr>
              <a:t>Note</a:t>
            </a:r>
            <a:r>
              <a:rPr lang="en-US" sz="1100" b="0">
                <a:latin typeface="Arial"/>
                <a:ea typeface="Arial"/>
                <a:cs typeface="Arial"/>
                <a:sym typeface="Arial"/>
              </a:rPr>
              <a:t>:  If participants begin asking a lot of “what if” questions about specific situations, use caution in responding.  Rather remind participants that these are general statements intended to demonstrate the complexity of the situation.</a:t>
            </a:r>
            <a:endParaRPr/>
          </a:p>
          <a:p>
            <a:pPr marL="0" marR="0" lvl="0" indent="0" algn="l" rtl="0">
              <a:lnSpc>
                <a:spcPct val="100000"/>
              </a:lnSpc>
              <a:spcBef>
                <a:spcPts val="0"/>
              </a:spcBef>
              <a:spcAft>
                <a:spcPts val="0"/>
              </a:spcAft>
              <a:buSzPts val="1400"/>
              <a:buNone/>
            </a:pPr>
            <a:endParaRPr sz="1100" b="0">
              <a:latin typeface="Arial"/>
              <a:ea typeface="Arial"/>
              <a:cs typeface="Arial"/>
              <a:sym typeface="Arial"/>
            </a:endParaRPr>
          </a:p>
          <a:p>
            <a:pPr marL="0" marR="0" lvl="0" indent="0" algn="l" rtl="0">
              <a:lnSpc>
                <a:spcPct val="100000"/>
              </a:lnSpc>
              <a:spcBef>
                <a:spcPts val="0"/>
              </a:spcBef>
              <a:spcAft>
                <a:spcPts val="0"/>
              </a:spcAft>
              <a:buSzPts val="1400"/>
              <a:buNone/>
            </a:pPr>
            <a:r>
              <a:rPr lang="en-US" sz="1100" b="0">
                <a:latin typeface="Arial"/>
                <a:ea typeface="Arial"/>
                <a:cs typeface="Arial"/>
                <a:sym typeface="Arial"/>
              </a:rPr>
              <a:t>Also, remember, and remind the participants, that you are not a lawyer, and detailed questions are better answered by a lawyer.</a:t>
            </a:r>
            <a:endParaRPr/>
          </a:p>
          <a:p>
            <a:pPr marL="0" marR="0" lvl="0" indent="0" algn="l" rtl="0">
              <a:lnSpc>
                <a:spcPct val="100000"/>
              </a:lnSpc>
              <a:spcBef>
                <a:spcPts val="0"/>
              </a:spcBef>
              <a:spcAft>
                <a:spcPts val="0"/>
              </a:spcAft>
              <a:buSzPts val="1400"/>
              <a:buNone/>
            </a:pPr>
            <a:endParaRPr sz="1100">
              <a:latin typeface="Arial"/>
              <a:ea typeface="Arial"/>
              <a:cs typeface="Arial"/>
              <a:sym typeface="Arial"/>
            </a:endParaRPr>
          </a:p>
          <a:p>
            <a:pPr marL="0" lvl="0" indent="0" algn="l" rtl="0">
              <a:lnSpc>
                <a:spcPct val="100000"/>
              </a:lnSpc>
              <a:spcBef>
                <a:spcPts val="0"/>
              </a:spcBef>
              <a:spcAft>
                <a:spcPts val="0"/>
              </a:spcAft>
              <a:buSzPts val="1400"/>
              <a:buNone/>
            </a:pPr>
            <a:r>
              <a:rPr lang="en-US" sz="1100" b="1">
                <a:latin typeface="Arial"/>
                <a:ea typeface="Arial"/>
                <a:cs typeface="Arial"/>
                <a:sym typeface="Arial"/>
              </a:rPr>
              <a:t>Time</a:t>
            </a:r>
            <a:r>
              <a:rPr lang="en-US" sz="1100">
                <a:latin typeface="Arial"/>
                <a:ea typeface="Arial"/>
                <a:cs typeface="Arial"/>
                <a:sym typeface="Arial"/>
              </a:rPr>
              <a:t>: 5 minutes</a:t>
            </a:r>
            <a:endParaRPr sz="1100"/>
          </a:p>
          <a:p>
            <a:pPr marL="0" marR="0" lvl="0" indent="0" algn="l" rtl="0">
              <a:lnSpc>
                <a:spcPct val="100000"/>
              </a:lnSpc>
              <a:spcBef>
                <a:spcPts val="0"/>
              </a:spcBef>
              <a:spcAft>
                <a:spcPts val="0"/>
              </a:spcAft>
              <a:buSzPts val="1400"/>
              <a:buNone/>
            </a:pPr>
            <a:endParaRPr sz="1100" b="1">
              <a:latin typeface="Arial"/>
              <a:ea typeface="Arial"/>
              <a:cs typeface="Arial"/>
              <a:sym typeface="Arial"/>
            </a:endParaRPr>
          </a:p>
          <a:p>
            <a:pPr marL="0" marR="0" lvl="0" indent="0" algn="l" rtl="0">
              <a:lnSpc>
                <a:spcPct val="100000"/>
              </a:lnSpc>
              <a:spcBef>
                <a:spcPts val="0"/>
              </a:spcBef>
              <a:spcAft>
                <a:spcPts val="0"/>
              </a:spcAft>
              <a:buSzPts val="1400"/>
              <a:buNone/>
            </a:pPr>
            <a:r>
              <a:rPr lang="en-US" sz="1100" b="1">
                <a:latin typeface="Arial"/>
                <a:ea typeface="Arial"/>
                <a:cs typeface="Arial"/>
                <a:sym typeface="Arial"/>
              </a:rPr>
              <a:t>Materials:  </a:t>
            </a:r>
            <a:r>
              <a:rPr lang="en-US" sz="1100">
                <a:latin typeface="Arial"/>
                <a:ea typeface="Arial"/>
                <a:cs typeface="Arial"/>
                <a:sym typeface="Arial"/>
              </a:rPr>
              <a:t>None</a:t>
            </a:r>
            <a:endParaRPr sz="1100"/>
          </a:p>
          <a:p>
            <a:pPr marL="0" marR="0" lvl="0" indent="0" algn="l" rtl="0">
              <a:lnSpc>
                <a:spcPct val="100000"/>
              </a:lnSpc>
              <a:spcBef>
                <a:spcPts val="0"/>
              </a:spcBef>
              <a:spcAft>
                <a:spcPts val="0"/>
              </a:spcAft>
              <a:buSzPts val="1400"/>
              <a:buNone/>
            </a:pPr>
            <a:endParaRPr sz="1100">
              <a:latin typeface="Arial"/>
              <a:ea typeface="Arial"/>
              <a:cs typeface="Arial"/>
              <a:sym typeface="Arial"/>
            </a:endParaRPr>
          </a:p>
          <a:p>
            <a:pPr marL="0" marR="0" lvl="0" indent="0" algn="l" rtl="0">
              <a:lnSpc>
                <a:spcPct val="100000"/>
              </a:lnSpc>
              <a:spcBef>
                <a:spcPts val="0"/>
              </a:spcBef>
              <a:spcAft>
                <a:spcPts val="0"/>
              </a:spcAft>
              <a:buSzPts val="1400"/>
              <a:buNone/>
            </a:pPr>
            <a:r>
              <a:rPr lang="en-US" sz="1100" b="1">
                <a:latin typeface="Arial"/>
                <a:ea typeface="Arial"/>
                <a:cs typeface="Arial"/>
                <a:sym typeface="Arial"/>
              </a:rPr>
              <a:t>Handouts:  </a:t>
            </a:r>
            <a:r>
              <a:rPr lang="en-US" sz="1100">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sz="1100">
              <a:latin typeface="Arial"/>
              <a:ea typeface="Arial"/>
              <a:cs typeface="Arial"/>
              <a:sym typeface="Arial"/>
            </a:endParaRPr>
          </a:p>
          <a:p>
            <a:pPr marL="0" marR="0" lvl="0" indent="0" algn="l" rtl="0">
              <a:lnSpc>
                <a:spcPct val="100000"/>
              </a:lnSpc>
              <a:spcBef>
                <a:spcPts val="0"/>
              </a:spcBef>
              <a:spcAft>
                <a:spcPts val="0"/>
              </a:spcAft>
              <a:buSzPts val="1400"/>
              <a:buNone/>
            </a:pPr>
            <a:r>
              <a:rPr lang="en-US" sz="1100" b="1">
                <a:latin typeface="Arial"/>
                <a:ea typeface="Arial"/>
                <a:cs typeface="Arial"/>
                <a:sym typeface="Arial"/>
              </a:rPr>
              <a:t>Source</a:t>
            </a:r>
            <a:r>
              <a:rPr lang="en-US" sz="1100">
                <a:latin typeface="Arial"/>
                <a:ea typeface="Arial"/>
                <a:cs typeface="Arial"/>
                <a:sym typeface="Arial"/>
              </a:rPr>
              <a:t>: https://www.nolo.com/legal-encyclopedia/intestate-succession-alabama.html</a:t>
            </a:r>
            <a:endParaRPr sz="1100"/>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2b274beff9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3" name="Google Shape;343;g2b274beff90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This is the section opener for discussing what heirs’ property is.</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a6e77e0532_8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8" name="Google Shape;348;g2a6e77e0532_8_2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Heirs’ property impacts multiple levels from the personal/family to community levels.</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 name="Google Shape;233;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dirty="0"/>
              <a:t>Explain the purpose of the overall curriculum. </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1 minute</a:t>
            </a:r>
            <a:endParaRPr dirty="0"/>
          </a:p>
          <a:p>
            <a:pPr marL="0" marR="0" lvl="0" indent="0" algn="l" rtl="0">
              <a:lnSpc>
                <a:spcPct val="100000"/>
              </a:lnSpc>
              <a:spcBef>
                <a:spcPts val="0"/>
              </a:spcBef>
              <a:spcAft>
                <a:spcPts val="0"/>
              </a:spcAft>
              <a:buClr>
                <a:schemeClr val="dk1"/>
              </a:buClr>
              <a:buSzPts val="1200"/>
              <a:buFont typeface="Calibri"/>
              <a:buNone/>
            </a:pPr>
            <a:endParaRPr b="0" dirty="0"/>
          </a:p>
          <a:p>
            <a:pPr marL="0" marR="0" lvl="0" indent="0" algn="l" rtl="0">
              <a:lnSpc>
                <a:spcPct val="100000"/>
              </a:lnSpc>
              <a:spcBef>
                <a:spcPts val="0"/>
              </a:spcBef>
              <a:spcAft>
                <a:spcPts val="0"/>
              </a:spcAft>
              <a:buClr>
                <a:schemeClr val="dk1"/>
              </a:buClr>
              <a:buSzPts val="1200"/>
              <a:buFont typeface="Calibri"/>
              <a:buNone/>
            </a:pPr>
            <a:r>
              <a:rPr lang="en-US" b="1" dirty="0"/>
              <a:t>Handouts</a:t>
            </a:r>
            <a:r>
              <a:rPr lang="en-US" b="0" dirty="0"/>
              <a:t>: None</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6" name="Google Shape;356;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1100"/>
              <a:buFont typeface="Arial"/>
              <a:buNone/>
            </a:pPr>
            <a:r>
              <a:rPr lang="en-US" sz="2000" b="1">
                <a:latin typeface="Arial"/>
                <a:ea typeface="Arial"/>
                <a:cs typeface="Arial"/>
                <a:sym typeface="Arial"/>
              </a:rPr>
              <a:t>Instructions:  </a:t>
            </a:r>
            <a:r>
              <a:rPr lang="en-US" sz="2000">
                <a:latin typeface="Arial"/>
                <a:ea typeface="Arial"/>
                <a:cs typeface="Arial"/>
                <a:sym typeface="Arial"/>
              </a:rPr>
              <a:t>Heirs’ property may restrict what the land can be used for, including generating income or improving it, e.g., getting a loan to build a permanent structure such as a house. </a:t>
            </a:r>
            <a:r>
              <a:rPr lang="en-US" sz="2000">
                <a:solidFill>
                  <a:srgbClr val="000000"/>
                </a:solidFill>
                <a:latin typeface="Arial"/>
                <a:ea typeface="Arial"/>
                <a:cs typeface="Arial"/>
                <a:sym typeface="Arial"/>
              </a:rPr>
              <a:t> </a:t>
            </a:r>
            <a:endParaRPr/>
          </a:p>
          <a:p>
            <a:pPr marL="0" marR="0" lvl="0" indent="0" algn="l" rtl="0">
              <a:lnSpc>
                <a:spcPct val="100000"/>
              </a:lnSpc>
              <a:spcBef>
                <a:spcPts val="0"/>
              </a:spcBef>
              <a:spcAft>
                <a:spcPts val="0"/>
              </a:spcAft>
              <a:buClr>
                <a:schemeClr val="lt1"/>
              </a:buClr>
              <a:buSzPts val="1100"/>
              <a:buFont typeface="Arial"/>
              <a:buNone/>
            </a:pPr>
            <a:endParaRPr sz="200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100"/>
              <a:buFont typeface="Arial"/>
              <a:buNone/>
            </a:pPr>
            <a:r>
              <a:rPr lang="en-US" sz="2000">
                <a:solidFill>
                  <a:srgbClr val="000000"/>
                </a:solidFill>
                <a:latin typeface="Arial"/>
                <a:ea typeface="Arial"/>
                <a:cs typeface="Arial"/>
                <a:sym typeface="Arial"/>
              </a:rPr>
              <a:t> </a:t>
            </a:r>
            <a:r>
              <a:rPr lang="en-US" sz="2000">
                <a:solidFill>
                  <a:schemeClr val="lt1"/>
                </a:solidFill>
              </a:rPr>
              <a:t>Heirs’ property restricts how land can be managed. Heirs need to agree on any decision concerning the land, including division of profits, for example:</a:t>
            </a:r>
            <a:endParaRPr/>
          </a:p>
          <a:p>
            <a:pPr marL="628650" lvl="1" indent="-171450" algn="l" rtl="0">
              <a:lnSpc>
                <a:spcPct val="100000"/>
              </a:lnSpc>
              <a:spcBef>
                <a:spcPts val="0"/>
              </a:spcBef>
              <a:spcAft>
                <a:spcPts val="0"/>
              </a:spcAft>
              <a:buClr>
                <a:schemeClr val="lt1"/>
              </a:buClr>
              <a:buSzPts val="1100"/>
              <a:buFont typeface="Arial"/>
              <a:buChar char="•"/>
            </a:pPr>
            <a:r>
              <a:rPr lang="en-US" sz="1800">
                <a:solidFill>
                  <a:schemeClr val="lt1"/>
                </a:solidFill>
              </a:rPr>
              <a:t>Timber harvesting and reforestation</a:t>
            </a:r>
            <a:endParaRPr/>
          </a:p>
          <a:p>
            <a:pPr marL="628650" lvl="1" indent="-171450" algn="l" rtl="0">
              <a:lnSpc>
                <a:spcPct val="100000"/>
              </a:lnSpc>
              <a:spcBef>
                <a:spcPts val="0"/>
              </a:spcBef>
              <a:spcAft>
                <a:spcPts val="0"/>
              </a:spcAft>
              <a:buClr>
                <a:schemeClr val="lt1"/>
              </a:buClr>
              <a:buSzPts val="1100"/>
              <a:buFont typeface="Arial"/>
              <a:buChar char="•"/>
            </a:pPr>
            <a:r>
              <a:rPr lang="en-US" sz="1800">
                <a:solidFill>
                  <a:schemeClr val="lt1"/>
                </a:solidFill>
              </a:rPr>
              <a:t>Farm planting and harvesting</a:t>
            </a:r>
            <a:endParaRPr/>
          </a:p>
          <a:p>
            <a:pPr marL="628650" lvl="1" indent="-171450" algn="l" rtl="0">
              <a:lnSpc>
                <a:spcPct val="100000"/>
              </a:lnSpc>
              <a:spcBef>
                <a:spcPts val="0"/>
              </a:spcBef>
              <a:spcAft>
                <a:spcPts val="0"/>
              </a:spcAft>
              <a:buClr>
                <a:schemeClr val="lt1"/>
              </a:buClr>
              <a:buSzPts val="1100"/>
              <a:buFont typeface="Arial"/>
              <a:buChar char="•"/>
            </a:pPr>
            <a:r>
              <a:rPr lang="en-US" sz="1800">
                <a:solidFill>
                  <a:schemeClr val="lt1"/>
                </a:solidFill>
              </a:rPr>
              <a:t>Mineral rights</a:t>
            </a:r>
            <a:endParaRPr/>
          </a:p>
          <a:p>
            <a:pPr marL="628650" lvl="1" indent="-171450" algn="l" rtl="0">
              <a:lnSpc>
                <a:spcPct val="100000"/>
              </a:lnSpc>
              <a:spcBef>
                <a:spcPts val="0"/>
              </a:spcBef>
              <a:spcAft>
                <a:spcPts val="0"/>
              </a:spcAft>
              <a:buClr>
                <a:schemeClr val="lt1"/>
              </a:buClr>
              <a:buSzPts val="1100"/>
              <a:buFont typeface="Arial"/>
              <a:buChar char="•"/>
            </a:pPr>
            <a:r>
              <a:rPr lang="en-US" sz="1800">
                <a:solidFill>
                  <a:schemeClr val="lt1"/>
                </a:solidFill>
              </a:rPr>
              <a:t>Mortgages and other loans</a:t>
            </a:r>
            <a:endParaRPr/>
          </a:p>
          <a:p>
            <a:pPr marL="628650" lvl="1" indent="-171450" algn="l" rtl="0">
              <a:lnSpc>
                <a:spcPct val="100000"/>
              </a:lnSpc>
              <a:spcBef>
                <a:spcPts val="0"/>
              </a:spcBef>
              <a:spcAft>
                <a:spcPts val="0"/>
              </a:spcAft>
              <a:buClr>
                <a:schemeClr val="lt1"/>
              </a:buClr>
              <a:buSzPts val="1100"/>
              <a:buFont typeface="Arial"/>
              <a:buChar char="•"/>
            </a:pPr>
            <a:r>
              <a:rPr lang="en-US" sz="1800">
                <a:solidFill>
                  <a:schemeClr val="lt1"/>
                </a:solidFill>
              </a:rPr>
              <a:t>USDA programs</a:t>
            </a:r>
            <a:endParaRPr/>
          </a:p>
          <a:p>
            <a:pPr marL="628650" lvl="1" indent="-171450" algn="l" rtl="0">
              <a:lnSpc>
                <a:spcPct val="100000"/>
              </a:lnSpc>
              <a:spcBef>
                <a:spcPts val="0"/>
              </a:spcBef>
              <a:spcAft>
                <a:spcPts val="0"/>
              </a:spcAft>
              <a:buClr>
                <a:schemeClr val="lt1"/>
              </a:buClr>
              <a:buSzPts val="1100"/>
              <a:buFont typeface="Arial"/>
              <a:buChar char="•"/>
            </a:pPr>
            <a:r>
              <a:rPr lang="en-US" sz="1800">
                <a:solidFill>
                  <a:schemeClr val="lt1"/>
                </a:solidFill>
              </a:rPr>
              <a:t>Conservation easements</a:t>
            </a:r>
            <a:endParaRPr/>
          </a:p>
          <a:p>
            <a:pPr marL="457200" marR="0" lvl="0" indent="-228600" algn="l" rtl="0">
              <a:lnSpc>
                <a:spcPct val="100000"/>
              </a:lnSpc>
              <a:spcBef>
                <a:spcPts val="0"/>
              </a:spcBef>
              <a:spcAft>
                <a:spcPts val="0"/>
              </a:spcAft>
              <a:buSzPts val="1400"/>
              <a:buNone/>
            </a:pPr>
            <a:endParaRPr sz="2000"/>
          </a:p>
          <a:p>
            <a:pPr marL="457200" marR="0" lvl="0" indent="-228600" algn="l" rtl="0">
              <a:lnSpc>
                <a:spcPct val="100000"/>
              </a:lnSpc>
              <a:spcBef>
                <a:spcPts val="0"/>
              </a:spcBef>
              <a:spcAft>
                <a:spcPts val="0"/>
              </a:spcAft>
              <a:buSzPts val="1400"/>
              <a:buNone/>
            </a:pPr>
            <a:endParaRPr sz="2000">
              <a:latin typeface="Arial"/>
              <a:ea typeface="Arial"/>
              <a:cs typeface="Arial"/>
              <a:sym typeface="Arial"/>
            </a:endParaRPr>
          </a:p>
          <a:p>
            <a:pPr marL="457200" lvl="0" indent="-228600" algn="l" rtl="0">
              <a:lnSpc>
                <a:spcPct val="100000"/>
              </a:lnSpc>
              <a:spcBef>
                <a:spcPts val="0"/>
              </a:spcBef>
              <a:spcAft>
                <a:spcPts val="0"/>
              </a:spcAft>
              <a:buSzPts val="1400"/>
              <a:buNone/>
            </a:pPr>
            <a:r>
              <a:rPr lang="en-US" sz="2000" b="1">
                <a:latin typeface="Arial"/>
                <a:ea typeface="Arial"/>
                <a:cs typeface="Arial"/>
                <a:sym typeface="Arial"/>
              </a:rPr>
              <a:t>Time</a:t>
            </a:r>
            <a:r>
              <a:rPr lang="en-US" sz="2000">
                <a:latin typeface="Arial"/>
                <a:ea typeface="Arial"/>
                <a:cs typeface="Arial"/>
                <a:sym typeface="Arial"/>
              </a:rPr>
              <a:t>: 5 minutes</a:t>
            </a:r>
            <a:endParaRPr sz="2000"/>
          </a:p>
          <a:p>
            <a:pPr marL="457200" marR="0" lvl="0" indent="-228600" algn="l" rtl="0">
              <a:lnSpc>
                <a:spcPct val="100000"/>
              </a:lnSpc>
              <a:spcBef>
                <a:spcPts val="0"/>
              </a:spcBef>
              <a:spcAft>
                <a:spcPts val="0"/>
              </a:spcAft>
              <a:buSzPts val="1400"/>
              <a:buNone/>
            </a:pPr>
            <a:endParaRPr sz="2000" b="1">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sz="2000" b="1">
                <a:latin typeface="Arial"/>
                <a:ea typeface="Arial"/>
                <a:cs typeface="Arial"/>
                <a:sym typeface="Arial"/>
              </a:rPr>
              <a:t>Materials:  </a:t>
            </a:r>
            <a:r>
              <a:rPr lang="en-US" sz="2000">
                <a:latin typeface="Arial"/>
                <a:ea typeface="Arial"/>
                <a:cs typeface="Arial"/>
                <a:sym typeface="Arial"/>
              </a:rPr>
              <a:t>None</a:t>
            </a:r>
            <a:endParaRPr sz="2000"/>
          </a:p>
          <a:p>
            <a:pPr marL="457200" marR="0" lvl="0" indent="-228600" algn="l" rtl="0">
              <a:lnSpc>
                <a:spcPct val="100000"/>
              </a:lnSpc>
              <a:spcBef>
                <a:spcPts val="0"/>
              </a:spcBef>
              <a:spcAft>
                <a:spcPts val="0"/>
              </a:spcAft>
              <a:buSzPts val="1400"/>
              <a:buNone/>
            </a:pPr>
            <a:endParaRPr sz="200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sz="2000" b="1">
                <a:latin typeface="Arial"/>
                <a:ea typeface="Arial"/>
                <a:cs typeface="Arial"/>
                <a:sym typeface="Arial"/>
              </a:rPr>
              <a:t>Handouts:  </a:t>
            </a:r>
            <a:r>
              <a:rPr lang="en-US" sz="2000">
                <a:latin typeface="Arial"/>
                <a:ea typeface="Arial"/>
                <a:cs typeface="Arial"/>
                <a:sym typeface="Arial"/>
              </a:rPr>
              <a:t>None</a:t>
            </a:r>
            <a:endParaRPr sz="2000"/>
          </a:p>
          <a:p>
            <a:pPr marL="0" marR="0" lvl="0" indent="0" algn="l" rtl="0">
              <a:lnSpc>
                <a:spcPct val="100000"/>
              </a:lnSpc>
              <a:spcBef>
                <a:spcPts val="0"/>
              </a:spcBef>
              <a:spcAft>
                <a:spcPts val="0"/>
              </a:spcAft>
              <a:buClr>
                <a:schemeClr val="lt1"/>
              </a:buClr>
              <a:buSzPts val="1100"/>
              <a:buFont typeface="Arial"/>
              <a:buNone/>
            </a:pPr>
            <a:endParaRPr sz="2000">
              <a:latin typeface="Arial"/>
              <a:ea typeface="Arial"/>
              <a:cs typeface="Arial"/>
              <a:sym typeface="Arial"/>
            </a:endParaRPr>
          </a:p>
          <a:p>
            <a:pPr marL="0" marR="0" lvl="0" indent="0" algn="l" rtl="0">
              <a:lnSpc>
                <a:spcPct val="100000"/>
              </a:lnSpc>
              <a:spcBef>
                <a:spcPts val="0"/>
              </a:spcBef>
              <a:spcAft>
                <a:spcPts val="0"/>
              </a:spcAft>
              <a:buClr>
                <a:schemeClr val="lt1"/>
              </a:buClr>
              <a:buSzPts val="1100"/>
              <a:buFont typeface="Arial"/>
              <a:buNone/>
            </a:pPr>
            <a:endParaRPr sz="2000">
              <a:latin typeface="Arial"/>
              <a:ea typeface="Arial"/>
              <a:cs typeface="Arial"/>
              <a:sym typeface="Arial"/>
            </a:endParaRPr>
          </a:p>
          <a:p>
            <a:pPr marL="0" marR="0" lvl="0" indent="0" algn="l" rtl="0">
              <a:lnSpc>
                <a:spcPct val="100000"/>
              </a:lnSpc>
              <a:spcBef>
                <a:spcPts val="0"/>
              </a:spcBef>
              <a:spcAft>
                <a:spcPts val="0"/>
              </a:spcAft>
              <a:buClr>
                <a:schemeClr val="lt1"/>
              </a:buClr>
              <a:buSzPts val="1100"/>
              <a:buFont typeface="Arial"/>
              <a:buNone/>
            </a:pPr>
            <a:endParaRPr sz="2000">
              <a:latin typeface="Arial"/>
              <a:ea typeface="Arial"/>
              <a:cs typeface="Arial"/>
              <a:sym typeface="Aria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5" name="Google Shape;36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b="0">
                <a:latin typeface="Arial"/>
                <a:ea typeface="Arial"/>
                <a:cs typeface="Arial"/>
                <a:sym typeface="Arial"/>
              </a:rPr>
              <a:t>While owners of heirs'</a:t>
            </a:r>
            <a:r>
              <a:rPr lang="en-US">
                <a:latin typeface="Arial"/>
                <a:ea typeface="Arial"/>
                <a:cs typeface="Arial"/>
                <a:sym typeface="Arial"/>
              </a:rPr>
              <a:t> property have an asset, it is an asset with very limited capability. Stress these shortcomings of this asset.</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628650" marR="0" lvl="1" indent="-171450" algn="l" rtl="0">
              <a:lnSpc>
                <a:spcPct val="100000"/>
              </a:lnSpc>
              <a:spcBef>
                <a:spcPts val="0"/>
              </a:spcBef>
              <a:spcAft>
                <a:spcPts val="0"/>
              </a:spcAft>
              <a:buClr>
                <a:schemeClr val="lt1"/>
              </a:buClr>
              <a:buSzPts val="1100"/>
              <a:buFont typeface="Arial"/>
              <a:buChar char="•"/>
            </a:pPr>
            <a:r>
              <a:rPr lang="en-US" sz="1800" b="0" i="0" u="none" strike="noStrike" cap="none">
                <a:solidFill>
                  <a:schemeClr val="lt1"/>
                </a:solidFill>
                <a:latin typeface="Arial"/>
                <a:ea typeface="Arial"/>
                <a:cs typeface="Arial"/>
                <a:sym typeface="Arial"/>
              </a:rPr>
              <a:t>Promoting intergenerational poverty – the lack of personal ownership of the land inhibits wealth creation.</a:t>
            </a:r>
            <a:endParaRPr sz="1800" b="0" i="0" u="none" strike="noStrike" cap="none">
              <a:solidFill>
                <a:schemeClr val="lt1"/>
              </a:solidFill>
              <a:latin typeface="Arial"/>
              <a:ea typeface="Arial"/>
              <a:cs typeface="Arial"/>
              <a:sym typeface="Arial"/>
            </a:endParaRPr>
          </a:p>
          <a:p>
            <a:pPr marL="628650" marR="0" lvl="1" indent="-171450" algn="l" rtl="0">
              <a:lnSpc>
                <a:spcPct val="100000"/>
              </a:lnSpc>
              <a:spcBef>
                <a:spcPts val="0"/>
              </a:spcBef>
              <a:spcAft>
                <a:spcPts val="0"/>
              </a:spcAft>
              <a:buClr>
                <a:schemeClr val="lt1"/>
              </a:buClr>
              <a:buSzPts val="1100"/>
              <a:buFont typeface="Arial"/>
              <a:buChar char="•"/>
            </a:pPr>
            <a:r>
              <a:rPr lang="en-US" sz="1800" b="0" i="0" u="none" strike="noStrike" cap="none">
                <a:solidFill>
                  <a:schemeClr val="lt1"/>
                </a:solidFill>
                <a:latin typeface="Arial"/>
                <a:ea typeface="Arial"/>
                <a:cs typeface="Arial"/>
                <a:sym typeface="Arial"/>
              </a:rPr>
              <a:t>Inhibiting full use of the land– some potential uses of the land require all heirs to agree, which can be challenging</a:t>
            </a:r>
            <a:endParaRPr sz="1800" b="0" i="0" u="none" strike="noStrike" cap="none">
              <a:solidFill>
                <a:schemeClr val="lt1"/>
              </a:solidFill>
              <a:latin typeface="Arial"/>
              <a:ea typeface="Arial"/>
              <a:cs typeface="Arial"/>
              <a:sym typeface="Arial"/>
            </a:endParaRPr>
          </a:p>
          <a:p>
            <a:pPr marL="628650" marR="0" lvl="1" indent="-171450" algn="l" rtl="0">
              <a:lnSpc>
                <a:spcPct val="100000"/>
              </a:lnSpc>
              <a:spcBef>
                <a:spcPts val="0"/>
              </a:spcBef>
              <a:spcAft>
                <a:spcPts val="0"/>
              </a:spcAft>
              <a:buClr>
                <a:schemeClr val="lt1"/>
              </a:buClr>
              <a:buSzPts val="1100"/>
              <a:buFont typeface="Arial"/>
              <a:buChar char="•"/>
            </a:pPr>
            <a:r>
              <a:rPr lang="en-US" sz="1800" b="0" i="0" u="none" strike="noStrike" cap="none">
                <a:solidFill>
                  <a:schemeClr val="lt1"/>
                </a:solidFill>
                <a:latin typeface="Arial"/>
                <a:ea typeface="Arial"/>
                <a:cs typeface="Arial"/>
                <a:sym typeface="Arial"/>
              </a:rPr>
              <a:t>Hindering insuring property – May require proof of ownership, which is challenging for heirs</a:t>
            </a:r>
            <a:endParaRPr sz="1800" b="0" i="0" u="none" strike="noStrike" cap="none">
              <a:solidFill>
                <a:schemeClr val="lt1"/>
              </a:solidFill>
              <a:latin typeface="Arial"/>
              <a:ea typeface="Arial"/>
              <a:cs typeface="Arial"/>
              <a:sym typeface="Arial"/>
            </a:endParaRPr>
          </a:p>
          <a:p>
            <a:pPr marL="628650" marR="0" lvl="1" indent="-171450" algn="l" rtl="0">
              <a:lnSpc>
                <a:spcPct val="100000"/>
              </a:lnSpc>
              <a:spcBef>
                <a:spcPts val="0"/>
              </a:spcBef>
              <a:spcAft>
                <a:spcPts val="0"/>
              </a:spcAft>
              <a:buClr>
                <a:schemeClr val="lt1"/>
              </a:buClr>
              <a:buSzPts val="1100"/>
              <a:buFont typeface="Arial"/>
              <a:buChar char="•"/>
            </a:pPr>
            <a:r>
              <a:rPr lang="en-US" sz="1800" b="0" i="0" u="none" strike="noStrike" cap="none">
                <a:solidFill>
                  <a:schemeClr val="lt1"/>
                </a:solidFill>
                <a:latin typeface="Arial"/>
                <a:ea typeface="Arial"/>
                <a:cs typeface="Arial"/>
                <a:sym typeface="Arial"/>
              </a:rPr>
              <a:t>Blocking access to some federal programs – some federal programs require proof of ownership to participate</a:t>
            </a:r>
            <a:endParaRPr sz="1800" b="0" i="0" u="none" strike="noStrike" cap="none">
              <a:solidFill>
                <a:schemeClr val="lt1"/>
              </a:solidFill>
              <a:latin typeface="Arial"/>
              <a:ea typeface="Arial"/>
              <a:cs typeface="Arial"/>
              <a:sym typeface="Arial"/>
            </a:endParaRPr>
          </a:p>
          <a:p>
            <a:pPr marL="628650" marR="0" lvl="1" indent="-101600" algn="l" rtl="0">
              <a:lnSpc>
                <a:spcPct val="100000"/>
              </a:lnSpc>
              <a:spcBef>
                <a:spcPts val="0"/>
              </a:spcBef>
              <a:spcAft>
                <a:spcPts val="0"/>
              </a:spcAft>
              <a:buClr>
                <a:schemeClr val="lt1"/>
              </a:buClr>
              <a:buSzPts val="1100"/>
              <a:buFont typeface="Arial"/>
              <a:buNone/>
            </a:pPr>
            <a:endParaRPr sz="1800" b="0" i="0" u="none" strike="noStrike" cap="none">
              <a:solidFill>
                <a:schemeClr val="lt1"/>
              </a:solidFill>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4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2" name="Google Shape;37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solidFill>
                  <a:schemeClr val="dk1"/>
                </a:solidFill>
              </a:rPr>
              <a:t>While owners of heirs' property have an asset, it is an asset with very limited capability. Stress these shortcomings of this asset. Especially when trying to participate in federal programs like USDA or FEMA. </a:t>
            </a:r>
            <a:endParaRPr/>
          </a:p>
          <a:p>
            <a:pPr marL="0" marR="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4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8" name="Google Shape;378;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200" b="1">
                <a:solidFill>
                  <a:schemeClr val="dk1"/>
                </a:solidFill>
              </a:rPr>
              <a:t>Instruction</a:t>
            </a:r>
            <a:r>
              <a:rPr lang="en-US" sz="1200">
                <a:solidFill>
                  <a:schemeClr val="dk1"/>
                </a:solidFill>
              </a:rPr>
              <a:t>:</a:t>
            </a:r>
            <a:endParaRPr sz="1200">
              <a:solidFill>
                <a:schemeClr val="dk1"/>
              </a:solidFill>
            </a:endParaRPr>
          </a:p>
          <a:p>
            <a:pPr marL="0" lvl="1" indent="0" algn="l" rtl="0">
              <a:lnSpc>
                <a:spcPct val="90000"/>
              </a:lnSpc>
              <a:spcBef>
                <a:spcPts val="0"/>
              </a:spcBef>
              <a:spcAft>
                <a:spcPts val="0"/>
              </a:spcAft>
              <a:buSzPts val="1946"/>
              <a:buNone/>
            </a:pPr>
            <a:r>
              <a:rPr lang="en-US" sz="1200">
                <a:solidFill>
                  <a:schemeClr val="dk1"/>
                </a:solidFill>
              </a:rPr>
              <a:t>This slide shows how limits in use of heirs’ property land ultimately impact the community.  </a:t>
            </a:r>
            <a:endParaRPr sz="1200">
              <a:solidFill>
                <a:schemeClr val="dk1"/>
              </a:solidFill>
            </a:endParaRPr>
          </a:p>
          <a:p>
            <a:pPr marL="457200" lvl="1" indent="0" algn="l" rtl="0">
              <a:lnSpc>
                <a:spcPct val="90000"/>
              </a:lnSpc>
              <a:spcBef>
                <a:spcPts val="0"/>
              </a:spcBef>
              <a:spcAft>
                <a:spcPts val="0"/>
              </a:spcAft>
              <a:buSzPts val="1946"/>
              <a:buNone/>
            </a:pPr>
            <a:endParaRPr sz="1200">
              <a:solidFill>
                <a:schemeClr val="dk1"/>
              </a:solidFill>
            </a:endParaRPr>
          </a:p>
          <a:p>
            <a:pPr marL="457200" lvl="1" indent="0" algn="l" rtl="0">
              <a:lnSpc>
                <a:spcPct val="90000"/>
              </a:lnSpc>
              <a:spcBef>
                <a:spcPts val="0"/>
              </a:spcBef>
              <a:spcAft>
                <a:spcPts val="0"/>
              </a:spcAft>
              <a:buSzPts val="1946"/>
              <a:buNone/>
            </a:pPr>
            <a:r>
              <a:rPr lang="en-US" sz="1200">
                <a:solidFill>
                  <a:schemeClr val="dk1"/>
                </a:solidFill>
              </a:rPr>
              <a:t>If heirs’ property affects how land is managed, and it cannot be developed to its full potential, then the community loses on potential taxes based on increased development and improvements. This impacts:</a:t>
            </a:r>
            <a:endParaRPr sz="1200">
              <a:solidFill>
                <a:schemeClr val="dk1"/>
              </a:solidFill>
            </a:endParaRPr>
          </a:p>
          <a:p>
            <a:pPr marL="628650" lvl="1" indent="-177800" algn="l" rtl="0">
              <a:lnSpc>
                <a:spcPct val="100000"/>
              </a:lnSpc>
              <a:spcBef>
                <a:spcPts val="0"/>
              </a:spcBef>
              <a:spcAft>
                <a:spcPts val="0"/>
              </a:spcAft>
              <a:buClr>
                <a:schemeClr val="dk1"/>
              </a:buClr>
              <a:buSzPts val="1200"/>
              <a:buFont typeface="Arial"/>
              <a:buChar char="•"/>
            </a:pPr>
            <a:r>
              <a:rPr lang="en-US" sz="1200">
                <a:solidFill>
                  <a:schemeClr val="dk1"/>
                </a:solidFill>
              </a:rPr>
              <a:t>Roads and Bridges</a:t>
            </a:r>
            <a:endParaRPr sz="1200">
              <a:solidFill>
                <a:schemeClr val="dk1"/>
              </a:solidFill>
            </a:endParaRPr>
          </a:p>
          <a:p>
            <a:pPr marL="628650" lvl="1" indent="-177800" algn="l" rtl="0">
              <a:lnSpc>
                <a:spcPct val="100000"/>
              </a:lnSpc>
              <a:spcBef>
                <a:spcPts val="0"/>
              </a:spcBef>
              <a:spcAft>
                <a:spcPts val="0"/>
              </a:spcAft>
              <a:buClr>
                <a:schemeClr val="dk1"/>
              </a:buClr>
              <a:buSzPts val="1200"/>
              <a:buFont typeface="Arial"/>
              <a:buChar char="•"/>
            </a:pPr>
            <a:r>
              <a:rPr lang="en-US" sz="1200">
                <a:solidFill>
                  <a:schemeClr val="dk1"/>
                </a:solidFill>
              </a:rPr>
              <a:t>Fire and Safety</a:t>
            </a:r>
            <a:endParaRPr sz="1200">
              <a:solidFill>
                <a:schemeClr val="dk1"/>
              </a:solidFill>
            </a:endParaRPr>
          </a:p>
          <a:p>
            <a:pPr marL="628650" lvl="1" indent="-177800" algn="l" rtl="0">
              <a:lnSpc>
                <a:spcPct val="100000"/>
              </a:lnSpc>
              <a:spcBef>
                <a:spcPts val="0"/>
              </a:spcBef>
              <a:spcAft>
                <a:spcPts val="0"/>
              </a:spcAft>
              <a:buClr>
                <a:schemeClr val="dk1"/>
              </a:buClr>
              <a:buSzPts val="1200"/>
              <a:buFont typeface="Arial"/>
              <a:buChar char="•"/>
            </a:pPr>
            <a:r>
              <a:rPr lang="en-US" sz="1200">
                <a:solidFill>
                  <a:schemeClr val="dk1"/>
                </a:solidFill>
              </a:rPr>
              <a:t>Sanitation</a:t>
            </a:r>
            <a:endParaRPr sz="1200">
              <a:solidFill>
                <a:schemeClr val="dk1"/>
              </a:solidFill>
            </a:endParaRPr>
          </a:p>
          <a:p>
            <a:pPr marL="628650" lvl="1" indent="-177800" algn="l" rtl="0">
              <a:lnSpc>
                <a:spcPct val="100000"/>
              </a:lnSpc>
              <a:spcBef>
                <a:spcPts val="0"/>
              </a:spcBef>
              <a:spcAft>
                <a:spcPts val="0"/>
              </a:spcAft>
              <a:buClr>
                <a:schemeClr val="dk1"/>
              </a:buClr>
              <a:buSzPts val="1200"/>
              <a:buFont typeface="Arial"/>
              <a:buChar char="•"/>
            </a:pPr>
            <a:r>
              <a:rPr lang="en-US" sz="1200">
                <a:solidFill>
                  <a:schemeClr val="dk1"/>
                </a:solidFill>
              </a:rPr>
              <a:t>Education</a:t>
            </a:r>
            <a:endParaRPr sz="1200">
              <a:solidFill>
                <a:schemeClr val="dk1"/>
              </a:solidFill>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5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5" name="Google Shape;405;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Review these summary points to prepare for the next section.</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abf99d610a_3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4" name="Google Shape;414;g2abf99d610a_3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1">
                <a:solidFill>
                  <a:schemeClr val="dk1"/>
                </a:solidFill>
              </a:rPr>
              <a:t> </a:t>
            </a:r>
            <a:r>
              <a:rPr lang="en-US">
                <a:solidFill>
                  <a:schemeClr val="dk1"/>
                </a:solidFill>
              </a:rPr>
              <a:t>This is the section opener for discussing legal and cultural barriers that heir property owners may face.  Both l</a:t>
            </a:r>
            <a:r>
              <a:rPr lang="en-US" sz="1200">
                <a:solidFill>
                  <a:srgbClr val="FFFFFF"/>
                </a:solidFill>
              </a:rPr>
              <a:t>egal and cultural considerations </a:t>
            </a:r>
            <a:r>
              <a:rPr lang="en-US" sz="1100">
                <a:solidFill>
                  <a:srgbClr val="FFFFFF"/>
                </a:solidFill>
              </a:rPr>
              <a:t>are Important in determining how land is passed down and used from one generation to the next.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Time</a:t>
            </a:r>
            <a:r>
              <a:rPr lang="en-US"/>
              <a:t>: 1 minute</a:t>
            </a:r>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1"/>
              <a:t>Materials:  </a:t>
            </a:r>
            <a:r>
              <a:rPr lang="en-US" b="0"/>
              <a:t>None</a:t>
            </a:r>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1"/>
              <a:t>Handouts:  </a:t>
            </a:r>
            <a:r>
              <a:rPr lang="en-US"/>
              <a:t>None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9" name="Google Shape;419;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Some might quickly assume that all that is needed is a will.  However, several points come into the picture as families navigate this space.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457200" marR="0" lvl="0" indent="-228600" algn="l" rtl="0">
              <a:lnSpc>
                <a:spcPct val="100000"/>
              </a:lnSpc>
              <a:spcBef>
                <a:spcPts val="0"/>
              </a:spcBef>
              <a:spcAft>
                <a:spcPts val="0"/>
              </a:spcAft>
              <a:buClr>
                <a:srgbClr val="000000"/>
              </a:buClr>
              <a:buSzPts val="1400"/>
              <a:buFont typeface="Arial"/>
              <a:buNone/>
            </a:pPr>
            <a:endParaRPr>
              <a:solidFill>
                <a:srgbClr val="111111"/>
              </a:solidFill>
              <a:latin typeface="Libre Baskerville"/>
              <a:ea typeface="Libre Baskerville"/>
              <a:cs typeface="Libre Baskerville"/>
              <a:sym typeface="Libre Baskerville"/>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9" name="Google Shape;429;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This slide discusses the “</a:t>
            </a:r>
            <a:r>
              <a:rPr lang="en-US" b="1">
                <a:latin typeface="Arial"/>
                <a:ea typeface="Arial"/>
                <a:cs typeface="Arial"/>
                <a:sym typeface="Arial"/>
              </a:rPr>
              <a:t>yes/no</a:t>
            </a:r>
            <a:r>
              <a:rPr lang="en-US">
                <a:latin typeface="Arial"/>
                <a:ea typeface="Arial"/>
                <a:cs typeface="Arial"/>
                <a:sym typeface="Arial"/>
              </a:rPr>
              <a:t>” in more detail.  Note that in addition to the slides in this overview section, this curriculum includes a more detailed section on prevention of heirs’ property through estate planning.</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2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8" name="Google Shape;438;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b="0">
                <a:latin typeface="Arial"/>
                <a:ea typeface="Arial"/>
                <a:cs typeface="Arial"/>
                <a:sym typeface="Arial"/>
              </a:rPr>
              <a:t>Several barriers exist to transferring land.  Some of the most often noted ones are listed here.</a:t>
            </a:r>
            <a:endParaRPr/>
          </a:p>
          <a:p>
            <a:pPr marL="457200" marR="0" lvl="0" indent="-228600" algn="l" rtl="0">
              <a:lnSpc>
                <a:spcPct val="100000"/>
              </a:lnSpc>
              <a:spcBef>
                <a:spcPts val="0"/>
              </a:spcBef>
              <a:spcAft>
                <a:spcPts val="0"/>
              </a:spcAft>
              <a:buSzPts val="1400"/>
              <a:buNone/>
            </a:pPr>
            <a:endParaRPr b="0">
              <a:latin typeface="Arial"/>
              <a:ea typeface="Arial"/>
              <a:cs typeface="Arial"/>
              <a:sym typeface="Arial"/>
            </a:endParaRPr>
          </a:p>
          <a:p>
            <a:pPr marL="457200" lvl="1" indent="0" algn="l" rtl="0">
              <a:lnSpc>
                <a:spcPct val="100000"/>
              </a:lnSpc>
              <a:spcBef>
                <a:spcPts val="0"/>
              </a:spcBef>
              <a:spcAft>
                <a:spcPts val="0"/>
              </a:spcAft>
              <a:buSzPts val="1100"/>
              <a:buNone/>
            </a:pPr>
            <a:r>
              <a:rPr lang="en-US"/>
              <a:t>Previous studies have found that a large percentage of Americans in general do not have a will (often as high as 50%). The percentage of African Americans without a will is significantly higher, approaching 70% or more. The reasons for not writing a will or other forms of estate planning include misinformation about how, when or who to include in a will; the avoidance of family disputes on who will receive what assets; to even beliefs that writing a will indicates that a person is ready to die or will bring on death.</a:t>
            </a:r>
            <a:endParaRPr/>
          </a:p>
          <a:p>
            <a:pPr marL="457200" lvl="1" indent="0" algn="l" rtl="0">
              <a:lnSpc>
                <a:spcPct val="100000"/>
              </a:lnSpc>
              <a:spcBef>
                <a:spcPts val="0"/>
              </a:spcBef>
              <a:spcAft>
                <a:spcPts val="0"/>
              </a:spcAft>
              <a:buSzPts val="1100"/>
              <a:buNone/>
            </a:pPr>
            <a:endParaRPr/>
          </a:p>
          <a:p>
            <a:pPr marL="457200" lvl="1" indent="0" algn="l" rtl="0">
              <a:lnSpc>
                <a:spcPct val="100000"/>
              </a:lnSpc>
              <a:spcBef>
                <a:spcPts val="0"/>
              </a:spcBef>
              <a:spcAft>
                <a:spcPts val="0"/>
              </a:spcAft>
              <a:buSzPts val="1100"/>
              <a:buNone/>
            </a:pPr>
            <a:r>
              <a:rPr lang="en-US"/>
              <a:t>The expense for an attorney is not insignificant, though some may provide a sliding scale.</a:t>
            </a:r>
            <a:endParaRPr/>
          </a:p>
          <a:p>
            <a:pPr marL="457200" lvl="1" indent="0" algn="l" rtl="0">
              <a:lnSpc>
                <a:spcPct val="100000"/>
              </a:lnSpc>
              <a:spcBef>
                <a:spcPts val="0"/>
              </a:spcBef>
              <a:spcAft>
                <a:spcPts val="0"/>
              </a:spcAft>
              <a:buSzPts val="1100"/>
              <a:buNone/>
            </a:pPr>
            <a:endParaRPr/>
          </a:p>
          <a:p>
            <a:pPr marL="457200" lvl="1" indent="0" algn="l" rtl="0">
              <a:lnSpc>
                <a:spcPct val="100000"/>
              </a:lnSpc>
              <a:spcBef>
                <a:spcPts val="0"/>
              </a:spcBef>
              <a:spcAft>
                <a:spcPts val="0"/>
              </a:spcAft>
              <a:buSzPts val="1100"/>
              <a:buNone/>
            </a:pPr>
            <a:r>
              <a:rPr lang="en-US"/>
              <a:t>Many landowners have past experiences or heard stories dealing with lawyers, judges, and other county officials who participated in land takeaway schemes.</a:t>
            </a:r>
            <a:endParaRPr/>
          </a:p>
          <a:p>
            <a:pPr marL="457200" marR="0" lvl="0" indent="-228600" algn="l" rtl="0">
              <a:lnSpc>
                <a:spcPct val="100000"/>
              </a:lnSpc>
              <a:spcBef>
                <a:spcPts val="0"/>
              </a:spcBef>
              <a:spcAft>
                <a:spcPts val="0"/>
              </a:spcAft>
              <a:buSzPts val="1400"/>
              <a:buNone/>
            </a:pPr>
            <a:endParaRPr b="0">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5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b="0"/>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7" name="Google Shape;44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a:t>
            </a:r>
            <a:r>
              <a:rPr lang="en-US" b="0">
                <a:latin typeface="Arial"/>
                <a:ea typeface="Arial"/>
                <a:cs typeface="Arial"/>
                <a:sym typeface="Arial"/>
              </a:rPr>
              <a:t>.</a:t>
            </a:r>
            <a:endParaRPr/>
          </a:p>
          <a:p>
            <a:pPr marL="0" marR="0" lvl="0" indent="0" algn="l" rtl="0">
              <a:lnSpc>
                <a:spcPct val="100000"/>
              </a:lnSpc>
              <a:spcBef>
                <a:spcPts val="0"/>
              </a:spcBef>
              <a:spcAft>
                <a:spcPts val="0"/>
              </a:spcAft>
              <a:buSzPts val="1400"/>
              <a:buNone/>
            </a:pPr>
            <a:endParaRPr b="0">
              <a:latin typeface="Arial"/>
              <a:ea typeface="Arial"/>
              <a:cs typeface="Arial"/>
              <a:sym typeface="Arial"/>
            </a:endParaRPr>
          </a:p>
          <a:p>
            <a:pPr marL="0" marR="0" lvl="0" indent="0" algn="l" rtl="0">
              <a:lnSpc>
                <a:spcPct val="100000"/>
              </a:lnSpc>
              <a:spcBef>
                <a:spcPts val="0"/>
              </a:spcBef>
              <a:spcAft>
                <a:spcPts val="0"/>
              </a:spcAft>
              <a:buSzPts val="1400"/>
              <a:buNone/>
            </a:pPr>
            <a:r>
              <a:rPr lang="en-US"/>
              <a:t>Culture may also play a part in creating barriers.  For instance, </a:t>
            </a:r>
            <a:endParaRPr/>
          </a:p>
          <a:p>
            <a:pPr marL="342900" marR="0" lvl="0" indent="-342900" algn="l" rtl="0">
              <a:lnSpc>
                <a:spcPct val="115000"/>
              </a:lnSpc>
              <a:spcBef>
                <a:spcPts val="1600"/>
              </a:spcBef>
              <a:spcAft>
                <a:spcPts val="0"/>
              </a:spcAft>
              <a:buClr>
                <a:schemeClr val="lt1"/>
              </a:buClr>
              <a:buSzPts val="2400"/>
              <a:buFont typeface="Arial"/>
              <a:buChar char="•"/>
            </a:pPr>
            <a:r>
              <a:rPr lang="en-US" sz="1100" b="0" i="0" u="none" strike="noStrike" cap="none">
                <a:solidFill>
                  <a:schemeClr val="lt1"/>
                </a:solidFill>
                <a:latin typeface="Catamaran Light"/>
                <a:ea typeface="Catamaran Light"/>
                <a:cs typeface="Catamaran Light"/>
                <a:sym typeface="Catamaran Light"/>
              </a:rPr>
              <a:t>Land is not a commodity to be sold.  Some consider land to be a part of the family in a different way than other financial assets.  Thus, it isn’t considered a commodity to be sold.</a:t>
            </a:r>
            <a:endParaRPr/>
          </a:p>
          <a:p>
            <a:pPr marL="342900" marR="0" lvl="0" indent="-342900" algn="l" rtl="0">
              <a:lnSpc>
                <a:spcPct val="115000"/>
              </a:lnSpc>
              <a:spcBef>
                <a:spcPts val="1600"/>
              </a:spcBef>
              <a:spcAft>
                <a:spcPts val="0"/>
              </a:spcAft>
              <a:buClr>
                <a:schemeClr val="lt1"/>
              </a:buClr>
              <a:buSzPts val="2400"/>
              <a:buFont typeface="Arial"/>
              <a:buChar char="•"/>
            </a:pPr>
            <a:r>
              <a:rPr lang="en-US" sz="1100" b="0" i="0" u="none" strike="noStrike" cap="none">
                <a:solidFill>
                  <a:schemeClr val="lt1"/>
                </a:solidFill>
                <a:latin typeface="Catamaran Light"/>
                <a:ea typeface="Catamaran Light"/>
                <a:cs typeface="Catamaran Light"/>
                <a:sym typeface="Catamaran Light"/>
              </a:rPr>
              <a:t>Taboo Death Talk.  In some cultures, talking about death is considered “taboo,” which can hinder discussions about prevention or resolution.</a:t>
            </a:r>
            <a:endParaRPr/>
          </a:p>
          <a:p>
            <a:pPr marL="342900" marR="0" lvl="0" indent="-342900" algn="l" rtl="0">
              <a:lnSpc>
                <a:spcPct val="115000"/>
              </a:lnSpc>
              <a:spcBef>
                <a:spcPts val="1600"/>
              </a:spcBef>
              <a:spcAft>
                <a:spcPts val="0"/>
              </a:spcAft>
              <a:buClr>
                <a:schemeClr val="lt1"/>
              </a:buClr>
              <a:buSzPts val="2400"/>
              <a:buFont typeface="Arial"/>
              <a:buChar char="•"/>
            </a:pPr>
            <a:r>
              <a:rPr lang="en-US" sz="1100" b="0" i="0" u="none" strike="noStrike" cap="none">
                <a:solidFill>
                  <a:schemeClr val="lt1"/>
                </a:solidFill>
                <a:latin typeface="Catamaran Light"/>
                <a:ea typeface="Catamaran Light"/>
                <a:cs typeface="Catamaran Light"/>
                <a:sym typeface="Catamaran Light"/>
              </a:rPr>
              <a:t>Land provides a homestead where everyone can come back.  Having a family “homestead” where all generations can gather is valued in some cultures. </a:t>
            </a:r>
            <a:endParaRPr/>
          </a:p>
          <a:p>
            <a:pPr marL="342900" marR="0" lvl="0" indent="-342900" algn="l" rtl="0">
              <a:lnSpc>
                <a:spcPct val="115000"/>
              </a:lnSpc>
              <a:spcBef>
                <a:spcPts val="1600"/>
              </a:spcBef>
              <a:spcAft>
                <a:spcPts val="0"/>
              </a:spcAft>
              <a:buClr>
                <a:schemeClr val="lt1"/>
              </a:buClr>
              <a:buSzPts val="2400"/>
              <a:buFont typeface="Arial"/>
              <a:buChar char="•"/>
            </a:pPr>
            <a:r>
              <a:rPr lang="en-US" sz="1100" b="0" i="0" u="none" strike="noStrike" cap="none">
                <a:solidFill>
                  <a:schemeClr val="lt1"/>
                </a:solidFill>
                <a:latin typeface="Catamaran Light"/>
                <a:ea typeface="Catamaran Light"/>
                <a:cs typeface="Catamaran Light"/>
                <a:sym typeface="Catamaran Light"/>
              </a:rPr>
              <a:t>Land gives a religious connection that should be respected. The history of the land should be respected.  </a:t>
            </a:r>
            <a:endParaRPr/>
          </a:p>
          <a:p>
            <a:pPr marL="457200" lvl="1" indent="0" algn="l" rtl="0">
              <a:lnSpc>
                <a:spcPct val="100000"/>
              </a:lnSpc>
              <a:spcBef>
                <a:spcPts val="0"/>
              </a:spcBef>
              <a:spcAft>
                <a:spcPts val="0"/>
              </a:spcAft>
              <a:buSzPts val="1100"/>
              <a:buNone/>
            </a:pPr>
            <a:endParaRPr/>
          </a:p>
          <a:p>
            <a:pPr marL="457200" marR="0" lvl="0" indent="-228600" algn="l" rtl="0">
              <a:lnSpc>
                <a:spcPct val="100000"/>
              </a:lnSpc>
              <a:spcBef>
                <a:spcPts val="0"/>
              </a:spcBef>
              <a:spcAft>
                <a:spcPts val="0"/>
              </a:spcAft>
              <a:buSzPts val="1400"/>
              <a:buNone/>
            </a:pPr>
            <a:endParaRPr b="0">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5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b="0"/>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Instructions:  </a:t>
            </a:r>
            <a:r>
              <a:rPr lang="en-US" dirty="0">
                <a:solidFill>
                  <a:schemeClr val="dk1"/>
                </a:solidFill>
              </a:rPr>
              <a:t>This slide highlights the partnering organizations that have worked together to develop materials and host trainings.</a:t>
            </a:r>
          </a:p>
          <a:p>
            <a:pPr marL="0" lvl="0" indent="0" algn="l" rtl="0">
              <a:lnSpc>
                <a:spcPct val="100000"/>
              </a:lnSpc>
              <a:spcBef>
                <a:spcPts val="0"/>
              </a:spcBef>
              <a:spcAft>
                <a:spcPts val="0"/>
              </a:spcAft>
              <a:buClr>
                <a:schemeClr val="dk1"/>
              </a:buClr>
              <a:buSzPts val="14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100" b="0" i="0" u="none" strike="noStrike" cap="none" dirty="0">
                <a:solidFill>
                  <a:srgbClr val="000000"/>
                </a:solidFill>
                <a:effectLst/>
                <a:latin typeface="Arial"/>
                <a:ea typeface="Arial"/>
                <a:cs typeface="Arial"/>
                <a:sym typeface="Arial"/>
              </a:rPr>
              <a:t>This material was developed and training for trainers was provided as a partnership with the National Policy Research Center at Alcorn State University, the Southern Extension Risk Management Education Center, and the Southern Rural Development Center hosted at Mississippi State University through funding in part from USDA. </a:t>
            </a:r>
          </a:p>
          <a:p>
            <a:pPr marL="0" lvl="0" indent="0" algn="l" rtl="0">
              <a:lnSpc>
                <a:spcPct val="100000"/>
              </a:lnSpc>
              <a:spcBef>
                <a:spcPts val="0"/>
              </a:spcBef>
              <a:spcAft>
                <a:spcPts val="0"/>
              </a:spcAft>
              <a:buClr>
                <a:schemeClr val="dk1"/>
              </a:buClr>
              <a:buSzPts val="14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Time</a:t>
            </a:r>
            <a:r>
              <a:rPr lang="en-US" dirty="0">
                <a:solidFill>
                  <a:schemeClr val="dk1"/>
                </a:solidFill>
              </a:rPr>
              <a:t>: 1 minute</a:t>
            </a: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b="1"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Materials:  </a:t>
            </a:r>
            <a:r>
              <a:rPr lang="en-US" dirty="0">
                <a:solidFill>
                  <a:schemeClr val="dk1"/>
                </a:solidFill>
              </a:rPr>
              <a:t>None</a:t>
            </a: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Handouts:  </a:t>
            </a:r>
            <a:r>
              <a:rPr lang="en-US" dirty="0">
                <a:solidFill>
                  <a:schemeClr val="dk1"/>
                </a:solidFill>
              </a:rPr>
              <a:t>None</a:t>
            </a:r>
            <a:endParaRPr dirty="0">
              <a:solidFill>
                <a:schemeClr val="dk1"/>
              </a:solidFill>
            </a:endParaRPr>
          </a:p>
          <a:p>
            <a:pPr marL="15875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100"/>
              <a:buNone/>
            </a:pPr>
            <a:endParaRPr dirty="0"/>
          </a:p>
        </p:txBody>
      </p:sp>
      <p:sp>
        <p:nvSpPr>
          <p:cNvPr id="243" name="Google Shape;243;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6" name="Google Shape;456;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b="0">
                <a:latin typeface="Arial"/>
                <a:ea typeface="Arial"/>
                <a:cs typeface="Arial"/>
                <a:sym typeface="Arial"/>
              </a:rPr>
              <a:t>Other cultural barriers include:</a:t>
            </a:r>
            <a:endParaRPr sz="1200" b="0" i="0" u="none" strike="noStrike" cap="none">
              <a:solidFill>
                <a:schemeClr val="lt1"/>
              </a:solidFill>
              <a:latin typeface="Catamaran Light"/>
              <a:ea typeface="Catamaran Light"/>
              <a:cs typeface="Catamaran Light"/>
              <a:sym typeface="Catamaran Light"/>
            </a:endParaRPr>
          </a:p>
          <a:p>
            <a:pPr marL="342900" marR="0" lvl="0" indent="-342900" algn="l" rtl="0">
              <a:lnSpc>
                <a:spcPct val="115000"/>
              </a:lnSpc>
              <a:spcBef>
                <a:spcPts val="0"/>
              </a:spcBef>
              <a:spcAft>
                <a:spcPts val="0"/>
              </a:spcAft>
              <a:buClr>
                <a:schemeClr val="lt1"/>
              </a:buClr>
              <a:buSzPts val="1200"/>
              <a:buChar char="●"/>
            </a:pPr>
            <a:r>
              <a:rPr lang="en-US" sz="1100" b="0">
                <a:solidFill>
                  <a:schemeClr val="lt1"/>
                </a:solidFill>
              </a:rPr>
              <a:t>Heirs that live further away in distance from the land may place less priority on keeping the land intact</a:t>
            </a:r>
            <a:endParaRPr/>
          </a:p>
          <a:p>
            <a:pPr marL="342900" marR="0" lvl="0" indent="-342900" algn="l" rtl="0">
              <a:lnSpc>
                <a:spcPct val="115000"/>
              </a:lnSpc>
              <a:spcBef>
                <a:spcPts val="0"/>
              </a:spcBef>
              <a:spcAft>
                <a:spcPts val="0"/>
              </a:spcAft>
              <a:buClr>
                <a:schemeClr val="lt1"/>
              </a:buClr>
              <a:buSzPts val="1200"/>
              <a:buChar char="●"/>
            </a:pPr>
            <a:r>
              <a:rPr lang="en-US" sz="1100" b="0">
                <a:solidFill>
                  <a:schemeClr val="lt1"/>
                </a:solidFill>
              </a:rPr>
              <a:t>All heirs may not agree on how the land should be used and accessed.  </a:t>
            </a:r>
            <a:endParaRPr/>
          </a:p>
          <a:p>
            <a:pPr marL="342900" marR="0" lvl="0" indent="-342900" algn="l" rtl="0">
              <a:lnSpc>
                <a:spcPct val="115000"/>
              </a:lnSpc>
              <a:spcBef>
                <a:spcPts val="0"/>
              </a:spcBef>
              <a:spcAft>
                <a:spcPts val="0"/>
              </a:spcAft>
              <a:buClr>
                <a:schemeClr val="lt1"/>
              </a:buClr>
              <a:buSzPts val="1200"/>
              <a:buChar char="●"/>
            </a:pPr>
            <a:r>
              <a:rPr lang="en-US" sz="1100" b="0">
                <a:solidFill>
                  <a:schemeClr val="lt1"/>
                </a:solidFill>
              </a:rPr>
              <a:t>Younger generations may value land differently than older generations.</a:t>
            </a:r>
            <a:endParaRPr/>
          </a:p>
          <a:p>
            <a:pPr marL="457200" marR="0" lvl="0" indent="-228600" algn="l" rtl="0">
              <a:lnSpc>
                <a:spcPct val="100000"/>
              </a:lnSpc>
              <a:spcBef>
                <a:spcPts val="0"/>
              </a:spcBef>
              <a:spcAft>
                <a:spcPts val="0"/>
              </a:spcAft>
              <a:buSzPts val="1400"/>
              <a:buNone/>
            </a:pPr>
            <a:endParaRPr b="0">
              <a:latin typeface="Arial"/>
              <a:ea typeface="Arial"/>
              <a:cs typeface="Arial"/>
              <a:sym typeface="Arial"/>
            </a:endParaRPr>
          </a:p>
          <a:p>
            <a:pPr marL="457200" marR="0" lvl="0" indent="-228600" algn="l" rtl="0">
              <a:lnSpc>
                <a:spcPct val="100000"/>
              </a:lnSpc>
              <a:spcBef>
                <a:spcPts val="0"/>
              </a:spcBef>
              <a:spcAft>
                <a:spcPts val="0"/>
              </a:spcAft>
              <a:buSzPts val="1400"/>
              <a:buNone/>
            </a:pPr>
            <a:endParaRPr b="0">
              <a:latin typeface="Arial"/>
              <a:ea typeface="Arial"/>
              <a:cs typeface="Arial"/>
              <a:sym typeface="Arial"/>
            </a:endParaRPr>
          </a:p>
          <a:p>
            <a:pPr marL="457200" lvl="0" indent="-22860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5 minutes</a:t>
            </a:r>
            <a:endParaRPr/>
          </a:p>
          <a:p>
            <a:pPr marL="457200" marR="0" lvl="0" indent="-228600" algn="l" rtl="0">
              <a:lnSpc>
                <a:spcPct val="100000"/>
              </a:lnSpc>
              <a:spcBef>
                <a:spcPts val="0"/>
              </a:spcBef>
              <a:spcAft>
                <a:spcPts val="0"/>
              </a:spcAft>
              <a:buSzPts val="1400"/>
              <a:buNone/>
            </a:pPr>
            <a:endParaRPr b="1">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b="0"/>
          </a:p>
          <a:p>
            <a:pPr marL="457200" marR="0" lvl="0" indent="-228600" algn="l" rtl="0">
              <a:lnSpc>
                <a:spcPct val="100000"/>
              </a:lnSpc>
              <a:spcBef>
                <a:spcPts val="0"/>
              </a:spcBef>
              <a:spcAft>
                <a:spcPts val="0"/>
              </a:spcAft>
              <a:buSzPts val="1400"/>
              <a:buNone/>
            </a:pPr>
            <a:endParaRPr>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5" name="Google Shape;465;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t>On the other hand, some families prefer that all family members have equal access to family land. Unfortunately, besides the economic consequences of heirs’ property (provided previously), having unsecured title means that the land is vulnerable to partition sales (upcoming slides).</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Read this quote.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b="1"/>
              <a:t>Pair/share</a:t>
            </a:r>
            <a:r>
              <a:rPr lang="en-US"/>
              <a:t>:   What do you hear in this quote that is similar to your family’s thoughts about land ownership?  What is different?</a:t>
            </a:r>
            <a:endParaRPr/>
          </a:p>
          <a:p>
            <a:pPr marL="457200" marR="0" lvl="0" indent="-22860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5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b="0">
                <a:latin typeface="Arial"/>
                <a:ea typeface="Arial"/>
                <a:cs typeface="Arial"/>
                <a:sym typeface="Arial"/>
              </a:rPr>
              <a:t>None</a:t>
            </a:r>
            <a:endParaRPr b="0"/>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1" name="Google Shape;471;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a:t>
            </a:r>
            <a:r>
              <a:rPr lang="en-US">
                <a:latin typeface="Arial"/>
                <a:ea typeface="Arial"/>
                <a:cs typeface="Arial"/>
                <a:sym typeface="Arial"/>
              </a:rPr>
              <a:t>: Read this quote.  </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457200" algn="l" rtl="0">
              <a:lnSpc>
                <a:spcPct val="100000"/>
              </a:lnSpc>
              <a:spcBef>
                <a:spcPts val="0"/>
              </a:spcBef>
              <a:spcAft>
                <a:spcPts val="0"/>
              </a:spcAft>
              <a:buSzPts val="1400"/>
              <a:buNone/>
            </a:pPr>
            <a:r>
              <a:rPr lang="en-US" b="1">
                <a:latin typeface="Arial"/>
                <a:ea typeface="Arial"/>
                <a:cs typeface="Arial"/>
                <a:sym typeface="Arial"/>
              </a:rPr>
              <a:t>Pair/share </a:t>
            </a:r>
            <a:r>
              <a:rPr lang="en-US">
                <a:latin typeface="Arial"/>
                <a:ea typeface="Arial"/>
                <a:cs typeface="Arial"/>
                <a:sym typeface="Arial"/>
              </a:rPr>
              <a:t>– Do you see this situation in your family?  What interest do you see in younger generations in maintaining the land?</a:t>
            </a:r>
            <a:endParaRPr/>
          </a:p>
          <a:p>
            <a:pPr marL="0" marR="0" lvl="0" indent="457200" algn="l" rtl="0">
              <a:lnSpc>
                <a:spcPct val="100000"/>
              </a:lnSpc>
              <a:spcBef>
                <a:spcPts val="0"/>
              </a:spcBef>
              <a:spcAft>
                <a:spcPts val="0"/>
              </a:spcAft>
              <a:buSzPts val="1400"/>
              <a:buNone/>
            </a:pPr>
            <a:endParaRPr>
              <a:latin typeface="Arial"/>
              <a:ea typeface="Arial"/>
              <a:cs typeface="Arial"/>
              <a:sym typeface="Arial"/>
            </a:endParaRPr>
          </a:p>
          <a:p>
            <a:pPr marL="0" marR="0" lvl="0" indent="457200" algn="l" rtl="0">
              <a:lnSpc>
                <a:spcPct val="100000"/>
              </a:lnSpc>
              <a:spcBef>
                <a:spcPts val="0"/>
              </a:spcBef>
              <a:spcAft>
                <a:spcPts val="0"/>
              </a:spcAft>
              <a:buSzPts val="1400"/>
              <a:buNone/>
            </a:pPr>
            <a:r>
              <a:rPr lang="en-US">
                <a:latin typeface="Arial"/>
                <a:ea typeface="Arial"/>
                <a:cs typeface="Arial"/>
                <a:sym typeface="Arial"/>
              </a:rPr>
              <a:t>What challenges could be created if any of the heirs are no longer interested in keeping the land?</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10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7" name="Google Shape;477;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latin typeface="Arial"/>
                <a:ea typeface="Arial"/>
                <a:cs typeface="Arial"/>
                <a:sym typeface="Arial"/>
              </a:rPr>
              <a:t>Instructions:  Search Title: “</a:t>
            </a:r>
            <a:r>
              <a:rPr lang="en-US" sz="1100" b="0" i="0" u="none" strike="noStrike" cap="none">
                <a:solidFill>
                  <a:srgbClr val="000000"/>
                </a:solidFill>
                <a:latin typeface="Arial"/>
                <a:ea typeface="Arial"/>
                <a:cs typeface="Arial"/>
                <a:sym typeface="Arial"/>
              </a:rPr>
              <a:t>How Property Law Is Used to Appropriate Black Land”</a:t>
            </a:r>
            <a:endParaRPr/>
          </a:p>
          <a:p>
            <a:pPr marL="15875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a:t>Before playing the video let people know this video could raise difficult emotions, which we will have time to talk about after the video.</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After viewing the video, ask participants what they have learned from this family’s experience?</a:t>
            </a:r>
            <a:endParaRPr/>
          </a:p>
          <a:p>
            <a:pPr marL="0" lvl="0" indent="0" algn="l" rtl="0">
              <a:lnSpc>
                <a:spcPct val="100000"/>
              </a:lnSpc>
              <a:spcBef>
                <a:spcPts val="0"/>
              </a:spcBef>
              <a:spcAft>
                <a:spcPts val="0"/>
              </a:spcAft>
              <a:buSzPts val="1400"/>
              <a:buNone/>
            </a:pPr>
            <a:endParaRPr b="0">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22 minutes</a:t>
            </a:r>
            <a:endParaRPr/>
          </a:p>
          <a:p>
            <a:pPr marL="0" lvl="0" indent="0" algn="l" rtl="0">
              <a:lnSpc>
                <a:spcPct val="100000"/>
              </a:lnSpc>
              <a:spcBef>
                <a:spcPts val="0"/>
              </a:spcBef>
              <a:spcAft>
                <a:spcPts val="0"/>
              </a:spcAft>
              <a:buSzPts val="1100"/>
              <a:buNone/>
            </a:pPr>
            <a:endParaRPr b="1">
              <a:latin typeface="Arial"/>
              <a:ea typeface="Arial"/>
              <a:cs typeface="Arial"/>
              <a:sym typeface="Arial"/>
            </a:endParaRPr>
          </a:p>
          <a:p>
            <a:pPr marL="0" lvl="0" indent="0" algn="l" rtl="0">
              <a:lnSpc>
                <a:spcPct val="100000"/>
              </a:lnSpc>
              <a:spcBef>
                <a:spcPts val="0"/>
              </a:spcBef>
              <a:spcAft>
                <a:spcPts val="0"/>
              </a:spcAft>
              <a:buSzPts val="1100"/>
              <a:buNone/>
            </a:pPr>
            <a:r>
              <a:rPr lang="en-US" b="1">
                <a:latin typeface="Arial"/>
                <a:ea typeface="Arial"/>
                <a:cs typeface="Arial"/>
                <a:sym typeface="Arial"/>
              </a:rPr>
              <a:t>Materials:  </a:t>
            </a:r>
            <a:r>
              <a:rPr lang="en-US" b="0">
                <a:latin typeface="Arial"/>
                <a:ea typeface="Arial"/>
                <a:cs typeface="Arial"/>
                <a:sym typeface="Arial"/>
              </a:rPr>
              <a:t>None</a:t>
            </a:r>
            <a:endParaRPr b="1"/>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 </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sz="1100" b="1" i="0" u="none" strike="noStrike" cap="none">
                <a:solidFill>
                  <a:srgbClr val="000000"/>
                </a:solidFill>
                <a:latin typeface="Arial"/>
                <a:ea typeface="Arial"/>
                <a:cs typeface="Arial"/>
                <a:sym typeface="Arial"/>
              </a:rPr>
              <a:t>Link: </a:t>
            </a:r>
            <a:r>
              <a:rPr lang="en-US" sz="1100" b="0" i="0" u="none" strike="noStrike" cap="none">
                <a:solidFill>
                  <a:srgbClr val="000000"/>
                </a:solidFill>
                <a:latin typeface="Arial"/>
                <a:ea typeface="Arial"/>
                <a:cs typeface="Arial"/>
                <a:sym typeface="Arial"/>
              </a:rPr>
              <a:t>https://www.youtube.com/watch?v=ls3P_FicO7I</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2b2074257d1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5" name="Google Shape;485;g2b2074257d1_0_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solidFill>
                  <a:schemeClr val="dk1"/>
                </a:solidFill>
              </a:rPr>
              <a:t>Instructions: </a:t>
            </a:r>
            <a:r>
              <a:rPr lang="en-US">
                <a:solidFill>
                  <a:schemeClr val="dk1"/>
                </a:solidFill>
              </a:rPr>
              <a:t> Guide a discussion about the film and give the audience a chance to speak on thoughts and feelings. </a:t>
            </a:r>
            <a:endParaRPr>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a:solidFill>
                  <a:schemeClr val="dk1"/>
                </a:solidFill>
              </a:rPr>
              <a:t>Time</a:t>
            </a:r>
            <a:r>
              <a:rPr lang="en-US">
                <a:solidFill>
                  <a:schemeClr val="dk1"/>
                </a:solidFill>
              </a:rPr>
              <a:t>:  5 minutes</a:t>
            </a:r>
            <a:endParaRPr>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a:solidFill>
                  <a:schemeClr val="dk1"/>
                </a:solidFill>
              </a:rPr>
              <a:t>Materials:  </a:t>
            </a:r>
            <a:r>
              <a:rPr lang="en-US">
                <a:solidFill>
                  <a:schemeClr val="dk1"/>
                </a:solidFill>
              </a:rPr>
              <a:t>None</a:t>
            </a:r>
            <a:endParaRPr>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a:solidFill>
                  <a:schemeClr val="dk1"/>
                </a:solidFill>
              </a:rPr>
              <a:t>Handouts:  </a:t>
            </a:r>
            <a:r>
              <a:rPr lang="en-US">
                <a:solidFill>
                  <a:schemeClr val="dk1"/>
                </a:solidFill>
              </a:rPr>
              <a:t>None</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2abf99d610a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4" name="Google Shape;494;g2abf99d610a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b="1"/>
              <a:t>Instructions:  </a:t>
            </a:r>
            <a:r>
              <a:rPr lang="en-US" b="1">
                <a:solidFill>
                  <a:schemeClr val="dk1"/>
                </a:solidFill>
              </a:rPr>
              <a:t> </a:t>
            </a:r>
            <a:r>
              <a:rPr lang="en-US">
                <a:solidFill>
                  <a:schemeClr val="dk1"/>
                </a:solidFill>
              </a:rPr>
              <a:t>This is the section opener for discussing how fractional ownership begins and challenges associated with the increase of owners.</a:t>
            </a:r>
            <a:endParaRPr>
              <a:solidFill>
                <a:schemeClr val="dk1"/>
              </a:solidFill>
            </a:endParaRPr>
          </a:p>
          <a:p>
            <a:pPr marL="0" lvl="0" indent="0" algn="l" rtl="0">
              <a:lnSpc>
                <a:spcPct val="100000"/>
              </a:lnSpc>
              <a:spcBef>
                <a:spcPts val="0"/>
              </a:spcBef>
              <a:spcAft>
                <a:spcPts val="0"/>
              </a:spcAft>
              <a:buSzPts val="1400"/>
              <a:buNone/>
            </a:pPr>
            <a:endParaRPr>
              <a:solidFill>
                <a:schemeClr val="dk1"/>
              </a:solidFill>
            </a:endParaRPr>
          </a:p>
          <a:p>
            <a:pPr marL="0" lvl="0" indent="0" algn="l" rtl="0">
              <a:lnSpc>
                <a:spcPct val="100000"/>
              </a:lnSpc>
              <a:spcBef>
                <a:spcPts val="0"/>
              </a:spcBef>
              <a:spcAft>
                <a:spcPts val="0"/>
              </a:spcAft>
              <a:buSzPts val="1400"/>
              <a:buNone/>
            </a:pPr>
            <a:r>
              <a:rPr lang="en-US" b="1"/>
              <a:t>Time</a:t>
            </a:r>
            <a:r>
              <a:rPr lang="en-US"/>
              <a:t>: 1 minute</a:t>
            </a:r>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1"/>
              <a:t>Materials:  </a:t>
            </a:r>
            <a:r>
              <a:rPr lang="en-US" b="0"/>
              <a:t>None</a:t>
            </a:r>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1"/>
              <a:t>Handouts:  </a:t>
            </a:r>
            <a:r>
              <a:rPr lang="en-US"/>
              <a:t>None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1" name="Google Shape;501;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Heirs’ property means that heirs have an undivided fractional interest in the land. Fractional here means a percentage interest as opposed to actual acreage.  Note these two key factors that influence fractional interest.  These are discussed further in the next slide.</a:t>
            </a:r>
            <a:endParaRPr>
              <a:latin typeface="Arial"/>
              <a:ea typeface="Arial"/>
              <a:cs typeface="Arial"/>
              <a:sym typeface="Arial"/>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1" name="Google Shape;511;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t>In this example, the diagram shows four generations of heirs, with more people in each generation having a smaller fractional interest.  Each generation gets a percentage of their parents’ share.  So, in this example, the four children each had 25%.  But as they pass away, their percentage is divided among their respective children.  </a:t>
            </a:r>
            <a:endParaRPr/>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a:t>In all, there are 17 heirs, 11 heirs surviving, across four generations, with fractional interests ranging from 1/4 to 1/64.</a:t>
            </a:r>
            <a:endParaRPr b="0"/>
          </a:p>
          <a:p>
            <a:pPr marL="0" marR="0" lvl="0" indent="0" algn="l" rtl="0">
              <a:lnSpc>
                <a:spcPct val="100000"/>
              </a:lnSpc>
              <a:spcBef>
                <a:spcPts val="0"/>
              </a:spcBef>
              <a:spcAft>
                <a:spcPts val="0"/>
              </a:spcAft>
              <a:buSzPts val="1400"/>
              <a:buNone/>
            </a:pPr>
            <a:endParaRPr b="0"/>
          </a:p>
          <a:p>
            <a:pPr marL="0" marR="0" lvl="0" indent="0" algn="l" rtl="0">
              <a:lnSpc>
                <a:spcPct val="100000"/>
              </a:lnSpc>
              <a:spcBef>
                <a:spcPts val="0"/>
              </a:spcBef>
              <a:spcAft>
                <a:spcPts val="0"/>
              </a:spcAft>
              <a:buSzPts val="1400"/>
              <a:buNone/>
            </a:pPr>
            <a:r>
              <a:rPr lang="en-US" b="1"/>
              <a:t>NOTE</a:t>
            </a:r>
            <a:r>
              <a:rPr lang="en-US"/>
              <a:t>:  Remember, although not depicted here, a spouse of a deceased heir may inherit that person’s share.</a:t>
            </a:r>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b="1">
                <a:solidFill>
                  <a:schemeClr val="dk1"/>
                </a:solidFill>
                <a:latin typeface="Calibri"/>
                <a:ea typeface="Calibri"/>
                <a:cs typeface="Calibri"/>
                <a:sym typeface="Calibri"/>
              </a:rPr>
              <a:t>Time</a:t>
            </a:r>
            <a:r>
              <a:rPr lang="en-US">
                <a:solidFill>
                  <a:schemeClr val="dk1"/>
                </a:solidFill>
                <a:latin typeface="Calibri"/>
                <a:ea typeface="Calibri"/>
                <a:cs typeface="Calibri"/>
                <a:sym typeface="Calibri"/>
              </a:rPr>
              <a:t>: 10 minutes</a:t>
            </a:r>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Source</a:t>
            </a:r>
            <a:r>
              <a:rPr lang="en-US" b="0"/>
              <a:t>: </a:t>
            </a:r>
            <a:r>
              <a:rPr lang="en-US" sz="1100" b="0" i="0" u="sng" strike="noStrike" cap="none">
                <a:solidFill>
                  <a:schemeClr val="accent2"/>
                </a:solidFill>
                <a:latin typeface="Catamaran Light"/>
                <a:ea typeface="Catamaran Light"/>
                <a:cs typeface="Catamaran Light"/>
                <a:sym typeface="Catamaran Light"/>
                <a:hlinkClick r:id="rId3">
                  <a:extLst>
                    <a:ext uri="{A12FA001-AC4F-418D-AE19-62706E023703}">
                      <ahyp:hlinkClr xmlns:ahyp="http://schemas.microsoft.com/office/drawing/2018/hyperlinkcolor" val="tx"/>
                    </a:ext>
                  </a:extLst>
                </a:hlinkClick>
              </a:rPr>
              <a:t>https://www.atlantafed.org/-/media/documents/news/conferences/2017/0615-heirs-property-in-the-south/infographic.pdf</a:t>
            </a:r>
            <a:r>
              <a:rPr lang="en-US" sz="1100" b="0" i="0" u="none" strike="noStrike" cap="none">
                <a:solidFill>
                  <a:schemeClr val="accent2"/>
                </a:solidFill>
                <a:latin typeface="Catamaran Light"/>
                <a:ea typeface="Catamaran Light"/>
                <a:cs typeface="Catamaran Light"/>
                <a:sym typeface="Catamaran Light"/>
              </a:rPr>
              <a:t>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28e7c67eba8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4" name="Google Shape;524;g28e7c67eba8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a:latin typeface="Arial"/>
                <a:ea typeface="Arial"/>
                <a:cs typeface="Arial"/>
                <a:sym typeface="Arial"/>
              </a:rPr>
              <a:t>Instructions:  </a:t>
            </a:r>
            <a:r>
              <a:rPr lang="en-US"/>
              <a:t>This slide begins another example of land fractionation over time.</a:t>
            </a:r>
            <a:endParaRPr/>
          </a:p>
          <a:p>
            <a:pPr marL="457200" lvl="0" indent="-228600" algn="l" rtl="0">
              <a:lnSpc>
                <a:spcPct val="100000"/>
              </a:lnSpc>
              <a:spcBef>
                <a:spcPts val="0"/>
              </a:spcBef>
              <a:spcAft>
                <a:spcPts val="0"/>
              </a:spcAft>
              <a:buSzPts val="1400"/>
              <a:buNone/>
            </a:pPr>
            <a:endParaRPr b="1">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9" name="Google Shape;529;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solidFill>
                  <a:schemeClr val="dk1"/>
                </a:solidFill>
              </a:rPr>
              <a:t>Facilitators can share all three options or the option that is most relevant to the audience. </a:t>
            </a:r>
            <a:endParaRPr b="1">
              <a:solidFill>
                <a:schemeClr val="dk1"/>
              </a:solidFill>
            </a:endParaRPr>
          </a:p>
          <a:p>
            <a:pPr marL="0" lvl="0" indent="0" algn="l" rtl="0">
              <a:lnSpc>
                <a:spcPct val="100000"/>
              </a:lnSpc>
              <a:spcBef>
                <a:spcPts val="0"/>
              </a:spcBef>
              <a:spcAft>
                <a:spcPts val="0"/>
              </a:spcAft>
              <a:buSzPts val="1100"/>
              <a:buNone/>
            </a:pPr>
            <a:r>
              <a:rPr lang="en-US" b="1">
                <a:solidFill>
                  <a:schemeClr val="dk1"/>
                </a:solidFill>
              </a:rPr>
              <a:t>Option 1: Example of Land Grant States</a:t>
            </a:r>
            <a:endParaRPr b="1">
              <a:solidFill>
                <a:schemeClr val="dk1"/>
              </a:solidFill>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latin typeface="Arial"/>
                <a:ea typeface="Arial"/>
                <a:cs typeface="Arial"/>
                <a:sym typeface="Arial"/>
              </a:rPr>
              <a:t>Instructions:  </a:t>
            </a:r>
            <a:r>
              <a:rPr lang="en-US"/>
              <a:t>An example of annexed land and land grant lands. </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a:t>
            </a:r>
            <a:r>
              <a:rPr lang="en-US"/>
              <a:t>3</a:t>
            </a:r>
            <a:r>
              <a:rPr lang="en-US">
                <a:latin typeface="Arial"/>
                <a:ea typeface="Arial"/>
                <a:cs typeface="Arial"/>
                <a:sym typeface="Arial"/>
              </a:rPr>
              <a:t>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1" name="Google Shape;25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latin typeface="Arial"/>
                <a:ea typeface="Arial"/>
                <a:cs typeface="Arial"/>
                <a:sym typeface="Arial"/>
              </a:rPr>
              <a:t>Please acknowledge the primary and contributing authors to this material as well as the funding stream through the Southern Rural Development Center and </a:t>
            </a:r>
            <a:r>
              <a:rPr lang="en-US">
                <a:latin typeface="Arial"/>
                <a:ea typeface="Arial"/>
                <a:cs typeface="Arial"/>
                <a:sym typeface="Arial"/>
              </a:rPr>
              <a:t>the National </a:t>
            </a:r>
            <a:r>
              <a:rPr lang="en-US" dirty="0">
                <a:latin typeface="Arial"/>
                <a:ea typeface="Arial"/>
                <a:cs typeface="Arial"/>
                <a:sym typeface="Arial"/>
              </a:rPr>
              <a:t>Policy Research Center at Alcorn State University.</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6" name="Google Shape;53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a:latin typeface="Arial"/>
                <a:ea typeface="Arial"/>
                <a:cs typeface="Arial"/>
                <a:sym typeface="Arial"/>
              </a:rPr>
              <a:t>Option </a:t>
            </a:r>
            <a:r>
              <a:rPr lang="en-US" b="1"/>
              <a:t>2</a:t>
            </a:r>
            <a:r>
              <a:rPr lang="en-US" b="1">
                <a:latin typeface="Arial"/>
                <a:ea typeface="Arial"/>
                <a:cs typeface="Arial"/>
                <a:sym typeface="Arial"/>
              </a:rPr>
              <a:t>: Example of </a:t>
            </a:r>
            <a:r>
              <a:rPr lang="en-US" b="1"/>
              <a:t>Midwest</a:t>
            </a:r>
            <a:r>
              <a:rPr lang="en-US" b="1">
                <a:latin typeface="Arial"/>
                <a:ea typeface="Arial"/>
                <a:cs typeface="Arial"/>
                <a:sym typeface="Arial"/>
              </a:rPr>
              <a:t> States</a:t>
            </a:r>
            <a:endParaRPr/>
          </a:p>
          <a:p>
            <a:pPr marL="0" marR="0" lvl="0" indent="0" algn="l" rtl="0">
              <a:lnSpc>
                <a:spcPct val="100000"/>
              </a:lnSpc>
              <a:spcBef>
                <a:spcPts val="0"/>
              </a:spcBef>
              <a:spcAft>
                <a:spcPts val="0"/>
              </a:spcAft>
              <a:buClr>
                <a:srgbClr val="000000"/>
              </a:buClr>
              <a:buSzPts val="1100"/>
              <a:buFont typeface="Arial"/>
              <a:buNone/>
            </a:pPr>
            <a:endParaRPr b="1">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b="1">
                <a:latin typeface="Arial"/>
                <a:ea typeface="Arial"/>
                <a:cs typeface="Arial"/>
                <a:sym typeface="Arial"/>
              </a:rPr>
              <a:t>Instructions:  </a:t>
            </a:r>
            <a:r>
              <a:rPr lang="en-US"/>
              <a:t>An example of the Homestead Act of 1862. . </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a:t>
            </a:r>
            <a:r>
              <a:rPr lang="en-US"/>
              <a:t>3</a:t>
            </a:r>
            <a:r>
              <a:rPr lang="en-US">
                <a:latin typeface="Arial"/>
                <a:ea typeface="Arial"/>
                <a:cs typeface="Arial"/>
                <a:sym typeface="Arial"/>
              </a:rPr>
              <a:t>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28e7c67eba8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3" name="Google Shape;543;g28e7c67eba8_2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a:latin typeface="Arial"/>
                <a:ea typeface="Arial"/>
                <a:cs typeface="Arial"/>
                <a:sym typeface="Arial"/>
              </a:rPr>
              <a:t>Option </a:t>
            </a:r>
            <a:r>
              <a:rPr lang="en-US" b="1"/>
              <a:t>3</a:t>
            </a:r>
            <a:r>
              <a:rPr lang="en-US" b="1">
                <a:latin typeface="Arial"/>
                <a:ea typeface="Arial"/>
                <a:cs typeface="Arial"/>
                <a:sym typeface="Arial"/>
              </a:rPr>
              <a:t>: An example of Southern States</a:t>
            </a:r>
            <a:endParaRPr/>
          </a:p>
          <a:p>
            <a:pPr marL="0" marR="0" lvl="0" indent="0" algn="l" rtl="0">
              <a:lnSpc>
                <a:spcPct val="100000"/>
              </a:lnSpc>
              <a:spcBef>
                <a:spcPts val="0"/>
              </a:spcBef>
              <a:spcAft>
                <a:spcPts val="0"/>
              </a:spcAft>
              <a:buClr>
                <a:srgbClr val="000000"/>
              </a:buClr>
              <a:buSzPts val="1100"/>
              <a:buFont typeface="Arial"/>
              <a:buNone/>
            </a:pPr>
            <a:endParaRPr b="1">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b="1">
                <a:latin typeface="Arial"/>
                <a:ea typeface="Arial"/>
                <a:cs typeface="Arial"/>
                <a:sym typeface="Arial"/>
              </a:rPr>
              <a:t>Instructions:  </a:t>
            </a:r>
            <a:r>
              <a:rPr lang="en-US"/>
              <a:t>An example is land taken by the advancing Union armies and distributed to the formerly enslaved. </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5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28e7c67eba8_2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2" name="Google Shape;552;g28e7c67eba8_2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Walk participants through this example that might have happened in 1865.</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2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28e7c67eba8_2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0" name="Google Shape;580;g28e7c67eba8_2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“Fast forward” the story to 2020.  How would the story be different?</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5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9" name="Google Shape;589;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sz="1100">
                <a:solidFill>
                  <a:schemeClr val="dk1"/>
                </a:solidFill>
              </a:rPr>
              <a:t>As time goes on, heirs may move to different places and no longer have strong connections to the land.  Yet they are still heirs.  The lack of connections may leave the land vulnerable as remote heirs may be more willing to sell their share in the land to someone outside the family.</a:t>
            </a:r>
            <a:endParaRPr>
              <a:solidFill>
                <a:schemeClr val="dk1"/>
              </a:solidFill>
            </a:endParaRPr>
          </a:p>
          <a:p>
            <a:pPr marL="457200" marR="0" lvl="0" indent="-228600" algn="l" rtl="0">
              <a:lnSpc>
                <a:spcPct val="100000"/>
              </a:lnSpc>
              <a:spcBef>
                <a:spcPts val="0"/>
              </a:spcBef>
              <a:spcAft>
                <a:spcPts val="0"/>
              </a:spcAft>
              <a:buSzPts val="1400"/>
              <a:buNone/>
            </a:pPr>
            <a:endParaRPr>
              <a:solidFill>
                <a:schemeClr val="dk1"/>
              </a:solidFill>
            </a:endParaRPr>
          </a:p>
          <a:p>
            <a:pPr marL="0" lvl="0" indent="0" algn="l" rtl="0">
              <a:lnSpc>
                <a:spcPct val="100000"/>
              </a:lnSpc>
              <a:spcBef>
                <a:spcPts val="0"/>
              </a:spcBef>
              <a:spcAft>
                <a:spcPts val="0"/>
              </a:spcAft>
              <a:buSzPts val="1400"/>
              <a:buNone/>
            </a:pPr>
            <a:r>
              <a:rPr lang="en-US" b="1">
                <a:solidFill>
                  <a:schemeClr val="dk1"/>
                </a:solidFill>
                <a:latin typeface="Arial"/>
                <a:ea typeface="Arial"/>
                <a:cs typeface="Arial"/>
                <a:sym typeface="Arial"/>
              </a:rPr>
              <a:t>Time</a:t>
            </a:r>
            <a:r>
              <a:rPr lang="en-US">
                <a:solidFill>
                  <a:schemeClr val="dk1"/>
                </a:solidFill>
                <a:latin typeface="Arial"/>
                <a:ea typeface="Arial"/>
                <a:cs typeface="Arial"/>
                <a:sym typeface="Arial"/>
              </a:rPr>
              <a:t>: 2 minutes</a:t>
            </a:r>
            <a:endParaRPr>
              <a:solidFill>
                <a:schemeClr val="dk1"/>
              </a:solidFill>
            </a:endParaRPr>
          </a:p>
          <a:p>
            <a:pPr marL="0" marR="0" lvl="0" indent="0" algn="l" rtl="0">
              <a:lnSpc>
                <a:spcPct val="100000"/>
              </a:lnSpc>
              <a:spcBef>
                <a:spcPts val="0"/>
              </a:spcBef>
              <a:spcAft>
                <a:spcPts val="0"/>
              </a:spcAft>
              <a:buSzPts val="1400"/>
              <a:buNone/>
            </a:pPr>
            <a:endParaRPr b="1">
              <a:solidFill>
                <a:schemeClr val="dk1"/>
              </a:solidFill>
              <a:latin typeface="Arial"/>
              <a:ea typeface="Arial"/>
              <a:cs typeface="Arial"/>
              <a:sym typeface="Arial"/>
            </a:endParaRPr>
          </a:p>
          <a:p>
            <a:pPr marL="0" marR="0" lvl="0" indent="0" algn="l" rtl="0">
              <a:lnSpc>
                <a:spcPct val="100000"/>
              </a:lnSpc>
              <a:spcBef>
                <a:spcPts val="0"/>
              </a:spcBef>
              <a:spcAft>
                <a:spcPts val="0"/>
              </a:spcAft>
              <a:buSzPts val="1400"/>
              <a:buNone/>
            </a:pPr>
            <a:r>
              <a:rPr lang="en-US" b="1">
                <a:solidFill>
                  <a:schemeClr val="dk1"/>
                </a:solidFill>
                <a:latin typeface="Arial"/>
                <a:ea typeface="Arial"/>
                <a:cs typeface="Arial"/>
                <a:sym typeface="Arial"/>
              </a:rPr>
              <a:t>Materials:  </a:t>
            </a:r>
            <a:r>
              <a:rPr lang="en-US">
                <a:solidFill>
                  <a:schemeClr val="dk1"/>
                </a:solidFill>
                <a:latin typeface="Arial"/>
                <a:ea typeface="Arial"/>
                <a:cs typeface="Arial"/>
                <a:sym typeface="Arial"/>
              </a:rPr>
              <a:t>None</a:t>
            </a:r>
            <a:endParaRPr>
              <a:solidFill>
                <a:schemeClr val="dk1"/>
              </a:solidFill>
            </a:endParaRPr>
          </a:p>
          <a:p>
            <a:pPr marL="0" marR="0" lvl="0" indent="0" algn="l" rtl="0">
              <a:lnSpc>
                <a:spcPct val="100000"/>
              </a:lnSpc>
              <a:spcBef>
                <a:spcPts val="0"/>
              </a:spcBef>
              <a:spcAft>
                <a:spcPts val="0"/>
              </a:spcAft>
              <a:buSzPts val="1400"/>
              <a:buNone/>
            </a:pPr>
            <a:endParaRPr>
              <a:solidFill>
                <a:schemeClr val="dk1"/>
              </a:solidFill>
              <a:latin typeface="Arial"/>
              <a:ea typeface="Arial"/>
              <a:cs typeface="Arial"/>
              <a:sym typeface="Arial"/>
            </a:endParaRPr>
          </a:p>
          <a:p>
            <a:pPr marL="0" marR="0" lvl="0" indent="0" algn="l" rtl="0">
              <a:lnSpc>
                <a:spcPct val="100000"/>
              </a:lnSpc>
              <a:spcBef>
                <a:spcPts val="0"/>
              </a:spcBef>
              <a:spcAft>
                <a:spcPts val="0"/>
              </a:spcAft>
              <a:buSzPts val="1400"/>
              <a:buNone/>
            </a:pPr>
            <a:r>
              <a:rPr lang="en-US" b="1">
                <a:solidFill>
                  <a:schemeClr val="dk1"/>
                </a:solidFill>
                <a:latin typeface="Arial"/>
                <a:ea typeface="Arial"/>
                <a:cs typeface="Arial"/>
                <a:sym typeface="Arial"/>
              </a:rPr>
              <a:t>Handouts:  </a:t>
            </a:r>
            <a:r>
              <a:rPr lang="en-US">
                <a:solidFill>
                  <a:schemeClr val="dk1"/>
                </a:solidFill>
                <a:latin typeface="Arial"/>
                <a:ea typeface="Arial"/>
                <a:cs typeface="Arial"/>
                <a:sym typeface="Arial"/>
              </a:rPr>
              <a:t>None</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3" name="Google Shape;613;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In sum, family land is hard to manage. Here are reasons why.</a:t>
            </a:r>
            <a:endParaRPr/>
          </a:p>
          <a:p>
            <a:pPr marL="457200" marR="0" lvl="1" indent="0" algn="just" rtl="0">
              <a:lnSpc>
                <a:spcPct val="100000"/>
              </a:lnSpc>
              <a:spcBef>
                <a:spcPts val="1200"/>
              </a:spcBef>
              <a:spcAft>
                <a:spcPts val="0"/>
              </a:spcAft>
              <a:buClr>
                <a:srgbClr val="000000"/>
              </a:buClr>
              <a:buSzPts val="2400"/>
              <a:buNone/>
            </a:pPr>
            <a:endParaRPr sz="1100" b="0" i="0" u="none" strike="noStrike" cap="none">
              <a:solidFill>
                <a:schemeClr val="dk1"/>
              </a:solidFill>
              <a:latin typeface="Catamaran Light"/>
              <a:ea typeface="Catamaran Light"/>
              <a:cs typeface="Catamaran Light"/>
              <a:sym typeface="Catamaran Light"/>
            </a:endParaRPr>
          </a:p>
          <a:p>
            <a:pPr marL="457200" marR="0" lvl="1" indent="0" algn="just" rtl="0">
              <a:lnSpc>
                <a:spcPct val="100000"/>
              </a:lnSpc>
              <a:spcBef>
                <a:spcPts val="1200"/>
              </a:spcBef>
              <a:spcAft>
                <a:spcPts val="0"/>
              </a:spcAft>
              <a:buClr>
                <a:srgbClr val="000000"/>
              </a:buClr>
              <a:buSzPts val="2400"/>
              <a:buNone/>
            </a:pPr>
            <a:r>
              <a:rPr lang="en-US" sz="1100" b="0" i="0" u="none" strike="noStrike" cap="none">
                <a:solidFill>
                  <a:schemeClr val="dk1"/>
                </a:solidFill>
                <a:latin typeface="Catamaran Light"/>
                <a:ea typeface="Catamaran Light"/>
                <a:cs typeface="Catamaran Light"/>
                <a:sym typeface="Catamaran Light"/>
              </a:rPr>
              <a:t>With numerous co-owners, the following can occur, which can impede proper management of the land:</a:t>
            </a:r>
            <a:endParaRPr sz="1100">
              <a:solidFill>
                <a:schemeClr val="dk1"/>
              </a:solidFill>
              <a:latin typeface="Catamaran Light"/>
              <a:ea typeface="Catamaran Light"/>
              <a:cs typeface="Catamaran Light"/>
              <a:sym typeface="Catamaran Light"/>
            </a:endParaRPr>
          </a:p>
          <a:p>
            <a:pPr marL="1085850" marR="0" lvl="2" indent="-177800" algn="l" rtl="0">
              <a:lnSpc>
                <a:spcPct val="100000"/>
              </a:lnSpc>
              <a:spcBef>
                <a:spcPts val="0"/>
              </a:spcBef>
              <a:spcAft>
                <a:spcPts val="0"/>
              </a:spcAft>
              <a:buClr>
                <a:schemeClr val="dk1"/>
              </a:buClr>
              <a:buSzPts val="1200"/>
              <a:buFont typeface="Arial"/>
              <a:buChar char="•"/>
            </a:pPr>
            <a:r>
              <a:rPr lang="en-US" sz="1200" b="0" i="0" u="none" strike="noStrike" cap="none">
                <a:solidFill>
                  <a:schemeClr val="dk1"/>
                </a:solidFill>
                <a:latin typeface="Arial"/>
                <a:ea typeface="Arial"/>
                <a:cs typeface="Arial"/>
                <a:sym typeface="Arial"/>
              </a:rPr>
              <a:t>Heirs do not live on or near the land</a:t>
            </a:r>
            <a:endParaRPr sz="1200" b="0" i="0" u="none" strike="noStrike" cap="none">
              <a:solidFill>
                <a:schemeClr val="dk1"/>
              </a:solidFill>
              <a:latin typeface="Arial"/>
              <a:ea typeface="Arial"/>
              <a:cs typeface="Arial"/>
              <a:sym typeface="Arial"/>
            </a:endParaRPr>
          </a:p>
          <a:p>
            <a:pPr marL="1085850" marR="0" lvl="2" indent="-177800" algn="l" rtl="0">
              <a:lnSpc>
                <a:spcPct val="100000"/>
              </a:lnSpc>
              <a:spcBef>
                <a:spcPts val="0"/>
              </a:spcBef>
              <a:spcAft>
                <a:spcPts val="0"/>
              </a:spcAft>
              <a:buClr>
                <a:schemeClr val="dk1"/>
              </a:buClr>
              <a:buSzPts val="1200"/>
              <a:buFont typeface="Arial"/>
              <a:buChar char="•"/>
            </a:pPr>
            <a:r>
              <a:rPr lang="en-US" sz="1200" b="0" i="0" u="none" strike="noStrike" cap="none">
                <a:solidFill>
                  <a:schemeClr val="dk1"/>
                </a:solidFill>
                <a:latin typeface="Arial"/>
                <a:ea typeface="Arial"/>
                <a:cs typeface="Arial"/>
                <a:sym typeface="Arial"/>
              </a:rPr>
              <a:t>Heirs do not live near each other</a:t>
            </a:r>
            <a:endParaRPr sz="1200" b="0" i="0" u="none" strike="noStrike" cap="none">
              <a:solidFill>
                <a:schemeClr val="dk1"/>
              </a:solidFill>
              <a:latin typeface="Arial"/>
              <a:ea typeface="Arial"/>
              <a:cs typeface="Arial"/>
              <a:sym typeface="Arial"/>
            </a:endParaRPr>
          </a:p>
          <a:p>
            <a:pPr marL="1085850" marR="0" lvl="2" indent="-177800" algn="l" rtl="0">
              <a:lnSpc>
                <a:spcPct val="100000"/>
              </a:lnSpc>
              <a:spcBef>
                <a:spcPts val="0"/>
              </a:spcBef>
              <a:spcAft>
                <a:spcPts val="0"/>
              </a:spcAft>
              <a:buClr>
                <a:schemeClr val="dk1"/>
              </a:buClr>
              <a:buSzPts val="1200"/>
              <a:buFont typeface="Arial"/>
              <a:buChar char="•"/>
            </a:pPr>
            <a:r>
              <a:rPr lang="en-US" sz="1200" b="0" i="0" u="none" strike="noStrike" cap="none">
                <a:solidFill>
                  <a:schemeClr val="dk1"/>
                </a:solidFill>
                <a:latin typeface="Arial"/>
                <a:ea typeface="Arial"/>
                <a:cs typeface="Arial"/>
                <a:sym typeface="Arial"/>
              </a:rPr>
              <a:t>Heirs do not know one another</a:t>
            </a:r>
            <a:endParaRPr sz="1200" b="0" i="0" u="none" strike="noStrike" cap="none">
              <a:solidFill>
                <a:schemeClr val="dk1"/>
              </a:solidFill>
              <a:latin typeface="Arial"/>
              <a:ea typeface="Arial"/>
              <a:cs typeface="Arial"/>
              <a:sym typeface="Arial"/>
            </a:endParaRPr>
          </a:p>
          <a:p>
            <a:pPr marL="1085850" marR="0" lvl="2" indent="-177800" algn="l" rtl="0">
              <a:lnSpc>
                <a:spcPct val="100000"/>
              </a:lnSpc>
              <a:spcBef>
                <a:spcPts val="0"/>
              </a:spcBef>
              <a:spcAft>
                <a:spcPts val="0"/>
              </a:spcAft>
              <a:buClr>
                <a:schemeClr val="dk1"/>
              </a:buClr>
              <a:buSzPts val="1200"/>
              <a:buFont typeface="Arial"/>
              <a:buChar char="•"/>
            </a:pPr>
            <a:r>
              <a:rPr lang="en-US" sz="1200" b="0" i="0" u="none" strike="noStrike" cap="none">
                <a:solidFill>
                  <a:schemeClr val="dk1"/>
                </a:solidFill>
                <a:latin typeface="Arial"/>
                <a:ea typeface="Arial"/>
                <a:cs typeface="Arial"/>
                <a:sym typeface="Arial"/>
              </a:rPr>
              <a:t>Heirs do not how to locate one another</a:t>
            </a:r>
            <a:endParaRPr sz="1200" b="0" i="0" u="none" strike="noStrike" cap="none">
              <a:solidFill>
                <a:schemeClr val="dk1"/>
              </a:solidFill>
              <a:latin typeface="Arial"/>
              <a:ea typeface="Arial"/>
              <a:cs typeface="Arial"/>
              <a:sym typeface="Arial"/>
            </a:endParaRPr>
          </a:p>
          <a:p>
            <a:pPr marL="1085850" marR="0" lvl="2" indent="-177800" algn="l" rtl="0">
              <a:lnSpc>
                <a:spcPct val="100000"/>
              </a:lnSpc>
              <a:spcBef>
                <a:spcPts val="0"/>
              </a:spcBef>
              <a:spcAft>
                <a:spcPts val="0"/>
              </a:spcAft>
              <a:buClr>
                <a:schemeClr val="dk1"/>
              </a:buClr>
              <a:buSzPts val="1200"/>
              <a:buFont typeface="Arial"/>
              <a:buChar char="•"/>
            </a:pPr>
            <a:r>
              <a:rPr lang="en-US" sz="1200" b="0" i="0" u="none" strike="noStrike" cap="none">
                <a:solidFill>
                  <a:schemeClr val="dk1"/>
                </a:solidFill>
                <a:latin typeface="Arial"/>
                <a:ea typeface="Arial"/>
                <a:cs typeface="Arial"/>
                <a:sym typeface="Arial"/>
              </a:rPr>
              <a:t>Heirs do not have a connection to the land</a:t>
            </a:r>
            <a:endParaRPr sz="1200" b="0" i="0" u="none" strike="noStrike" cap="none">
              <a:solidFill>
                <a:schemeClr val="dk1"/>
              </a:solidFill>
              <a:latin typeface="Arial"/>
              <a:ea typeface="Arial"/>
              <a:cs typeface="Arial"/>
              <a:sym typeface="Arial"/>
            </a:endParaRPr>
          </a:p>
          <a:p>
            <a:pPr marL="914400" marR="0" lvl="0" indent="-228600" algn="l" rtl="0">
              <a:lnSpc>
                <a:spcPct val="100000"/>
              </a:lnSpc>
              <a:spcBef>
                <a:spcPts val="1200"/>
              </a:spcBef>
              <a:spcAft>
                <a:spcPts val="0"/>
              </a:spcAft>
              <a:buSzPts val="1400"/>
              <a:buNone/>
            </a:pPr>
            <a:endParaRPr/>
          </a:p>
          <a:p>
            <a:pPr marL="457200" marR="0" lvl="0" indent="-22860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2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265f65f7d0f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5" name="Google Shape;625;g265f65f7d0f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This is the section opener for discussing</a:t>
            </a:r>
            <a:r>
              <a:rPr lang="en-US"/>
              <a:t> how landowners can find out if their family land is considered heir property in the county system.</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265f65f7d0f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0" name="Google Shape;630;g265f65f7d0f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a:latin typeface="Arial"/>
                <a:ea typeface="Arial"/>
                <a:cs typeface="Arial"/>
                <a:sym typeface="Arial"/>
              </a:rPr>
              <a:t>Instructions:  </a:t>
            </a:r>
            <a:r>
              <a:rPr lang="en-US"/>
              <a:t>Heirs’ property is a phenomenon that has personal and regional implications.</a:t>
            </a:r>
            <a:r>
              <a:rPr lang="en-US">
                <a:latin typeface="Arial"/>
                <a:ea typeface="Arial"/>
                <a:cs typeface="Arial"/>
                <a:sym typeface="Arial"/>
              </a:rPr>
              <a:t>  The next few slides will walk participants through some data on heirs’ property on different levels, helping to create understanding on the extent of the problem.</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265f65f7d0f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2" name="Google Shape;642;g265f65f7d0f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While there are concentrations of heir's property across the United States, African American heirs' property is found mainly within the Southeast region.</a:t>
            </a:r>
            <a:endParaRPr>
              <a:latin typeface="Arial"/>
              <a:ea typeface="Arial"/>
              <a:cs typeface="Arial"/>
              <a:sym typeface="Arial"/>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100"/>
              <a:buNone/>
            </a:pPr>
            <a:r>
              <a:rPr lang="en-US" b="1"/>
              <a:t>Source</a:t>
            </a:r>
            <a:r>
              <a:rPr lang="en-US"/>
              <a:t>: </a:t>
            </a:r>
            <a:r>
              <a:rPr lang="en-US" sz="1800">
                <a:solidFill>
                  <a:srgbClr val="000000"/>
                </a:solidFill>
                <a:latin typeface="Cambria Math"/>
                <a:ea typeface="Cambria Math"/>
                <a:cs typeface="Cambria Math"/>
                <a:sym typeface="Cambria Math"/>
              </a:rPr>
              <a:t>Thomson, R. and Bailey, C., 2023. Identifying Heirs’ Property: Extent and Value Across the South and Appalachia. </a:t>
            </a:r>
            <a:r>
              <a:rPr lang="en-US" sz="1800" i="1">
                <a:solidFill>
                  <a:srgbClr val="000000"/>
                </a:solidFill>
                <a:latin typeface="Cambria Math"/>
                <a:ea typeface="Cambria Math"/>
                <a:cs typeface="Cambria Math"/>
                <a:sym typeface="Cambria Math"/>
              </a:rPr>
              <a:t>Journal of Rural Social Sciences</a:t>
            </a:r>
            <a:r>
              <a:rPr lang="en-US" sz="1800">
                <a:solidFill>
                  <a:srgbClr val="000000"/>
                </a:solidFill>
                <a:latin typeface="Cambria Math"/>
                <a:ea typeface="Cambria Math"/>
                <a:cs typeface="Cambria Math"/>
                <a:sym typeface="Cambria Math"/>
              </a:rPr>
              <a:t>, </a:t>
            </a:r>
            <a:r>
              <a:rPr lang="en-US" sz="1800" i="1">
                <a:solidFill>
                  <a:srgbClr val="000000"/>
                </a:solidFill>
                <a:latin typeface="Cambria Math"/>
                <a:ea typeface="Cambria Math"/>
                <a:cs typeface="Cambria Math"/>
                <a:sym typeface="Cambria Math"/>
              </a:rPr>
              <a:t>38</a:t>
            </a:r>
            <a:r>
              <a:rPr lang="en-US" sz="1800">
                <a:solidFill>
                  <a:srgbClr val="000000"/>
                </a:solidFill>
                <a:latin typeface="Cambria Math"/>
                <a:ea typeface="Cambria Math"/>
                <a:cs typeface="Cambria Math"/>
                <a:sym typeface="Cambria Math"/>
              </a:rPr>
              <a:t>(2), p.2.</a:t>
            </a:r>
            <a:endParaRPr sz="1800">
              <a:latin typeface="Calibri"/>
              <a:ea typeface="Calibri"/>
              <a:cs typeface="Calibri"/>
              <a:sym typeface="Calibri"/>
            </a:endParaRPr>
          </a:p>
          <a:p>
            <a:pPr marL="158750" lvl="0" indent="0" algn="l" rtl="0">
              <a:lnSpc>
                <a:spcPct val="100000"/>
              </a:lnSpc>
              <a:spcBef>
                <a:spcPts val="120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265f65f7d0f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9" name="Google Shape;649;g265f65f7d0f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sz="1800">
                <a:solidFill>
                  <a:srgbClr val="080808"/>
                </a:solidFill>
                <a:latin typeface="Dosis"/>
                <a:ea typeface="Dosis"/>
                <a:cs typeface="Dosis"/>
                <a:sym typeface="Dosis"/>
              </a:rPr>
              <a:t>Many families of one county may have heirs’ property.  Also, in </a:t>
            </a:r>
            <a:r>
              <a:rPr lang="en-US">
                <a:latin typeface="Arial"/>
                <a:ea typeface="Arial"/>
                <a:cs typeface="Arial"/>
                <a:sym typeface="Arial"/>
              </a:rPr>
              <a:t>many cases, those with heirs' property may not even live in the same community, county, or even state, where the property is located.</a:t>
            </a:r>
            <a:endParaRPr/>
          </a:p>
          <a:p>
            <a:pPr marL="0" lvl="0" indent="0" algn="l" rtl="0">
              <a:lnSpc>
                <a:spcPct val="100000"/>
              </a:lnSpc>
              <a:spcBef>
                <a:spcPts val="0"/>
              </a:spcBef>
              <a:spcAft>
                <a:spcPts val="0"/>
              </a:spcAft>
              <a:buSzPts val="1400"/>
              <a:buNone/>
            </a:pPr>
            <a:endParaRPr b="1">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solidFill>
                <a:srgbClr val="FF0000"/>
              </a:solidFill>
              <a:latin typeface="Arial"/>
              <a:ea typeface="Arial"/>
              <a:cs typeface="Arial"/>
              <a:sym typeface="Arial"/>
            </a:endParaRPr>
          </a:p>
          <a:p>
            <a:pPr marL="0" marR="0" lvl="0" indent="0" algn="l" rtl="0">
              <a:lnSpc>
                <a:spcPct val="100000"/>
              </a:lnSpc>
              <a:spcBef>
                <a:spcPts val="0"/>
              </a:spcBef>
              <a:spcAft>
                <a:spcPts val="0"/>
              </a:spcAft>
              <a:buSzPts val="1400"/>
              <a:buNone/>
            </a:pPr>
            <a:r>
              <a:rPr lang="en-US" b="1">
                <a:solidFill>
                  <a:srgbClr val="FF0000"/>
                </a:solidFill>
                <a:latin typeface="Arial"/>
                <a:ea typeface="Arial"/>
                <a:cs typeface="Arial"/>
                <a:sym typeface="Arial"/>
              </a:rPr>
              <a:t>Materials:  </a:t>
            </a:r>
            <a:r>
              <a:rPr lang="en-US">
                <a:solidFill>
                  <a:srgbClr val="FF0000"/>
                </a:solidFill>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8" name="Google Shape;258;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SzPts val="1400"/>
              <a:buNone/>
            </a:pPr>
            <a:r>
              <a:rPr lang="en-US" b="1" dirty="0">
                <a:latin typeface="Arial"/>
                <a:ea typeface="Arial"/>
                <a:cs typeface="Arial"/>
                <a:sym typeface="Arial"/>
              </a:rPr>
              <a:t>Instructions:  </a:t>
            </a:r>
            <a:r>
              <a:rPr lang="en-US" sz="1800" dirty="0">
                <a:solidFill>
                  <a:srgbClr val="080808"/>
                </a:solidFill>
                <a:latin typeface="Dosis"/>
                <a:ea typeface="Dosis"/>
                <a:cs typeface="Dosis"/>
                <a:sym typeface="Dosis"/>
              </a:rPr>
              <a:t>Add presenter information and introduce yourselves.</a:t>
            </a:r>
          </a:p>
          <a:p>
            <a:pPr marL="457200" marR="0" lvl="0" indent="-228600" algn="l" rtl="0">
              <a:lnSpc>
                <a:spcPct val="100000"/>
              </a:lnSpc>
              <a:spcBef>
                <a:spcPts val="0"/>
              </a:spcBef>
              <a:spcAft>
                <a:spcPts val="0"/>
              </a:spcAft>
              <a:buSzPts val="1400"/>
              <a:buNone/>
            </a:pPr>
            <a:endParaRPr lang="en-US" sz="1800" dirty="0">
              <a:solidFill>
                <a:srgbClr val="080808"/>
              </a:solidFill>
              <a:latin typeface="Dosis"/>
              <a:sym typeface="Dosis"/>
            </a:endParaRPr>
          </a:p>
          <a:p>
            <a:pPr marL="457200" marR="0" lvl="0" indent="-228600" algn="l" rtl="0">
              <a:lnSpc>
                <a:spcPct val="100000"/>
              </a:lnSpc>
              <a:spcBef>
                <a:spcPts val="0"/>
              </a:spcBef>
              <a:spcAft>
                <a:spcPts val="0"/>
              </a:spcAft>
              <a:buSzPts val="1400"/>
              <a:buNone/>
            </a:pPr>
            <a:r>
              <a:rPr lang="en-US" sz="1800" dirty="0">
                <a:solidFill>
                  <a:srgbClr val="080808"/>
                </a:solidFill>
                <a:latin typeface="Dosis"/>
                <a:sym typeface="Dosis"/>
              </a:rPr>
              <a:t>You can add your </a:t>
            </a:r>
            <a:r>
              <a:rPr lang="en-US" sz="1100" b="0" i="0" u="none" strike="noStrike" cap="none" dirty="0">
                <a:solidFill>
                  <a:srgbClr val="000000"/>
                </a:solidFill>
                <a:effectLst/>
                <a:latin typeface="Arial"/>
                <a:ea typeface="Arial"/>
                <a:cs typeface="Arial"/>
                <a:sym typeface="Arial"/>
              </a:rPr>
              <a:t>logos and institutional equal opportunity statement to the “Understanding Heirs’ Property lessons flyer template”.</a:t>
            </a:r>
          </a:p>
          <a:p>
            <a:pPr marL="457200" marR="0" lvl="0" indent="-228600" algn="l" rtl="0">
              <a:lnSpc>
                <a:spcPct val="100000"/>
              </a:lnSpc>
              <a:spcBef>
                <a:spcPts val="0"/>
              </a:spcBef>
              <a:spcAft>
                <a:spcPts val="0"/>
              </a:spcAft>
              <a:buSzPts val="1400"/>
              <a:buNone/>
            </a:pPr>
            <a:endParaRPr sz="1800" b="1" dirty="0">
              <a:solidFill>
                <a:srgbClr val="080808"/>
              </a:solidFill>
              <a:latin typeface="Dosis"/>
              <a:ea typeface="Dosis"/>
              <a:cs typeface="Dosis"/>
              <a:sym typeface="Dosis"/>
            </a:endParaRPr>
          </a:p>
          <a:p>
            <a:pPr marL="457200" marR="0" lvl="0" indent="-22860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457200" marR="0" lvl="0" indent="-228600" algn="l" rtl="0">
              <a:lnSpc>
                <a:spcPct val="100000"/>
              </a:lnSpc>
              <a:spcBef>
                <a:spcPts val="0"/>
              </a:spcBef>
              <a:spcAft>
                <a:spcPts val="0"/>
              </a:spcAft>
              <a:buSzPts val="1400"/>
              <a:buNone/>
            </a:pPr>
            <a:endParaRPr b="1"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457200" marR="0" lvl="0" indent="-228600" algn="l" rtl="0">
              <a:lnSpc>
                <a:spcPct val="100000"/>
              </a:lnSpc>
              <a:spcBef>
                <a:spcPts val="0"/>
              </a:spcBef>
              <a:spcAft>
                <a:spcPts val="0"/>
              </a:spcAft>
              <a:buSzPts val="1400"/>
              <a:buNone/>
            </a:pPr>
            <a:endParaRPr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158750" lvl="0" indent="0" algn="l" rtl="0">
              <a:lnSpc>
                <a:spcPct val="100000"/>
              </a:lnSpc>
              <a:spcBef>
                <a:spcPts val="0"/>
              </a:spcBef>
              <a:spcAft>
                <a:spcPts val="0"/>
              </a:spcAft>
              <a:buSzPts val="1100"/>
              <a:buNone/>
            </a:pPr>
            <a:endParaRPr lang="en-US" dirty="0"/>
          </a:p>
          <a:p>
            <a:pPr marL="152400" lvl="0" indent="0" algn="l" rtl="0">
              <a:lnSpc>
                <a:spcPct val="100000"/>
              </a:lnSpc>
              <a:spcBef>
                <a:spcPts val="0"/>
              </a:spcBef>
              <a:spcAft>
                <a:spcPts val="0"/>
              </a:spcAft>
              <a:buSzPts val="1100"/>
              <a:buFont typeface="Arial"/>
              <a:buNone/>
            </a:pPr>
            <a:r>
              <a:rPr lang="en-US" sz="1100" dirty="0"/>
              <a:t>Sam Cook</a:t>
            </a:r>
            <a:endParaRPr lang="en-US" dirty="0"/>
          </a:p>
          <a:p>
            <a:pPr marL="152400" lvl="0" indent="0" algn="l" rtl="0">
              <a:lnSpc>
                <a:spcPct val="100000"/>
              </a:lnSpc>
              <a:spcBef>
                <a:spcPts val="0"/>
              </a:spcBef>
              <a:spcAft>
                <a:spcPts val="0"/>
              </a:spcAft>
              <a:buSzPts val="1100"/>
              <a:buFont typeface="Arial"/>
              <a:buNone/>
            </a:pPr>
            <a:r>
              <a:rPr lang="en-US" sz="1100" b="0" dirty="0"/>
              <a:t>North Carolina State University </a:t>
            </a:r>
            <a:endParaRPr lang="en-US" dirty="0"/>
          </a:p>
          <a:p>
            <a:pPr marL="152400" lvl="0" indent="0" algn="l" rtl="0">
              <a:lnSpc>
                <a:spcPct val="100000"/>
              </a:lnSpc>
              <a:spcBef>
                <a:spcPts val="0"/>
              </a:spcBef>
              <a:spcAft>
                <a:spcPts val="0"/>
              </a:spcAft>
              <a:buSzPts val="1100"/>
              <a:buFont typeface="Arial"/>
              <a:buNone/>
            </a:pPr>
            <a:r>
              <a:rPr lang="en-US" sz="1100" b="0" dirty="0"/>
              <a:t>College of Natural Resources</a:t>
            </a:r>
            <a:endParaRPr lang="en-US" dirty="0"/>
          </a:p>
          <a:p>
            <a:pPr marL="152400" lvl="0" indent="0" algn="l" rtl="0">
              <a:lnSpc>
                <a:spcPct val="100000"/>
              </a:lnSpc>
              <a:spcBef>
                <a:spcPts val="0"/>
              </a:spcBef>
              <a:spcAft>
                <a:spcPts val="0"/>
              </a:spcAft>
              <a:buSzPts val="1100"/>
              <a:buFont typeface="Arial"/>
              <a:buNone/>
            </a:pPr>
            <a:endParaRPr lang="en-US" sz="1100" b="0" dirty="0"/>
          </a:p>
          <a:p>
            <a:pPr marL="152400" lvl="0" indent="0" algn="l" rtl="0">
              <a:lnSpc>
                <a:spcPct val="100000"/>
              </a:lnSpc>
              <a:spcBef>
                <a:spcPts val="0"/>
              </a:spcBef>
              <a:spcAft>
                <a:spcPts val="0"/>
              </a:spcAft>
              <a:buSzPts val="1100"/>
              <a:buNone/>
            </a:pPr>
            <a:r>
              <a:rPr lang="en-US" sz="1100" dirty="0"/>
              <a:t>Jacy Fisher </a:t>
            </a:r>
            <a:endParaRPr lang="en-US" dirty="0"/>
          </a:p>
          <a:p>
            <a:pPr marL="152400" lvl="0" indent="0" algn="l" rtl="0">
              <a:lnSpc>
                <a:spcPct val="100000"/>
              </a:lnSpc>
              <a:spcBef>
                <a:spcPts val="0"/>
              </a:spcBef>
              <a:spcAft>
                <a:spcPts val="0"/>
              </a:spcAft>
              <a:buSzPts val="1100"/>
              <a:buFont typeface="Arial"/>
              <a:buNone/>
            </a:pPr>
            <a:r>
              <a:rPr lang="en-US" sz="1100" b="0" dirty="0"/>
              <a:t>Associate Attorney</a:t>
            </a:r>
            <a:endParaRPr lang="en-US" dirty="0"/>
          </a:p>
          <a:p>
            <a:pPr marL="152400" lvl="0" indent="0" algn="l" rtl="0">
              <a:lnSpc>
                <a:spcPct val="100000"/>
              </a:lnSpc>
              <a:spcBef>
                <a:spcPts val="0"/>
              </a:spcBef>
              <a:spcAft>
                <a:spcPts val="0"/>
              </a:spcAft>
              <a:buSzPts val="1100"/>
              <a:buFont typeface="Arial"/>
              <a:buNone/>
            </a:pPr>
            <a:r>
              <a:rPr lang="en-US" sz="1100" b="0" dirty="0"/>
              <a:t>Gregory Varner &amp; Associates, P.C.</a:t>
            </a:r>
            <a:endParaRPr lang="en-US" dirty="0"/>
          </a:p>
          <a:p>
            <a:pPr marL="152400" lvl="0" indent="0" algn="l" rtl="0">
              <a:lnSpc>
                <a:spcPct val="100000"/>
              </a:lnSpc>
              <a:spcBef>
                <a:spcPts val="0"/>
              </a:spcBef>
              <a:spcAft>
                <a:spcPts val="0"/>
              </a:spcAft>
              <a:buSzPts val="1100"/>
              <a:buNone/>
            </a:pPr>
            <a:endParaRPr lang="en-US" sz="1100" dirty="0"/>
          </a:p>
          <a:p>
            <a:pPr marL="152400" lvl="0" indent="0" algn="l" rtl="0">
              <a:lnSpc>
                <a:spcPct val="100000"/>
              </a:lnSpc>
              <a:spcBef>
                <a:spcPts val="0"/>
              </a:spcBef>
              <a:spcAft>
                <a:spcPts val="0"/>
              </a:spcAft>
              <a:buSzPts val="1100"/>
              <a:buNone/>
            </a:pPr>
            <a:r>
              <a:rPr lang="en-US" sz="1100" b="0" dirty="0"/>
              <a:t>Eduardo Medina</a:t>
            </a:r>
            <a:endParaRPr lang="en-US" dirty="0"/>
          </a:p>
          <a:p>
            <a:pPr marL="152400" marR="0" lvl="0" indent="0" algn="l" rtl="0">
              <a:lnSpc>
                <a:spcPct val="100000"/>
              </a:lnSpc>
              <a:spcBef>
                <a:spcPts val="0"/>
              </a:spcBef>
              <a:spcAft>
                <a:spcPts val="0"/>
              </a:spcAft>
              <a:buClr>
                <a:srgbClr val="000000"/>
              </a:buClr>
              <a:buSzPts val="1100"/>
              <a:buFont typeface="Arial"/>
              <a:buNone/>
            </a:pPr>
            <a:r>
              <a:rPr lang="en-US" sz="1100" b="0" dirty="0"/>
              <a:t>New Mexico State University</a:t>
            </a:r>
            <a:endParaRPr lang="en-US" dirty="0"/>
          </a:p>
          <a:p>
            <a:pPr marL="152400" lvl="0" indent="0" algn="l" rtl="0">
              <a:lnSpc>
                <a:spcPct val="100000"/>
              </a:lnSpc>
              <a:spcBef>
                <a:spcPts val="0"/>
              </a:spcBef>
              <a:spcAft>
                <a:spcPts val="0"/>
              </a:spcAft>
              <a:buSzPts val="1100"/>
              <a:buNone/>
            </a:pPr>
            <a:endParaRPr lang="en-US" sz="1100" b="0" dirty="0"/>
          </a:p>
          <a:p>
            <a:pPr marL="152400" lvl="0" indent="0" algn="l" rtl="0">
              <a:lnSpc>
                <a:spcPct val="100000"/>
              </a:lnSpc>
              <a:spcBef>
                <a:spcPts val="0"/>
              </a:spcBef>
              <a:spcAft>
                <a:spcPts val="0"/>
              </a:spcAft>
              <a:buSzPts val="1200"/>
              <a:buNone/>
            </a:pPr>
            <a:r>
              <a:rPr lang="en-US" sz="1100" dirty="0"/>
              <a:t>Francine Miller, Esq.</a:t>
            </a:r>
            <a:endParaRPr lang="en-US" sz="800" dirty="0"/>
          </a:p>
          <a:p>
            <a:pPr marL="152400" lvl="0" indent="0" algn="l" rtl="0">
              <a:lnSpc>
                <a:spcPct val="100000"/>
              </a:lnSpc>
              <a:spcBef>
                <a:spcPts val="0"/>
              </a:spcBef>
              <a:spcAft>
                <a:spcPts val="0"/>
              </a:spcAft>
              <a:buSzPts val="1200"/>
              <a:buNone/>
            </a:pPr>
            <a:r>
              <a:rPr lang="en-US" sz="1100" b="0" dirty="0"/>
              <a:t>Center for Agriculture and Food Systems</a:t>
            </a:r>
            <a:endParaRPr lang="en-US" dirty="0"/>
          </a:p>
          <a:p>
            <a:pPr marL="152400" lvl="0" indent="0" algn="l" rtl="0">
              <a:lnSpc>
                <a:spcPct val="100000"/>
              </a:lnSpc>
              <a:spcBef>
                <a:spcPts val="0"/>
              </a:spcBef>
              <a:spcAft>
                <a:spcPts val="0"/>
              </a:spcAft>
              <a:buSzPts val="1200"/>
              <a:buNone/>
            </a:pPr>
            <a:r>
              <a:rPr lang="en-US" sz="1100" b="0" dirty="0"/>
              <a:t>Vermont Law and Graduate School</a:t>
            </a:r>
            <a:endParaRPr lang="en-US" dirty="0"/>
          </a:p>
          <a:p>
            <a:pPr marL="152400" lvl="0" indent="0" algn="l" rtl="0">
              <a:lnSpc>
                <a:spcPct val="100000"/>
              </a:lnSpc>
              <a:spcBef>
                <a:spcPts val="0"/>
              </a:spcBef>
              <a:spcAft>
                <a:spcPts val="0"/>
              </a:spcAft>
              <a:buSzPts val="1100"/>
              <a:buNone/>
            </a:pPr>
            <a:endParaRPr lang="en-US" sz="1100" b="0" dirty="0"/>
          </a:p>
          <a:p>
            <a:pPr marL="152400" lvl="0" indent="0" algn="l" rtl="0">
              <a:lnSpc>
                <a:spcPct val="100000"/>
              </a:lnSpc>
              <a:spcBef>
                <a:spcPts val="0"/>
              </a:spcBef>
              <a:spcAft>
                <a:spcPts val="0"/>
              </a:spcAft>
              <a:buSzPts val="1100"/>
              <a:buFont typeface="Arial"/>
              <a:buNone/>
            </a:pPr>
            <a:r>
              <a:rPr lang="en-US" sz="1100" dirty="0"/>
              <a:t>Kara Woods, PhD</a:t>
            </a:r>
            <a:endParaRPr lang="en-US" dirty="0"/>
          </a:p>
          <a:p>
            <a:pPr marL="152400" lvl="0" indent="0" algn="l" rtl="0">
              <a:lnSpc>
                <a:spcPct val="100000"/>
              </a:lnSpc>
              <a:spcBef>
                <a:spcPts val="0"/>
              </a:spcBef>
              <a:spcAft>
                <a:spcPts val="0"/>
              </a:spcAft>
              <a:buSzPts val="1100"/>
              <a:buFont typeface="Arial"/>
              <a:buNone/>
            </a:pPr>
            <a:r>
              <a:rPr lang="en-US" sz="1100" b="0" dirty="0"/>
              <a:t>National Policy Research Center</a:t>
            </a:r>
            <a:endParaRPr lang="en-US" dirty="0"/>
          </a:p>
          <a:p>
            <a:pPr marL="152400" lvl="0" indent="0" algn="l" rtl="0">
              <a:lnSpc>
                <a:spcPct val="100000"/>
              </a:lnSpc>
              <a:spcBef>
                <a:spcPts val="0"/>
              </a:spcBef>
              <a:spcAft>
                <a:spcPts val="0"/>
              </a:spcAft>
              <a:buSzPts val="1100"/>
              <a:buFont typeface="Arial"/>
              <a:buNone/>
            </a:pPr>
            <a:r>
              <a:rPr lang="en-US" sz="1100" b="0" dirty="0"/>
              <a:t>Alcorn State University</a:t>
            </a:r>
            <a:endParaRPr lang="en-US" dirty="0"/>
          </a:p>
          <a:p>
            <a:pPr marL="152400" lvl="0" indent="0" algn="l" rtl="0">
              <a:lnSpc>
                <a:spcPct val="100000"/>
              </a:lnSpc>
              <a:spcBef>
                <a:spcPts val="0"/>
              </a:spcBef>
              <a:spcAft>
                <a:spcPts val="0"/>
              </a:spcAft>
              <a:buSzPts val="1100"/>
              <a:buNone/>
            </a:pPr>
            <a:endParaRPr lang="en-US" sz="1100" b="0" dirty="0"/>
          </a:p>
          <a:p>
            <a:pPr marL="152400" lvl="0" indent="0" algn="l" rtl="0">
              <a:lnSpc>
                <a:spcPct val="100000"/>
              </a:lnSpc>
              <a:spcBef>
                <a:spcPts val="0"/>
              </a:spcBef>
              <a:spcAft>
                <a:spcPts val="0"/>
              </a:spcAft>
              <a:buSzPts val="1100"/>
              <a:buNone/>
            </a:pPr>
            <a:r>
              <a:rPr lang="en-US" sz="1100" b="0" dirty="0"/>
              <a:t>Portia Johnson, PhD</a:t>
            </a:r>
            <a:endParaRPr lang="en-US" dirty="0"/>
          </a:p>
          <a:p>
            <a:pPr marL="152400" marR="0" lvl="0" indent="0" algn="l" rtl="0">
              <a:lnSpc>
                <a:spcPct val="100000"/>
              </a:lnSpc>
              <a:spcBef>
                <a:spcPts val="0"/>
              </a:spcBef>
              <a:spcAft>
                <a:spcPts val="0"/>
              </a:spcAft>
              <a:buClr>
                <a:srgbClr val="000000"/>
              </a:buClr>
              <a:buSzPts val="1100"/>
              <a:buFont typeface="Arial"/>
              <a:buNone/>
            </a:pPr>
            <a:r>
              <a:rPr lang="en-US" sz="1100" b="0" dirty="0"/>
              <a:t>Auburn University</a:t>
            </a:r>
            <a:endParaRPr lang="en-US" dirty="0"/>
          </a:p>
          <a:p>
            <a:pPr marL="152400" lvl="0" indent="0" algn="l" rtl="0">
              <a:lnSpc>
                <a:spcPct val="100000"/>
              </a:lnSpc>
              <a:spcBef>
                <a:spcPts val="0"/>
              </a:spcBef>
              <a:spcAft>
                <a:spcPts val="0"/>
              </a:spcAft>
              <a:buSzPts val="1100"/>
              <a:buNone/>
            </a:pPr>
            <a:endParaRPr lang="en-US" sz="1100" b="0" dirty="0"/>
          </a:p>
          <a:p>
            <a:pPr marL="152400" lvl="0" indent="0" algn="l" rtl="0">
              <a:lnSpc>
                <a:spcPct val="100000"/>
              </a:lnSpc>
              <a:spcBef>
                <a:spcPts val="0"/>
              </a:spcBef>
              <a:spcAft>
                <a:spcPts val="0"/>
              </a:spcAft>
              <a:buSzPts val="1200"/>
              <a:buNone/>
            </a:pPr>
            <a:r>
              <a:rPr lang="en-US" sz="1100" dirty="0"/>
              <a:t>Becky Smith, PhD</a:t>
            </a:r>
            <a:endParaRPr lang="en-US" sz="1000" dirty="0"/>
          </a:p>
          <a:p>
            <a:pPr marL="152400" lvl="0" indent="0" algn="l" rtl="0">
              <a:lnSpc>
                <a:spcPct val="100000"/>
              </a:lnSpc>
              <a:spcBef>
                <a:spcPts val="0"/>
              </a:spcBef>
              <a:spcAft>
                <a:spcPts val="0"/>
              </a:spcAft>
              <a:buSzPts val="1200"/>
              <a:buNone/>
            </a:pPr>
            <a:r>
              <a:rPr lang="en-US" sz="1100" b="0" dirty="0"/>
              <a:t>Mississippi State University Extension</a:t>
            </a:r>
            <a:endParaRPr lang="en-US" dirty="0"/>
          </a:p>
          <a:p>
            <a:pPr marL="152400" lvl="0" indent="0" algn="l" rtl="0">
              <a:lnSpc>
                <a:spcPct val="100000"/>
              </a:lnSpc>
              <a:spcBef>
                <a:spcPts val="0"/>
              </a:spcBef>
              <a:spcAft>
                <a:spcPts val="0"/>
              </a:spcAft>
              <a:buSzPts val="1200"/>
              <a:buNone/>
            </a:pPr>
            <a:endParaRPr lang="en-US" sz="1100" b="0" dirty="0"/>
          </a:p>
          <a:p>
            <a:pPr marL="152400" lvl="0" indent="0" algn="l" rtl="0">
              <a:lnSpc>
                <a:spcPct val="100000"/>
              </a:lnSpc>
              <a:spcBef>
                <a:spcPts val="0"/>
              </a:spcBef>
              <a:spcAft>
                <a:spcPts val="0"/>
              </a:spcAft>
              <a:buSzPts val="1200"/>
              <a:buNone/>
            </a:pPr>
            <a:r>
              <a:rPr lang="en-US" sz="1100" dirty="0"/>
              <a:t>Sandra Thompson, EdD</a:t>
            </a:r>
            <a:endParaRPr lang="en-US" dirty="0"/>
          </a:p>
          <a:p>
            <a:pPr marL="152400" lvl="0" indent="0" algn="l" rtl="0">
              <a:lnSpc>
                <a:spcPct val="100000"/>
              </a:lnSpc>
              <a:spcBef>
                <a:spcPts val="0"/>
              </a:spcBef>
              <a:spcAft>
                <a:spcPts val="0"/>
              </a:spcAft>
              <a:buSzPts val="1200"/>
              <a:buNone/>
            </a:pPr>
            <a:r>
              <a:rPr lang="en-US" sz="1100" b="0" dirty="0"/>
              <a:t>South Carolina State University</a:t>
            </a:r>
            <a:endParaRPr lang="en-US" dirty="0"/>
          </a:p>
          <a:p>
            <a:pPr marL="152400" lvl="0" indent="0" algn="l" rtl="0">
              <a:lnSpc>
                <a:spcPct val="100000"/>
              </a:lnSpc>
              <a:spcBef>
                <a:spcPts val="0"/>
              </a:spcBef>
              <a:spcAft>
                <a:spcPts val="0"/>
              </a:spcAft>
              <a:buSzPts val="1100"/>
              <a:buFont typeface="Arial"/>
              <a:buNone/>
            </a:pPr>
            <a:endParaRPr lang="en-US" sz="1100" dirty="0"/>
          </a:p>
          <a:p>
            <a:pPr marL="152400" lvl="0" indent="0" algn="l" rtl="0">
              <a:lnSpc>
                <a:spcPct val="100000"/>
              </a:lnSpc>
              <a:spcBef>
                <a:spcPts val="0"/>
              </a:spcBef>
              <a:spcAft>
                <a:spcPts val="0"/>
              </a:spcAft>
              <a:buSzPts val="1100"/>
              <a:buFont typeface="Arial"/>
              <a:buNone/>
            </a:pPr>
            <a:r>
              <a:rPr lang="en-US" sz="1100" dirty="0"/>
              <a:t>Ryan Thomson, PhD</a:t>
            </a:r>
            <a:endParaRPr lang="en-US" dirty="0"/>
          </a:p>
          <a:p>
            <a:pPr marL="152400" lvl="0" indent="0" algn="l" rtl="0">
              <a:lnSpc>
                <a:spcPct val="100000"/>
              </a:lnSpc>
              <a:spcBef>
                <a:spcPts val="0"/>
              </a:spcBef>
              <a:spcAft>
                <a:spcPts val="0"/>
              </a:spcAft>
              <a:buSzPts val="1100"/>
              <a:buFont typeface="Arial"/>
              <a:buNone/>
            </a:pPr>
            <a:r>
              <a:rPr lang="en-US" sz="1100" b="0" dirty="0"/>
              <a:t>Auburn University</a:t>
            </a:r>
            <a:endParaRPr lang="en-US" dirty="0"/>
          </a:p>
          <a:p>
            <a:pPr marL="152400" lvl="0" indent="0" algn="l" rtl="0">
              <a:lnSpc>
                <a:spcPct val="100000"/>
              </a:lnSpc>
              <a:spcBef>
                <a:spcPts val="0"/>
              </a:spcBef>
              <a:spcAft>
                <a:spcPts val="0"/>
              </a:spcAft>
              <a:buSzPts val="1100"/>
              <a:buFont typeface="Arial"/>
              <a:buNone/>
            </a:pPr>
            <a:endParaRPr lang="en-US" sz="1100" b="0" dirty="0"/>
          </a:p>
          <a:p>
            <a:pPr marL="152400" lvl="0" indent="0" algn="l" rtl="0">
              <a:lnSpc>
                <a:spcPct val="100000"/>
              </a:lnSpc>
              <a:spcBef>
                <a:spcPts val="0"/>
              </a:spcBef>
              <a:spcAft>
                <a:spcPts val="0"/>
              </a:spcAft>
              <a:buSzPts val="1100"/>
              <a:buFont typeface="Arial"/>
              <a:buNone/>
            </a:pPr>
            <a:r>
              <a:rPr lang="en-US" sz="1100" dirty="0"/>
              <a:t>Robert Zabawa, PhD</a:t>
            </a:r>
            <a:endParaRPr lang="en-US" dirty="0"/>
          </a:p>
          <a:p>
            <a:pPr marL="152400" lvl="0" indent="0" algn="l" rtl="0">
              <a:lnSpc>
                <a:spcPct val="100000"/>
              </a:lnSpc>
              <a:spcBef>
                <a:spcPts val="0"/>
              </a:spcBef>
              <a:spcAft>
                <a:spcPts val="0"/>
              </a:spcAft>
              <a:buSzPts val="1100"/>
              <a:buFont typeface="Arial"/>
              <a:buNone/>
            </a:pPr>
            <a:r>
              <a:rPr lang="en-US" sz="1100" b="0" dirty="0"/>
              <a:t>Tuskegee University</a:t>
            </a:r>
            <a:endParaRPr lang="en-US" dirty="0"/>
          </a:p>
          <a:p>
            <a:pPr marL="158750" lvl="0" indent="0" algn="l" rtl="0">
              <a:lnSpc>
                <a:spcPct val="100000"/>
              </a:lnSpc>
              <a:spcBef>
                <a:spcPts val="0"/>
              </a:spcBef>
              <a:spcAft>
                <a:spcPts val="0"/>
              </a:spcAft>
              <a:buSzPts val="1100"/>
              <a:buNone/>
            </a:pP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265f65f7d0f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1" name="Google Shape;661;g265f65f7d0f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Local GIS websites can allow you to see heirs’ property at the county level in some states. This example is from Macon County, Alabama, with heirs’ property in red.</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265f65f7d0f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7" name="Google Shape;667;g265f65f7d0f_0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Now, let’s focus on your family.</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265f65f7d0f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9" name="Google Shape;679;g265f65f7d0f_0_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Online records are sometimes available through the county revenue commissioner’s office (or similar office in other states).  The next few slides will demonstrate an example of what might be available online.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a:latin typeface="Arial"/>
                <a:ea typeface="Arial"/>
                <a:cs typeface="Arial"/>
                <a:sym typeface="Arial"/>
              </a:rPr>
              <a:t>You may find it helpful to find the local office for this training and be ready to discuss differences.  Instructions for doing this are on the next slide.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5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b="0"/>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265f65f7d0f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6" name="Google Shape;686;g265f65f7d0f_0_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This slide shows how Macon County, Alabama’s site looks.  </a:t>
            </a:r>
            <a:endParaRPr/>
          </a:p>
          <a:p>
            <a:pPr marL="0" marR="0" lvl="0" indent="0" algn="l" rtl="0">
              <a:lnSpc>
                <a:spcPct val="100000"/>
              </a:lnSpc>
              <a:spcBef>
                <a:spcPts val="0"/>
              </a:spcBef>
              <a:spcAft>
                <a:spcPts val="0"/>
              </a:spcAft>
              <a:buSzPts val="1400"/>
              <a:buNone/>
            </a:pPr>
            <a:r>
              <a:rPr lang="en-US">
                <a:latin typeface="Arial"/>
                <a:ea typeface="Arial"/>
                <a:cs typeface="Arial"/>
                <a:sym typeface="Arial"/>
              </a:rPr>
              <a:t>	</a:t>
            </a:r>
            <a:endParaRPr/>
          </a:p>
          <a:p>
            <a:pPr marL="0" marR="0" lvl="0" indent="0" algn="l" rtl="0">
              <a:lnSpc>
                <a:spcPct val="100000"/>
              </a:lnSpc>
              <a:spcBef>
                <a:spcPts val="0"/>
              </a:spcBef>
              <a:spcAft>
                <a:spcPts val="0"/>
              </a:spcAft>
              <a:buSzPts val="1400"/>
              <a:buNone/>
            </a:pPr>
            <a:r>
              <a:rPr lang="en-US">
                <a:latin typeface="Arial"/>
                <a:ea typeface="Arial"/>
                <a:cs typeface="Arial"/>
                <a:sym typeface="Arial"/>
              </a:rPr>
              <a:t>Notice the link to the GIS Map as the starting point.</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Activity</a:t>
            </a:r>
            <a:r>
              <a:rPr lang="en-US">
                <a:latin typeface="Arial"/>
                <a:ea typeface="Arial"/>
                <a:cs typeface="Arial"/>
                <a:sym typeface="Arial"/>
              </a:rPr>
              <a:t>:  </a:t>
            </a:r>
            <a:endParaRPr/>
          </a:p>
          <a:p>
            <a:pPr marL="0" marR="0" lvl="0" indent="0" algn="l" rtl="0">
              <a:lnSpc>
                <a:spcPct val="100000"/>
              </a:lnSpc>
              <a:spcBef>
                <a:spcPts val="0"/>
              </a:spcBef>
              <a:spcAft>
                <a:spcPts val="0"/>
              </a:spcAft>
              <a:buSzPts val="1400"/>
              <a:buNone/>
            </a:pPr>
            <a:r>
              <a:rPr lang="en-US">
                <a:latin typeface="Arial"/>
                <a:ea typeface="Arial"/>
                <a:cs typeface="Arial"/>
                <a:sym typeface="Arial"/>
              </a:rPr>
              <a:t>Searching your county records online</a:t>
            </a:r>
            <a:endParaRPr/>
          </a:p>
          <a:p>
            <a:pPr marL="628650" marR="0" lvl="1" indent="-177800" algn="l" rtl="0">
              <a:lnSpc>
                <a:spcPct val="100000"/>
              </a:lnSpc>
              <a:spcBef>
                <a:spcPts val="0"/>
              </a:spcBef>
              <a:spcAft>
                <a:spcPts val="0"/>
              </a:spcAft>
              <a:buClr>
                <a:schemeClr val="dk1"/>
              </a:buClr>
              <a:buSzPts val="1200"/>
              <a:buFont typeface="Arial"/>
              <a:buChar char="•"/>
            </a:pPr>
            <a:r>
              <a:rPr lang="en-US" sz="1200" b="0" i="0" u="none" strike="noStrike" cap="none">
                <a:solidFill>
                  <a:schemeClr val="dk1"/>
                </a:solidFill>
                <a:latin typeface="Arial"/>
                <a:ea typeface="Arial"/>
                <a:cs typeface="Arial"/>
                <a:sym typeface="Arial"/>
              </a:rPr>
              <a:t>Open your browser on your computer, phone, or other web-based device.  </a:t>
            </a:r>
            <a:endParaRPr sz="1200" b="0" i="0" u="none" strike="noStrike" cap="none">
              <a:solidFill>
                <a:schemeClr val="dk1"/>
              </a:solidFill>
              <a:latin typeface="Arial"/>
              <a:ea typeface="Arial"/>
              <a:cs typeface="Arial"/>
              <a:sym typeface="Arial"/>
            </a:endParaRPr>
          </a:p>
          <a:p>
            <a:pPr marL="628650" marR="0" lvl="1" indent="-177800" algn="l" rtl="0">
              <a:lnSpc>
                <a:spcPct val="100000"/>
              </a:lnSpc>
              <a:spcBef>
                <a:spcPts val="0"/>
              </a:spcBef>
              <a:spcAft>
                <a:spcPts val="0"/>
              </a:spcAft>
              <a:buClr>
                <a:schemeClr val="dk1"/>
              </a:buClr>
              <a:buSzPts val="1200"/>
              <a:buFont typeface="Arial"/>
              <a:buChar char="•"/>
            </a:pPr>
            <a:r>
              <a:rPr lang="en-US" sz="1200" b="0" i="0" u="none" strike="noStrike" cap="none">
                <a:solidFill>
                  <a:schemeClr val="dk1"/>
                </a:solidFill>
                <a:latin typeface="Arial"/>
                <a:ea typeface="Arial"/>
                <a:cs typeface="Arial"/>
                <a:sym typeface="Arial"/>
              </a:rPr>
              <a:t>Search for your county, state, GIS</a:t>
            </a:r>
            <a:endParaRPr sz="1200" b="0" i="0" u="none" strike="noStrike" cap="none">
              <a:solidFill>
                <a:schemeClr val="dk1"/>
              </a:solidFill>
              <a:latin typeface="Arial"/>
              <a:ea typeface="Arial"/>
              <a:cs typeface="Arial"/>
              <a:sym typeface="Arial"/>
            </a:endParaRPr>
          </a:p>
          <a:p>
            <a:pPr marL="628650" marR="0" lvl="1" indent="-177800" algn="l" rtl="0">
              <a:lnSpc>
                <a:spcPct val="100000"/>
              </a:lnSpc>
              <a:spcBef>
                <a:spcPts val="0"/>
              </a:spcBef>
              <a:spcAft>
                <a:spcPts val="0"/>
              </a:spcAft>
              <a:buClr>
                <a:schemeClr val="dk1"/>
              </a:buClr>
              <a:buSzPts val="1200"/>
              <a:buFont typeface="Arial"/>
              <a:buChar char="•"/>
            </a:pPr>
            <a:r>
              <a:rPr lang="en-US" sz="1200" b="0" i="0" u="none" strike="noStrike" cap="none">
                <a:solidFill>
                  <a:schemeClr val="dk1"/>
                </a:solidFill>
                <a:latin typeface="Arial"/>
                <a:ea typeface="Arial"/>
                <a:cs typeface="Arial"/>
                <a:sym typeface="Arial"/>
              </a:rPr>
              <a:t>Is it accessible?  If so, can you type in a search?</a:t>
            </a:r>
            <a:endParaRPr sz="1200" b="0" i="0" u="none" strike="noStrike" cap="none">
              <a:solidFill>
                <a:schemeClr val="dk1"/>
              </a:solidFill>
              <a:latin typeface="Arial"/>
              <a:ea typeface="Arial"/>
              <a:cs typeface="Arial"/>
              <a:sym typeface="Arial"/>
            </a:endParaRPr>
          </a:p>
          <a:p>
            <a:pPr marL="628650" marR="0" lvl="1" indent="-177800" algn="l" rtl="0">
              <a:lnSpc>
                <a:spcPct val="100000"/>
              </a:lnSpc>
              <a:spcBef>
                <a:spcPts val="0"/>
              </a:spcBef>
              <a:spcAft>
                <a:spcPts val="0"/>
              </a:spcAft>
              <a:buClr>
                <a:schemeClr val="dk1"/>
              </a:buClr>
              <a:buSzPts val="1200"/>
              <a:buFont typeface="Arial"/>
              <a:buChar char="•"/>
            </a:pPr>
            <a:r>
              <a:rPr lang="en-US" sz="1200" b="0" i="0" u="none" strike="noStrike" cap="none">
                <a:solidFill>
                  <a:schemeClr val="dk1"/>
                </a:solidFill>
                <a:latin typeface="Arial"/>
                <a:ea typeface="Arial"/>
                <a:cs typeface="Arial"/>
                <a:sym typeface="Arial"/>
              </a:rPr>
              <a:t>If you can type in a search, type in your last name.  Did anything show up?</a:t>
            </a:r>
            <a:endParaRPr sz="1200" b="0" i="0" u="none" strike="noStrike" cap="none">
              <a:solidFill>
                <a:schemeClr val="dk1"/>
              </a:solidFill>
              <a:latin typeface="Arial"/>
              <a:ea typeface="Arial"/>
              <a:cs typeface="Arial"/>
              <a:sym typeface="Arial"/>
            </a:endParaRPr>
          </a:p>
          <a:p>
            <a:pPr marL="628650" marR="0" lvl="1" indent="-177800" algn="l" rtl="0">
              <a:lnSpc>
                <a:spcPct val="100000"/>
              </a:lnSpc>
              <a:spcBef>
                <a:spcPts val="0"/>
              </a:spcBef>
              <a:spcAft>
                <a:spcPts val="0"/>
              </a:spcAft>
              <a:buClr>
                <a:schemeClr val="dk1"/>
              </a:buClr>
              <a:buSzPts val="1200"/>
              <a:buFont typeface="Arial"/>
              <a:buChar char="•"/>
            </a:pPr>
            <a:r>
              <a:rPr lang="en-US" sz="1200" b="0" i="0" u="none" strike="noStrike" cap="none">
                <a:solidFill>
                  <a:schemeClr val="dk1"/>
                </a:solidFill>
                <a:latin typeface="Arial"/>
                <a:ea typeface="Arial"/>
                <a:cs typeface="Arial"/>
                <a:sym typeface="Arial"/>
              </a:rPr>
              <a:t>Discussion:  Take a few minutes for different participants to share what they found or anything they noticed.</a:t>
            </a:r>
            <a:endParaRPr sz="1200" b="0" i="0" u="none" strike="noStrike" cap="none">
              <a:solidFill>
                <a:schemeClr val="dk1"/>
              </a:solidFill>
              <a:latin typeface="Arial"/>
              <a:ea typeface="Arial"/>
              <a:cs typeface="Arial"/>
              <a:sym typeface="Arial"/>
            </a:endParaRPr>
          </a:p>
          <a:p>
            <a:pPr marL="457200" marR="0" lvl="0" indent="-22860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10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b="0"/>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265f65f7d0f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3" name="Google Shape;693;g265f65f7d0f_0_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A family name can be entered to begin the search.</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 </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265f65f7d0f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0" name="Google Shape;700;g265f65f7d0f_0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These words will sometimes appear in the search for a family name.  Seeing any of these may indicate you have heirs’ property.  The next slide shows how those might appear.</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2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2b2074257d1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8" name="Google Shape;708;g2b2074257d1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In addition to the challenges of having different terms for heirs’ property, inconsistencies in how they are written create even more challenges.  Additionally, s</a:t>
            </a:r>
            <a:r>
              <a:rPr lang="en-US"/>
              <a:t>earch terms also may be part of larger terms, “heir” is inside “their” and “estate” may be a proper name for a residential community, or the name of a road. </a:t>
            </a:r>
            <a:endParaRPr/>
          </a:p>
          <a:p>
            <a:pPr marL="457200" lvl="1" indent="0" algn="l" rtl="0">
              <a:lnSpc>
                <a:spcPct val="100000"/>
              </a:lnSpc>
              <a:spcBef>
                <a:spcPts val="0"/>
              </a:spcBef>
              <a:spcAft>
                <a:spcPts val="0"/>
              </a:spcAft>
              <a:buSzPts val="1400"/>
              <a:buNone/>
            </a:pPr>
            <a:endParaRPr/>
          </a:p>
          <a:p>
            <a:pPr marL="457200" lvl="1" indent="0" algn="l" rtl="0">
              <a:lnSpc>
                <a:spcPct val="100000"/>
              </a:lnSpc>
              <a:spcBef>
                <a:spcPts val="0"/>
              </a:spcBef>
              <a:spcAft>
                <a:spcPts val="0"/>
              </a:spcAft>
              <a:buSzPts val="1400"/>
              <a:buNone/>
            </a:pPr>
            <a:r>
              <a:rPr lang="en-US"/>
              <a:t>Also, while all the land tracts listed under et al, or estate, etc. may not be heirs’ property, a significant percentage may be. </a:t>
            </a:r>
            <a:endParaRPr/>
          </a:p>
          <a:p>
            <a:pPr marL="457200" lvl="1" indent="0" algn="l" rtl="0">
              <a:lnSpc>
                <a:spcPct val="100000"/>
              </a:lnSpc>
              <a:spcBef>
                <a:spcPts val="0"/>
              </a:spcBef>
              <a:spcAft>
                <a:spcPts val="0"/>
              </a:spcAft>
              <a:buSzPts val="1400"/>
              <a:buNone/>
            </a:pPr>
            <a:endParaRPr/>
          </a:p>
          <a:p>
            <a:pPr marL="457200" lvl="1" indent="0" algn="l" rtl="0">
              <a:lnSpc>
                <a:spcPct val="100000"/>
              </a:lnSpc>
              <a:spcBef>
                <a:spcPts val="0"/>
              </a:spcBef>
              <a:spcAft>
                <a:spcPts val="0"/>
              </a:spcAft>
              <a:buSzPts val="1400"/>
              <a:buNone/>
            </a:pPr>
            <a:r>
              <a:rPr lang="en-US"/>
              <a:t>Therefore, it may be necessary to ask your county official, the Tax Assessor, the Revenue Commissioner, etc., what term(s) they use to indicate heirs’ property.</a:t>
            </a:r>
            <a:endParaRPr/>
          </a:p>
          <a:p>
            <a:pPr marL="457200" marR="0" lvl="0" indent="-22860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5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b="0"/>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265f65f7d0f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7" name="Google Shape;717;g265f65f7d0f_0_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Point out how the different designations show up on these examples.  </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5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b="0">
                <a:latin typeface="Arial"/>
                <a:ea typeface="Arial"/>
                <a:cs typeface="Arial"/>
                <a:sym typeface="Arial"/>
              </a:rPr>
              <a:t>None</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265f65f7d0f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3" name="Google Shape;723;g265f65f7d0f_0_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100"/>
              <a:buFont typeface="Arial"/>
              <a:buNone/>
            </a:pPr>
            <a:r>
              <a:rPr lang="en-US" b="1">
                <a:latin typeface="Arial"/>
                <a:ea typeface="Arial"/>
                <a:cs typeface="Arial"/>
                <a:sym typeface="Arial"/>
              </a:rPr>
              <a:t>Instructions:  </a:t>
            </a:r>
            <a:r>
              <a:rPr lang="en-US" sz="1800" b="0">
                <a:solidFill>
                  <a:srgbClr val="1F497D"/>
                </a:solidFill>
                <a:latin typeface="Calibri"/>
                <a:ea typeface="Calibri"/>
                <a:cs typeface="Calibri"/>
                <a:sym typeface="Calibri"/>
              </a:rPr>
              <a:t>Different</a:t>
            </a:r>
            <a:r>
              <a:rPr lang="en-US" sz="1800">
                <a:solidFill>
                  <a:srgbClr val="1F497D"/>
                </a:solidFill>
                <a:latin typeface="Calibri"/>
                <a:ea typeface="Calibri"/>
                <a:cs typeface="Calibri"/>
                <a:sym typeface="Calibri"/>
              </a:rPr>
              <a:t> counties have differing levels of access to on-line land parcel information. Some information is easily accessible, while some may require a login and password, or even a fee.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5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b="0"/>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0" name="Google Shape;730;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dirty="0">
                <a:latin typeface="Arial"/>
                <a:ea typeface="Arial"/>
                <a:cs typeface="Arial"/>
                <a:sym typeface="Arial"/>
              </a:rPr>
              <a:t>Instructions:  </a:t>
            </a:r>
            <a:r>
              <a:rPr lang="en-US" dirty="0"/>
              <a:t>Because heirs’ property is land without secured title, it is often the target of takeaway strategies, many legal.  This next section explores some of the common ways in which the land is lost.</a:t>
            </a:r>
            <a:endParaRPr dirty="0"/>
          </a:p>
          <a:p>
            <a:pPr marL="0" marR="0" lvl="0" indent="0" algn="l" rtl="0">
              <a:lnSpc>
                <a:spcPct val="100000"/>
              </a:lnSpc>
              <a:spcBef>
                <a:spcPts val="0"/>
              </a:spcBef>
              <a:spcAft>
                <a:spcPts val="0"/>
              </a:spcAft>
              <a:buClr>
                <a:srgbClr val="000000"/>
              </a:buClr>
              <a:buSzPts val="1100"/>
              <a:buFont typeface="Arial"/>
              <a:buNone/>
            </a:pPr>
            <a:endParaRPr dirty="0"/>
          </a:p>
          <a:p>
            <a:pPr marL="457200" lvl="0" indent="-22860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457200" marR="0" lvl="0" indent="-228600" algn="l" rtl="0">
              <a:lnSpc>
                <a:spcPct val="100000"/>
              </a:lnSpc>
              <a:spcBef>
                <a:spcPts val="0"/>
              </a:spcBef>
              <a:spcAft>
                <a:spcPts val="0"/>
              </a:spcAft>
              <a:buSzPts val="1400"/>
              <a:buNone/>
            </a:pPr>
            <a:endParaRPr b="1"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457200" marR="0" lvl="0" indent="-228600" algn="l" rtl="0">
              <a:lnSpc>
                <a:spcPct val="100000"/>
              </a:lnSpc>
              <a:spcBef>
                <a:spcPts val="0"/>
              </a:spcBef>
              <a:spcAft>
                <a:spcPts val="0"/>
              </a:spcAft>
              <a:buSzPts val="1400"/>
              <a:buNone/>
            </a:pPr>
            <a:endParaRPr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5" name="Google Shape;265;p1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a:t>This slide shows the three parts of the curriculum and gives a quick view of the components covered in each section. </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chemeClr val="dk1"/>
              </a:buClr>
              <a:buSzPts val="1200"/>
              <a:buFont typeface="Calibri"/>
              <a:buNone/>
            </a:pPr>
            <a:r>
              <a:rPr lang="en-US" b="1"/>
              <a:t>Time</a:t>
            </a:r>
            <a:r>
              <a:rPr lang="en-US" b="0"/>
              <a:t>: 1 minute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Handouts</a:t>
            </a:r>
            <a:r>
              <a:rPr lang="en-US"/>
              <a:t>: None</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6" name="Google Shape;736;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dirty="0">
                <a:latin typeface="Arial"/>
                <a:ea typeface="Arial"/>
                <a:cs typeface="Arial"/>
                <a:sym typeface="Arial"/>
              </a:rPr>
              <a:t>Instructions:  </a:t>
            </a:r>
            <a:r>
              <a:rPr lang="en-US" dirty="0"/>
              <a:t>Because heirs’ property is land without secured title, it is often the target of takeaway strategies, many legal.  This next section explores some of the common ways in which the land is lost.</a:t>
            </a:r>
            <a:endParaRPr dirty="0"/>
          </a:p>
          <a:p>
            <a:pPr marL="0" marR="0" lvl="0" indent="0" algn="l" rtl="0">
              <a:lnSpc>
                <a:spcPct val="100000"/>
              </a:lnSpc>
              <a:spcBef>
                <a:spcPts val="0"/>
              </a:spcBef>
              <a:spcAft>
                <a:spcPts val="0"/>
              </a:spcAft>
              <a:buClr>
                <a:srgbClr val="000000"/>
              </a:buClr>
              <a:buSzPts val="1100"/>
              <a:buFont typeface="Arial"/>
              <a:buNone/>
            </a:pPr>
            <a:endParaRPr dirty="0"/>
          </a:p>
          <a:p>
            <a:pPr marL="457200" lvl="0" indent="-22860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457200" marR="0" lvl="0" indent="-228600" algn="l" rtl="0">
              <a:lnSpc>
                <a:spcPct val="100000"/>
              </a:lnSpc>
              <a:spcBef>
                <a:spcPts val="0"/>
              </a:spcBef>
              <a:spcAft>
                <a:spcPts val="0"/>
              </a:spcAft>
              <a:buSzPts val="1400"/>
              <a:buNone/>
            </a:pPr>
            <a:endParaRPr b="1"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457200" marR="0" lvl="0" indent="-228600" algn="l" rtl="0">
              <a:lnSpc>
                <a:spcPct val="100000"/>
              </a:lnSpc>
              <a:spcBef>
                <a:spcPts val="0"/>
              </a:spcBef>
              <a:spcAft>
                <a:spcPts val="0"/>
              </a:spcAft>
              <a:buSzPts val="1400"/>
              <a:buNone/>
            </a:pPr>
            <a:endParaRPr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3" name="Google Shape;743;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This slide outlines some of the ways heirs’ property can be lost.  </a:t>
            </a:r>
            <a:endParaRPr/>
          </a:p>
          <a:p>
            <a:pPr marL="457200" lvl="1" indent="0" algn="l" rtl="0">
              <a:lnSpc>
                <a:spcPct val="100000"/>
              </a:lnSpc>
              <a:spcBef>
                <a:spcPts val="0"/>
              </a:spcBef>
              <a:spcAft>
                <a:spcPts val="0"/>
              </a:spcAft>
              <a:buClr>
                <a:schemeClr val="lt1"/>
              </a:buClr>
              <a:buSzPts val="1100"/>
              <a:buNone/>
            </a:pPr>
            <a:endParaRPr sz="1200">
              <a:solidFill>
                <a:schemeClr val="lt1"/>
              </a:solidFill>
              <a:latin typeface="Arial"/>
              <a:ea typeface="Arial"/>
              <a:cs typeface="Arial"/>
              <a:sym typeface="Arial"/>
            </a:endParaRPr>
          </a:p>
          <a:p>
            <a:pPr marL="457200" lvl="1" indent="0" algn="l" rtl="0">
              <a:lnSpc>
                <a:spcPct val="100000"/>
              </a:lnSpc>
              <a:spcBef>
                <a:spcPts val="1600"/>
              </a:spcBef>
              <a:spcAft>
                <a:spcPts val="0"/>
              </a:spcAft>
              <a:buClr>
                <a:schemeClr val="lt1"/>
              </a:buClr>
              <a:buSzPts val="1100"/>
              <a:buNone/>
            </a:pPr>
            <a:r>
              <a:rPr lang="en-US" sz="1200">
                <a:solidFill>
                  <a:schemeClr val="lt1"/>
                </a:solidFill>
                <a:latin typeface="Arial"/>
                <a:ea typeface="Arial"/>
                <a:cs typeface="Arial"/>
                <a:sym typeface="Arial"/>
              </a:rPr>
              <a:t>In 1910, there were 15,961,506 acres on Black-owned farms in full-ownership (with no additional rented acres or part-ownership, or land used by tenants or sharecroppers). By the last agricultural census in 2022, this number has declined by 89% to 1,840,788 acres on Black-owned farms in full-ownership.</a:t>
            </a:r>
            <a:endParaRPr/>
          </a:p>
          <a:p>
            <a:pPr marL="457200" lvl="1" indent="0" algn="l" rtl="0">
              <a:lnSpc>
                <a:spcPct val="100000"/>
              </a:lnSpc>
              <a:spcBef>
                <a:spcPts val="1600"/>
              </a:spcBef>
              <a:spcAft>
                <a:spcPts val="0"/>
              </a:spcAft>
              <a:buClr>
                <a:schemeClr val="lt1"/>
              </a:buClr>
              <a:buSzPts val="1100"/>
              <a:buNone/>
            </a:pPr>
            <a:endParaRPr sz="1200">
              <a:solidFill>
                <a:schemeClr val="lt1"/>
              </a:solidFill>
              <a:latin typeface="Arial"/>
              <a:ea typeface="Arial"/>
              <a:cs typeface="Arial"/>
              <a:sym typeface="Arial"/>
            </a:endParaRPr>
          </a:p>
          <a:p>
            <a:pPr marL="457200" lvl="1" indent="0" algn="l" rtl="0">
              <a:lnSpc>
                <a:spcPct val="100000"/>
              </a:lnSpc>
              <a:spcBef>
                <a:spcPts val="1600"/>
              </a:spcBef>
              <a:spcAft>
                <a:spcPts val="0"/>
              </a:spcAft>
              <a:buClr>
                <a:schemeClr val="lt1"/>
              </a:buClr>
              <a:buSzPts val="1100"/>
              <a:buNone/>
            </a:pPr>
            <a:r>
              <a:rPr lang="en-US" sz="1200">
                <a:solidFill>
                  <a:schemeClr val="lt1"/>
                </a:solidFill>
                <a:latin typeface="Arial"/>
                <a:ea typeface="Arial"/>
                <a:cs typeface="Arial"/>
                <a:sym typeface="Arial"/>
              </a:rPr>
              <a:t>Major cause of this land loss was through land as heirs' property.</a:t>
            </a:r>
            <a:endParaRPr sz="1200">
              <a:solidFill>
                <a:schemeClr val="lt1"/>
              </a:solidFill>
              <a:latin typeface="Arial"/>
              <a:ea typeface="Arial"/>
              <a:cs typeface="Arial"/>
              <a:sym typeface="Arial"/>
            </a:endParaRPr>
          </a:p>
          <a:p>
            <a:pPr marL="457200" lvl="1" indent="0" algn="l" rtl="0">
              <a:lnSpc>
                <a:spcPct val="100000"/>
              </a:lnSpc>
              <a:spcBef>
                <a:spcPts val="1600"/>
              </a:spcBef>
              <a:spcAft>
                <a:spcPts val="0"/>
              </a:spcAft>
              <a:buClr>
                <a:schemeClr val="lt1"/>
              </a:buClr>
              <a:buSzPts val="1100"/>
              <a:buNone/>
            </a:pPr>
            <a:endParaRPr sz="1200">
              <a:solidFill>
                <a:schemeClr val="lt1"/>
              </a:solidFill>
            </a:endParaRPr>
          </a:p>
          <a:p>
            <a:pPr marL="457200" lvl="1" indent="0" algn="l" rtl="0">
              <a:lnSpc>
                <a:spcPct val="100000"/>
              </a:lnSpc>
              <a:spcBef>
                <a:spcPts val="1600"/>
              </a:spcBef>
              <a:spcAft>
                <a:spcPts val="0"/>
              </a:spcAft>
              <a:buClr>
                <a:schemeClr val="lt1"/>
              </a:buClr>
              <a:buSzPts val="1100"/>
              <a:buNone/>
            </a:pPr>
            <a:r>
              <a:rPr lang="en-US" sz="1200">
                <a:solidFill>
                  <a:schemeClr val="lt1"/>
                </a:solidFill>
              </a:rPr>
              <a:t>Ways heirs’ property can be lost:</a:t>
            </a:r>
            <a:endParaRPr/>
          </a:p>
          <a:p>
            <a:pPr marL="800100" lvl="1" indent="-342900" algn="l" rtl="0">
              <a:lnSpc>
                <a:spcPct val="100000"/>
              </a:lnSpc>
              <a:spcBef>
                <a:spcPts val="1600"/>
              </a:spcBef>
              <a:spcAft>
                <a:spcPts val="0"/>
              </a:spcAft>
              <a:buClr>
                <a:schemeClr val="lt1"/>
              </a:buClr>
              <a:buSzPts val="1100"/>
              <a:buFont typeface="Arial"/>
              <a:buChar char="•"/>
            </a:pPr>
            <a:r>
              <a:rPr lang="en-US" sz="1100">
                <a:solidFill>
                  <a:schemeClr val="lt1"/>
                </a:solidFill>
                <a:latin typeface="Catamaran Light"/>
                <a:ea typeface="Catamaran Light"/>
                <a:cs typeface="Catamaran Light"/>
                <a:sym typeface="Catamaran Light"/>
              </a:rPr>
              <a:t>Partition Sales</a:t>
            </a:r>
            <a:endParaRPr/>
          </a:p>
          <a:p>
            <a:pPr marL="800100" lvl="1" indent="-342900" algn="l" rtl="0">
              <a:lnSpc>
                <a:spcPct val="100000"/>
              </a:lnSpc>
              <a:spcBef>
                <a:spcPts val="1600"/>
              </a:spcBef>
              <a:spcAft>
                <a:spcPts val="0"/>
              </a:spcAft>
              <a:buClr>
                <a:schemeClr val="lt1"/>
              </a:buClr>
              <a:buSzPts val="1100"/>
              <a:buFont typeface="Arial"/>
              <a:buChar char="•"/>
            </a:pPr>
            <a:r>
              <a:rPr lang="en-US" sz="1100">
                <a:solidFill>
                  <a:schemeClr val="lt1"/>
                </a:solidFill>
                <a:latin typeface="Catamaran Light"/>
                <a:ea typeface="Catamaran Light"/>
                <a:cs typeface="Catamaran Light"/>
                <a:sym typeface="Catamaran Light"/>
              </a:rPr>
              <a:t>Tax Sales</a:t>
            </a:r>
            <a:endParaRPr/>
          </a:p>
          <a:p>
            <a:pPr marL="457200" marR="0" lvl="0" indent="-228600" algn="l" rtl="0">
              <a:lnSpc>
                <a:spcPct val="100000"/>
              </a:lnSpc>
              <a:spcBef>
                <a:spcPts val="1600"/>
              </a:spcBef>
              <a:spcAft>
                <a:spcPts val="0"/>
              </a:spcAft>
              <a:buSzPts val="1400"/>
              <a:buNone/>
            </a:pPr>
            <a:r>
              <a:rPr lang="en-US" sz="1100">
                <a:solidFill>
                  <a:schemeClr val="lt1"/>
                </a:solidFill>
                <a:latin typeface="Catamaran Light"/>
                <a:ea typeface="Catamaran Light"/>
                <a:cs typeface="Catamaran Light"/>
                <a:sym typeface="Catamaran Light"/>
              </a:rPr>
              <a:t>		</a:t>
            </a:r>
            <a:r>
              <a:rPr lang="en-US">
                <a:latin typeface="Arial"/>
                <a:ea typeface="Arial"/>
                <a:cs typeface="Arial"/>
                <a:sym typeface="Arial"/>
              </a:rPr>
              <a:t>…and some heirs have no interest in the land at all.</a:t>
            </a:r>
            <a:endParaRPr/>
          </a:p>
          <a:p>
            <a:pPr marL="457200" marR="0" lvl="0" indent="-22860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10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Sources: </a:t>
            </a:r>
            <a:endParaRPr/>
          </a:p>
          <a:p>
            <a:pPr marL="457200" marR="0" lvl="0" indent="-228600" algn="l" rtl="0">
              <a:lnSpc>
                <a:spcPct val="100000"/>
              </a:lnSpc>
              <a:spcBef>
                <a:spcPts val="0"/>
              </a:spcBef>
              <a:spcAft>
                <a:spcPts val="0"/>
              </a:spcAft>
              <a:buSzPts val="1400"/>
              <a:buNone/>
            </a:pPr>
            <a:endParaRPr>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US Department of Commerce, Bureau of Census. 1914. 1910 Census: Volume 5. Agriculture, 1909 and 1910, General Report and Analysis. Chapter IV, Table 16, p. 182. Washington, DC.</a:t>
            </a:r>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https://agcensus.library.cornell.edu/wp-content/uploads/41033898v5ch03.pdf</a:t>
            </a:r>
            <a:endParaRPr/>
          </a:p>
          <a:p>
            <a:pPr marL="15875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US Department of Agriculture, National Agricultural Statistics Service. 2022. Census of Agriculture, United States Data, Table 61, p. 80. </a:t>
            </a:r>
            <a:endParaRPr/>
          </a:p>
          <a:p>
            <a:pPr marL="158750" lvl="0" indent="0" algn="l" rtl="0">
              <a:lnSpc>
                <a:spcPct val="100000"/>
              </a:lnSpc>
              <a:spcBef>
                <a:spcPts val="0"/>
              </a:spcBef>
              <a:spcAft>
                <a:spcPts val="0"/>
              </a:spcAft>
              <a:buSzPts val="1100"/>
              <a:buNone/>
            </a:pPr>
            <a:r>
              <a:rPr lang="en-US"/>
              <a:t>https://www.nass.usda.gov/Publications/AgCensus/2022/Full_Report/Volume_1,_Chapter_1_US/usv1.pdf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3" name="Google Shape;753;p1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latin typeface="Arial"/>
                <a:ea typeface="Arial"/>
                <a:cs typeface="Arial"/>
                <a:sym typeface="Arial"/>
              </a:rPr>
              <a:t>If you don’t pay your property taxes, the county auctions your tax bill and interest in a “</a:t>
            </a:r>
            <a:r>
              <a:rPr lang="en-US" u="sng" dirty="0">
                <a:latin typeface="Arial"/>
                <a:ea typeface="Arial"/>
                <a:cs typeface="Arial"/>
                <a:sym typeface="Arial"/>
              </a:rPr>
              <a:t>bid down</a:t>
            </a:r>
            <a:r>
              <a:rPr lang="en-US" dirty="0">
                <a:latin typeface="Arial"/>
                <a:ea typeface="Arial"/>
                <a:cs typeface="Arial"/>
                <a:sym typeface="Arial"/>
              </a:rPr>
              <a:t>” process starting at 12%. If you don’t reclaim your tax lien within three years, which includes repaying the tax bill plus interest, then the land will go to the bidder. </a:t>
            </a:r>
            <a:endParaRPr dirty="0"/>
          </a:p>
          <a:p>
            <a:pPr marL="0" marR="0" lvl="0" indent="0" algn="l" rtl="0">
              <a:lnSpc>
                <a:spcPct val="100000"/>
              </a:lnSpc>
              <a:spcBef>
                <a:spcPts val="0"/>
              </a:spcBef>
              <a:spcAft>
                <a:spcPts val="0"/>
              </a:spcAft>
              <a:buSzPts val="1400"/>
              <a:buNone/>
            </a:pPr>
            <a:r>
              <a:rPr lang="en-US" dirty="0">
                <a:latin typeface="Arial"/>
                <a:ea typeface="Arial"/>
                <a:cs typeface="Arial"/>
                <a:sym typeface="Arial"/>
              </a:rPr>
              <a:t>There are always investors who look for these tax sales as a way of either getting land for just the tax value, or as a way to invest their capital at a high interest rate. </a:t>
            </a:r>
            <a:endParaRPr dirty="0"/>
          </a:p>
          <a:p>
            <a:pPr marL="0" marR="0" lvl="0" indent="0" algn="l" rtl="0">
              <a:lnSpc>
                <a:spcPct val="100000"/>
              </a:lnSpc>
              <a:spcBef>
                <a:spcPts val="0"/>
              </a:spcBef>
              <a:spcAft>
                <a:spcPts val="0"/>
              </a:spcAft>
              <a:buSzPts val="1400"/>
              <a:buNone/>
            </a:pPr>
            <a:r>
              <a:rPr lang="en-US" dirty="0">
                <a:latin typeface="Arial"/>
                <a:ea typeface="Arial"/>
                <a:cs typeface="Arial"/>
                <a:sym typeface="Arial"/>
              </a:rPr>
              <a:t>This means that all heirs/landowners, </a:t>
            </a:r>
            <a:r>
              <a:rPr lang="en-US" u="sng" dirty="0">
                <a:latin typeface="Arial"/>
                <a:ea typeface="Arial"/>
                <a:cs typeface="Arial"/>
                <a:sym typeface="Arial"/>
              </a:rPr>
              <a:t>particularly absentee landowners</a:t>
            </a:r>
            <a:r>
              <a:rPr lang="en-US" dirty="0">
                <a:latin typeface="Arial"/>
                <a:ea typeface="Arial"/>
                <a:cs typeface="Arial"/>
                <a:sym typeface="Arial"/>
              </a:rPr>
              <a:t>, need to keep track of who is paying the property taxes on their heirs' property.</a:t>
            </a:r>
            <a:endParaRPr dirty="0"/>
          </a:p>
          <a:p>
            <a:pPr marL="457200" marR="0" lvl="0" indent="-22860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10 minutes</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1" name="Google Shape;761;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A partition action may be brought against the co-tenants of heirs’ property, either family members or non-family members. </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a:latin typeface="Arial"/>
                <a:ea typeface="Arial"/>
                <a:cs typeface="Arial"/>
                <a:sym typeface="Arial"/>
              </a:rPr>
              <a:t>While a co-tenant cannot “sell” the land, they can sell their interest in the land. In this case, an outside party can gain access to the land as if they were a part of the original family unit, with all the rights and obligations. </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a:latin typeface="Arial"/>
                <a:ea typeface="Arial"/>
                <a:cs typeface="Arial"/>
                <a:sym typeface="Arial"/>
              </a:rPr>
              <a:t>In many cases, the point of gaining access to the land is to file a partition action with the final objective of gaining the whole piece of land.</a:t>
            </a:r>
            <a:endParaRPr/>
          </a:p>
          <a:p>
            <a:pPr marL="457200" lvl="0" indent="-228600" algn="l" rtl="0">
              <a:lnSpc>
                <a:spcPct val="100000"/>
              </a:lnSpc>
              <a:spcBef>
                <a:spcPts val="0"/>
              </a:spcBef>
              <a:spcAft>
                <a:spcPts val="0"/>
              </a:spcAft>
              <a:buSzPts val="1400"/>
              <a:buNone/>
            </a:pPr>
            <a:endParaRPr>
              <a:latin typeface="Arial"/>
              <a:ea typeface="Arial"/>
              <a:cs typeface="Arial"/>
              <a:sym typeface="Arial"/>
            </a:endParaRPr>
          </a:p>
          <a:p>
            <a:pPr marL="622300" marR="0" lvl="1" indent="-190500" algn="l" rtl="0">
              <a:lnSpc>
                <a:spcPct val="100000"/>
              </a:lnSpc>
              <a:spcBef>
                <a:spcPts val="0"/>
              </a:spcBef>
              <a:spcAft>
                <a:spcPts val="0"/>
              </a:spcAft>
              <a:buClr>
                <a:srgbClr val="000000"/>
              </a:buClr>
              <a:buSzPts val="3000"/>
              <a:buFont typeface="Arial"/>
              <a:buChar char="•"/>
            </a:pPr>
            <a:r>
              <a:rPr lang="en-US" sz="1100" b="0" i="0" u="none" strike="noStrike" cap="none">
                <a:solidFill>
                  <a:schemeClr val="dk1"/>
                </a:solidFill>
                <a:latin typeface="Avenir"/>
                <a:ea typeface="Avenir"/>
                <a:cs typeface="Avenir"/>
                <a:sym typeface="Avenir"/>
              </a:rPr>
              <a:t>Partition sales are a common way African-American landowners have lost, and continue to lose, their land.  </a:t>
            </a:r>
            <a:endParaRPr sz="1100"/>
          </a:p>
          <a:p>
            <a:pPr marL="622300" marR="0" lvl="1" indent="-190500" algn="l" rtl="0">
              <a:lnSpc>
                <a:spcPct val="100000"/>
              </a:lnSpc>
              <a:spcBef>
                <a:spcPts val="0"/>
              </a:spcBef>
              <a:spcAft>
                <a:spcPts val="0"/>
              </a:spcAft>
              <a:buClr>
                <a:srgbClr val="000000"/>
              </a:buClr>
              <a:buSzPts val="3000"/>
              <a:buFont typeface="Arial"/>
              <a:buChar char="•"/>
            </a:pPr>
            <a:r>
              <a:rPr lang="en-US" sz="1100" b="0" i="0" u="none" strike="noStrike" cap="none">
                <a:solidFill>
                  <a:schemeClr val="dk1"/>
                </a:solidFill>
                <a:latin typeface="Avenir"/>
                <a:ea typeface="Avenir"/>
                <a:cs typeface="Avenir"/>
                <a:sym typeface="Avenir"/>
              </a:rPr>
              <a:t>A partition sale is a court-ordered sale of land.  </a:t>
            </a:r>
            <a:endParaRPr sz="1100"/>
          </a:p>
          <a:p>
            <a:pPr marL="622300" marR="0" lvl="1" indent="-190500" algn="l" rtl="0">
              <a:lnSpc>
                <a:spcPct val="100000"/>
              </a:lnSpc>
              <a:spcBef>
                <a:spcPts val="0"/>
              </a:spcBef>
              <a:spcAft>
                <a:spcPts val="0"/>
              </a:spcAft>
              <a:buClr>
                <a:srgbClr val="000000"/>
              </a:buClr>
              <a:buSzPts val="3000"/>
              <a:buFont typeface="Arial"/>
              <a:buChar char="•"/>
            </a:pPr>
            <a:r>
              <a:rPr lang="en-US" sz="1100" b="0" i="0" u="none" strike="noStrike" cap="none">
                <a:solidFill>
                  <a:schemeClr val="dk1"/>
                </a:solidFill>
                <a:latin typeface="Avenir"/>
                <a:ea typeface="Avenir"/>
                <a:cs typeface="Avenir"/>
                <a:sym typeface="Avenir"/>
              </a:rPr>
              <a:t>A partition action may be brought by any co-tenant, regardless of their percent interest.</a:t>
            </a:r>
            <a:endParaRPr sz="1100"/>
          </a:p>
          <a:p>
            <a:pPr marL="622300" marR="0" lvl="1" indent="-190500" algn="l" rtl="0">
              <a:lnSpc>
                <a:spcPct val="100000"/>
              </a:lnSpc>
              <a:spcBef>
                <a:spcPts val="0"/>
              </a:spcBef>
              <a:spcAft>
                <a:spcPts val="0"/>
              </a:spcAft>
              <a:buClr>
                <a:srgbClr val="000000"/>
              </a:buClr>
              <a:buSzPts val="3000"/>
              <a:buFont typeface="Arial"/>
              <a:buChar char="•"/>
            </a:pPr>
            <a:r>
              <a:rPr lang="en-US" sz="1100" b="0" i="0" u="none" strike="noStrike" cap="none">
                <a:solidFill>
                  <a:schemeClr val="dk1"/>
                </a:solidFill>
                <a:latin typeface="Avenir"/>
                <a:ea typeface="Avenir"/>
                <a:cs typeface="Avenir"/>
                <a:sym typeface="Avenir"/>
              </a:rPr>
              <a:t>With a partition sale, at public auction, the highest bidder becomes the owner.  The proceeds from the sale are then distributed among all the co-tenants of the property according to the size of their fractional interest.  </a:t>
            </a:r>
            <a:endParaRPr/>
          </a:p>
          <a:p>
            <a:pPr marL="622300" marR="0" lvl="1" indent="-190500" algn="l" rtl="0">
              <a:lnSpc>
                <a:spcPct val="100000"/>
              </a:lnSpc>
              <a:spcBef>
                <a:spcPts val="0"/>
              </a:spcBef>
              <a:spcAft>
                <a:spcPts val="0"/>
              </a:spcAft>
              <a:buClr>
                <a:srgbClr val="000000"/>
              </a:buClr>
              <a:buSzPts val="3000"/>
              <a:buFont typeface="Arial"/>
              <a:buChar char="•"/>
            </a:pPr>
            <a:r>
              <a:rPr lang="en-US" sz="1100">
                <a:solidFill>
                  <a:schemeClr val="dk1"/>
                </a:solidFill>
                <a:latin typeface="Avenir"/>
                <a:ea typeface="Avenir"/>
                <a:cs typeface="Avenir"/>
                <a:sym typeface="Avenir"/>
              </a:rPr>
              <a:t>The end result is that the land is lost to the family.</a:t>
            </a:r>
            <a:endParaRPr sz="1100"/>
          </a:p>
          <a:p>
            <a:pPr marL="457200" marR="0" lvl="0" indent="-22860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10 minutes</a:t>
            </a:r>
            <a:endParaRPr/>
          </a:p>
          <a:p>
            <a:pPr marL="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8" name="Google Shape;768;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t>For decades, state partition laws contributed to widespread and devastating land loss among families who owned land as tenants-in-common.  As a result of class action lawsuits and the publication of an article on partition action abuses, a task force was formed to start efforts to reform partition law.  The next few slides give an overview of what this means to heirs’ property owners.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b="0"/>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5" name="Google Shape;775;p1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a:latin typeface="Arial"/>
                <a:ea typeface="Arial"/>
                <a:cs typeface="Arial"/>
                <a:sym typeface="Arial"/>
              </a:rPr>
              <a:t>Instructions:</a:t>
            </a:r>
            <a:r>
              <a:rPr lang="en-US" b="0">
                <a:latin typeface="Arial"/>
                <a:ea typeface="Arial"/>
                <a:cs typeface="Arial"/>
                <a:sym typeface="Arial"/>
              </a:rPr>
              <a:t> T</a:t>
            </a:r>
            <a:r>
              <a:rPr lang="en-US" b="0"/>
              <a:t>he </a:t>
            </a:r>
            <a:r>
              <a:rPr lang="en-US"/>
              <a:t>American Bar Association’s (ABA) Section of Real Property, Trusts and Estates Law formed a task force and submitted a proposal in 2006 to the Uniform Law Commission.  The Uniform Law Commission also known as the National Conference of Commissioners on Uniform State Laws worked to develop a model State statute that would address partition laws.  The Uniform Law Commission approved the Uniform Partition of Heirs Property Act (“UPHPA”) in the summer of 2010.  </a:t>
            </a:r>
            <a:endParaRPr/>
          </a:p>
          <a:p>
            <a:pPr marL="0" marR="0" lvl="0" indent="0" algn="l" rtl="0">
              <a:lnSpc>
                <a:spcPct val="100000"/>
              </a:lnSpc>
              <a:spcBef>
                <a:spcPts val="0"/>
              </a:spcBef>
              <a:spcAft>
                <a:spcPts val="0"/>
              </a:spcAft>
              <a:buClr>
                <a:srgbClr val="000000"/>
              </a:buClr>
              <a:buSzPts val="1400"/>
              <a:buFont typeface="Arial"/>
              <a:buNone/>
            </a:pPr>
            <a:endParaRPr b="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b="1">
                <a:latin typeface="Arial"/>
                <a:ea typeface="Arial"/>
                <a:cs typeface="Arial"/>
                <a:sym typeface="Arial"/>
              </a:rPr>
              <a:t>Note</a:t>
            </a:r>
            <a:r>
              <a:rPr lang="en-US" b="0">
                <a:latin typeface="Arial"/>
                <a:ea typeface="Arial"/>
                <a:cs typeface="Arial"/>
                <a:sym typeface="Arial"/>
              </a:rPr>
              <a:t>: It is important to note that the Uniform Law is not effective until adopted by state legislature. </a:t>
            </a:r>
            <a:r>
              <a:rPr lang="en-US" sz="1100"/>
              <a:t>This is a map of states who have enacted the Uniform Partition of Heirs Property Act, highlighted in blue.  It also shows states where the UPHPA was introduced, and those states are highlighted in green</a:t>
            </a:r>
            <a:r>
              <a:rPr lang="en-US">
                <a:latin typeface="Arial"/>
                <a:ea typeface="Arial"/>
                <a:cs typeface="Arial"/>
                <a:sym typeface="Arial"/>
              </a:rPr>
              <a:t>.</a:t>
            </a:r>
            <a:endParaRPr/>
          </a:p>
          <a:p>
            <a:pPr marL="457200" marR="0" lvl="0" indent="-22860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2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b="1" i="0">
                <a:latin typeface="Arial"/>
                <a:ea typeface="Arial"/>
                <a:cs typeface="Arial"/>
                <a:sym typeface="Arial"/>
              </a:rPr>
              <a:t>Source: </a:t>
            </a:r>
            <a:r>
              <a:rPr lang="en-US" sz="1100" b="0" i="0" u="none" strike="noStrike" cap="none">
                <a:solidFill>
                  <a:srgbClr val="000000"/>
                </a:solidFill>
                <a:latin typeface="Arial"/>
                <a:ea typeface="Arial"/>
                <a:cs typeface="Arial"/>
                <a:sym typeface="Arial"/>
              </a:rPr>
              <a:t>https://www.uniformlaws.org/committees/community-home?CommunityKey=50724584-e808-4255-bc5d-8ea4e588371d</a:t>
            </a:r>
            <a:endParaRPr/>
          </a:p>
          <a:p>
            <a:pPr marL="0" marR="0" lvl="0" indent="0" algn="l" rtl="0">
              <a:lnSpc>
                <a:spcPct val="100000"/>
              </a:lnSpc>
              <a:spcBef>
                <a:spcPts val="0"/>
              </a:spcBef>
              <a:spcAft>
                <a:spcPts val="0"/>
              </a:spcAft>
              <a:buSzPts val="1400"/>
              <a:buNone/>
            </a:pPr>
            <a:endParaRPr b="1" i="0"/>
          </a:p>
          <a:p>
            <a:pPr marL="0" lvl="0" indent="0" algn="l" rtl="0">
              <a:lnSpc>
                <a:spcPct val="100000"/>
              </a:lnSpc>
              <a:spcBef>
                <a:spcPts val="0"/>
              </a:spcBef>
              <a:spcAft>
                <a:spcPts val="0"/>
              </a:spcAft>
              <a:buSzPts val="1100"/>
              <a:buNone/>
            </a:pPr>
            <a:endParaRPr/>
          </a:p>
          <a:p>
            <a:pPr marL="0" marR="0" lvl="0" indent="0" algn="l" rtl="0">
              <a:lnSpc>
                <a:spcPct val="100000"/>
              </a:lnSpc>
              <a:spcBef>
                <a:spcPts val="1200"/>
              </a:spcBef>
              <a:spcAft>
                <a:spcPts val="0"/>
              </a:spcAft>
              <a:buClr>
                <a:srgbClr val="000000"/>
              </a:buClr>
              <a:buSzPts val="1100"/>
              <a:buFont typeface="Arial"/>
              <a:buNone/>
            </a:pPr>
            <a:endParaRPr/>
          </a:p>
          <a:p>
            <a:pPr marL="0" lvl="0" indent="0" algn="l" rtl="0">
              <a:lnSpc>
                <a:spcPct val="100000"/>
              </a:lnSpc>
              <a:spcBef>
                <a:spcPts val="1200"/>
              </a:spcBef>
              <a:spcAft>
                <a:spcPts val="0"/>
              </a:spcAft>
              <a:buSzPts val="1100"/>
              <a:buNone/>
            </a:pPr>
            <a:endParaRPr b="1">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4" name="Google Shape;784;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100">
              <a:latin typeface="Avenir"/>
              <a:ea typeface="Avenir"/>
              <a:cs typeface="Avenir"/>
              <a:sym typeface="Avenir"/>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This slide gives a snapshot of the specific protections included.  The following slides go into more detail.</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3" name="Google Shape;803;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a:latin typeface="Arial"/>
                <a:ea typeface="Arial"/>
                <a:cs typeface="Arial"/>
                <a:sym typeface="Arial"/>
              </a:rPr>
              <a:t>Instructions:  </a:t>
            </a:r>
            <a:r>
              <a:rPr lang="en-US" b="0">
                <a:latin typeface="Arial"/>
                <a:ea typeface="Arial"/>
                <a:cs typeface="Arial"/>
                <a:sym typeface="Arial"/>
              </a:rPr>
              <a:t>This slide gives an overview of how the UPHPA helps heirs’ property owners.  </a:t>
            </a:r>
            <a:r>
              <a:rPr lang="en-US" b="0"/>
              <a:t>The </a:t>
            </a:r>
            <a:r>
              <a:rPr lang="en-US"/>
              <a:t>UPHPA contains legal protections for heirs’ property landowners designed to address the devastating effects of partition sales while balancing the interest of all owners of the property.  In order for a partition action to be governed by the UPHPA, the property in question must constitute “Heirs Property” as defined by the UPHPA.  </a:t>
            </a:r>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en-US" b="1"/>
              <a:t>NOTE</a:t>
            </a:r>
            <a:r>
              <a:rPr lang="en-US"/>
              <a:t>:  A co-tenant is defined as a person having a fractional ownership interest in property.</a:t>
            </a:r>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en-US"/>
              <a:t>The next few slides give more detail.</a:t>
            </a:r>
            <a:endParaRPr/>
          </a:p>
          <a:p>
            <a:pPr marL="457200" lvl="0" indent="-228600" algn="l" rtl="0">
              <a:lnSpc>
                <a:spcPct val="100000"/>
              </a:lnSpc>
              <a:spcBef>
                <a:spcPts val="0"/>
              </a:spcBef>
              <a:spcAft>
                <a:spcPts val="0"/>
              </a:spcAft>
              <a:buSzPts val="1400"/>
              <a:buNone/>
            </a:pPr>
            <a:endParaRPr b="1">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2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Source</a:t>
            </a:r>
            <a:r>
              <a:rPr lang="en-US">
                <a:latin typeface="Arial"/>
                <a:ea typeface="Arial"/>
                <a:cs typeface="Arial"/>
                <a:sym typeface="Arial"/>
              </a:rPr>
              <a:t>:  </a:t>
            </a:r>
            <a:r>
              <a:rPr lang="en-US"/>
              <a:t>The Uniform Partition of Heirs Property Act, Section 2. Definitions</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9" name="Google Shape;819;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a:latin typeface="Arial"/>
                <a:ea typeface="Arial"/>
                <a:cs typeface="Arial"/>
                <a:sym typeface="Arial"/>
              </a:rPr>
              <a:t>Instructions:  </a:t>
            </a:r>
            <a:r>
              <a:rPr lang="en-US" b="0">
                <a:latin typeface="Arial"/>
                <a:ea typeface="Arial"/>
                <a:cs typeface="Arial"/>
                <a:sym typeface="Arial"/>
              </a:rPr>
              <a:t>Be sure to emphasize that for your audience t</a:t>
            </a:r>
            <a:r>
              <a:rPr lang="en-US"/>
              <a:t>o understand how the UPHPA can help resolve their heirs’ property issue, it is important to speak with an attorney licensed to practice law in the state where the land (real property) is located.</a:t>
            </a:r>
            <a:endParaRPr/>
          </a:p>
          <a:p>
            <a:pPr marL="158750" marR="0" lvl="0" indent="0" algn="l" rtl="0">
              <a:lnSpc>
                <a:spcPct val="100000"/>
              </a:lnSpc>
              <a:spcBef>
                <a:spcPts val="0"/>
              </a:spcBef>
              <a:spcAft>
                <a:spcPts val="0"/>
              </a:spcAft>
              <a:buClr>
                <a:srgbClr val="000000"/>
              </a:buClr>
              <a:buSzPts val="1100"/>
              <a:buFont typeface="Arial"/>
              <a:buNone/>
            </a:pPr>
            <a:endParaRPr/>
          </a:p>
          <a:p>
            <a:pPr marL="158750" marR="0" lvl="0" indent="0" algn="l" rtl="0">
              <a:lnSpc>
                <a:spcPct val="100000"/>
              </a:lnSpc>
              <a:spcBef>
                <a:spcPts val="0"/>
              </a:spcBef>
              <a:spcAft>
                <a:spcPts val="0"/>
              </a:spcAft>
              <a:buClr>
                <a:srgbClr val="000000"/>
              </a:buClr>
              <a:buSzPts val="1100"/>
              <a:buFont typeface="Arial"/>
              <a:buNone/>
            </a:pPr>
            <a:r>
              <a:rPr lang="en-US"/>
              <a:t>Points to discuss include:</a:t>
            </a:r>
            <a:endParaRPr/>
          </a:p>
          <a:p>
            <a:pPr marL="457200" marR="0" lvl="0" indent="-298450" algn="l" rtl="0">
              <a:lnSpc>
                <a:spcPct val="100000"/>
              </a:lnSpc>
              <a:spcBef>
                <a:spcPts val="0"/>
              </a:spcBef>
              <a:spcAft>
                <a:spcPts val="0"/>
              </a:spcAft>
              <a:buClr>
                <a:srgbClr val="000000"/>
              </a:buClr>
              <a:buSzPts val="1100"/>
              <a:buChar char="●"/>
            </a:pPr>
            <a:r>
              <a:rPr lang="en-US"/>
              <a:t>The ethical rules concerning representing a family or one or more members</a:t>
            </a:r>
            <a:endParaRPr/>
          </a:p>
          <a:p>
            <a:pPr marL="457200" marR="0" lvl="0" indent="-298450" algn="l" rtl="0">
              <a:lnSpc>
                <a:spcPct val="100000"/>
              </a:lnSpc>
              <a:spcBef>
                <a:spcPts val="0"/>
              </a:spcBef>
              <a:spcAft>
                <a:spcPts val="0"/>
              </a:spcAft>
              <a:buClr>
                <a:srgbClr val="000000"/>
              </a:buClr>
              <a:buSzPts val="1100"/>
              <a:buChar char="●"/>
            </a:pPr>
            <a:r>
              <a:rPr lang="en-US"/>
              <a:t>Whether UPHPA is enacted in your state, and if not, how the heirs’ property law is governed</a:t>
            </a:r>
            <a:endParaRPr/>
          </a:p>
          <a:p>
            <a:pPr marL="457200" marR="0" lvl="0" indent="-298450" algn="l" rtl="0">
              <a:lnSpc>
                <a:spcPct val="100000"/>
              </a:lnSpc>
              <a:spcBef>
                <a:spcPts val="0"/>
              </a:spcBef>
              <a:spcAft>
                <a:spcPts val="0"/>
              </a:spcAft>
              <a:buClr>
                <a:srgbClr val="000000"/>
              </a:buClr>
              <a:buSzPts val="1100"/>
              <a:buChar char="●"/>
            </a:pPr>
            <a:r>
              <a:rPr lang="en-US"/>
              <a:t>How the UPHPA or other applicable real property law may help resolve your heirs’ property issue.</a:t>
            </a:r>
            <a:endParaRPr/>
          </a:p>
          <a:p>
            <a:pPr marL="457200" marR="0" lvl="0" indent="-22860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2b2074257d1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7" name="Google Shape;827;g2b2074257d1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solidFill>
                  <a:schemeClr val="dk1"/>
                </a:solidFill>
              </a:rPr>
              <a:t>Instructions:  </a:t>
            </a:r>
            <a:r>
              <a:rPr lang="en-US">
                <a:solidFill>
                  <a:schemeClr val="dk1"/>
                </a:solidFill>
              </a:rPr>
              <a:t>Take a quick hand survey to see how the participants feel about the information they just learned. </a:t>
            </a:r>
            <a:endParaRPr>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a:solidFill>
                  <a:schemeClr val="dk1"/>
                </a:solidFill>
              </a:rPr>
              <a:t>Time</a:t>
            </a:r>
            <a:r>
              <a:rPr lang="en-US">
                <a:solidFill>
                  <a:schemeClr val="dk1"/>
                </a:solidFill>
              </a:rPr>
              <a:t>: 1 minute</a:t>
            </a:r>
            <a:endParaRPr>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a:solidFill>
                  <a:schemeClr val="dk1"/>
                </a:solidFill>
              </a:rPr>
              <a:t>Materials: </a:t>
            </a:r>
            <a:r>
              <a:rPr lang="en-US">
                <a:solidFill>
                  <a:schemeClr val="dk1"/>
                </a:solidFill>
              </a:rPr>
              <a:t>None</a:t>
            </a:r>
            <a:endParaRPr>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a:solidFill>
                  <a:schemeClr val="dk1"/>
                </a:solidFill>
              </a:rPr>
              <a:t>Handouts:  </a:t>
            </a:r>
            <a:r>
              <a:rPr lang="en-US">
                <a:solidFill>
                  <a:schemeClr val="dk1"/>
                </a:solidFill>
              </a:rPr>
              <a:t>None</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 name="Google Shape;272;p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dirty="0"/>
              <a:t>Give time for participants to introduce themselves and their interest in </a:t>
            </a:r>
            <a:r>
              <a:rPr lang="en-US" dirty="0"/>
              <a:t>learning about heirs’ property.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dirty="0"/>
              <a:t>Have participants give their name and affiliation, etc.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b="1" dirty="0"/>
              <a:t>Possible prompts</a:t>
            </a:r>
            <a:r>
              <a:rPr lang="en-US" dirty="0"/>
              <a:t>: What brings you to this workshop? What are you curious about when it comes to heirs’ property? </a:t>
            </a:r>
            <a:endParaRPr dirty="0"/>
          </a:p>
          <a:p>
            <a:pPr marL="0" lvl="0" indent="0" algn="l" rtl="0">
              <a:lnSpc>
                <a:spcPct val="100000"/>
              </a:lnSpc>
              <a:spcBef>
                <a:spcPts val="0"/>
              </a:spcBef>
              <a:spcAft>
                <a:spcPts val="0"/>
              </a:spcAft>
              <a:buSzPts val="1100"/>
              <a:buNone/>
            </a:pPr>
            <a:r>
              <a:rPr lang="en-US" dirty="0"/>
              <a:t>If in tables, have people share for a maximum of a minute. If in rows, have them form dyads or triads and share. </a:t>
            </a:r>
            <a:r>
              <a:rPr lang="en-US" b="0" dirty="0"/>
              <a:t> </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10 minutes</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Handouts</a:t>
            </a:r>
            <a:r>
              <a:rPr lang="en-US" dirty="0"/>
              <a:t>: None</a:t>
            </a:r>
            <a:endParaRPr dirty="0"/>
          </a:p>
          <a:p>
            <a:pPr marL="0" lvl="0" indent="0" algn="l" rtl="0">
              <a:lnSpc>
                <a:spcPct val="100000"/>
              </a:lnSpc>
              <a:spcBef>
                <a:spcPts val="0"/>
              </a:spcBef>
              <a:spcAft>
                <a:spcPts val="0"/>
              </a:spcAft>
              <a:buSzPts val="1100"/>
              <a:buNone/>
            </a:pPr>
            <a:endParaRPr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5" name="Google Shape;835;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Thank the participants and ask for any additional questions.</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b="0"/>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b="1" dirty="0"/>
              <a:t>Instructions</a:t>
            </a:r>
            <a:r>
              <a:rPr lang="en-US" dirty="0"/>
              <a:t>:  This slide is to prompt the evaluation process.  If you are using paper copies, please hand them out at this time.  If you are using the online Qualtrics evaluation, use the QR code for the Heirs’ Property Community Workshop Survey.</a:t>
            </a:r>
          </a:p>
          <a:p>
            <a:pPr marL="0" lvl="0" indent="0" algn="l" rtl="0">
              <a:lnSpc>
                <a:spcPct val="100000"/>
              </a:lnSpc>
              <a:spcBef>
                <a:spcPts val="0"/>
              </a:spcBef>
              <a:spcAft>
                <a:spcPts val="0"/>
              </a:spcAft>
              <a:buSzPts val="1100"/>
              <a:buNone/>
            </a:pPr>
            <a:endParaRPr lang="en-US" dirty="0"/>
          </a:p>
          <a:p>
            <a:pPr marL="0" marR="0" lvl="0" indent="0" algn="l" rtl="0">
              <a:lnSpc>
                <a:spcPct val="115000"/>
              </a:lnSpc>
              <a:spcBef>
                <a:spcPts val="0"/>
              </a:spcBef>
              <a:spcAft>
                <a:spcPts val="0"/>
              </a:spcAft>
              <a:buSzPts val="1100"/>
              <a:buNone/>
            </a:pPr>
            <a:r>
              <a:rPr lang="en-US" sz="1800" b="1" dirty="0">
                <a:solidFill>
                  <a:srgbClr val="080808"/>
                </a:solidFill>
                <a:latin typeface="Dosis"/>
                <a:ea typeface="Dosis"/>
                <a:cs typeface="Dosis"/>
                <a:sym typeface="Dosis"/>
              </a:rPr>
              <a:t>Note</a:t>
            </a:r>
            <a:r>
              <a:rPr lang="en-US" sz="1800" dirty="0">
                <a:solidFill>
                  <a:srgbClr val="080808"/>
                </a:solidFill>
                <a:latin typeface="Dosis"/>
                <a:ea typeface="Dosis"/>
                <a:cs typeface="Dosis"/>
                <a:sym typeface="Dosis"/>
              </a:rPr>
              <a:t>: Check to make sure the QR code is working properly before sharing with participants.</a:t>
            </a:r>
            <a:endParaRPr lang="en-US" dirty="0"/>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t>Time</a:t>
            </a:r>
            <a:r>
              <a:rPr lang="en-US" dirty="0"/>
              <a:t>: 10 minutes</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t>Materials</a:t>
            </a:r>
            <a:r>
              <a:rPr lang="en-US" dirty="0"/>
              <a:t>: none</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t>Handouts</a:t>
            </a:r>
            <a:r>
              <a:rPr lang="en-US" dirty="0"/>
              <a:t>:  Paper copies of the Heirs’ Property Community Workshop Survey and/or the QR code on this slide.  </a:t>
            </a:r>
          </a:p>
          <a:p>
            <a:pPr marL="158750" indent="0">
              <a:buNone/>
            </a:pPr>
            <a:endParaRPr lang="en-US" dirty="0"/>
          </a:p>
        </p:txBody>
      </p:sp>
      <p:sp>
        <p:nvSpPr>
          <p:cNvPr id="4" name="Slide Number Placeholder 3"/>
          <p:cNvSpPr>
            <a:spLocks noGrp="1"/>
          </p:cNvSpPr>
          <p:nvPr>
            <p:ph type="sldNum" sz="quarter" idx="5"/>
          </p:nvPr>
        </p:nvSpPr>
        <p:spPr/>
        <p:txBody>
          <a:bodyPr/>
          <a:lstStyle/>
          <a:p>
            <a:fld id="{3139AAE4-1859-4F44-B594-FB4893BCEFFC}" type="slidenum">
              <a:rPr lang="en-US" smtClean="0"/>
              <a:t>76</a:t>
            </a:fld>
            <a:endParaRPr lang="en-US" dirty="0"/>
          </a:p>
        </p:txBody>
      </p:sp>
    </p:spTree>
    <p:extLst>
      <p:ext uri="{BB962C8B-B14F-4D97-AF65-F5344CB8AC3E}">
        <p14:creationId xmlns:p14="http://schemas.microsoft.com/office/powerpoint/2010/main" val="552937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b274beff9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7" name="Google Shape;277;g2b274beff9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This slide begins the Overview section.</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2" name="Google Shape;28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a:t>Read the disclaimer and answer any questions that may arise. </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chemeClr val="dk1"/>
              </a:buClr>
              <a:buSzPts val="1200"/>
              <a:buFont typeface="Calibri"/>
              <a:buNone/>
            </a:pPr>
            <a:r>
              <a:rPr lang="en-US" b="1"/>
              <a:t>Time</a:t>
            </a:r>
            <a:r>
              <a:rPr lang="en-US" b="0"/>
              <a:t>: 1 minute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a:t>
            </a:r>
            <a:r>
              <a:rPr lang="en-US"/>
              <a:t>: None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tion 1">
  <p:cSld name="Option 1">
    <p:spTree>
      <p:nvGrpSpPr>
        <p:cNvPr id="1" name="Shape 8"/>
        <p:cNvGrpSpPr/>
        <p:nvPr/>
      </p:nvGrpSpPr>
      <p:grpSpPr>
        <a:xfrm>
          <a:off x="0" y="0"/>
          <a:ext cx="0" cy="0"/>
          <a:chOff x="0" y="0"/>
          <a:chExt cx="0" cy="0"/>
        </a:xfrm>
      </p:grpSpPr>
      <p:sp>
        <p:nvSpPr>
          <p:cNvPr id="9" name="Google Shape;9;p116"/>
          <p:cNvSpPr>
            <a:spLocks noGrp="1"/>
          </p:cNvSpPr>
          <p:nvPr>
            <p:ph type="pic" idx="2"/>
          </p:nvPr>
        </p:nvSpPr>
        <p:spPr>
          <a:xfrm>
            <a:off x="0" y="-1019"/>
            <a:ext cx="9144000" cy="5144520"/>
          </a:xfrm>
          <a:prstGeom prst="rect">
            <a:avLst/>
          </a:prstGeom>
          <a:noFill/>
          <a:ln>
            <a:noFill/>
          </a:ln>
        </p:spPr>
        <p:txBody>
          <a:bodyPr/>
          <a:lstStyle/>
          <a:p>
            <a:endParaRPr lang="en-US"/>
          </a:p>
        </p:txBody>
      </p:sp>
      <p:sp>
        <p:nvSpPr>
          <p:cNvPr id="10" name="Google Shape;10;p116"/>
          <p:cNvSpPr txBox="1">
            <a:spLocks noGrp="1"/>
          </p:cNvSpPr>
          <p:nvPr>
            <p:ph type="title"/>
          </p:nvPr>
        </p:nvSpPr>
        <p:spPr>
          <a:xfrm>
            <a:off x="1287538" y="273844"/>
            <a:ext cx="2570087" cy="1324604"/>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000" b="1">
                <a:latin typeface="Lucida Sans"/>
                <a:ea typeface="Lucida Sans"/>
                <a:cs typeface="Lucida Sans"/>
                <a:sym typeface="Lucida Sa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 name="Google Shape;11;p116"/>
          <p:cNvSpPr txBox="1">
            <a:spLocks noGrp="1"/>
          </p:cNvSpPr>
          <p:nvPr>
            <p:ph type="body" idx="1"/>
          </p:nvPr>
        </p:nvSpPr>
        <p:spPr>
          <a:xfrm>
            <a:off x="1196283" y="1606550"/>
            <a:ext cx="2770700" cy="392113"/>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2000" b="1">
                <a:latin typeface="Arial"/>
                <a:ea typeface="Arial"/>
                <a:cs typeface="Arial"/>
                <a:sym typeface="Arial"/>
              </a:defRPr>
            </a:lvl1pPr>
            <a:lvl2pPr marL="914400" lvl="1" indent="-228600" algn="ctr">
              <a:lnSpc>
                <a:spcPct val="115000"/>
              </a:lnSpc>
              <a:spcBef>
                <a:spcPts val="1600"/>
              </a:spcBef>
              <a:spcAft>
                <a:spcPts val="0"/>
              </a:spcAft>
              <a:buSzPts val="1200"/>
              <a:buNone/>
              <a:defRPr sz="2000" b="1">
                <a:latin typeface="Arial"/>
                <a:ea typeface="Arial"/>
                <a:cs typeface="Arial"/>
                <a:sym typeface="Arial"/>
              </a:defRPr>
            </a:lvl2pPr>
            <a:lvl3pPr marL="1371600" lvl="2" indent="-228600" algn="ctr">
              <a:lnSpc>
                <a:spcPct val="115000"/>
              </a:lnSpc>
              <a:spcBef>
                <a:spcPts val="1600"/>
              </a:spcBef>
              <a:spcAft>
                <a:spcPts val="0"/>
              </a:spcAft>
              <a:buSzPts val="1200"/>
              <a:buNone/>
              <a:defRPr sz="2000" b="1">
                <a:latin typeface="Arial"/>
                <a:ea typeface="Arial"/>
                <a:cs typeface="Arial"/>
                <a:sym typeface="Arial"/>
              </a:defRPr>
            </a:lvl3pPr>
            <a:lvl4pPr marL="1828800" lvl="3" indent="-228600" algn="ctr">
              <a:lnSpc>
                <a:spcPct val="115000"/>
              </a:lnSpc>
              <a:spcBef>
                <a:spcPts val="1600"/>
              </a:spcBef>
              <a:spcAft>
                <a:spcPts val="0"/>
              </a:spcAft>
              <a:buSzPts val="1200"/>
              <a:buNone/>
              <a:defRPr sz="2000" b="1">
                <a:latin typeface="Arial"/>
                <a:ea typeface="Arial"/>
                <a:cs typeface="Arial"/>
                <a:sym typeface="Arial"/>
              </a:defRPr>
            </a:lvl4pPr>
            <a:lvl5pPr marL="2286000" lvl="4" indent="-228600" algn="ctr">
              <a:lnSpc>
                <a:spcPct val="115000"/>
              </a:lnSpc>
              <a:spcBef>
                <a:spcPts val="1600"/>
              </a:spcBef>
              <a:spcAft>
                <a:spcPts val="0"/>
              </a:spcAft>
              <a:buSzPts val="1200"/>
              <a:buNone/>
              <a:defRPr sz="2000" b="1">
                <a:latin typeface="Arial"/>
                <a:ea typeface="Arial"/>
                <a:cs typeface="Arial"/>
                <a:sym typeface="Aria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2" name="Google Shape;12;p116"/>
          <p:cNvSpPr txBox="1">
            <a:spLocks noGrp="1"/>
          </p:cNvSpPr>
          <p:nvPr>
            <p:ph type="body" idx="3"/>
          </p:nvPr>
        </p:nvSpPr>
        <p:spPr>
          <a:xfrm>
            <a:off x="1619250" y="3898900"/>
            <a:ext cx="1885950" cy="400110"/>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2800">
                <a:latin typeface="Candara"/>
                <a:ea typeface="Candara"/>
                <a:cs typeface="Candara"/>
                <a:sym typeface="Candara"/>
              </a:defRPr>
            </a:lvl1pPr>
            <a:lvl2pPr marL="914400" lvl="1" indent="-228600" algn="ctr">
              <a:lnSpc>
                <a:spcPct val="115000"/>
              </a:lnSpc>
              <a:spcBef>
                <a:spcPts val="1600"/>
              </a:spcBef>
              <a:spcAft>
                <a:spcPts val="0"/>
              </a:spcAft>
              <a:buSzPts val="1200"/>
              <a:buNone/>
              <a:defRPr sz="2800">
                <a:latin typeface="Candara"/>
                <a:ea typeface="Candara"/>
                <a:cs typeface="Candara"/>
                <a:sym typeface="Candara"/>
              </a:defRPr>
            </a:lvl2pPr>
            <a:lvl3pPr marL="1371600" lvl="2" indent="-228600" algn="ctr">
              <a:lnSpc>
                <a:spcPct val="115000"/>
              </a:lnSpc>
              <a:spcBef>
                <a:spcPts val="1600"/>
              </a:spcBef>
              <a:spcAft>
                <a:spcPts val="0"/>
              </a:spcAft>
              <a:buSzPts val="1200"/>
              <a:buNone/>
              <a:defRPr sz="2800">
                <a:latin typeface="Candara"/>
                <a:ea typeface="Candara"/>
                <a:cs typeface="Candara"/>
                <a:sym typeface="Candara"/>
              </a:defRPr>
            </a:lvl3pPr>
            <a:lvl4pPr marL="1828800" lvl="3" indent="-228600" algn="ctr">
              <a:lnSpc>
                <a:spcPct val="115000"/>
              </a:lnSpc>
              <a:spcBef>
                <a:spcPts val="1600"/>
              </a:spcBef>
              <a:spcAft>
                <a:spcPts val="0"/>
              </a:spcAft>
              <a:buSzPts val="1200"/>
              <a:buNone/>
              <a:defRPr sz="2800">
                <a:latin typeface="Candara"/>
                <a:ea typeface="Candara"/>
                <a:cs typeface="Candara"/>
                <a:sym typeface="Candara"/>
              </a:defRPr>
            </a:lvl4pPr>
            <a:lvl5pPr marL="2286000" lvl="4" indent="-228600" algn="ctr">
              <a:lnSpc>
                <a:spcPct val="115000"/>
              </a:lnSpc>
              <a:spcBef>
                <a:spcPts val="1600"/>
              </a:spcBef>
              <a:spcAft>
                <a:spcPts val="0"/>
              </a:spcAft>
              <a:buSzPts val="1200"/>
              <a:buNone/>
              <a:defRPr sz="2800">
                <a:latin typeface="Candara"/>
                <a:ea typeface="Candara"/>
                <a:cs typeface="Candara"/>
                <a:sym typeface="Candara"/>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3" name="Google Shape;13;p116"/>
          <p:cNvSpPr txBox="1">
            <a:spLocks noGrp="1"/>
          </p:cNvSpPr>
          <p:nvPr>
            <p:ph type="body" idx="4"/>
          </p:nvPr>
        </p:nvSpPr>
        <p:spPr>
          <a:xfrm>
            <a:off x="1619250" y="4298950"/>
            <a:ext cx="1885950" cy="485775"/>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3200" b="0">
                <a:latin typeface="Candara"/>
                <a:ea typeface="Candara"/>
                <a:cs typeface="Candara"/>
                <a:sym typeface="Candara"/>
              </a:defRPr>
            </a:lvl1pPr>
            <a:lvl2pPr marL="914400" lvl="1" indent="-304800" algn="ctr">
              <a:lnSpc>
                <a:spcPct val="115000"/>
              </a:lnSpc>
              <a:spcBef>
                <a:spcPts val="1600"/>
              </a:spcBef>
              <a:spcAft>
                <a:spcPts val="0"/>
              </a:spcAft>
              <a:buSzPts val="1200"/>
              <a:buChar char="○"/>
              <a:defRPr/>
            </a:lvl2pPr>
            <a:lvl3pPr marL="1371600" lvl="2" indent="-304800" algn="ctr">
              <a:lnSpc>
                <a:spcPct val="115000"/>
              </a:lnSpc>
              <a:spcBef>
                <a:spcPts val="1600"/>
              </a:spcBef>
              <a:spcAft>
                <a:spcPts val="0"/>
              </a:spcAft>
              <a:buSzPts val="1200"/>
              <a:buChar char="■"/>
              <a:defRPr/>
            </a:lvl3pPr>
            <a:lvl4pPr marL="1828800" lvl="3" indent="-304800" algn="ctr">
              <a:lnSpc>
                <a:spcPct val="115000"/>
              </a:lnSpc>
              <a:spcBef>
                <a:spcPts val="1600"/>
              </a:spcBef>
              <a:spcAft>
                <a:spcPts val="0"/>
              </a:spcAft>
              <a:buSzPts val="1200"/>
              <a:buChar char="●"/>
              <a:defRPr/>
            </a:lvl4pPr>
            <a:lvl5pPr marL="2286000" lvl="4" indent="-304800" algn="ctr">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4" name="Google Shape;14;p11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 name="Google Shape;15;p116"/>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 name="Google Shape;16;p116"/>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text 1">
  <p:cSld name="CUSTOM_13">
    <p:spTree>
      <p:nvGrpSpPr>
        <p:cNvPr id="1" name="Shape 61"/>
        <p:cNvGrpSpPr/>
        <p:nvPr/>
      </p:nvGrpSpPr>
      <p:grpSpPr>
        <a:xfrm>
          <a:off x="0" y="0"/>
          <a:ext cx="0" cy="0"/>
          <a:chOff x="0" y="0"/>
          <a:chExt cx="0" cy="0"/>
        </a:xfrm>
      </p:grpSpPr>
      <p:sp>
        <p:nvSpPr>
          <p:cNvPr id="62" name="Google Shape;62;p75"/>
          <p:cNvSpPr>
            <a:spLocks noGrp="1"/>
          </p:cNvSpPr>
          <p:nvPr>
            <p:ph type="pic" idx="2"/>
          </p:nvPr>
        </p:nvSpPr>
        <p:spPr>
          <a:xfrm>
            <a:off x="5710511" y="765175"/>
            <a:ext cx="3377927" cy="3403600"/>
          </a:xfrm>
          <a:prstGeom prst="rect">
            <a:avLst/>
          </a:prstGeom>
          <a:noFill/>
          <a:ln>
            <a:noFill/>
          </a:ln>
        </p:spPr>
      </p:sp>
      <p:sp>
        <p:nvSpPr>
          <p:cNvPr id="63" name="Google Shape;63;p75"/>
          <p:cNvSpPr/>
          <p:nvPr/>
        </p:nvSpPr>
        <p:spPr>
          <a:xfrm rot="-5400000">
            <a:off x="2210384" y="-1934637"/>
            <a:ext cx="4854458" cy="9012773"/>
          </a:xfrm>
          <a:prstGeom prst="rect">
            <a:avLst/>
          </a:prstGeom>
          <a:solidFill>
            <a:schemeClr val="accent1">
              <a:alpha val="47843"/>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4" name="Google Shape;64;p75"/>
          <p:cNvSpPr txBox="1">
            <a:spLocks noGrp="1"/>
          </p:cNvSpPr>
          <p:nvPr>
            <p:ph type="body" idx="1"/>
          </p:nvPr>
        </p:nvSpPr>
        <p:spPr>
          <a:xfrm>
            <a:off x="584791" y="236189"/>
            <a:ext cx="8503110" cy="830262"/>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400" b="1">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65" name="Google Shape;65;p75"/>
          <p:cNvSpPr/>
          <p:nvPr/>
        </p:nvSpPr>
        <p:spPr>
          <a:xfrm rot="-5400000">
            <a:off x="4529891" y="-3555326"/>
            <a:ext cx="84218" cy="9143999"/>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75"/>
          <p:cNvSpPr txBox="1">
            <a:spLocks noGrp="1"/>
          </p:cNvSpPr>
          <p:nvPr>
            <p:ph type="body" idx="3"/>
          </p:nvPr>
        </p:nvSpPr>
        <p:spPr>
          <a:xfrm>
            <a:off x="354001" y="1294827"/>
            <a:ext cx="4951412" cy="312102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a:lvl1pPr>
            <a:lvl2pPr marL="914400" lvl="1" indent="-228600" algn="l">
              <a:lnSpc>
                <a:spcPct val="115000"/>
              </a:lnSpc>
              <a:spcBef>
                <a:spcPts val="1600"/>
              </a:spcBef>
              <a:spcAft>
                <a:spcPts val="0"/>
              </a:spcAft>
              <a:buSzPts val="1200"/>
              <a:buNone/>
              <a:defRPr sz="1800"/>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228600" algn="l">
              <a:lnSpc>
                <a:spcPct val="115000"/>
              </a:lnSpc>
              <a:spcBef>
                <a:spcPts val="1600"/>
              </a:spcBef>
              <a:spcAft>
                <a:spcPts val="0"/>
              </a:spcAft>
              <a:buSzPts val="1200"/>
              <a:buNone/>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text 4">
  <p:cSld name="CUSTOM_16_1">
    <p:spTree>
      <p:nvGrpSpPr>
        <p:cNvPr id="1" name="Shape 67"/>
        <p:cNvGrpSpPr/>
        <p:nvPr/>
      </p:nvGrpSpPr>
      <p:grpSpPr>
        <a:xfrm>
          <a:off x="0" y="0"/>
          <a:ext cx="0" cy="0"/>
          <a:chOff x="0" y="0"/>
          <a:chExt cx="0" cy="0"/>
        </a:xfrm>
      </p:grpSpPr>
      <p:sp>
        <p:nvSpPr>
          <p:cNvPr id="68" name="Google Shape;68;p84"/>
          <p:cNvSpPr/>
          <p:nvPr/>
        </p:nvSpPr>
        <p:spPr>
          <a:xfrm>
            <a:off x="0" y="214965"/>
            <a:ext cx="9144000" cy="1390293"/>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84"/>
          <p:cNvSpPr txBox="1">
            <a:spLocks noGrp="1"/>
          </p:cNvSpPr>
          <p:nvPr>
            <p:ph type="body" idx="1"/>
          </p:nvPr>
        </p:nvSpPr>
        <p:spPr>
          <a:xfrm>
            <a:off x="191755" y="654523"/>
            <a:ext cx="6315075" cy="511175"/>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228600" algn="l">
              <a:lnSpc>
                <a:spcPct val="115000"/>
              </a:lnSpc>
              <a:spcBef>
                <a:spcPts val="1600"/>
              </a:spcBef>
              <a:spcAft>
                <a:spcPts val="0"/>
              </a:spcAft>
              <a:buSzPts val="1200"/>
              <a:buNone/>
              <a:defRPr/>
            </a:lvl2pPr>
            <a:lvl3pPr marL="1371600" lvl="2" indent="-228600" algn="l">
              <a:lnSpc>
                <a:spcPct val="115000"/>
              </a:lnSpc>
              <a:spcBef>
                <a:spcPts val="1600"/>
              </a:spcBef>
              <a:spcAft>
                <a:spcPts val="0"/>
              </a:spcAft>
              <a:buSzPts val="1200"/>
              <a:buNone/>
              <a:defRPr/>
            </a:lvl3pPr>
            <a:lvl4pPr marL="1828800" lvl="3" indent="-228600" algn="l">
              <a:lnSpc>
                <a:spcPct val="115000"/>
              </a:lnSpc>
              <a:spcBef>
                <a:spcPts val="1600"/>
              </a:spcBef>
              <a:spcAft>
                <a:spcPts val="0"/>
              </a:spcAft>
              <a:buSzPts val="1200"/>
              <a:buNone/>
              <a:defRPr/>
            </a:lvl4pPr>
            <a:lvl5pPr marL="2286000" lvl="4" indent="-228600" algn="l">
              <a:lnSpc>
                <a:spcPct val="115000"/>
              </a:lnSpc>
              <a:spcBef>
                <a:spcPts val="1600"/>
              </a:spcBef>
              <a:spcAft>
                <a:spcPts val="0"/>
              </a:spcAft>
              <a:buSzPts val="1200"/>
              <a:buNone/>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70" name="Google Shape;70;p84"/>
          <p:cNvSpPr txBox="1">
            <a:spLocks noGrp="1"/>
          </p:cNvSpPr>
          <p:nvPr>
            <p:ph type="body" idx="2"/>
          </p:nvPr>
        </p:nvSpPr>
        <p:spPr>
          <a:xfrm>
            <a:off x="925513" y="2571750"/>
            <a:ext cx="7292975" cy="884238"/>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sz="3200" b="1"/>
            </a:lvl1pPr>
            <a:lvl2pPr marL="914400" lvl="1" indent="-228600" algn="l">
              <a:lnSpc>
                <a:spcPct val="115000"/>
              </a:lnSpc>
              <a:spcBef>
                <a:spcPts val="1600"/>
              </a:spcBef>
              <a:spcAft>
                <a:spcPts val="0"/>
              </a:spcAft>
              <a:buSzPts val="1200"/>
              <a:buNone/>
              <a:defRPr/>
            </a:lvl2pPr>
            <a:lvl3pPr marL="1371600" lvl="2" indent="-228600" algn="l">
              <a:lnSpc>
                <a:spcPct val="115000"/>
              </a:lnSpc>
              <a:spcBef>
                <a:spcPts val="1600"/>
              </a:spcBef>
              <a:spcAft>
                <a:spcPts val="0"/>
              </a:spcAft>
              <a:buSzPts val="1200"/>
              <a:buNone/>
              <a:defRPr/>
            </a:lvl3pPr>
            <a:lvl4pPr marL="1828800" lvl="3" indent="-228600" algn="l">
              <a:lnSpc>
                <a:spcPct val="115000"/>
              </a:lnSpc>
              <a:spcBef>
                <a:spcPts val="1600"/>
              </a:spcBef>
              <a:spcAft>
                <a:spcPts val="0"/>
              </a:spcAft>
              <a:buSzPts val="1200"/>
              <a:buNone/>
              <a:defRPr/>
            </a:lvl4pPr>
            <a:lvl5pPr marL="2286000" lvl="4" indent="-228600" algn="l">
              <a:lnSpc>
                <a:spcPct val="115000"/>
              </a:lnSpc>
              <a:spcBef>
                <a:spcPts val="1600"/>
              </a:spcBef>
              <a:spcAft>
                <a:spcPts val="0"/>
              </a:spcAft>
              <a:buSzPts val="1200"/>
              <a:buNone/>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71"/>
        <p:cNvGrpSpPr/>
        <p:nvPr/>
      </p:nvGrpSpPr>
      <p:grpSpPr>
        <a:xfrm>
          <a:off x="0" y="0"/>
          <a:ext cx="0" cy="0"/>
          <a:chOff x="0" y="0"/>
          <a:chExt cx="0" cy="0"/>
        </a:xfrm>
      </p:grpSpPr>
      <p:sp>
        <p:nvSpPr>
          <p:cNvPr id="72" name="Google Shape;72;p77"/>
          <p:cNvSpPr txBox="1">
            <a:spLocks noGrp="1"/>
          </p:cNvSpPr>
          <p:nvPr>
            <p:ph type="body" idx="1"/>
          </p:nvPr>
        </p:nvSpPr>
        <p:spPr>
          <a:xfrm>
            <a:off x="357188" y="1595438"/>
            <a:ext cx="5033962" cy="2346325"/>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sz="2000" b="1"/>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73" name="Google Shape;73;p77"/>
          <p:cNvSpPr txBox="1">
            <a:spLocks noGrp="1"/>
          </p:cNvSpPr>
          <p:nvPr>
            <p:ph type="body" idx="2"/>
          </p:nvPr>
        </p:nvSpPr>
        <p:spPr>
          <a:xfrm>
            <a:off x="817563" y="125776"/>
            <a:ext cx="8326437" cy="487362"/>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3200" b="1">
                <a:latin typeface="Livvic"/>
                <a:ea typeface="Livvic"/>
                <a:cs typeface="Livvic"/>
                <a:sym typeface="Livvic"/>
              </a:defRPr>
            </a:lvl1pPr>
            <a:lvl2pPr marL="914400" lvl="1" indent="-228600" algn="l">
              <a:lnSpc>
                <a:spcPct val="115000"/>
              </a:lnSpc>
              <a:spcBef>
                <a:spcPts val="1600"/>
              </a:spcBef>
              <a:spcAft>
                <a:spcPts val="0"/>
              </a:spcAft>
              <a:buSzPts val="1200"/>
              <a:buNone/>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74" name="Google Shape;74;p77"/>
          <p:cNvSpPr>
            <a:spLocks noGrp="1"/>
          </p:cNvSpPr>
          <p:nvPr>
            <p:ph type="pic" idx="3"/>
          </p:nvPr>
        </p:nvSpPr>
        <p:spPr>
          <a:xfrm>
            <a:off x="5146675" y="627063"/>
            <a:ext cx="3870325" cy="3838575"/>
          </a:xfrm>
          <a:prstGeom prst="rect">
            <a:avLst/>
          </a:prstGeom>
          <a:noFill/>
          <a:ln>
            <a:noFill/>
          </a:ln>
        </p:spPr>
      </p:sp>
      <p:sp>
        <p:nvSpPr>
          <p:cNvPr id="75" name="Google Shape;75;p77"/>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77"/>
          <p:cNvSpPr/>
          <p:nvPr/>
        </p:nvSpPr>
        <p:spPr>
          <a:xfrm rot="-5400000" flipH="1">
            <a:off x="4505018" y="427931"/>
            <a:ext cx="133917" cy="914395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77"/>
        <p:cNvGrpSpPr/>
        <p:nvPr/>
      </p:nvGrpSpPr>
      <p:grpSpPr>
        <a:xfrm>
          <a:off x="0" y="0"/>
          <a:ext cx="0" cy="0"/>
          <a:chOff x="0" y="0"/>
          <a:chExt cx="0" cy="0"/>
        </a:xfrm>
      </p:grpSpPr>
      <p:sp>
        <p:nvSpPr>
          <p:cNvPr id="78" name="Google Shape;78;p78"/>
          <p:cNvSpPr/>
          <p:nvPr/>
        </p:nvSpPr>
        <p:spPr>
          <a:xfrm>
            <a:off x="0" y="1010149"/>
            <a:ext cx="9143999" cy="4133351"/>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78"/>
          <p:cNvSpPr txBox="1">
            <a:spLocks noGrp="1"/>
          </p:cNvSpPr>
          <p:nvPr>
            <p:ph type="body" idx="1"/>
          </p:nvPr>
        </p:nvSpPr>
        <p:spPr>
          <a:xfrm>
            <a:off x="311150" y="1137684"/>
            <a:ext cx="8620125" cy="3785154"/>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80" name="Google Shape;80;p78"/>
          <p:cNvSpPr txBox="1">
            <a:spLocks noGrp="1"/>
          </p:cNvSpPr>
          <p:nvPr>
            <p:ph type="title"/>
          </p:nvPr>
        </p:nvSpPr>
        <p:spPr>
          <a:xfrm>
            <a:off x="311699" y="22001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81"/>
        <p:cNvGrpSpPr/>
        <p:nvPr/>
      </p:nvGrpSpPr>
      <p:grpSpPr>
        <a:xfrm>
          <a:off x="0" y="0"/>
          <a:ext cx="0" cy="0"/>
          <a:chOff x="0" y="0"/>
          <a:chExt cx="0" cy="0"/>
        </a:xfrm>
      </p:grpSpPr>
      <p:sp>
        <p:nvSpPr>
          <p:cNvPr id="82" name="Google Shape;82;p87"/>
          <p:cNvSpPr txBox="1">
            <a:spLocks noGrp="1"/>
          </p:cNvSpPr>
          <p:nvPr>
            <p:ph type="title"/>
          </p:nvPr>
        </p:nvSpPr>
        <p:spPr>
          <a:xfrm>
            <a:off x="1935126" y="445025"/>
            <a:ext cx="6897174"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3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3" name="Google Shape;83;p87"/>
          <p:cNvSpPr/>
          <p:nvPr/>
        </p:nvSpPr>
        <p:spPr>
          <a:xfrm rot="-5400000" flipH="1">
            <a:off x="-1727784" y="1727835"/>
            <a:ext cx="5140800" cy="1685129"/>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87"/>
          <p:cNvSpPr txBox="1"/>
          <p:nvPr/>
        </p:nvSpPr>
        <p:spPr>
          <a:xfrm>
            <a:off x="510188" y="3542663"/>
            <a:ext cx="1573500"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03</a:t>
            </a:r>
            <a:endParaRPr sz="1400" b="0" i="0" u="none" strike="noStrike" cap="none">
              <a:solidFill>
                <a:srgbClr val="000000"/>
              </a:solidFill>
              <a:latin typeface="Arial"/>
              <a:ea typeface="Arial"/>
              <a:cs typeface="Arial"/>
              <a:sym typeface="Arial"/>
            </a:endParaRPr>
          </a:p>
        </p:txBody>
      </p:sp>
      <p:sp>
        <p:nvSpPr>
          <p:cNvPr id="85" name="Google Shape;85;p87"/>
          <p:cNvSpPr txBox="1"/>
          <p:nvPr/>
        </p:nvSpPr>
        <p:spPr>
          <a:xfrm>
            <a:off x="510188" y="1873313"/>
            <a:ext cx="1739100"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01</a:t>
            </a:r>
            <a:endParaRPr sz="1400" b="0" i="0" u="none" strike="noStrike" cap="none">
              <a:solidFill>
                <a:srgbClr val="000000"/>
              </a:solidFill>
              <a:latin typeface="Arial"/>
              <a:ea typeface="Arial"/>
              <a:cs typeface="Arial"/>
              <a:sym typeface="Arial"/>
            </a:endParaRPr>
          </a:p>
        </p:txBody>
      </p:sp>
      <p:sp>
        <p:nvSpPr>
          <p:cNvPr id="86" name="Google Shape;86;p87"/>
          <p:cNvSpPr txBox="1"/>
          <p:nvPr/>
        </p:nvSpPr>
        <p:spPr>
          <a:xfrm>
            <a:off x="510188" y="2707988"/>
            <a:ext cx="1615200"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02</a:t>
            </a:r>
            <a:endParaRPr sz="1400" b="0" i="0" u="none" strike="noStrike" cap="none">
              <a:solidFill>
                <a:srgbClr val="000000"/>
              </a:solidFill>
              <a:latin typeface="Arial"/>
              <a:ea typeface="Arial"/>
              <a:cs typeface="Arial"/>
              <a:sym typeface="Arial"/>
            </a:endParaRPr>
          </a:p>
        </p:txBody>
      </p:sp>
      <p:sp>
        <p:nvSpPr>
          <p:cNvPr id="87" name="Google Shape;87;p87"/>
          <p:cNvSpPr txBox="1">
            <a:spLocks noGrp="1"/>
          </p:cNvSpPr>
          <p:nvPr>
            <p:ph type="body" idx="1"/>
          </p:nvPr>
        </p:nvSpPr>
        <p:spPr>
          <a:xfrm>
            <a:off x="1935126" y="1277316"/>
            <a:ext cx="6897687" cy="504825"/>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200" b="1">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88" name="Google Shape;88;p87"/>
          <p:cNvSpPr txBox="1">
            <a:spLocks noGrp="1"/>
          </p:cNvSpPr>
          <p:nvPr>
            <p:ph type="body" idx="2"/>
          </p:nvPr>
        </p:nvSpPr>
        <p:spPr>
          <a:xfrm>
            <a:off x="1935163" y="1792288"/>
            <a:ext cx="6897687" cy="779462"/>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89" name="Google Shape;89;p87"/>
          <p:cNvSpPr txBox="1">
            <a:spLocks noGrp="1"/>
          </p:cNvSpPr>
          <p:nvPr>
            <p:ph type="body" idx="3"/>
          </p:nvPr>
        </p:nvSpPr>
        <p:spPr>
          <a:xfrm>
            <a:off x="1935126" y="2581897"/>
            <a:ext cx="6897687" cy="779462"/>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90" name="Google Shape;90;p87"/>
          <p:cNvSpPr txBox="1">
            <a:spLocks noGrp="1"/>
          </p:cNvSpPr>
          <p:nvPr>
            <p:ph type="body" idx="4"/>
          </p:nvPr>
        </p:nvSpPr>
        <p:spPr>
          <a:xfrm>
            <a:off x="1934613" y="3378489"/>
            <a:ext cx="6897687" cy="779462"/>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CUSTOM_28">
    <p:spTree>
      <p:nvGrpSpPr>
        <p:cNvPr id="1" name="Shape 91"/>
        <p:cNvGrpSpPr/>
        <p:nvPr/>
      </p:nvGrpSpPr>
      <p:grpSpPr>
        <a:xfrm>
          <a:off x="0" y="0"/>
          <a:ext cx="0" cy="0"/>
          <a:chOff x="0" y="0"/>
          <a:chExt cx="0" cy="0"/>
        </a:xfrm>
      </p:grpSpPr>
      <p:sp>
        <p:nvSpPr>
          <p:cNvPr id="92" name="Google Shape;92;p86"/>
          <p:cNvSpPr txBox="1">
            <a:spLocks noGrp="1"/>
          </p:cNvSpPr>
          <p:nvPr>
            <p:ph type="body" idx="1"/>
          </p:nvPr>
        </p:nvSpPr>
        <p:spPr>
          <a:xfrm>
            <a:off x="914400" y="425450"/>
            <a:ext cx="7304088" cy="722313"/>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93" name="Google Shape;93;p86"/>
          <p:cNvSpPr>
            <a:spLocks noGrp="1"/>
          </p:cNvSpPr>
          <p:nvPr>
            <p:ph type="pic" idx="2"/>
          </p:nvPr>
        </p:nvSpPr>
        <p:spPr>
          <a:xfrm>
            <a:off x="914400" y="1147763"/>
            <a:ext cx="7304088" cy="3570287"/>
          </a:xfrm>
          <a:prstGeom prst="rect">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text 4">
  <p:cSld name="1_Title + text 4">
    <p:spTree>
      <p:nvGrpSpPr>
        <p:cNvPr id="1" name="Shape 94"/>
        <p:cNvGrpSpPr/>
        <p:nvPr/>
      </p:nvGrpSpPr>
      <p:grpSpPr>
        <a:xfrm>
          <a:off x="0" y="0"/>
          <a:ext cx="0" cy="0"/>
          <a:chOff x="0" y="0"/>
          <a:chExt cx="0" cy="0"/>
        </a:xfrm>
      </p:grpSpPr>
      <p:sp>
        <p:nvSpPr>
          <p:cNvPr id="95" name="Google Shape;95;p85"/>
          <p:cNvSpPr/>
          <p:nvPr/>
        </p:nvSpPr>
        <p:spPr>
          <a:xfrm>
            <a:off x="0" y="214965"/>
            <a:ext cx="9144000" cy="1390293"/>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85"/>
          <p:cNvSpPr txBox="1">
            <a:spLocks noGrp="1"/>
          </p:cNvSpPr>
          <p:nvPr>
            <p:ph type="body" idx="1"/>
          </p:nvPr>
        </p:nvSpPr>
        <p:spPr>
          <a:xfrm>
            <a:off x="191755" y="654523"/>
            <a:ext cx="6315075" cy="511175"/>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228600" algn="l">
              <a:lnSpc>
                <a:spcPct val="115000"/>
              </a:lnSpc>
              <a:spcBef>
                <a:spcPts val="1600"/>
              </a:spcBef>
              <a:spcAft>
                <a:spcPts val="0"/>
              </a:spcAft>
              <a:buSzPts val="1200"/>
              <a:buNone/>
              <a:defRPr/>
            </a:lvl2pPr>
            <a:lvl3pPr marL="1371600" lvl="2" indent="-228600" algn="l">
              <a:lnSpc>
                <a:spcPct val="115000"/>
              </a:lnSpc>
              <a:spcBef>
                <a:spcPts val="1600"/>
              </a:spcBef>
              <a:spcAft>
                <a:spcPts val="0"/>
              </a:spcAft>
              <a:buSzPts val="1200"/>
              <a:buNone/>
              <a:defRPr/>
            </a:lvl3pPr>
            <a:lvl4pPr marL="1828800" lvl="3" indent="-228600" algn="l">
              <a:lnSpc>
                <a:spcPct val="115000"/>
              </a:lnSpc>
              <a:spcBef>
                <a:spcPts val="1600"/>
              </a:spcBef>
              <a:spcAft>
                <a:spcPts val="0"/>
              </a:spcAft>
              <a:buSzPts val="1200"/>
              <a:buNone/>
              <a:defRPr/>
            </a:lvl4pPr>
            <a:lvl5pPr marL="2286000" lvl="4" indent="-228600" algn="l">
              <a:lnSpc>
                <a:spcPct val="115000"/>
              </a:lnSpc>
              <a:spcBef>
                <a:spcPts val="1600"/>
              </a:spcBef>
              <a:spcAft>
                <a:spcPts val="0"/>
              </a:spcAft>
              <a:buSzPts val="1200"/>
              <a:buNone/>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97" name="Google Shape;97;p85"/>
          <p:cNvSpPr>
            <a:spLocks noGrp="1"/>
          </p:cNvSpPr>
          <p:nvPr>
            <p:ph type="pic" idx="2"/>
          </p:nvPr>
        </p:nvSpPr>
        <p:spPr>
          <a:xfrm>
            <a:off x="6731000" y="214313"/>
            <a:ext cx="2413000" cy="1390650"/>
          </a:xfrm>
          <a:prstGeom prst="rect">
            <a:avLst/>
          </a:prstGeom>
          <a:noFill/>
          <a:ln>
            <a:noFill/>
          </a:ln>
        </p:spPr>
      </p:sp>
      <p:sp>
        <p:nvSpPr>
          <p:cNvPr id="98" name="Google Shape;98;p85"/>
          <p:cNvSpPr txBox="1">
            <a:spLocks noGrp="1"/>
          </p:cNvSpPr>
          <p:nvPr>
            <p:ph type="body" idx="3"/>
          </p:nvPr>
        </p:nvSpPr>
        <p:spPr>
          <a:xfrm>
            <a:off x="914400" y="1604963"/>
            <a:ext cx="7335838" cy="3538537"/>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b="1"/>
            </a:lvl1pPr>
            <a:lvl2pPr marL="914400" lvl="1" indent="-304800" algn="l">
              <a:lnSpc>
                <a:spcPct val="115000"/>
              </a:lnSpc>
              <a:spcBef>
                <a:spcPts val="1600"/>
              </a:spcBef>
              <a:spcAft>
                <a:spcPts val="0"/>
              </a:spcAft>
              <a:buSzPts val="1200"/>
              <a:buChar char="○"/>
              <a:defRPr sz="1600" b="1"/>
            </a:lvl2pPr>
            <a:lvl3pPr marL="1371600" lvl="2" indent="-304800" algn="l">
              <a:lnSpc>
                <a:spcPct val="115000"/>
              </a:lnSpc>
              <a:spcBef>
                <a:spcPts val="1600"/>
              </a:spcBef>
              <a:spcAft>
                <a:spcPts val="0"/>
              </a:spcAft>
              <a:buSzPts val="1200"/>
              <a:buChar char="■"/>
              <a:defRPr sz="1400" b="1"/>
            </a:lvl3pPr>
            <a:lvl4pPr marL="1828800" lvl="3" indent="-304800" algn="l">
              <a:lnSpc>
                <a:spcPct val="115000"/>
              </a:lnSpc>
              <a:spcBef>
                <a:spcPts val="1600"/>
              </a:spcBef>
              <a:spcAft>
                <a:spcPts val="0"/>
              </a:spcAft>
              <a:buSzPts val="1200"/>
              <a:buChar char="●"/>
              <a:defRPr b="1"/>
            </a:lvl4pPr>
            <a:lvl5pPr marL="2286000" lvl="4" indent="-304800" algn="l">
              <a:lnSpc>
                <a:spcPct val="115000"/>
              </a:lnSpc>
              <a:spcBef>
                <a:spcPts val="1600"/>
              </a:spcBef>
              <a:spcAft>
                <a:spcPts val="0"/>
              </a:spcAft>
              <a:buSzPts val="1200"/>
              <a:buChar char="○"/>
              <a:defRPr sz="1000" b="1"/>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99"/>
        <p:cNvGrpSpPr/>
        <p:nvPr/>
      </p:nvGrpSpPr>
      <p:grpSpPr>
        <a:xfrm>
          <a:off x="0" y="0"/>
          <a:ext cx="0" cy="0"/>
          <a:chOff x="0" y="0"/>
          <a:chExt cx="0" cy="0"/>
        </a:xfrm>
      </p:grpSpPr>
      <p:sp>
        <p:nvSpPr>
          <p:cNvPr id="100" name="Google Shape;100;p8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text 1">
  <p:cSld name="1_Title + text 1">
    <p:spTree>
      <p:nvGrpSpPr>
        <p:cNvPr id="1" name="Shape 101"/>
        <p:cNvGrpSpPr/>
        <p:nvPr/>
      </p:nvGrpSpPr>
      <p:grpSpPr>
        <a:xfrm>
          <a:off x="0" y="0"/>
          <a:ext cx="0" cy="0"/>
          <a:chOff x="0" y="0"/>
          <a:chExt cx="0" cy="0"/>
        </a:xfrm>
      </p:grpSpPr>
      <p:sp>
        <p:nvSpPr>
          <p:cNvPr id="102" name="Google Shape;102;p93"/>
          <p:cNvSpPr/>
          <p:nvPr/>
        </p:nvSpPr>
        <p:spPr>
          <a:xfrm rot="-5400000">
            <a:off x="2210384" y="-1934637"/>
            <a:ext cx="4854458" cy="9012773"/>
          </a:xfrm>
          <a:prstGeom prst="rect">
            <a:avLst/>
          </a:prstGeom>
          <a:solidFill>
            <a:schemeClr val="accent1">
              <a:alpha val="47843"/>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3" name="Google Shape;103;p93"/>
          <p:cNvSpPr txBox="1">
            <a:spLocks noGrp="1"/>
          </p:cNvSpPr>
          <p:nvPr>
            <p:ph type="body" idx="1"/>
          </p:nvPr>
        </p:nvSpPr>
        <p:spPr>
          <a:xfrm>
            <a:off x="584791" y="236189"/>
            <a:ext cx="8503110" cy="830262"/>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800" b="1">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04" name="Google Shape;104;p93"/>
          <p:cNvSpPr/>
          <p:nvPr/>
        </p:nvSpPr>
        <p:spPr>
          <a:xfrm rot="-5400000">
            <a:off x="4529891" y="-3555326"/>
            <a:ext cx="84218" cy="9143999"/>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93"/>
          <p:cNvSpPr>
            <a:spLocks noGrp="1"/>
          </p:cNvSpPr>
          <p:nvPr>
            <p:ph type="dgm" idx="2"/>
          </p:nvPr>
        </p:nvSpPr>
        <p:spPr>
          <a:xfrm>
            <a:off x="131763" y="1058863"/>
            <a:ext cx="9012237" cy="3363912"/>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1pPr>
            <a:lvl2pPr marR="0" lvl="1"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2pPr>
            <a:lvl3pPr marR="0" lvl="2"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3pPr>
            <a:lvl4pPr marR="0" lvl="3"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4pPr>
            <a:lvl5pPr marR="0" lvl="4"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5pPr>
            <a:lvl6pPr marR="0" lvl="5"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6pPr>
            <a:lvl7pPr marR="0" lvl="6"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7pPr>
            <a:lvl8pPr marR="0" lvl="7"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8pPr>
            <a:lvl9pPr marR="0" lvl="8" algn="l" rtl="0">
              <a:lnSpc>
                <a:spcPct val="115000"/>
              </a:lnSpc>
              <a:spcBef>
                <a:spcPts val="1600"/>
              </a:spcBef>
              <a:spcAft>
                <a:spcPts val="160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106"/>
        <p:cNvGrpSpPr/>
        <p:nvPr/>
      </p:nvGrpSpPr>
      <p:grpSpPr>
        <a:xfrm>
          <a:off x="0" y="0"/>
          <a:ext cx="0" cy="0"/>
          <a:chOff x="0" y="0"/>
          <a:chExt cx="0" cy="0"/>
        </a:xfrm>
      </p:grpSpPr>
      <p:sp>
        <p:nvSpPr>
          <p:cNvPr id="107" name="Google Shape;107;p90"/>
          <p:cNvSpPr/>
          <p:nvPr/>
        </p:nvSpPr>
        <p:spPr>
          <a:xfrm rot="5400000">
            <a:off x="2685752" y="-1619250"/>
            <a:ext cx="3772497"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90"/>
          <p:cNvSpPr/>
          <p:nvPr/>
        </p:nvSpPr>
        <p:spPr>
          <a:xfrm rot="10800000" flipH="1">
            <a:off x="96167" y="79426"/>
            <a:ext cx="4624846"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90"/>
          <p:cNvSpPr txBox="1">
            <a:spLocks noGrp="1"/>
          </p:cNvSpPr>
          <p:nvPr>
            <p:ph type="title"/>
          </p:nvPr>
        </p:nvSpPr>
        <p:spPr>
          <a:xfrm>
            <a:off x="96167" y="47294"/>
            <a:ext cx="8520600" cy="318976"/>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0" name="Google Shape;110;p90"/>
          <p:cNvSpPr>
            <a:spLocks noGrp="1"/>
          </p:cNvSpPr>
          <p:nvPr>
            <p:ph type="pic" idx="2"/>
          </p:nvPr>
        </p:nvSpPr>
        <p:spPr>
          <a:xfrm>
            <a:off x="5900738" y="0"/>
            <a:ext cx="3243262" cy="1517227"/>
          </a:xfrm>
          <a:prstGeom prst="rect">
            <a:avLst/>
          </a:prstGeom>
          <a:noFill/>
          <a:ln>
            <a:noFill/>
          </a:ln>
        </p:spPr>
      </p:sp>
      <p:sp>
        <p:nvSpPr>
          <p:cNvPr id="111" name="Google Shape;111;p90"/>
          <p:cNvSpPr txBox="1">
            <a:spLocks noGrp="1"/>
          </p:cNvSpPr>
          <p:nvPr>
            <p:ph type="body" idx="1"/>
          </p:nvPr>
        </p:nvSpPr>
        <p:spPr>
          <a:xfrm>
            <a:off x="96838" y="1066800"/>
            <a:ext cx="5389562" cy="3738563"/>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400">
                <a:solidFill>
                  <a:schemeClr val="lt1"/>
                </a:solidFill>
              </a:defRPr>
            </a:lvl1pPr>
            <a:lvl2pPr marL="914400" lvl="1" indent="-304800" algn="l">
              <a:lnSpc>
                <a:spcPct val="115000"/>
              </a:lnSpc>
              <a:spcBef>
                <a:spcPts val="1600"/>
              </a:spcBef>
              <a:spcAft>
                <a:spcPts val="0"/>
              </a:spcAft>
              <a:buSzPts val="1200"/>
              <a:buChar char="○"/>
              <a:defRPr sz="2000">
                <a:solidFill>
                  <a:schemeClr val="lt1"/>
                </a:solidFill>
              </a:defRPr>
            </a:lvl2pPr>
            <a:lvl3pPr marL="1371600" lvl="2" indent="-304800" algn="l">
              <a:lnSpc>
                <a:spcPct val="115000"/>
              </a:lnSpc>
              <a:spcBef>
                <a:spcPts val="1600"/>
              </a:spcBef>
              <a:spcAft>
                <a:spcPts val="0"/>
              </a:spcAft>
              <a:buSzPts val="1200"/>
              <a:buChar char="■"/>
              <a:defRPr sz="2000">
                <a:solidFill>
                  <a:schemeClr val="lt1"/>
                </a:solidFill>
              </a:defRPr>
            </a:lvl3pPr>
            <a:lvl4pPr marL="1828800" lvl="3" indent="-304800" algn="l">
              <a:lnSpc>
                <a:spcPct val="115000"/>
              </a:lnSpc>
              <a:spcBef>
                <a:spcPts val="1600"/>
              </a:spcBef>
              <a:spcAft>
                <a:spcPts val="0"/>
              </a:spcAft>
              <a:buSzPts val="1200"/>
              <a:buChar char="●"/>
              <a:defRPr sz="2000">
                <a:solidFill>
                  <a:schemeClr val="lt1"/>
                </a:solidFill>
              </a:defRPr>
            </a:lvl4pPr>
            <a:lvl5pPr marL="2286000" lvl="4" indent="-304800" algn="l">
              <a:lnSpc>
                <a:spcPct val="115000"/>
              </a:lnSpc>
              <a:spcBef>
                <a:spcPts val="1600"/>
              </a:spcBef>
              <a:spcAft>
                <a:spcPts val="0"/>
              </a:spcAft>
              <a:buSzPts val="1200"/>
              <a:buChar char="○"/>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text 2">
  <p:cSld name="CUSTOM_14">
    <p:spTree>
      <p:nvGrpSpPr>
        <p:cNvPr id="1" name="Shape 17"/>
        <p:cNvGrpSpPr/>
        <p:nvPr/>
      </p:nvGrpSpPr>
      <p:grpSpPr>
        <a:xfrm>
          <a:off x="0" y="0"/>
          <a:ext cx="0" cy="0"/>
          <a:chOff x="0" y="0"/>
          <a:chExt cx="0" cy="0"/>
        </a:xfrm>
      </p:grpSpPr>
      <p:pic>
        <p:nvPicPr>
          <p:cNvPr id="18" name="Google Shape;18;p9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9" name="Google Shape;19;p98"/>
          <p:cNvSpPr/>
          <p:nvPr/>
        </p:nvSpPr>
        <p:spPr>
          <a:xfrm rot="-5400000">
            <a:off x="2000250" y="-2000252"/>
            <a:ext cx="5143499" cy="9144001"/>
          </a:xfrm>
          <a:prstGeom prst="rect">
            <a:avLst/>
          </a:prstGeom>
          <a:solidFill>
            <a:schemeClr val="accent1">
              <a:alpha val="47843"/>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0" name="Google Shape;20;p98"/>
          <p:cNvSpPr/>
          <p:nvPr/>
        </p:nvSpPr>
        <p:spPr>
          <a:xfrm rot="-5400000">
            <a:off x="-41589" y="496399"/>
            <a:ext cx="5143501" cy="415070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98"/>
          <p:cNvSpPr txBox="1">
            <a:spLocks noGrp="1"/>
          </p:cNvSpPr>
          <p:nvPr>
            <p:ph type="body" idx="1"/>
          </p:nvPr>
        </p:nvSpPr>
        <p:spPr>
          <a:xfrm>
            <a:off x="454025" y="0"/>
            <a:ext cx="4151313" cy="11176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2" name="Google Shape;22;p98"/>
          <p:cNvSpPr txBox="1">
            <a:spLocks noGrp="1"/>
          </p:cNvSpPr>
          <p:nvPr>
            <p:ph type="body" idx="2"/>
          </p:nvPr>
        </p:nvSpPr>
        <p:spPr>
          <a:xfrm>
            <a:off x="453848" y="1117600"/>
            <a:ext cx="3976688" cy="3687763"/>
          </a:xfrm>
          <a:prstGeom prst="rect">
            <a:avLst/>
          </a:prstGeom>
          <a:noFill/>
          <a:ln>
            <a:noFill/>
          </a:ln>
        </p:spPr>
        <p:txBody>
          <a:bodyPr spcFirstLastPara="1" wrap="square" lIns="91425" tIns="91425" rIns="91425" bIns="91425" anchor="t" anchorCtr="0">
            <a:noAutofit/>
          </a:bodyPr>
          <a:lstStyle>
            <a:lvl1pPr marL="457200" lvl="0" indent="-355600" algn="l">
              <a:lnSpc>
                <a:spcPct val="115000"/>
              </a:lnSpc>
              <a:spcBef>
                <a:spcPts val="0"/>
              </a:spcBef>
              <a:spcAft>
                <a:spcPts val="0"/>
              </a:spcAft>
              <a:buClr>
                <a:schemeClr val="lt1"/>
              </a:buClr>
              <a:buSzPts val="2000"/>
              <a:buFont typeface="Arial"/>
              <a:buChar char="•"/>
              <a:defRPr sz="2000">
                <a:solidFill>
                  <a:schemeClr val="lt1"/>
                </a:solidFill>
              </a:defRPr>
            </a:lvl1pPr>
            <a:lvl2pPr marL="914400" lvl="1" indent="-355600" algn="l">
              <a:lnSpc>
                <a:spcPct val="115000"/>
              </a:lnSpc>
              <a:spcBef>
                <a:spcPts val="1600"/>
              </a:spcBef>
              <a:spcAft>
                <a:spcPts val="0"/>
              </a:spcAft>
              <a:buClr>
                <a:schemeClr val="lt1"/>
              </a:buClr>
              <a:buSzPts val="2000"/>
              <a:buFont typeface="Courier New"/>
              <a:buChar char="o"/>
              <a:defRPr sz="2000">
                <a:solidFill>
                  <a:schemeClr val="lt1"/>
                </a:solidFill>
              </a:defRPr>
            </a:lvl2pPr>
            <a:lvl3pPr marL="1371600" lvl="2" indent="-228600" algn="l">
              <a:lnSpc>
                <a:spcPct val="115000"/>
              </a:lnSpc>
              <a:spcBef>
                <a:spcPts val="1600"/>
              </a:spcBef>
              <a:spcAft>
                <a:spcPts val="0"/>
              </a:spcAft>
              <a:buSzPts val="1200"/>
              <a:buFont typeface="Catamaran Light"/>
              <a:buNone/>
              <a:defRPr sz="2000">
                <a:solidFill>
                  <a:schemeClr val="lt1"/>
                </a:solidFill>
              </a:defRPr>
            </a:lvl3pPr>
            <a:lvl4pPr marL="1828800" lvl="3" indent="-228600" algn="l">
              <a:lnSpc>
                <a:spcPct val="115000"/>
              </a:lnSpc>
              <a:spcBef>
                <a:spcPts val="1600"/>
              </a:spcBef>
              <a:spcAft>
                <a:spcPts val="0"/>
              </a:spcAft>
              <a:buSzPts val="1200"/>
              <a:buFont typeface="Catamaran Light"/>
              <a:buNone/>
              <a:defRPr sz="2000">
                <a:solidFill>
                  <a:schemeClr val="lt1"/>
                </a:solidFill>
              </a:defRPr>
            </a:lvl4pPr>
            <a:lvl5pPr marL="2286000" lvl="4" indent="-228600" algn="l">
              <a:lnSpc>
                <a:spcPct val="115000"/>
              </a:lnSpc>
              <a:spcBef>
                <a:spcPts val="1600"/>
              </a:spcBef>
              <a:spcAft>
                <a:spcPts val="0"/>
              </a:spcAft>
              <a:buSzPts val="1200"/>
              <a:buFont typeface="Catamaran Light"/>
              <a:buNone/>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112"/>
        <p:cNvGrpSpPr/>
        <p:nvPr/>
      </p:nvGrpSpPr>
      <p:grpSpPr>
        <a:xfrm>
          <a:off x="0" y="0"/>
          <a:ext cx="0" cy="0"/>
          <a:chOff x="0" y="0"/>
          <a:chExt cx="0" cy="0"/>
        </a:xfrm>
      </p:grpSpPr>
      <p:sp>
        <p:nvSpPr>
          <p:cNvPr id="113" name="Google Shape;113;p92"/>
          <p:cNvSpPr/>
          <p:nvPr/>
        </p:nvSpPr>
        <p:spPr>
          <a:xfrm rot="10800000" flipH="1">
            <a:off x="96167" y="79426"/>
            <a:ext cx="4561558"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92"/>
          <p:cNvSpPr txBox="1">
            <a:spLocks noGrp="1"/>
          </p:cNvSpPr>
          <p:nvPr>
            <p:ph type="title"/>
          </p:nvPr>
        </p:nvSpPr>
        <p:spPr>
          <a:xfrm>
            <a:off x="96167" y="47294"/>
            <a:ext cx="8520600" cy="318976"/>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5" name="Google Shape;115;p92"/>
          <p:cNvSpPr txBox="1">
            <a:spLocks noGrp="1"/>
          </p:cNvSpPr>
          <p:nvPr>
            <p:ph type="body" idx="1"/>
          </p:nvPr>
        </p:nvSpPr>
        <p:spPr>
          <a:xfrm>
            <a:off x="0" y="935038"/>
            <a:ext cx="9144000" cy="4208462"/>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2000" b="1"/>
            </a:lvl1pPr>
            <a:lvl2pPr marL="914400" lvl="1" indent="-304800" algn="l">
              <a:lnSpc>
                <a:spcPct val="115000"/>
              </a:lnSpc>
              <a:spcBef>
                <a:spcPts val="1600"/>
              </a:spcBef>
              <a:spcAft>
                <a:spcPts val="0"/>
              </a:spcAft>
              <a:buSzPts val="1200"/>
              <a:buChar char="○"/>
              <a:defRPr sz="2000"/>
            </a:lvl2pPr>
            <a:lvl3pPr marL="1371600" lvl="2" indent="-304800" algn="l">
              <a:lnSpc>
                <a:spcPct val="115000"/>
              </a:lnSpc>
              <a:spcBef>
                <a:spcPts val="1600"/>
              </a:spcBef>
              <a:spcAft>
                <a:spcPts val="0"/>
              </a:spcAft>
              <a:buSzPts val="1200"/>
              <a:buChar char="■"/>
              <a:defRPr sz="2000"/>
            </a:lvl3pPr>
            <a:lvl4pPr marL="1828800" lvl="3" indent="-304800" algn="l">
              <a:lnSpc>
                <a:spcPct val="115000"/>
              </a:lnSpc>
              <a:spcBef>
                <a:spcPts val="1600"/>
              </a:spcBef>
              <a:spcAft>
                <a:spcPts val="0"/>
              </a:spcAft>
              <a:buSzPts val="1200"/>
              <a:buChar char="●"/>
              <a:defRPr sz="2000"/>
            </a:lvl4pPr>
            <a:lvl5pPr marL="2286000" lvl="4" indent="-304800" algn="l">
              <a:lnSpc>
                <a:spcPct val="115000"/>
              </a:lnSpc>
              <a:spcBef>
                <a:spcPts val="1600"/>
              </a:spcBef>
              <a:spcAft>
                <a:spcPts val="0"/>
              </a:spcAft>
              <a:buSzPts val="1200"/>
              <a:buChar char="○"/>
              <a:defRPr sz="2000"/>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6"/>
        <p:cNvGrpSpPr/>
        <p:nvPr/>
      </p:nvGrpSpPr>
      <p:grpSpPr>
        <a:xfrm>
          <a:off x="0" y="0"/>
          <a:ext cx="0" cy="0"/>
          <a:chOff x="0" y="0"/>
          <a:chExt cx="0" cy="0"/>
        </a:xfrm>
      </p:grpSpPr>
      <p:sp>
        <p:nvSpPr>
          <p:cNvPr id="117" name="Google Shape;117;p14"/>
          <p:cNvSpPr txBox="1">
            <a:spLocks noGrp="1"/>
          </p:cNvSpPr>
          <p:nvPr>
            <p:ph type="ctrTitle"/>
          </p:nvPr>
        </p:nvSpPr>
        <p:spPr>
          <a:xfrm>
            <a:off x="1143000" y="841772"/>
            <a:ext cx="6858000" cy="17907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800"/>
              <a:buNone/>
              <a:defRPr sz="45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8" name="Google Shape;118;p14"/>
          <p:cNvSpPr txBox="1">
            <a:spLocks noGrp="1"/>
          </p:cNvSpPr>
          <p:nvPr>
            <p:ph type="subTitle" idx="1"/>
          </p:nvPr>
        </p:nvSpPr>
        <p:spPr>
          <a:xfrm>
            <a:off x="1143000" y="2701528"/>
            <a:ext cx="6858000" cy="1241822"/>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200"/>
              <a:buNone/>
              <a:defRPr sz="1800"/>
            </a:lvl1pPr>
            <a:lvl2pPr lvl="1" algn="ctr">
              <a:lnSpc>
                <a:spcPct val="115000"/>
              </a:lnSpc>
              <a:spcBef>
                <a:spcPts val="1600"/>
              </a:spcBef>
              <a:spcAft>
                <a:spcPts val="0"/>
              </a:spcAft>
              <a:buSzPts val="1200"/>
              <a:buNone/>
              <a:defRPr sz="1500"/>
            </a:lvl2pPr>
            <a:lvl3pPr lvl="2" algn="ctr">
              <a:lnSpc>
                <a:spcPct val="115000"/>
              </a:lnSpc>
              <a:spcBef>
                <a:spcPts val="1600"/>
              </a:spcBef>
              <a:spcAft>
                <a:spcPts val="0"/>
              </a:spcAft>
              <a:buSzPts val="1200"/>
              <a:buNone/>
              <a:defRPr sz="1350"/>
            </a:lvl3pPr>
            <a:lvl4pPr lvl="3" algn="ctr">
              <a:lnSpc>
                <a:spcPct val="115000"/>
              </a:lnSpc>
              <a:spcBef>
                <a:spcPts val="1600"/>
              </a:spcBef>
              <a:spcAft>
                <a:spcPts val="0"/>
              </a:spcAft>
              <a:buSzPts val="1200"/>
              <a:buNone/>
              <a:defRPr sz="1200"/>
            </a:lvl4pPr>
            <a:lvl5pPr lvl="4" algn="ctr">
              <a:lnSpc>
                <a:spcPct val="115000"/>
              </a:lnSpc>
              <a:spcBef>
                <a:spcPts val="1600"/>
              </a:spcBef>
              <a:spcAft>
                <a:spcPts val="0"/>
              </a:spcAft>
              <a:buSzPts val="1200"/>
              <a:buNone/>
              <a:defRPr sz="1200"/>
            </a:lvl5pPr>
            <a:lvl6pPr lvl="5" algn="ctr">
              <a:lnSpc>
                <a:spcPct val="115000"/>
              </a:lnSpc>
              <a:spcBef>
                <a:spcPts val="1600"/>
              </a:spcBef>
              <a:spcAft>
                <a:spcPts val="0"/>
              </a:spcAft>
              <a:buSzPts val="1200"/>
              <a:buNone/>
              <a:defRPr sz="1200"/>
            </a:lvl6pPr>
            <a:lvl7pPr lvl="6" algn="ctr">
              <a:lnSpc>
                <a:spcPct val="115000"/>
              </a:lnSpc>
              <a:spcBef>
                <a:spcPts val="1600"/>
              </a:spcBef>
              <a:spcAft>
                <a:spcPts val="0"/>
              </a:spcAft>
              <a:buSzPts val="1200"/>
              <a:buNone/>
              <a:defRPr sz="1200"/>
            </a:lvl7pPr>
            <a:lvl8pPr lvl="7" algn="ctr">
              <a:lnSpc>
                <a:spcPct val="115000"/>
              </a:lnSpc>
              <a:spcBef>
                <a:spcPts val="1600"/>
              </a:spcBef>
              <a:spcAft>
                <a:spcPts val="0"/>
              </a:spcAft>
              <a:buSzPts val="1200"/>
              <a:buNone/>
              <a:defRPr sz="1200"/>
            </a:lvl8pPr>
            <a:lvl9pPr lvl="8" algn="ctr">
              <a:lnSpc>
                <a:spcPct val="115000"/>
              </a:lnSpc>
              <a:spcBef>
                <a:spcPts val="1600"/>
              </a:spcBef>
              <a:spcAft>
                <a:spcPts val="1600"/>
              </a:spcAft>
              <a:buSzPts val="1200"/>
              <a:buNone/>
              <a:defRPr sz="1200"/>
            </a:lvl9pPr>
          </a:lstStyle>
          <a:p>
            <a:endParaRPr/>
          </a:p>
        </p:txBody>
      </p:sp>
      <p:sp>
        <p:nvSpPr>
          <p:cNvPr id="119" name="Google Shape;119;p14"/>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20" name="Google Shape;120;p14"/>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21" name="Google Shape;121;p14"/>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122"/>
        <p:cNvGrpSpPr/>
        <p:nvPr/>
      </p:nvGrpSpPr>
      <p:grpSpPr>
        <a:xfrm>
          <a:off x="0" y="0"/>
          <a:ext cx="0" cy="0"/>
          <a:chOff x="0" y="0"/>
          <a:chExt cx="0" cy="0"/>
        </a:xfrm>
      </p:grpSpPr>
      <p:sp>
        <p:nvSpPr>
          <p:cNvPr id="123" name="Google Shape;123;p91"/>
          <p:cNvSpPr/>
          <p:nvPr/>
        </p:nvSpPr>
        <p:spPr>
          <a:xfrm rot="5400000">
            <a:off x="2685752" y="-1619250"/>
            <a:ext cx="3772497"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91"/>
          <p:cNvSpPr/>
          <p:nvPr/>
        </p:nvSpPr>
        <p:spPr>
          <a:xfrm rot="10800000" flipH="1">
            <a:off x="96167" y="79426"/>
            <a:ext cx="5645414"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91"/>
          <p:cNvSpPr txBox="1">
            <a:spLocks noGrp="1"/>
          </p:cNvSpPr>
          <p:nvPr>
            <p:ph type="title"/>
          </p:nvPr>
        </p:nvSpPr>
        <p:spPr>
          <a:xfrm>
            <a:off x="96167" y="47294"/>
            <a:ext cx="8520600" cy="318976"/>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6" name="Google Shape;126;p91"/>
          <p:cNvSpPr>
            <a:spLocks noGrp="1"/>
          </p:cNvSpPr>
          <p:nvPr>
            <p:ph type="pic" idx="2"/>
          </p:nvPr>
        </p:nvSpPr>
        <p:spPr>
          <a:xfrm>
            <a:off x="5900738" y="1052513"/>
            <a:ext cx="3243262" cy="3752850"/>
          </a:xfrm>
          <a:prstGeom prst="rect">
            <a:avLst/>
          </a:prstGeom>
          <a:noFill/>
          <a:ln>
            <a:noFill/>
          </a:ln>
        </p:spPr>
      </p:sp>
      <p:sp>
        <p:nvSpPr>
          <p:cNvPr id="127" name="Google Shape;127;p91"/>
          <p:cNvSpPr txBox="1">
            <a:spLocks noGrp="1"/>
          </p:cNvSpPr>
          <p:nvPr>
            <p:ph type="body" idx="1"/>
          </p:nvPr>
        </p:nvSpPr>
        <p:spPr>
          <a:xfrm>
            <a:off x="96838" y="1066800"/>
            <a:ext cx="5389562" cy="3738563"/>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400">
                <a:solidFill>
                  <a:schemeClr val="lt1"/>
                </a:solidFill>
              </a:defRPr>
            </a:lvl1pPr>
            <a:lvl2pPr marL="914400" lvl="1" indent="-304800" algn="l">
              <a:lnSpc>
                <a:spcPct val="115000"/>
              </a:lnSpc>
              <a:spcBef>
                <a:spcPts val="1600"/>
              </a:spcBef>
              <a:spcAft>
                <a:spcPts val="0"/>
              </a:spcAft>
              <a:buSzPts val="1200"/>
              <a:buChar char="○"/>
              <a:defRPr sz="2000">
                <a:solidFill>
                  <a:schemeClr val="lt1"/>
                </a:solidFill>
              </a:defRPr>
            </a:lvl2pPr>
            <a:lvl3pPr marL="1371600" lvl="2" indent="-304800" algn="l">
              <a:lnSpc>
                <a:spcPct val="115000"/>
              </a:lnSpc>
              <a:spcBef>
                <a:spcPts val="1600"/>
              </a:spcBef>
              <a:spcAft>
                <a:spcPts val="0"/>
              </a:spcAft>
              <a:buSzPts val="1200"/>
              <a:buChar char="■"/>
              <a:defRPr sz="2000">
                <a:solidFill>
                  <a:schemeClr val="lt1"/>
                </a:solidFill>
              </a:defRPr>
            </a:lvl3pPr>
            <a:lvl4pPr marL="1828800" lvl="3" indent="-304800" algn="l">
              <a:lnSpc>
                <a:spcPct val="115000"/>
              </a:lnSpc>
              <a:spcBef>
                <a:spcPts val="1600"/>
              </a:spcBef>
              <a:spcAft>
                <a:spcPts val="0"/>
              </a:spcAft>
              <a:buSzPts val="1200"/>
              <a:buChar char="●"/>
              <a:defRPr sz="2000">
                <a:solidFill>
                  <a:schemeClr val="lt1"/>
                </a:solidFill>
              </a:defRPr>
            </a:lvl4pPr>
            <a:lvl5pPr marL="2286000" lvl="4" indent="-304800" algn="l">
              <a:lnSpc>
                <a:spcPct val="115000"/>
              </a:lnSpc>
              <a:spcBef>
                <a:spcPts val="1600"/>
              </a:spcBef>
              <a:spcAft>
                <a:spcPts val="0"/>
              </a:spcAft>
              <a:buSzPts val="1200"/>
              <a:buChar char="○"/>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128"/>
        <p:cNvGrpSpPr/>
        <p:nvPr/>
      </p:nvGrpSpPr>
      <p:grpSpPr>
        <a:xfrm>
          <a:off x="0" y="0"/>
          <a:ext cx="0" cy="0"/>
          <a:chOff x="0" y="0"/>
          <a:chExt cx="0" cy="0"/>
        </a:xfrm>
      </p:grpSpPr>
      <p:sp>
        <p:nvSpPr>
          <p:cNvPr id="129" name="Google Shape;129;p79"/>
          <p:cNvSpPr txBox="1">
            <a:spLocks noGrp="1"/>
          </p:cNvSpPr>
          <p:nvPr>
            <p:ph type="body" idx="1"/>
          </p:nvPr>
        </p:nvSpPr>
        <p:spPr>
          <a:xfrm>
            <a:off x="3581400" y="0"/>
            <a:ext cx="5562600" cy="51435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30" name="Google Shape;130;p79"/>
          <p:cNvSpPr txBox="1"/>
          <p:nvPr/>
        </p:nvSpPr>
        <p:spPr>
          <a:xfrm>
            <a:off x="1100189" y="2571750"/>
            <a:ext cx="157152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Region and State</a:t>
            </a:r>
            <a:endParaRPr sz="1400" b="0" i="0" u="none" strike="noStrike" cap="none">
              <a:solidFill>
                <a:srgbClr val="000000"/>
              </a:solidFill>
              <a:latin typeface="Arial"/>
              <a:ea typeface="Arial"/>
              <a:cs typeface="Arial"/>
              <a:sym typeface="Arial"/>
            </a:endParaRPr>
          </a:p>
        </p:txBody>
      </p:sp>
      <p:sp>
        <p:nvSpPr>
          <p:cNvPr id="131" name="Google Shape;131;p79"/>
          <p:cNvSpPr txBox="1"/>
          <p:nvPr/>
        </p:nvSpPr>
        <p:spPr>
          <a:xfrm>
            <a:off x="4217440" y="2588559"/>
            <a:ext cx="10287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County</a:t>
            </a:r>
            <a:endParaRPr sz="1400" b="0" i="0" u="none" strike="noStrike" cap="none">
              <a:solidFill>
                <a:srgbClr val="000000"/>
              </a:solidFill>
              <a:latin typeface="Arial"/>
              <a:ea typeface="Arial"/>
              <a:cs typeface="Arial"/>
              <a:sym typeface="Arial"/>
            </a:endParaRPr>
          </a:p>
        </p:txBody>
      </p:sp>
      <p:sp>
        <p:nvSpPr>
          <p:cNvPr id="132" name="Google Shape;132;p79"/>
          <p:cNvSpPr/>
          <p:nvPr/>
        </p:nvSpPr>
        <p:spPr>
          <a:xfrm>
            <a:off x="1" y="1"/>
            <a:ext cx="3581400" cy="5143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79"/>
          <p:cNvSpPr txBox="1">
            <a:spLocks noGrp="1"/>
          </p:cNvSpPr>
          <p:nvPr>
            <p:ph type="body" idx="2"/>
          </p:nvPr>
        </p:nvSpPr>
        <p:spPr>
          <a:xfrm>
            <a:off x="0" y="2140884"/>
            <a:ext cx="3497262" cy="895350"/>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Resources">
  <p:cSld name="CUSTOM_25_1">
    <p:spTree>
      <p:nvGrpSpPr>
        <p:cNvPr id="1" name="Shape 134"/>
        <p:cNvGrpSpPr/>
        <p:nvPr/>
      </p:nvGrpSpPr>
      <p:grpSpPr>
        <a:xfrm>
          <a:off x="0" y="0"/>
          <a:ext cx="0" cy="0"/>
          <a:chOff x="0" y="0"/>
          <a:chExt cx="0" cy="0"/>
        </a:xfrm>
      </p:grpSpPr>
      <p:sp>
        <p:nvSpPr>
          <p:cNvPr id="135" name="Google Shape;135;p81"/>
          <p:cNvSpPr>
            <a:spLocks noGrp="1"/>
          </p:cNvSpPr>
          <p:nvPr>
            <p:ph type="pic" idx="2"/>
          </p:nvPr>
        </p:nvSpPr>
        <p:spPr>
          <a:xfrm>
            <a:off x="4997450" y="2795588"/>
            <a:ext cx="4146550" cy="2178050"/>
          </a:xfrm>
          <a:prstGeom prst="rect">
            <a:avLst/>
          </a:prstGeom>
          <a:noFill/>
          <a:ln>
            <a:noFill/>
          </a:ln>
        </p:spPr>
      </p:sp>
      <p:sp>
        <p:nvSpPr>
          <p:cNvPr id="136" name="Google Shape;136;p81"/>
          <p:cNvSpPr/>
          <p:nvPr/>
        </p:nvSpPr>
        <p:spPr>
          <a:xfrm rot="10800000" flipH="1">
            <a:off x="96166" y="79426"/>
            <a:ext cx="8914483"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81"/>
          <p:cNvSpPr txBox="1">
            <a:spLocks noGrp="1"/>
          </p:cNvSpPr>
          <p:nvPr>
            <p:ph type="title"/>
          </p:nvPr>
        </p:nvSpPr>
        <p:spPr>
          <a:xfrm>
            <a:off x="329474" y="204765"/>
            <a:ext cx="5899875" cy="30006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8" name="Google Shape;138;p81"/>
          <p:cNvSpPr txBox="1">
            <a:spLocks noGrp="1"/>
          </p:cNvSpPr>
          <p:nvPr>
            <p:ph type="body" idx="1"/>
          </p:nvPr>
        </p:nvSpPr>
        <p:spPr>
          <a:xfrm>
            <a:off x="330200" y="630238"/>
            <a:ext cx="7804150" cy="25908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2400"/>
            </a:lvl1pPr>
            <a:lvl2pPr marL="914400" lvl="1" indent="-304800" algn="l">
              <a:lnSpc>
                <a:spcPct val="115000"/>
              </a:lnSpc>
              <a:spcBef>
                <a:spcPts val="1600"/>
              </a:spcBef>
              <a:spcAft>
                <a:spcPts val="0"/>
              </a:spcAft>
              <a:buSzPts val="1200"/>
              <a:buChar char="○"/>
              <a:defRPr sz="2200"/>
            </a:lvl2pPr>
            <a:lvl3pPr marL="1371600" lvl="2" indent="-304800" algn="l">
              <a:lnSpc>
                <a:spcPct val="115000"/>
              </a:lnSpc>
              <a:spcBef>
                <a:spcPts val="1600"/>
              </a:spcBef>
              <a:spcAft>
                <a:spcPts val="0"/>
              </a:spcAft>
              <a:buSzPts val="1200"/>
              <a:buChar char="■"/>
              <a:defRPr sz="2000"/>
            </a:lvl3pPr>
            <a:lvl4pPr marL="1828800" lvl="3" indent="-304800" algn="l">
              <a:lnSpc>
                <a:spcPct val="115000"/>
              </a:lnSpc>
              <a:spcBef>
                <a:spcPts val="1600"/>
              </a:spcBef>
              <a:spcAft>
                <a:spcPts val="0"/>
              </a:spcAft>
              <a:buSzPts val="1200"/>
              <a:buChar char="●"/>
              <a:defRPr sz="1800"/>
            </a:lvl4pPr>
            <a:lvl5pPr marL="2286000" lvl="4" indent="-304800" algn="l">
              <a:lnSpc>
                <a:spcPct val="115000"/>
              </a:lnSpc>
              <a:spcBef>
                <a:spcPts val="1600"/>
              </a:spcBef>
              <a:spcAft>
                <a:spcPts val="0"/>
              </a:spcAft>
              <a:buSzPts val="1200"/>
              <a:buChar char="○"/>
              <a:defRPr sz="1600"/>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Resources">
  <p:cSld name="1_Resources">
    <p:spTree>
      <p:nvGrpSpPr>
        <p:cNvPr id="1" name="Shape 139"/>
        <p:cNvGrpSpPr/>
        <p:nvPr/>
      </p:nvGrpSpPr>
      <p:grpSpPr>
        <a:xfrm>
          <a:off x="0" y="0"/>
          <a:ext cx="0" cy="0"/>
          <a:chOff x="0" y="0"/>
          <a:chExt cx="0" cy="0"/>
        </a:xfrm>
      </p:grpSpPr>
      <p:sp>
        <p:nvSpPr>
          <p:cNvPr id="140" name="Google Shape;140;p83"/>
          <p:cNvSpPr>
            <a:spLocks noGrp="1"/>
          </p:cNvSpPr>
          <p:nvPr>
            <p:ph type="pic" idx="2"/>
          </p:nvPr>
        </p:nvSpPr>
        <p:spPr>
          <a:xfrm>
            <a:off x="4997449" y="1203928"/>
            <a:ext cx="4146550" cy="2178050"/>
          </a:xfrm>
          <a:prstGeom prst="rect">
            <a:avLst/>
          </a:prstGeom>
          <a:noFill/>
          <a:ln>
            <a:noFill/>
          </a:ln>
        </p:spPr>
      </p:sp>
      <p:sp>
        <p:nvSpPr>
          <p:cNvPr id="141" name="Google Shape;141;p83"/>
          <p:cNvSpPr/>
          <p:nvPr/>
        </p:nvSpPr>
        <p:spPr>
          <a:xfrm rot="10800000" flipH="1">
            <a:off x="96166" y="79426"/>
            <a:ext cx="8914483"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83"/>
          <p:cNvSpPr txBox="1">
            <a:spLocks noGrp="1"/>
          </p:cNvSpPr>
          <p:nvPr>
            <p:ph type="title"/>
          </p:nvPr>
        </p:nvSpPr>
        <p:spPr>
          <a:xfrm>
            <a:off x="329474" y="204765"/>
            <a:ext cx="5899875" cy="30006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3" name="Google Shape;143;p83"/>
          <p:cNvSpPr txBox="1">
            <a:spLocks noGrp="1"/>
          </p:cNvSpPr>
          <p:nvPr>
            <p:ph type="body" idx="1"/>
          </p:nvPr>
        </p:nvSpPr>
        <p:spPr>
          <a:xfrm>
            <a:off x="330200" y="630238"/>
            <a:ext cx="7804150" cy="25908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2400"/>
            </a:lvl1pPr>
            <a:lvl2pPr marL="914400" lvl="1" indent="-304800" algn="l">
              <a:lnSpc>
                <a:spcPct val="115000"/>
              </a:lnSpc>
              <a:spcBef>
                <a:spcPts val="1600"/>
              </a:spcBef>
              <a:spcAft>
                <a:spcPts val="0"/>
              </a:spcAft>
              <a:buSzPts val="1200"/>
              <a:buChar char="○"/>
              <a:defRPr sz="2200"/>
            </a:lvl2pPr>
            <a:lvl3pPr marL="1371600" lvl="2" indent="-304800" algn="l">
              <a:lnSpc>
                <a:spcPct val="115000"/>
              </a:lnSpc>
              <a:spcBef>
                <a:spcPts val="1600"/>
              </a:spcBef>
              <a:spcAft>
                <a:spcPts val="0"/>
              </a:spcAft>
              <a:buSzPts val="1200"/>
              <a:buChar char="■"/>
              <a:defRPr sz="2000"/>
            </a:lvl3pPr>
            <a:lvl4pPr marL="1828800" lvl="3" indent="-304800" algn="l">
              <a:lnSpc>
                <a:spcPct val="115000"/>
              </a:lnSpc>
              <a:spcBef>
                <a:spcPts val="1600"/>
              </a:spcBef>
              <a:spcAft>
                <a:spcPts val="0"/>
              </a:spcAft>
              <a:buSzPts val="1200"/>
              <a:buChar char="●"/>
              <a:defRPr sz="1800"/>
            </a:lvl4pPr>
            <a:lvl5pPr marL="2286000" lvl="4" indent="-304800" algn="l">
              <a:lnSpc>
                <a:spcPct val="115000"/>
              </a:lnSpc>
              <a:spcBef>
                <a:spcPts val="1600"/>
              </a:spcBef>
              <a:spcAft>
                <a:spcPts val="0"/>
              </a:spcAft>
              <a:buSzPts val="1200"/>
              <a:buChar char="○"/>
              <a:defRPr sz="1600"/>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44" name="Google Shape;144;p83"/>
          <p:cNvSpPr txBox="1">
            <a:spLocks noGrp="1"/>
          </p:cNvSpPr>
          <p:nvPr>
            <p:ph type="body" idx="3"/>
          </p:nvPr>
        </p:nvSpPr>
        <p:spPr>
          <a:xfrm>
            <a:off x="925513" y="3476625"/>
            <a:ext cx="7315200" cy="946150"/>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45"/>
        <p:cNvGrpSpPr/>
        <p:nvPr/>
      </p:nvGrpSpPr>
      <p:grpSpPr>
        <a:xfrm>
          <a:off x="0" y="0"/>
          <a:ext cx="0" cy="0"/>
          <a:chOff x="0" y="0"/>
          <a:chExt cx="0" cy="0"/>
        </a:xfrm>
      </p:grpSpPr>
      <p:sp>
        <p:nvSpPr>
          <p:cNvPr id="146" name="Google Shape;146;p121"/>
          <p:cNvSpPr/>
          <p:nvPr/>
        </p:nvSpPr>
        <p:spPr>
          <a:xfrm rot="10800000" flipH="1">
            <a:off x="96166" y="79426"/>
            <a:ext cx="8914483"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121"/>
          <p:cNvSpPr txBox="1">
            <a:spLocks noGrp="1"/>
          </p:cNvSpPr>
          <p:nvPr>
            <p:ph type="ctrTitle"/>
          </p:nvPr>
        </p:nvSpPr>
        <p:spPr>
          <a:xfrm>
            <a:off x="220641" y="79426"/>
            <a:ext cx="8790008" cy="573689"/>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8" name="Google Shape;148;p121"/>
          <p:cNvSpPr>
            <a:spLocks noGrp="1"/>
          </p:cNvSpPr>
          <p:nvPr>
            <p:ph type="pic" idx="2"/>
          </p:nvPr>
        </p:nvSpPr>
        <p:spPr>
          <a:xfrm>
            <a:off x="6103938" y="1068388"/>
            <a:ext cx="2667000" cy="3406775"/>
          </a:xfrm>
          <a:prstGeom prst="rect">
            <a:avLst/>
          </a:prstGeom>
          <a:noFill/>
          <a:ln>
            <a:noFill/>
          </a:ln>
        </p:spPr>
      </p:sp>
      <p:sp>
        <p:nvSpPr>
          <p:cNvPr id="149" name="Google Shape;149;p121"/>
          <p:cNvSpPr txBox="1">
            <a:spLocks noGrp="1"/>
          </p:cNvSpPr>
          <p:nvPr>
            <p:ph type="body" idx="1"/>
          </p:nvPr>
        </p:nvSpPr>
        <p:spPr>
          <a:xfrm>
            <a:off x="611188" y="1414463"/>
            <a:ext cx="2312316" cy="164465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150"/>
        <p:cNvGrpSpPr/>
        <p:nvPr/>
      </p:nvGrpSpPr>
      <p:grpSpPr>
        <a:xfrm>
          <a:off x="0" y="0"/>
          <a:ext cx="0" cy="0"/>
          <a:chOff x="0" y="0"/>
          <a:chExt cx="0" cy="0"/>
        </a:xfrm>
      </p:grpSpPr>
      <p:sp>
        <p:nvSpPr>
          <p:cNvPr id="151" name="Google Shape;151;p97"/>
          <p:cNvSpPr txBox="1">
            <a:spLocks noGrp="1"/>
          </p:cNvSpPr>
          <p:nvPr>
            <p:ph type="ctrTitle"/>
          </p:nvPr>
        </p:nvSpPr>
        <p:spPr>
          <a:xfrm>
            <a:off x="3423902" y="387473"/>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152" name="Google Shape;152;p97"/>
          <p:cNvSpPr txBox="1">
            <a:spLocks noGrp="1"/>
          </p:cNvSpPr>
          <p:nvPr>
            <p:ph type="subTitle" idx="1"/>
          </p:nvPr>
        </p:nvSpPr>
        <p:spPr>
          <a:xfrm>
            <a:off x="3423900" y="802521"/>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53" name="Google Shape;153;p97"/>
          <p:cNvSpPr txBox="1">
            <a:spLocks noGrp="1"/>
          </p:cNvSpPr>
          <p:nvPr>
            <p:ph type="title" idx="2"/>
          </p:nvPr>
        </p:nvSpPr>
        <p:spPr>
          <a:xfrm>
            <a:off x="2023007" y="654113"/>
            <a:ext cx="17391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154" name="Google Shape;154;p97"/>
          <p:cNvSpPr txBox="1">
            <a:spLocks noGrp="1"/>
          </p:cNvSpPr>
          <p:nvPr>
            <p:ph type="ctrTitle" idx="3"/>
          </p:nvPr>
        </p:nvSpPr>
        <p:spPr>
          <a:xfrm>
            <a:off x="3425264" y="1224286"/>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155" name="Google Shape;155;p97"/>
          <p:cNvSpPr txBox="1">
            <a:spLocks noGrp="1"/>
          </p:cNvSpPr>
          <p:nvPr>
            <p:ph type="subTitle" idx="4"/>
          </p:nvPr>
        </p:nvSpPr>
        <p:spPr>
          <a:xfrm>
            <a:off x="3425259" y="1638859"/>
            <a:ext cx="19767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56" name="Google Shape;156;p97"/>
          <p:cNvSpPr txBox="1">
            <a:spLocks noGrp="1"/>
          </p:cNvSpPr>
          <p:nvPr>
            <p:ph type="title" idx="5"/>
          </p:nvPr>
        </p:nvSpPr>
        <p:spPr>
          <a:xfrm>
            <a:off x="2023007" y="1488788"/>
            <a:ext cx="16152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157" name="Google Shape;157;p97"/>
          <p:cNvSpPr txBox="1">
            <a:spLocks noGrp="1"/>
          </p:cNvSpPr>
          <p:nvPr>
            <p:ph type="ctrTitle" idx="6"/>
          </p:nvPr>
        </p:nvSpPr>
        <p:spPr>
          <a:xfrm>
            <a:off x="3427999" y="2061098"/>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158" name="Google Shape;158;p97"/>
          <p:cNvSpPr txBox="1">
            <a:spLocks noGrp="1"/>
          </p:cNvSpPr>
          <p:nvPr>
            <p:ph type="subTitle" idx="7"/>
          </p:nvPr>
        </p:nvSpPr>
        <p:spPr>
          <a:xfrm>
            <a:off x="3427997" y="2475197"/>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59" name="Google Shape;159;p97"/>
          <p:cNvSpPr txBox="1">
            <a:spLocks noGrp="1"/>
          </p:cNvSpPr>
          <p:nvPr>
            <p:ph type="title" idx="8"/>
          </p:nvPr>
        </p:nvSpPr>
        <p:spPr>
          <a:xfrm>
            <a:off x="2023007" y="2323463"/>
            <a:ext cx="15735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160" name="Google Shape;160;p97"/>
          <p:cNvSpPr txBox="1">
            <a:spLocks noGrp="1"/>
          </p:cNvSpPr>
          <p:nvPr>
            <p:ph type="ctrTitle" idx="9"/>
          </p:nvPr>
        </p:nvSpPr>
        <p:spPr>
          <a:xfrm rot="5400000">
            <a:off x="6601629" y="1646270"/>
            <a:ext cx="2913300" cy="4875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161" name="Google Shape;161;p97"/>
          <p:cNvSpPr txBox="1">
            <a:spLocks noGrp="1"/>
          </p:cNvSpPr>
          <p:nvPr>
            <p:ph type="ctrTitle" idx="13"/>
          </p:nvPr>
        </p:nvSpPr>
        <p:spPr>
          <a:xfrm>
            <a:off x="3427999" y="2897911"/>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162" name="Google Shape;162;p97"/>
          <p:cNvSpPr txBox="1">
            <a:spLocks noGrp="1"/>
          </p:cNvSpPr>
          <p:nvPr>
            <p:ph type="subTitle" idx="14"/>
          </p:nvPr>
        </p:nvSpPr>
        <p:spPr>
          <a:xfrm>
            <a:off x="3427997" y="3311534"/>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63" name="Google Shape;163;p97"/>
          <p:cNvSpPr txBox="1">
            <a:spLocks noGrp="1"/>
          </p:cNvSpPr>
          <p:nvPr>
            <p:ph type="title" idx="15"/>
          </p:nvPr>
        </p:nvSpPr>
        <p:spPr>
          <a:xfrm>
            <a:off x="2023007" y="3158138"/>
            <a:ext cx="15735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164" name="Google Shape;164;p97"/>
          <p:cNvSpPr txBox="1">
            <a:spLocks noGrp="1"/>
          </p:cNvSpPr>
          <p:nvPr>
            <p:ph type="ctrTitle" idx="16"/>
          </p:nvPr>
        </p:nvSpPr>
        <p:spPr>
          <a:xfrm>
            <a:off x="3427999" y="3734723"/>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165" name="Google Shape;165;p97"/>
          <p:cNvSpPr txBox="1">
            <a:spLocks noGrp="1"/>
          </p:cNvSpPr>
          <p:nvPr>
            <p:ph type="subTitle" idx="17"/>
          </p:nvPr>
        </p:nvSpPr>
        <p:spPr>
          <a:xfrm>
            <a:off x="3427997" y="4147872"/>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66" name="Google Shape;166;p97"/>
          <p:cNvSpPr txBox="1">
            <a:spLocks noGrp="1"/>
          </p:cNvSpPr>
          <p:nvPr>
            <p:ph type="title" idx="18"/>
          </p:nvPr>
        </p:nvSpPr>
        <p:spPr>
          <a:xfrm>
            <a:off x="2023007" y="3992813"/>
            <a:ext cx="15735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167"/>
        <p:cNvGrpSpPr/>
        <p:nvPr/>
      </p:nvGrpSpPr>
      <p:grpSpPr>
        <a:xfrm>
          <a:off x="0" y="0"/>
          <a:ext cx="0" cy="0"/>
          <a:chOff x="0" y="0"/>
          <a:chExt cx="0" cy="0"/>
        </a:xfrm>
      </p:grpSpPr>
      <p:sp>
        <p:nvSpPr>
          <p:cNvPr id="168" name="Google Shape;168;p89"/>
          <p:cNvSpPr/>
          <p:nvPr/>
        </p:nvSpPr>
        <p:spPr>
          <a:xfrm rot="10800000" flipH="1">
            <a:off x="-266700" y="844573"/>
            <a:ext cx="9696450" cy="3454349"/>
          </a:xfrm>
          <a:prstGeom prst="rect">
            <a:avLst/>
          </a:prstGeom>
          <a:solidFill>
            <a:schemeClr val="accent1"/>
          </a:solidFill>
          <a:ln w="257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89"/>
          <p:cNvSpPr txBox="1">
            <a:spLocks noGrp="1"/>
          </p:cNvSpPr>
          <p:nvPr>
            <p:ph type="title"/>
          </p:nvPr>
        </p:nvSpPr>
        <p:spPr>
          <a:xfrm>
            <a:off x="-148856" y="1563114"/>
            <a:ext cx="9441712" cy="572700"/>
          </a:xfrm>
          <a:prstGeom prst="rect">
            <a:avLst/>
          </a:prstGeom>
          <a:noFill/>
          <a:ln>
            <a:noFill/>
          </a:ln>
        </p:spPr>
        <p:txBody>
          <a:bodyPr spcFirstLastPara="1" wrap="square" lIns="91425" tIns="91425" rIns="91425" bIns="91425" anchor="t" anchorCtr="0">
            <a:noAutofit/>
          </a:bodyPr>
          <a:lstStyle>
            <a:lvl1pPr lvl="0" algn="ctr">
              <a:lnSpc>
                <a:spcPct val="15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text 4">
  <p:cSld name="1_Title + text 4 2">
    <p:spTree>
      <p:nvGrpSpPr>
        <p:cNvPr id="1" name="Shape 170"/>
        <p:cNvGrpSpPr/>
        <p:nvPr/>
      </p:nvGrpSpPr>
      <p:grpSpPr>
        <a:xfrm>
          <a:off x="0" y="0"/>
          <a:ext cx="0" cy="0"/>
          <a:chOff x="0" y="0"/>
          <a:chExt cx="0" cy="0"/>
        </a:xfrm>
      </p:grpSpPr>
      <p:sp>
        <p:nvSpPr>
          <p:cNvPr id="171" name="Google Shape;171;p96"/>
          <p:cNvSpPr txBox="1">
            <a:spLocks noGrp="1"/>
          </p:cNvSpPr>
          <p:nvPr>
            <p:ph type="subTitle" idx="1"/>
          </p:nvPr>
        </p:nvSpPr>
        <p:spPr>
          <a:xfrm flipH="1">
            <a:off x="4189625" y="3380460"/>
            <a:ext cx="2951400" cy="2952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200"/>
              <a:buNone/>
              <a:defRPr sz="1000"/>
            </a:lvl1pPr>
            <a:lvl2pPr lvl="1" algn="l">
              <a:lnSpc>
                <a:spcPct val="115000"/>
              </a:lnSpc>
              <a:spcBef>
                <a:spcPts val="1600"/>
              </a:spcBef>
              <a:spcAft>
                <a:spcPts val="0"/>
              </a:spcAft>
              <a:buSzPts val="1200"/>
              <a:buNone/>
              <a:defRPr/>
            </a:lvl2pPr>
            <a:lvl3pPr lvl="2" algn="l">
              <a:lnSpc>
                <a:spcPct val="115000"/>
              </a:lnSpc>
              <a:spcBef>
                <a:spcPts val="1600"/>
              </a:spcBef>
              <a:spcAft>
                <a:spcPts val="0"/>
              </a:spcAft>
              <a:buSzPts val="1200"/>
              <a:buNone/>
              <a:defRPr/>
            </a:lvl3pPr>
            <a:lvl4pPr lvl="3" algn="l">
              <a:lnSpc>
                <a:spcPct val="115000"/>
              </a:lnSpc>
              <a:spcBef>
                <a:spcPts val="1600"/>
              </a:spcBef>
              <a:spcAft>
                <a:spcPts val="0"/>
              </a:spcAft>
              <a:buSzPts val="1200"/>
              <a:buNone/>
              <a:defRPr/>
            </a:lvl4pPr>
            <a:lvl5pPr lvl="4" algn="l">
              <a:lnSpc>
                <a:spcPct val="115000"/>
              </a:lnSpc>
              <a:spcBef>
                <a:spcPts val="1600"/>
              </a:spcBef>
              <a:spcAft>
                <a:spcPts val="0"/>
              </a:spcAft>
              <a:buSzPts val="1200"/>
              <a:buNone/>
              <a:defRPr/>
            </a:lvl5pPr>
            <a:lvl6pPr lvl="5" algn="l">
              <a:lnSpc>
                <a:spcPct val="115000"/>
              </a:lnSpc>
              <a:spcBef>
                <a:spcPts val="1600"/>
              </a:spcBef>
              <a:spcAft>
                <a:spcPts val="0"/>
              </a:spcAft>
              <a:buSzPts val="1200"/>
              <a:buNone/>
              <a:defRPr/>
            </a:lvl6pPr>
            <a:lvl7pPr lvl="6" algn="l">
              <a:lnSpc>
                <a:spcPct val="115000"/>
              </a:lnSpc>
              <a:spcBef>
                <a:spcPts val="1600"/>
              </a:spcBef>
              <a:spcAft>
                <a:spcPts val="0"/>
              </a:spcAft>
              <a:buSzPts val="1200"/>
              <a:buNone/>
              <a:defRPr/>
            </a:lvl7pPr>
            <a:lvl8pPr lvl="7" algn="l">
              <a:lnSpc>
                <a:spcPct val="115000"/>
              </a:lnSpc>
              <a:spcBef>
                <a:spcPts val="1600"/>
              </a:spcBef>
              <a:spcAft>
                <a:spcPts val="0"/>
              </a:spcAft>
              <a:buSzPts val="1200"/>
              <a:buNone/>
              <a:defRPr/>
            </a:lvl8pPr>
            <a:lvl9pPr lvl="8" algn="l">
              <a:lnSpc>
                <a:spcPct val="115000"/>
              </a:lnSpc>
              <a:spcBef>
                <a:spcPts val="1600"/>
              </a:spcBef>
              <a:spcAft>
                <a:spcPts val="1600"/>
              </a:spcAft>
              <a:buSzPts val="1200"/>
              <a:buNone/>
              <a:defRPr/>
            </a:lvl9pPr>
          </a:lstStyle>
          <a:p>
            <a:endParaRPr/>
          </a:p>
        </p:txBody>
      </p:sp>
      <p:sp>
        <p:nvSpPr>
          <p:cNvPr id="172" name="Google Shape;172;p96"/>
          <p:cNvSpPr txBox="1">
            <a:spLocks noGrp="1"/>
          </p:cNvSpPr>
          <p:nvPr>
            <p:ph type="ctrTitle"/>
          </p:nvPr>
        </p:nvSpPr>
        <p:spPr>
          <a:xfrm rot="5400000">
            <a:off x="6612409" y="1752564"/>
            <a:ext cx="2888100" cy="897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Clr>
                <a:srgbClr val="000000"/>
              </a:buClr>
              <a:buSzPts val="1600"/>
              <a:buNone/>
              <a:defRPr sz="1600">
                <a:solidFill>
                  <a:srgbClr val="000000"/>
                </a:solidFill>
              </a:defRPr>
            </a:lvl2pPr>
            <a:lvl3pPr lvl="2" algn="l">
              <a:lnSpc>
                <a:spcPct val="100000"/>
              </a:lnSpc>
              <a:spcBef>
                <a:spcPts val="0"/>
              </a:spcBef>
              <a:spcAft>
                <a:spcPts val="0"/>
              </a:spcAft>
              <a:buClr>
                <a:srgbClr val="000000"/>
              </a:buClr>
              <a:buSzPts val="1600"/>
              <a:buNone/>
              <a:defRPr sz="1600">
                <a:solidFill>
                  <a:srgbClr val="000000"/>
                </a:solidFill>
              </a:defRPr>
            </a:lvl3pPr>
            <a:lvl4pPr lvl="3" algn="l">
              <a:lnSpc>
                <a:spcPct val="100000"/>
              </a:lnSpc>
              <a:spcBef>
                <a:spcPts val="0"/>
              </a:spcBef>
              <a:spcAft>
                <a:spcPts val="0"/>
              </a:spcAft>
              <a:buClr>
                <a:srgbClr val="000000"/>
              </a:buClr>
              <a:buSzPts val="1600"/>
              <a:buNone/>
              <a:defRPr sz="1600">
                <a:solidFill>
                  <a:srgbClr val="000000"/>
                </a:solidFill>
              </a:defRPr>
            </a:lvl4pPr>
            <a:lvl5pPr lvl="4" algn="l">
              <a:lnSpc>
                <a:spcPct val="100000"/>
              </a:lnSpc>
              <a:spcBef>
                <a:spcPts val="0"/>
              </a:spcBef>
              <a:spcAft>
                <a:spcPts val="0"/>
              </a:spcAft>
              <a:buClr>
                <a:srgbClr val="000000"/>
              </a:buClr>
              <a:buSzPts val="1600"/>
              <a:buNone/>
              <a:defRPr sz="1600">
                <a:solidFill>
                  <a:srgbClr val="000000"/>
                </a:solidFill>
              </a:defRPr>
            </a:lvl5pPr>
            <a:lvl6pPr lvl="5" algn="l">
              <a:lnSpc>
                <a:spcPct val="100000"/>
              </a:lnSpc>
              <a:spcBef>
                <a:spcPts val="0"/>
              </a:spcBef>
              <a:spcAft>
                <a:spcPts val="0"/>
              </a:spcAft>
              <a:buClr>
                <a:srgbClr val="000000"/>
              </a:buClr>
              <a:buSzPts val="1600"/>
              <a:buNone/>
              <a:defRPr sz="1600">
                <a:solidFill>
                  <a:srgbClr val="000000"/>
                </a:solidFill>
              </a:defRPr>
            </a:lvl6pPr>
            <a:lvl7pPr lvl="6" algn="l">
              <a:lnSpc>
                <a:spcPct val="100000"/>
              </a:lnSpc>
              <a:spcBef>
                <a:spcPts val="0"/>
              </a:spcBef>
              <a:spcAft>
                <a:spcPts val="0"/>
              </a:spcAft>
              <a:buClr>
                <a:srgbClr val="000000"/>
              </a:buClr>
              <a:buSzPts val="1600"/>
              <a:buNone/>
              <a:defRPr sz="1600">
                <a:solidFill>
                  <a:srgbClr val="000000"/>
                </a:solidFill>
              </a:defRPr>
            </a:lvl7pPr>
            <a:lvl8pPr lvl="7" algn="l">
              <a:lnSpc>
                <a:spcPct val="100000"/>
              </a:lnSpc>
              <a:spcBef>
                <a:spcPts val="0"/>
              </a:spcBef>
              <a:spcAft>
                <a:spcPts val="0"/>
              </a:spcAft>
              <a:buClr>
                <a:srgbClr val="000000"/>
              </a:buClr>
              <a:buSzPts val="1600"/>
              <a:buNone/>
              <a:defRPr sz="1600">
                <a:solidFill>
                  <a:srgbClr val="000000"/>
                </a:solidFill>
              </a:defRPr>
            </a:lvl8pPr>
            <a:lvl9pPr lvl="8" algn="l">
              <a:lnSpc>
                <a:spcPct val="100000"/>
              </a:lnSpc>
              <a:spcBef>
                <a:spcPts val="0"/>
              </a:spcBef>
              <a:spcAft>
                <a:spcPts val="0"/>
              </a:spcAft>
              <a:buClr>
                <a:srgbClr val="000000"/>
              </a:buClr>
              <a:buSzPts val="1600"/>
              <a:buNone/>
              <a:defRPr sz="1600">
                <a:solidFill>
                  <a:srgbClr val="000000"/>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23"/>
        <p:cNvGrpSpPr/>
        <p:nvPr/>
      </p:nvGrpSpPr>
      <p:grpSpPr>
        <a:xfrm>
          <a:off x="0" y="0"/>
          <a:ext cx="0" cy="0"/>
          <a:chOff x="0" y="0"/>
          <a:chExt cx="0" cy="0"/>
        </a:xfrm>
      </p:grpSpPr>
      <p:sp>
        <p:nvSpPr>
          <p:cNvPr id="24" name="Google Shape;24;p82"/>
          <p:cNvSpPr/>
          <p:nvPr/>
        </p:nvSpPr>
        <p:spPr>
          <a:xfrm>
            <a:off x="96166" y="79426"/>
            <a:ext cx="8914483" cy="573688"/>
          </a:xfrm>
          <a:prstGeom prst="rect">
            <a:avLst/>
          </a:prstGeom>
          <a:solidFill>
            <a:srgbClr val="9082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p82"/>
          <p:cNvSpPr txBox="1">
            <a:spLocks noGrp="1"/>
          </p:cNvSpPr>
          <p:nvPr>
            <p:ph type="body" idx="1"/>
          </p:nvPr>
        </p:nvSpPr>
        <p:spPr>
          <a:xfrm>
            <a:off x="308345" y="5113"/>
            <a:ext cx="7304088" cy="722313"/>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6" name="Google Shape;26;p82"/>
          <p:cNvSpPr>
            <a:spLocks noGrp="1"/>
          </p:cNvSpPr>
          <p:nvPr>
            <p:ph type="pic" idx="2"/>
          </p:nvPr>
        </p:nvSpPr>
        <p:spPr>
          <a:xfrm>
            <a:off x="914400" y="1147763"/>
            <a:ext cx="7304088" cy="3570287"/>
          </a:xfrm>
          <a:prstGeom prst="rect">
            <a:avLst/>
          </a:prstGeom>
          <a:noFill/>
          <a:ln>
            <a:no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173"/>
        <p:cNvGrpSpPr/>
        <p:nvPr/>
      </p:nvGrpSpPr>
      <p:grpSpPr>
        <a:xfrm>
          <a:off x="0" y="0"/>
          <a:ext cx="0" cy="0"/>
          <a:chOff x="0" y="0"/>
          <a:chExt cx="0" cy="0"/>
        </a:xfrm>
      </p:grpSpPr>
      <p:pic>
        <p:nvPicPr>
          <p:cNvPr id="174" name="Google Shape;174;p117"/>
          <p:cNvPicPr preferRelativeResize="0"/>
          <p:nvPr/>
        </p:nvPicPr>
        <p:blipFill rotWithShape="1">
          <a:blip r:embed="rId2">
            <a:alphaModFix/>
          </a:blip>
          <a:srcRect/>
          <a:stretch/>
        </p:blipFill>
        <p:spPr>
          <a:xfrm>
            <a:off x="0" y="1612445"/>
            <a:ext cx="9144000" cy="2015265"/>
          </a:xfrm>
          <a:prstGeom prst="rect">
            <a:avLst/>
          </a:prstGeom>
          <a:noFill/>
          <a:ln>
            <a:noFill/>
          </a:ln>
        </p:spPr>
      </p:pic>
      <p:sp>
        <p:nvSpPr>
          <p:cNvPr id="175" name="Google Shape;175;p117"/>
          <p:cNvSpPr txBox="1">
            <a:spLocks noGrp="1"/>
          </p:cNvSpPr>
          <p:nvPr>
            <p:ph type="title"/>
          </p:nvPr>
        </p:nvSpPr>
        <p:spPr>
          <a:xfrm>
            <a:off x="500852" y="2224633"/>
            <a:ext cx="7886700" cy="790889"/>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800"/>
              <a:buNone/>
              <a:defRPr sz="4500">
                <a:solidFill>
                  <a:srgbClr val="6C614E"/>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6" name="Google Shape;176;p117"/>
          <p:cNvSpPr/>
          <p:nvPr/>
        </p:nvSpPr>
        <p:spPr>
          <a:xfrm>
            <a:off x="0" y="3578668"/>
            <a:ext cx="9144000" cy="68580"/>
          </a:xfrm>
          <a:prstGeom prst="rect">
            <a:avLst/>
          </a:prstGeom>
          <a:solidFill>
            <a:srgbClr val="FFF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177" name="Google Shape;177;p117"/>
          <p:cNvSpPr/>
          <p:nvPr/>
        </p:nvSpPr>
        <p:spPr>
          <a:xfrm>
            <a:off x="0" y="1543865"/>
            <a:ext cx="9144000" cy="68580"/>
          </a:xfrm>
          <a:prstGeom prst="rect">
            <a:avLst/>
          </a:prstGeom>
          <a:solidFill>
            <a:srgbClr val="FFF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pic>
        <p:nvPicPr>
          <p:cNvPr id="178" name="Google Shape;178;p117" descr="A picture containing drawing&#10;&#10;Description automatically generated"/>
          <p:cNvPicPr preferRelativeResize="0"/>
          <p:nvPr/>
        </p:nvPicPr>
        <p:blipFill rotWithShape="1">
          <a:blip r:embed="rId3">
            <a:alphaModFix/>
          </a:blip>
          <a:srcRect/>
          <a:stretch/>
        </p:blipFill>
        <p:spPr>
          <a:xfrm>
            <a:off x="1267876" y="4573718"/>
            <a:ext cx="596253" cy="408434"/>
          </a:xfrm>
          <a:prstGeom prst="rect">
            <a:avLst/>
          </a:prstGeom>
          <a:noFill/>
          <a:ln>
            <a:noFill/>
          </a:ln>
        </p:spPr>
      </p:pic>
      <p:pic>
        <p:nvPicPr>
          <p:cNvPr id="179" name="Google Shape;179;p117"/>
          <p:cNvPicPr preferRelativeResize="0"/>
          <p:nvPr/>
        </p:nvPicPr>
        <p:blipFill rotWithShape="1">
          <a:blip r:embed="rId4">
            <a:alphaModFix/>
          </a:blip>
          <a:srcRect/>
          <a:stretch/>
        </p:blipFill>
        <p:spPr>
          <a:xfrm>
            <a:off x="167431" y="4610929"/>
            <a:ext cx="1037488" cy="334013"/>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0"/>
        <p:cNvGrpSpPr/>
        <p:nvPr/>
      </p:nvGrpSpPr>
      <p:grpSpPr>
        <a:xfrm>
          <a:off x="0" y="0"/>
          <a:ext cx="0" cy="0"/>
          <a:chOff x="0" y="0"/>
          <a:chExt cx="0" cy="0"/>
        </a:xfrm>
      </p:grpSpPr>
      <p:sp>
        <p:nvSpPr>
          <p:cNvPr id="181" name="Google Shape;181;p1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2" name="Google Shape;182;p118"/>
          <p:cNvSpPr txBox="1">
            <a:spLocks noGrp="1"/>
          </p:cNvSpPr>
          <p:nvPr>
            <p:ph type="body" idx="1"/>
          </p:nvPr>
        </p:nvSpPr>
        <p:spPr>
          <a:xfrm>
            <a:off x="628650" y="1369219"/>
            <a:ext cx="3886200" cy="2926556"/>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83" name="Google Shape;183;p118"/>
          <p:cNvSpPr txBox="1">
            <a:spLocks noGrp="1"/>
          </p:cNvSpPr>
          <p:nvPr>
            <p:ph type="body" idx="2"/>
          </p:nvPr>
        </p:nvSpPr>
        <p:spPr>
          <a:xfrm>
            <a:off x="4629150" y="1369219"/>
            <a:ext cx="3886200" cy="2926556"/>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7"/>
        <p:cNvGrpSpPr/>
        <p:nvPr/>
      </p:nvGrpSpPr>
      <p:grpSpPr>
        <a:xfrm>
          <a:off x="0" y="0"/>
          <a:ext cx="0" cy="0"/>
          <a:chOff x="0" y="0"/>
          <a:chExt cx="0" cy="0"/>
        </a:xfrm>
      </p:grpSpPr>
      <p:sp>
        <p:nvSpPr>
          <p:cNvPr id="188" name="Google Shape;188;p120"/>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p120"/>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888888"/>
              </a:buClr>
              <a:buSzPts val="2400"/>
              <a:buNone/>
              <a:defRPr sz="1800">
                <a:solidFill>
                  <a:srgbClr val="888888"/>
                </a:solidFill>
              </a:defRPr>
            </a:lvl1pPr>
            <a:lvl2pPr marL="914400" lvl="1" indent="-228600" algn="l">
              <a:lnSpc>
                <a:spcPct val="90000"/>
              </a:lnSpc>
              <a:spcBef>
                <a:spcPts val="375"/>
              </a:spcBef>
              <a:spcAft>
                <a:spcPts val="0"/>
              </a:spcAft>
              <a:buClr>
                <a:srgbClr val="888888"/>
              </a:buClr>
              <a:buSzPts val="2000"/>
              <a:buNone/>
              <a:defRPr sz="1500">
                <a:solidFill>
                  <a:srgbClr val="888888"/>
                </a:solidFill>
              </a:defRPr>
            </a:lvl2pPr>
            <a:lvl3pPr marL="1371600" lvl="2" indent="-228600" algn="l">
              <a:lnSpc>
                <a:spcPct val="90000"/>
              </a:lnSpc>
              <a:spcBef>
                <a:spcPts val="375"/>
              </a:spcBef>
              <a:spcAft>
                <a:spcPts val="0"/>
              </a:spcAft>
              <a:buClr>
                <a:srgbClr val="888888"/>
              </a:buClr>
              <a:buSzPts val="1800"/>
              <a:buNone/>
              <a:defRPr sz="1350">
                <a:solidFill>
                  <a:srgbClr val="888888"/>
                </a:solidFill>
              </a:defRPr>
            </a:lvl3pPr>
            <a:lvl4pPr marL="1828800" lvl="3" indent="-228600" algn="l">
              <a:lnSpc>
                <a:spcPct val="90000"/>
              </a:lnSpc>
              <a:spcBef>
                <a:spcPts val="375"/>
              </a:spcBef>
              <a:spcAft>
                <a:spcPts val="0"/>
              </a:spcAft>
              <a:buClr>
                <a:srgbClr val="888888"/>
              </a:buClr>
              <a:buSzPts val="1600"/>
              <a:buNone/>
              <a:defRPr sz="1200">
                <a:solidFill>
                  <a:srgbClr val="888888"/>
                </a:solidFill>
              </a:defRPr>
            </a:lvl4pPr>
            <a:lvl5pPr marL="2286000" lvl="4" indent="-228600" algn="l">
              <a:lnSpc>
                <a:spcPct val="90000"/>
              </a:lnSpc>
              <a:spcBef>
                <a:spcPts val="375"/>
              </a:spcBef>
              <a:spcAft>
                <a:spcPts val="0"/>
              </a:spcAft>
              <a:buClr>
                <a:srgbClr val="888888"/>
              </a:buClr>
              <a:buSzPts val="1600"/>
              <a:buNone/>
              <a:defRPr sz="1200">
                <a:solidFill>
                  <a:srgbClr val="888888"/>
                </a:solidFill>
              </a:defRPr>
            </a:lvl5pPr>
            <a:lvl6pPr marL="2743200" lvl="5" indent="-228600" algn="l">
              <a:lnSpc>
                <a:spcPct val="90000"/>
              </a:lnSpc>
              <a:spcBef>
                <a:spcPts val="375"/>
              </a:spcBef>
              <a:spcAft>
                <a:spcPts val="0"/>
              </a:spcAft>
              <a:buClr>
                <a:srgbClr val="888888"/>
              </a:buClr>
              <a:buSzPts val="1600"/>
              <a:buNone/>
              <a:defRPr sz="1200">
                <a:solidFill>
                  <a:srgbClr val="888888"/>
                </a:solidFill>
              </a:defRPr>
            </a:lvl6pPr>
            <a:lvl7pPr marL="3200400" lvl="6" indent="-228600" algn="l">
              <a:lnSpc>
                <a:spcPct val="90000"/>
              </a:lnSpc>
              <a:spcBef>
                <a:spcPts val="375"/>
              </a:spcBef>
              <a:spcAft>
                <a:spcPts val="0"/>
              </a:spcAft>
              <a:buClr>
                <a:srgbClr val="888888"/>
              </a:buClr>
              <a:buSzPts val="1600"/>
              <a:buNone/>
              <a:defRPr sz="1200">
                <a:solidFill>
                  <a:srgbClr val="888888"/>
                </a:solidFill>
              </a:defRPr>
            </a:lvl7pPr>
            <a:lvl8pPr marL="3657600" lvl="7" indent="-228600" algn="l">
              <a:lnSpc>
                <a:spcPct val="90000"/>
              </a:lnSpc>
              <a:spcBef>
                <a:spcPts val="375"/>
              </a:spcBef>
              <a:spcAft>
                <a:spcPts val="0"/>
              </a:spcAft>
              <a:buClr>
                <a:srgbClr val="888888"/>
              </a:buClr>
              <a:buSzPts val="1600"/>
              <a:buNone/>
              <a:defRPr sz="1200">
                <a:solidFill>
                  <a:srgbClr val="888888"/>
                </a:solidFill>
              </a:defRPr>
            </a:lvl8pPr>
            <a:lvl9pPr marL="4114800" lvl="8" indent="-22860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190" name="Google Shape;190;p12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9pPr>
          </a:lstStyle>
          <a:p>
            <a:endParaRPr/>
          </a:p>
        </p:txBody>
      </p:sp>
      <p:sp>
        <p:nvSpPr>
          <p:cNvPr id="191" name="Google Shape;191;p12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9pPr>
          </a:lstStyle>
          <a:p>
            <a:endParaRPr/>
          </a:p>
        </p:txBody>
      </p:sp>
      <p:sp>
        <p:nvSpPr>
          <p:cNvPr id="192" name="Google Shape;192;p12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193"/>
        <p:cNvGrpSpPr/>
        <p:nvPr/>
      </p:nvGrpSpPr>
      <p:grpSpPr>
        <a:xfrm>
          <a:off x="0" y="0"/>
          <a:ext cx="0" cy="0"/>
          <a:chOff x="0" y="0"/>
          <a:chExt cx="0" cy="0"/>
        </a:xfrm>
      </p:grpSpPr>
      <p:sp>
        <p:nvSpPr>
          <p:cNvPr id="194" name="Google Shape;194;p99"/>
          <p:cNvSpPr txBox="1">
            <a:spLocks noGrp="1"/>
          </p:cNvSpPr>
          <p:nvPr>
            <p:ph type="title"/>
          </p:nvPr>
        </p:nvSpPr>
        <p:spPr>
          <a:xfrm>
            <a:off x="1796580" y="136911"/>
            <a:ext cx="6897174"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3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5" name="Google Shape;195;p99"/>
          <p:cNvSpPr/>
          <p:nvPr/>
        </p:nvSpPr>
        <p:spPr>
          <a:xfrm rot="-5400000" flipH="1">
            <a:off x="-1727784" y="1727835"/>
            <a:ext cx="5140800" cy="1685129"/>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99"/>
          <p:cNvSpPr txBox="1"/>
          <p:nvPr/>
        </p:nvSpPr>
        <p:spPr>
          <a:xfrm>
            <a:off x="510188" y="1582560"/>
            <a:ext cx="1739100" cy="5048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01</a:t>
            </a:r>
            <a:endParaRPr sz="1400" b="0" i="0" u="none" strike="noStrike" cap="none">
              <a:solidFill>
                <a:srgbClr val="000000"/>
              </a:solidFill>
              <a:latin typeface="Arial"/>
              <a:ea typeface="Arial"/>
              <a:cs typeface="Arial"/>
              <a:sym typeface="Arial"/>
            </a:endParaRPr>
          </a:p>
        </p:txBody>
      </p:sp>
      <p:sp>
        <p:nvSpPr>
          <p:cNvPr id="197" name="Google Shape;197;p99"/>
          <p:cNvSpPr txBox="1">
            <a:spLocks noGrp="1"/>
          </p:cNvSpPr>
          <p:nvPr>
            <p:ph type="body" idx="1"/>
          </p:nvPr>
        </p:nvSpPr>
        <p:spPr>
          <a:xfrm>
            <a:off x="1796067" y="808904"/>
            <a:ext cx="6897687" cy="504825"/>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200" b="1">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98" name="Google Shape;198;p99"/>
          <p:cNvSpPr txBox="1">
            <a:spLocks noGrp="1"/>
          </p:cNvSpPr>
          <p:nvPr>
            <p:ph type="body" idx="2"/>
          </p:nvPr>
        </p:nvSpPr>
        <p:spPr>
          <a:xfrm>
            <a:off x="1833567" y="1533673"/>
            <a:ext cx="6897687" cy="5727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99" name="Google Shape;199;p99"/>
          <p:cNvSpPr txBox="1"/>
          <p:nvPr/>
        </p:nvSpPr>
        <p:spPr>
          <a:xfrm>
            <a:off x="510188" y="2155260"/>
            <a:ext cx="1739100" cy="5048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02</a:t>
            </a:r>
            <a:endParaRPr sz="1400" b="0" i="0" u="none" strike="noStrike" cap="none">
              <a:solidFill>
                <a:srgbClr val="000000"/>
              </a:solidFill>
              <a:latin typeface="Arial"/>
              <a:ea typeface="Arial"/>
              <a:cs typeface="Arial"/>
              <a:sym typeface="Arial"/>
            </a:endParaRPr>
          </a:p>
        </p:txBody>
      </p:sp>
      <p:sp>
        <p:nvSpPr>
          <p:cNvPr id="200" name="Google Shape;200;p99"/>
          <p:cNvSpPr txBox="1">
            <a:spLocks noGrp="1"/>
          </p:cNvSpPr>
          <p:nvPr>
            <p:ph type="body" idx="3"/>
          </p:nvPr>
        </p:nvSpPr>
        <p:spPr>
          <a:xfrm>
            <a:off x="1833567" y="2106373"/>
            <a:ext cx="6897687" cy="5727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01" name="Google Shape;201;p99"/>
          <p:cNvSpPr txBox="1"/>
          <p:nvPr/>
        </p:nvSpPr>
        <p:spPr>
          <a:xfrm>
            <a:off x="510188" y="2727960"/>
            <a:ext cx="1739100" cy="5048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03</a:t>
            </a:r>
            <a:endParaRPr sz="1400" b="0" i="0" u="none" strike="noStrike" cap="none">
              <a:solidFill>
                <a:srgbClr val="000000"/>
              </a:solidFill>
              <a:latin typeface="Arial"/>
              <a:ea typeface="Arial"/>
              <a:cs typeface="Arial"/>
              <a:sym typeface="Arial"/>
            </a:endParaRPr>
          </a:p>
        </p:txBody>
      </p:sp>
      <p:sp>
        <p:nvSpPr>
          <p:cNvPr id="202" name="Google Shape;202;p99"/>
          <p:cNvSpPr txBox="1">
            <a:spLocks noGrp="1"/>
          </p:cNvSpPr>
          <p:nvPr>
            <p:ph type="body" idx="4"/>
          </p:nvPr>
        </p:nvSpPr>
        <p:spPr>
          <a:xfrm>
            <a:off x="1833567" y="2679073"/>
            <a:ext cx="6897687" cy="5727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03" name="Google Shape;203;p99"/>
          <p:cNvSpPr txBox="1"/>
          <p:nvPr/>
        </p:nvSpPr>
        <p:spPr>
          <a:xfrm>
            <a:off x="510188" y="3300660"/>
            <a:ext cx="1739100" cy="5048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04</a:t>
            </a:r>
            <a:endParaRPr sz="1400" b="0" i="0" u="none" strike="noStrike" cap="none">
              <a:solidFill>
                <a:srgbClr val="000000"/>
              </a:solidFill>
              <a:latin typeface="Arial"/>
              <a:ea typeface="Arial"/>
              <a:cs typeface="Arial"/>
              <a:sym typeface="Arial"/>
            </a:endParaRPr>
          </a:p>
        </p:txBody>
      </p:sp>
      <p:sp>
        <p:nvSpPr>
          <p:cNvPr id="204" name="Google Shape;204;p99"/>
          <p:cNvSpPr txBox="1">
            <a:spLocks noGrp="1"/>
          </p:cNvSpPr>
          <p:nvPr>
            <p:ph type="body" idx="5"/>
          </p:nvPr>
        </p:nvSpPr>
        <p:spPr>
          <a:xfrm>
            <a:off x="1833567" y="3251773"/>
            <a:ext cx="6897687" cy="5727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05" name="Google Shape;205;p99"/>
          <p:cNvSpPr txBox="1"/>
          <p:nvPr/>
        </p:nvSpPr>
        <p:spPr>
          <a:xfrm>
            <a:off x="510188" y="3873360"/>
            <a:ext cx="1739100" cy="5048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05</a:t>
            </a:r>
            <a:endParaRPr sz="1400" b="0" i="0" u="none" strike="noStrike" cap="none">
              <a:solidFill>
                <a:srgbClr val="000000"/>
              </a:solidFill>
              <a:latin typeface="Arial"/>
              <a:ea typeface="Arial"/>
              <a:cs typeface="Arial"/>
              <a:sym typeface="Arial"/>
            </a:endParaRPr>
          </a:p>
        </p:txBody>
      </p:sp>
      <p:sp>
        <p:nvSpPr>
          <p:cNvPr id="206" name="Google Shape;206;p99"/>
          <p:cNvSpPr txBox="1">
            <a:spLocks noGrp="1"/>
          </p:cNvSpPr>
          <p:nvPr>
            <p:ph type="body" idx="6"/>
          </p:nvPr>
        </p:nvSpPr>
        <p:spPr>
          <a:xfrm>
            <a:off x="1833567" y="3824473"/>
            <a:ext cx="6897687" cy="5727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07" name="Google Shape;207;p99"/>
          <p:cNvSpPr txBox="1"/>
          <p:nvPr/>
        </p:nvSpPr>
        <p:spPr>
          <a:xfrm>
            <a:off x="510188" y="4453444"/>
            <a:ext cx="1739100" cy="5048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06</a:t>
            </a:r>
            <a:endParaRPr sz="1400" b="0" i="0" u="none" strike="noStrike" cap="none">
              <a:solidFill>
                <a:srgbClr val="000000"/>
              </a:solidFill>
              <a:latin typeface="Arial"/>
              <a:ea typeface="Arial"/>
              <a:cs typeface="Arial"/>
              <a:sym typeface="Arial"/>
            </a:endParaRPr>
          </a:p>
        </p:txBody>
      </p:sp>
      <p:sp>
        <p:nvSpPr>
          <p:cNvPr id="208" name="Google Shape;208;p99"/>
          <p:cNvSpPr txBox="1">
            <a:spLocks noGrp="1"/>
          </p:cNvSpPr>
          <p:nvPr>
            <p:ph type="body" idx="7"/>
          </p:nvPr>
        </p:nvSpPr>
        <p:spPr>
          <a:xfrm>
            <a:off x="1833567" y="4404557"/>
            <a:ext cx="6897687" cy="5727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text 1">
  <p:cSld name="1_Title + text 1 2">
    <p:spTree>
      <p:nvGrpSpPr>
        <p:cNvPr id="1" name="Shape 209"/>
        <p:cNvGrpSpPr/>
        <p:nvPr/>
      </p:nvGrpSpPr>
      <p:grpSpPr>
        <a:xfrm>
          <a:off x="0" y="0"/>
          <a:ext cx="0" cy="0"/>
          <a:chOff x="0" y="0"/>
          <a:chExt cx="0" cy="0"/>
        </a:xfrm>
      </p:grpSpPr>
      <p:sp>
        <p:nvSpPr>
          <p:cNvPr id="210" name="Google Shape;210;p102"/>
          <p:cNvSpPr txBox="1">
            <a:spLocks noGrp="1"/>
          </p:cNvSpPr>
          <p:nvPr>
            <p:ph type="title"/>
          </p:nvPr>
        </p:nvSpPr>
        <p:spPr>
          <a:xfrm>
            <a:off x="672375" y="1432475"/>
            <a:ext cx="3498000" cy="8967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Clr>
                <a:srgbClr val="000000"/>
              </a:buClr>
              <a:buSzPts val="2800"/>
              <a:buNone/>
              <a:defRPr/>
            </a:lvl1pPr>
            <a:lvl2pPr lvl="1" algn="l">
              <a:lnSpc>
                <a:spcPct val="100000"/>
              </a:lnSpc>
              <a:spcBef>
                <a:spcPts val="0"/>
              </a:spcBef>
              <a:spcAft>
                <a:spcPts val="0"/>
              </a:spcAft>
              <a:buClr>
                <a:srgbClr val="000000"/>
              </a:buClr>
              <a:buSzPts val="2800"/>
              <a:buNone/>
              <a:defRPr>
                <a:solidFill>
                  <a:srgbClr val="000000"/>
                </a:solidFill>
              </a:defRPr>
            </a:lvl2pPr>
            <a:lvl3pPr lvl="2" algn="l">
              <a:lnSpc>
                <a:spcPct val="100000"/>
              </a:lnSpc>
              <a:spcBef>
                <a:spcPts val="0"/>
              </a:spcBef>
              <a:spcAft>
                <a:spcPts val="0"/>
              </a:spcAft>
              <a:buClr>
                <a:srgbClr val="000000"/>
              </a:buClr>
              <a:buSzPts val="2800"/>
              <a:buNone/>
              <a:defRPr>
                <a:solidFill>
                  <a:srgbClr val="000000"/>
                </a:solidFill>
              </a:defRPr>
            </a:lvl3pPr>
            <a:lvl4pPr lvl="3" algn="l">
              <a:lnSpc>
                <a:spcPct val="100000"/>
              </a:lnSpc>
              <a:spcBef>
                <a:spcPts val="0"/>
              </a:spcBef>
              <a:spcAft>
                <a:spcPts val="0"/>
              </a:spcAft>
              <a:buClr>
                <a:srgbClr val="000000"/>
              </a:buClr>
              <a:buSzPts val="2800"/>
              <a:buNone/>
              <a:defRPr>
                <a:solidFill>
                  <a:srgbClr val="000000"/>
                </a:solidFill>
              </a:defRPr>
            </a:lvl4pPr>
            <a:lvl5pPr lvl="4" algn="l">
              <a:lnSpc>
                <a:spcPct val="100000"/>
              </a:lnSpc>
              <a:spcBef>
                <a:spcPts val="0"/>
              </a:spcBef>
              <a:spcAft>
                <a:spcPts val="0"/>
              </a:spcAft>
              <a:buClr>
                <a:srgbClr val="000000"/>
              </a:buClr>
              <a:buSzPts val="2800"/>
              <a:buNone/>
              <a:defRPr>
                <a:solidFill>
                  <a:srgbClr val="000000"/>
                </a:solidFill>
              </a:defRPr>
            </a:lvl5pPr>
            <a:lvl6pPr lvl="5" algn="l">
              <a:lnSpc>
                <a:spcPct val="100000"/>
              </a:lnSpc>
              <a:spcBef>
                <a:spcPts val="0"/>
              </a:spcBef>
              <a:spcAft>
                <a:spcPts val="0"/>
              </a:spcAft>
              <a:buClr>
                <a:srgbClr val="000000"/>
              </a:buClr>
              <a:buSzPts val="2800"/>
              <a:buNone/>
              <a:defRPr>
                <a:solidFill>
                  <a:srgbClr val="000000"/>
                </a:solidFill>
              </a:defRPr>
            </a:lvl6pPr>
            <a:lvl7pPr lvl="6" algn="l">
              <a:lnSpc>
                <a:spcPct val="100000"/>
              </a:lnSpc>
              <a:spcBef>
                <a:spcPts val="0"/>
              </a:spcBef>
              <a:spcAft>
                <a:spcPts val="0"/>
              </a:spcAft>
              <a:buClr>
                <a:srgbClr val="000000"/>
              </a:buClr>
              <a:buSzPts val="2800"/>
              <a:buNone/>
              <a:defRPr>
                <a:solidFill>
                  <a:srgbClr val="000000"/>
                </a:solidFill>
              </a:defRPr>
            </a:lvl7pPr>
            <a:lvl8pPr lvl="7" algn="l">
              <a:lnSpc>
                <a:spcPct val="100000"/>
              </a:lnSpc>
              <a:spcBef>
                <a:spcPts val="0"/>
              </a:spcBef>
              <a:spcAft>
                <a:spcPts val="0"/>
              </a:spcAft>
              <a:buClr>
                <a:srgbClr val="000000"/>
              </a:buClr>
              <a:buSzPts val="2800"/>
              <a:buNone/>
              <a:defRPr>
                <a:solidFill>
                  <a:srgbClr val="000000"/>
                </a:solidFill>
              </a:defRPr>
            </a:lvl8pPr>
            <a:lvl9pPr lvl="8" algn="l">
              <a:lnSpc>
                <a:spcPct val="100000"/>
              </a:lnSpc>
              <a:spcBef>
                <a:spcPts val="0"/>
              </a:spcBef>
              <a:spcAft>
                <a:spcPts val="0"/>
              </a:spcAft>
              <a:buClr>
                <a:srgbClr val="000000"/>
              </a:buClr>
              <a:buSzPts val="2800"/>
              <a:buNone/>
              <a:defRPr>
                <a:solidFill>
                  <a:srgbClr val="000000"/>
                </a:solidFill>
              </a:defRPr>
            </a:lvl9pPr>
          </a:lstStyle>
          <a:p>
            <a:endParaRPr/>
          </a:p>
        </p:txBody>
      </p:sp>
      <p:sp>
        <p:nvSpPr>
          <p:cNvPr id="211" name="Google Shape;211;p102"/>
          <p:cNvSpPr txBox="1">
            <a:spLocks noGrp="1"/>
          </p:cNvSpPr>
          <p:nvPr>
            <p:ph type="subTitle" idx="1"/>
          </p:nvPr>
        </p:nvSpPr>
        <p:spPr>
          <a:xfrm flipH="1">
            <a:off x="1667175" y="2154225"/>
            <a:ext cx="2503200" cy="11700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Clr>
                <a:srgbClr val="000000"/>
              </a:buClr>
              <a:buSzPts val="1200"/>
              <a:buNone/>
              <a:defRPr>
                <a:solidFill>
                  <a:srgbClr val="434343"/>
                </a:solidFill>
              </a:defRPr>
            </a:lvl1pPr>
            <a:lvl2pPr lvl="1" algn="l">
              <a:lnSpc>
                <a:spcPct val="100000"/>
              </a:lnSpc>
              <a:spcBef>
                <a:spcPts val="0"/>
              </a:spcBef>
              <a:spcAft>
                <a:spcPts val="0"/>
              </a:spcAft>
              <a:buClr>
                <a:srgbClr val="000000"/>
              </a:buClr>
              <a:buSzPts val="2800"/>
              <a:buNone/>
              <a:defRPr sz="2800">
                <a:solidFill>
                  <a:srgbClr val="000000"/>
                </a:solidFill>
              </a:defRPr>
            </a:lvl2pPr>
            <a:lvl3pPr lvl="2" algn="l">
              <a:lnSpc>
                <a:spcPct val="100000"/>
              </a:lnSpc>
              <a:spcBef>
                <a:spcPts val="0"/>
              </a:spcBef>
              <a:spcAft>
                <a:spcPts val="0"/>
              </a:spcAft>
              <a:buClr>
                <a:srgbClr val="000000"/>
              </a:buClr>
              <a:buSzPts val="2800"/>
              <a:buNone/>
              <a:defRPr sz="2800">
                <a:solidFill>
                  <a:srgbClr val="000000"/>
                </a:solidFill>
              </a:defRPr>
            </a:lvl3pPr>
            <a:lvl4pPr lvl="3" algn="l">
              <a:lnSpc>
                <a:spcPct val="100000"/>
              </a:lnSpc>
              <a:spcBef>
                <a:spcPts val="0"/>
              </a:spcBef>
              <a:spcAft>
                <a:spcPts val="0"/>
              </a:spcAft>
              <a:buClr>
                <a:srgbClr val="000000"/>
              </a:buClr>
              <a:buSzPts val="2800"/>
              <a:buNone/>
              <a:defRPr sz="2800">
                <a:solidFill>
                  <a:srgbClr val="000000"/>
                </a:solidFill>
              </a:defRPr>
            </a:lvl4pPr>
            <a:lvl5pPr lvl="4" algn="l">
              <a:lnSpc>
                <a:spcPct val="100000"/>
              </a:lnSpc>
              <a:spcBef>
                <a:spcPts val="0"/>
              </a:spcBef>
              <a:spcAft>
                <a:spcPts val="0"/>
              </a:spcAft>
              <a:buClr>
                <a:srgbClr val="000000"/>
              </a:buClr>
              <a:buSzPts val="2800"/>
              <a:buNone/>
              <a:defRPr sz="2800">
                <a:solidFill>
                  <a:srgbClr val="000000"/>
                </a:solidFill>
              </a:defRPr>
            </a:lvl5pPr>
            <a:lvl6pPr lvl="5" algn="l">
              <a:lnSpc>
                <a:spcPct val="100000"/>
              </a:lnSpc>
              <a:spcBef>
                <a:spcPts val="0"/>
              </a:spcBef>
              <a:spcAft>
                <a:spcPts val="0"/>
              </a:spcAft>
              <a:buClr>
                <a:srgbClr val="000000"/>
              </a:buClr>
              <a:buSzPts val="2800"/>
              <a:buNone/>
              <a:defRPr sz="2800">
                <a:solidFill>
                  <a:srgbClr val="000000"/>
                </a:solidFill>
              </a:defRPr>
            </a:lvl6pPr>
            <a:lvl7pPr lvl="6" algn="l">
              <a:lnSpc>
                <a:spcPct val="100000"/>
              </a:lnSpc>
              <a:spcBef>
                <a:spcPts val="0"/>
              </a:spcBef>
              <a:spcAft>
                <a:spcPts val="0"/>
              </a:spcAft>
              <a:buClr>
                <a:srgbClr val="000000"/>
              </a:buClr>
              <a:buSzPts val="2800"/>
              <a:buNone/>
              <a:defRPr sz="2800">
                <a:solidFill>
                  <a:srgbClr val="000000"/>
                </a:solidFill>
              </a:defRPr>
            </a:lvl7pPr>
            <a:lvl8pPr lvl="7" algn="l">
              <a:lnSpc>
                <a:spcPct val="100000"/>
              </a:lnSpc>
              <a:spcBef>
                <a:spcPts val="0"/>
              </a:spcBef>
              <a:spcAft>
                <a:spcPts val="0"/>
              </a:spcAft>
              <a:buClr>
                <a:srgbClr val="000000"/>
              </a:buClr>
              <a:buSzPts val="2800"/>
              <a:buNone/>
              <a:defRPr sz="2800">
                <a:solidFill>
                  <a:srgbClr val="000000"/>
                </a:solidFill>
              </a:defRPr>
            </a:lvl8pPr>
            <a:lvl9pPr lvl="8" algn="l">
              <a:lnSpc>
                <a:spcPct val="100000"/>
              </a:lnSpc>
              <a:spcBef>
                <a:spcPts val="0"/>
              </a:spcBef>
              <a:spcAft>
                <a:spcPts val="0"/>
              </a:spcAft>
              <a:buClr>
                <a:srgbClr val="000000"/>
              </a:buClr>
              <a:buSzPts val="2800"/>
              <a:buNone/>
              <a:defRPr sz="2800">
                <a:solidFill>
                  <a:srgbClr val="000000"/>
                </a:solidFil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2"/>
        <p:cNvGrpSpPr/>
        <p:nvPr/>
      </p:nvGrpSpPr>
      <p:grpSpPr>
        <a:xfrm>
          <a:off x="0" y="0"/>
          <a:ext cx="0" cy="0"/>
          <a:chOff x="0" y="0"/>
          <a:chExt cx="0" cy="0"/>
        </a:xfrm>
      </p:grpSpPr>
      <p:sp>
        <p:nvSpPr>
          <p:cNvPr id="213" name="Google Shape;213;g265f65f7d0f_0_21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4" name="Google Shape;214;g265f65f7d0f_0_21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15" name="Google Shape;215;g265f65f7d0f_0_21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16" name="Google Shape;216;g265f65f7d0f_0_21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Option 1">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FBA8AA8-D02C-4DF6-84AE-C3F3D231160E}"/>
              </a:ext>
            </a:extLst>
          </p:cNvPr>
          <p:cNvSpPr>
            <a:spLocks noGrp="1"/>
          </p:cNvSpPr>
          <p:nvPr>
            <p:ph type="pic" sz="quarter" idx="13"/>
          </p:nvPr>
        </p:nvSpPr>
        <p:spPr>
          <a:xfrm>
            <a:off x="0" y="-1019"/>
            <a:ext cx="9144000" cy="5144520"/>
          </a:xfrm>
        </p:spPr>
        <p:txBody>
          <a:bodyPr/>
          <a:lstStyle>
            <a:lvl1pPr marL="0" indent="0">
              <a:buFont typeface="Arial" panose="020B0604020202020204" pitchFamily="34" charset="0"/>
              <a:buNone/>
              <a:defRPr/>
            </a:lvl1pPr>
          </a:lstStyle>
          <a:p>
            <a:r>
              <a:rPr lang="en-US" noProof="0"/>
              <a:t>Click icon to add picture</a:t>
            </a:r>
            <a:endParaRPr lang="en-US" noProof="0" dirty="0"/>
          </a:p>
        </p:txBody>
      </p:sp>
      <p:sp>
        <p:nvSpPr>
          <p:cNvPr id="16" name="Title 15">
            <a:extLst>
              <a:ext uri="{FF2B5EF4-FFF2-40B4-BE49-F238E27FC236}">
                <a16:creationId xmlns:a16="http://schemas.microsoft.com/office/drawing/2014/main" id="{B762980B-BBA2-432D-A8FB-E9EA897E4E4B}"/>
              </a:ext>
            </a:extLst>
          </p:cNvPr>
          <p:cNvSpPr>
            <a:spLocks noGrp="1"/>
          </p:cNvSpPr>
          <p:nvPr>
            <p:ph type="title" hasCustomPrompt="1"/>
          </p:nvPr>
        </p:nvSpPr>
        <p:spPr>
          <a:xfrm>
            <a:off x="1287538" y="273844"/>
            <a:ext cx="2570087" cy="1324604"/>
          </a:xfrm>
        </p:spPr>
        <p:txBody>
          <a:bodyPr>
            <a:noAutofit/>
          </a:bodyPr>
          <a:lstStyle>
            <a:lvl1pPr algn="ctr">
              <a:defRPr sz="4000" b="1">
                <a:latin typeface="Lucida Sans Unicode" panose="020B0602030504020204" pitchFamily="34" charset="0"/>
                <a:cs typeface="Lucida Sans Unicode" panose="020B0602030504020204" pitchFamily="34" charset="0"/>
              </a:defRPr>
            </a:lvl1pPr>
          </a:lstStyle>
          <a:p>
            <a:r>
              <a:rPr lang="en-US" noProof="0"/>
              <a:t>TITLE</a:t>
            </a:r>
          </a:p>
        </p:txBody>
      </p:sp>
      <p:sp>
        <p:nvSpPr>
          <p:cNvPr id="18" name="Text Placeholder 17">
            <a:extLst>
              <a:ext uri="{FF2B5EF4-FFF2-40B4-BE49-F238E27FC236}">
                <a16:creationId xmlns:a16="http://schemas.microsoft.com/office/drawing/2014/main" id="{D9ACFEFD-FEB8-42BA-8003-972D176720D4}"/>
              </a:ext>
            </a:extLst>
          </p:cNvPr>
          <p:cNvSpPr>
            <a:spLocks noGrp="1"/>
          </p:cNvSpPr>
          <p:nvPr>
            <p:ph type="body" sz="quarter" idx="15" hasCustomPrompt="1"/>
          </p:nvPr>
        </p:nvSpPr>
        <p:spPr>
          <a:xfrm>
            <a:off x="1196283" y="1606550"/>
            <a:ext cx="2770700" cy="392113"/>
          </a:xfrm>
        </p:spPr>
        <p:txBody>
          <a:bodyPr anchor="ctr">
            <a:noAutofit/>
          </a:bodyPr>
          <a:lstStyle>
            <a:lvl1pPr marL="0" indent="0" algn="ctr">
              <a:buNone/>
              <a:defRPr sz="2000" b="1">
                <a:latin typeface="+mj-lt"/>
              </a:defRPr>
            </a:lvl1pPr>
            <a:lvl2pPr marL="342900" indent="0" algn="ctr">
              <a:buNone/>
              <a:defRPr sz="2000" b="1">
                <a:latin typeface="+mj-lt"/>
              </a:defRPr>
            </a:lvl2pPr>
            <a:lvl3pPr marL="685800" indent="0" algn="ctr">
              <a:buNone/>
              <a:defRPr sz="2000" b="1">
                <a:latin typeface="+mj-lt"/>
              </a:defRPr>
            </a:lvl3pPr>
            <a:lvl4pPr marL="1028700" indent="0" algn="ctr">
              <a:buNone/>
              <a:defRPr sz="2000" b="1">
                <a:latin typeface="+mj-lt"/>
              </a:defRPr>
            </a:lvl4pPr>
            <a:lvl5pPr marL="1371600" indent="0" algn="ctr">
              <a:buNone/>
              <a:defRPr sz="2000" b="1">
                <a:latin typeface="+mj-lt"/>
              </a:defRPr>
            </a:lvl5pPr>
          </a:lstStyle>
          <a:p>
            <a:pPr lvl="0"/>
            <a:r>
              <a:rPr lang="en-US" noProof="0"/>
              <a:t>SUBTITLE</a:t>
            </a:r>
          </a:p>
        </p:txBody>
      </p:sp>
      <p:sp>
        <p:nvSpPr>
          <p:cNvPr id="20" name="Text Placeholder 19">
            <a:extLst>
              <a:ext uri="{FF2B5EF4-FFF2-40B4-BE49-F238E27FC236}">
                <a16:creationId xmlns:a16="http://schemas.microsoft.com/office/drawing/2014/main" id="{644D151A-AA14-491F-8E53-B39140D29DF3}"/>
              </a:ext>
            </a:extLst>
          </p:cNvPr>
          <p:cNvSpPr>
            <a:spLocks noGrp="1"/>
          </p:cNvSpPr>
          <p:nvPr>
            <p:ph type="body" sz="quarter" idx="16" hasCustomPrompt="1"/>
          </p:nvPr>
        </p:nvSpPr>
        <p:spPr>
          <a:xfrm>
            <a:off x="1619250" y="3898900"/>
            <a:ext cx="1885950" cy="400110"/>
          </a:xfrm>
        </p:spPr>
        <p:txBody>
          <a:bodyPr anchor="ctr">
            <a:noAutofit/>
          </a:bodyPr>
          <a:lstStyle>
            <a:lvl1pPr marL="0" indent="0" algn="ctr">
              <a:buNone/>
              <a:defRPr sz="2800">
                <a:latin typeface="Candara" panose="020E0502030303020204" pitchFamily="34" charset="0"/>
              </a:defRPr>
            </a:lvl1pPr>
            <a:lvl2pPr marL="342900" indent="0" algn="ctr">
              <a:buNone/>
              <a:defRPr sz="2800">
                <a:latin typeface="Candara" panose="020E0502030303020204" pitchFamily="34" charset="0"/>
              </a:defRPr>
            </a:lvl2pPr>
            <a:lvl3pPr marL="685800" indent="0" algn="ctr">
              <a:buNone/>
              <a:defRPr sz="2800">
                <a:latin typeface="Candara" panose="020E0502030303020204" pitchFamily="34" charset="0"/>
              </a:defRPr>
            </a:lvl3pPr>
            <a:lvl4pPr marL="1028700" indent="0" algn="ctr">
              <a:buNone/>
              <a:defRPr sz="2800">
                <a:latin typeface="Candara" panose="020E0502030303020204" pitchFamily="34" charset="0"/>
              </a:defRPr>
            </a:lvl4pPr>
            <a:lvl5pPr marL="1371600" indent="0" algn="ctr">
              <a:buNone/>
              <a:defRPr sz="2800">
                <a:latin typeface="Candara" panose="020E0502030303020204" pitchFamily="34" charset="0"/>
              </a:defRPr>
            </a:lvl5pPr>
          </a:lstStyle>
          <a:p>
            <a:pPr lvl="0"/>
            <a:r>
              <a:rPr lang="en-US" noProof="0"/>
              <a:t>Subtitle</a:t>
            </a:r>
          </a:p>
        </p:txBody>
      </p:sp>
      <p:sp>
        <p:nvSpPr>
          <p:cNvPr id="22" name="Text Placeholder 21">
            <a:extLst>
              <a:ext uri="{FF2B5EF4-FFF2-40B4-BE49-F238E27FC236}">
                <a16:creationId xmlns:a16="http://schemas.microsoft.com/office/drawing/2014/main" id="{9FF308C2-A8FB-4E2E-9715-E7569CAA066E}"/>
              </a:ext>
            </a:extLst>
          </p:cNvPr>
          <p:cNvSpPr>
            <a:spLocks noGrp="1"/>
          </p:cNvSpPr>
          <p:nvPr>
            <p:ph type="body" sz="quarter" idx="17" hasCustomPrompt="1"/>
          </p:nvPr>
        </p:nvSpPr>
        <p:spPr>
          <a:xfrm>
            <a:off x="1619250" y="4298950"/>
            <a:ext cx="1885950" cy="485775"/>
          </a:xfrm>
        </p:spPr>
        <p:txBody>
          <a:bodyPr anchor="ctr">
            <a:noAutofit/>
          </a:bodyPr>
          <a:lstStyle>
            <a:lvl1pPr marL="0" indent="0" algn="ctr">
              <a:buNone/>
              <a:defRPr sz="3200" b="0">
                <a:latin typeface="Candara" panose="020E0502030303020204" pitchFamily="34" charset="0"/>
              </a:defRPr>
            </a:lvl1pPr>
            <a:lvl2pPr algn="ctr">
              <a:defRPr/>
            </a:lvl2pPr>
            <a:lvl3pPr algn="ctr">
              <a:defRPr/>
            </a:lvl3pPr>
            <a:lvl4pPr algn="ctr">
              <a:defRPr/>
            </a:lvl4pPr>
            <a:lvl5pPr algn="ctr">
              <a:defRPr/>
            </a:lvl5pPr>
          </a:lstStyle>
          <a:p>
            <a:pPr lvl="0"/>
            <a:r>
              <a:rPr lang="en-US" noProof="0"/>
              <a:t>Subtitle</a:t>
            </a:r>
          </a:p>
        </p:txBody>
      </p:sp>
      <p:sp>
        <p:nvSpPr>
          <p:cNvPr id="2" name="Date Placeholder 1"/>
          <p:cNvSpPr>
            <a:spLocks noGrp="1"/>
          </p:cNvSpPr>
          <p:nvPr>
            <p:ph type="dt" sz="half" idx="10"/>
          </p:nvPr>
        </p:nvSpPr>
        <p:spPr/>
        <p:txBody>
          <a:bodyPr/>
          <a:lstStyle/>
          <a:p>
            <a:fld id="{40771E8B-6CA5-40B2-8038-0E112F3DAC1C}" type="datetimeFigureOut">
              <a:rPr lang="en-US" noProof="0" smtClean="0"/>
              <a:t>4/13/26</a:t>
            </a:fld>
            <a:endParaRPr lang="en-US" noProof="0" dirty="0"/>
          </a:p>
        </p:txBody>
      </p:sp>
      <p:sp>
        <p:nvSpPr>
          <p:cNvPr id="3" name="Footer Placeholder 2"/>
          <p:cNvSpPr>
            <a:spLocks noGrp="1"/>
          </p:cNvSpPr>
          <p:nvPr>
            <p:ph type="ftr" sz="quarter" idx="11"/>
          </p:nvPr>
        </p:nvSpPr>
        <p:spPr/>
        <p:txBody>
          <a:bodyPr/>
          <a:lstStyle/>
          <a:p>
            <a:endParaRPr lang="en-US" noProof="0" dirty="0"/>
          </a:p>
        </p:txBody>
      </p:sp>
      <p:sp>
        <p:nvSpPr>
          <p:cNvPr id="4" name="Slide Number Placeholder 3"/>
          <p:cNvSpPr>
            <a:spLocks noGrp="1"/>
          </p:cNvSpPr>
          <p:nvPr>
            <p:ph type="sldNum" sz="quarter" idx="12"/>
          </p:nvPr>
        </p:nvSpPr>
        <p:spPr/>
        <p:txBody>
          <a:bodyPr/>
          <a:lstStyle/>
          <a:p>
            <a:fld id="{0F1556C4-DFC3-4611-A7CC-780699185E26}" type="slidenum">
              <a:rPr lang="en-US" noProof="0" smtClean="0"/>
              <a:t>‹#›</a:t>
            </a:fld>
            <a:endParaRPr lang="en-US" noProof="0" dirty="0"/>
          </a:p>
        </p:txBody>
      </p:sp>
    </p:spTree>
    <p:extLst>
      <p:ext uri="{BB962C8B-B14F-4D97-AF65-F5344CB8AC3E}">
        <p14:creationId xmlns:p14="http://schemas.microsoft.com/office/powerpoint/2010/main" val="33306353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Title and Content" type="obj">
  <p:cSld name="1_Title and Content">
    <p:spTree>
      <p:nvGrpSpPr>
        <p:cNvPr id="1" name="Shape 184"/>
        <p:cNvGrpSpPr/>
        <p:nvPr/>
      </p:nvGrpSpPr>
      <p:grpSpPr>
        <a:xfrm>
          <a:off x="0" y="0"/>
          <a:ext cx="0" cy="0"/>
          <a:chOff x="0" y="0"/>
          <a:chExt cx="0" cy="0"/>
        </a:xfrm>
      </p:grpSpPr>
      <p:sp>
        <p:nvSpPr>
          <p:cNvPr id="185" name="Google Shape;185;p119"/>
          <p:cNvSpPr txBox="1">
            <a:spLocks noGrp="1"/>
          </p:cNvSpPr>
          <p:nvPr>
            <p:ph type="body" idx="1"/>
          </p:nvPr>
        </p:nvSpPr>
        <p:spPr>
          <a:xfrm>
            <a:off x="628650" y="1368624"/>
            <a:ext cx="7886700" cy="2974776"/>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86" name="Google Shape;186;p119"/>
          <p:cNvSpPr txBox="1">
            <a:spLocks noGrp="1"/>
          </p:cNvSpPr>
          <p:nvPr>
            <p:ph type="title"/>
          </p:nvPr>
        </p:nvSpPr>
        <p:spPr>
          <a:xfrm>
            <a:off x="628650" y="273843"/>
            <a:ext cx="7886700" cy="994172"/>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00AEE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611620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7"/>
        <p:cNvGrpSpPr/>
        <p:nvPr/>
      </p:nvGrpSpPr>
      <p:grpSpPr>
        <a:xfrm>
          <a:off x="0" y="0"/>
          <a:ext cx="0" cy="0"/>
          <a:chOff x="0" y="0"/>
          <a:chExt cx="0" cy="0"/>
        </a:xfrm>
      </p:grpSpPr>
      <p:sp>
        <p:nvSpPr>
          <p:cNvPr id="28" name="Google Shape;28;p73"/>
          <p:cNvSpPr txBox="1">
            <a:spLocks noGrp="1"/>
          </p:cNvSpPr>
          <p:nvPr>
            <p:ph type="title"/>
          </p:nvPr>
        </p:nvSpPr>
        <p:spPr>
          <a:xfrm>
            <a:off x="5220586" y="243007"/>
            <a:ext cx="3611714"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 name="Google Shape;29;p73"/>
          <p:cNvSpPr/>
          <p:nvPr/>
        </p:nvSpPr>
        <p:spPr>
          <a:xfrm rot="-5400000" flipH="1">
            <a:off x="-1913176" y="1891241"/>
            <a:ext cx="5140800" cy="136371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30" name="Google Shape;30;p73"/>
          <p:cNvSpPr txBox="1">
            <a:spLocks noGrp="1"/>
          </p:cNvSpPr>
          <p:nvPr>
            <p:ph type="body" idx="1"/>
          </p:nvPr>
        </p:nvSpPr>
        <p:spPr>
          <a:xfrm>
            <a:off x="1339083" y="2826932"/>
            <a:ext cx="7804150" cy="1553682"/>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b="1">
                <a:latin typeface="Livvic"/>
                <a:ea typeface="Livvic"/>
                <a:cs typeface="Livvic"/>
                <a:sym typeface="Livvic"/>
              </a:defRPr>
            </a:lvl1pPr>
            <a:lvl2pPr marL="914400" lvl="1" indent="-330200" algn="l">
              <a:lnSpc>
                <a:spcPct val="100000"/>
              </a:lnSpc>
              <a:spcBef>
                <a:spcPts val="0"/>
              </a:spcBef>
              <a:spcAft>
                <a:spcPts val="0"/>
              </a:spcAft>
              <a:buSzPts val="1600"/>
              <a:buFont typeface="Arial"/>
              <a:buChar char="•"/>
              <a:defRPr sz="1600"/>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31" name="Google Shape;31;p73"/>
          <p:cNvSpPr txBox="1">
            <a:spLocks noGrp="1"/>
          </p:cNvSpPr>
          <p:nvPr>
            <p:ph type="body" idx="2"/>
          </p:nvPr>
        </p:nvSpPr>
        <p:spPr>
          <a:xfrm>
            <a:off x="1339850" y="243007"/>
            <a:ext cx="7804150" cy="18415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0"/>
              </a:spcBef>
              <a:spcAft>
                <a:spcPts val="0"/>
              </a:spcAft>
              <a:buSzPts val="1200"/>
              <a:buNone/>
              <a:defRPr b="1">
                <a:latin typeface="Livvic"/>
                <a:ea typeface="Livvic"/>
                <a:cs typeface="Livvic"/>
                <a:sym typeface="Livvic"/>
              </a:defRPr>
            </a:lvl1pPr>
            <a:lvl2pPr marL="914400" lvl="1" indent="-228600" algn="l">
              <a:lnSpc>
                <a:spcPct val="100000"/>
              </a:lnSpc>
              <a:spcBef>
                <a:spcPts val="0"/>
              </a:spcBef>
              <a:spcAft>
                <a:spcPts val="0"/>
              </a:spcAft>
              <a:buSzPts val="1200"/>
              <a:buNone/>
              <a:defRPr sz="1600" b="1"/>
            </a:lvl2pPr>
            <a:lvl3pPr marL="1371600" lvl="2" indent="-228600" algn="l">
              <a:lnSpc>
                <a:spcPct val="100000"/>
              </a:lnSpc>
              <a:spcBef>
                <a:spcPts val="0"/>
              </a:spcBef>
              <a:spcAft>
                <a:spcPts val="0"/>
              </a:spcAft>
              <a:buSzPts val="1200"/>
              <a:buNone/>
              <a:defRPr sz="1600"/>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32" name="Google Shape;32;p73"/>
          <p:cNvSpPr txBox="1">
            <a:spLocks noGrp="1"/>
          </p:cNvSpPr>
          <p:nvPr>
            <p:ph type="body" idx="3"/>
          </p:nvPr>
        </p:nvSpPr>
        <p:spPr>
          <a:xfrm>
            <a:off x="1339083" y="4533542"/>
            <a:ext cx="7197725" cy="468312"/>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a:solidFill>
                  <a:schemeClr val="accent2"/>
                </a:solidFill>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33"/>
        <p:cNvGrpSpPr/>
        <p:nvPr/>
      </p:nvGrpSpPr>
      <p:grpSpPr>
        <a:xfrm>
          <a:off x="0" y="0"/>
          <a:ext cx="0" cy="0"/>
          <a:chOff x="0" y="0"/>
          <a:chExt cx="0" cy="0"/>
        </a:xfrm>
      </p:grpSpPr>
      <p:sp>
        <p:nvSpPr>
          <p:cNvPr id="34" name="Google Shape;34;p100"/>
          <p:cNvSpPr/>
          <p:nvPr/>
        </p:nvSpPr>
        <p:spPr>
          <a:xfrm rot="10800000" flipH="1">
            <a:off x="96167" y="79426"/>
            <a:ext cx="4561558"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100"/>
          <p:cNvSpPr txBox="1">
            <a:spLocks noGrp="1"/>
          </p:cNvSpPr>
          <p:nvPr>
            <p:ph type="title"/>
          </p:nvPr>
        </p:nvSpPr>
        <p:spPr>
          <a:xfrm>
            <a:off x="96167" y="47294"/>
            <a:ext cx="8520600" cy="318976"/>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 name="Google Shape;36;p100"/>
          <p:cNvSpPr/>
          <p:nvPr/>
        </p:nvSpPr>
        <p:spPr>
          <a:xfrm rot="5400000">
            <a:off x="2685752" y="-1771351"/>
            <a:ext cx="3772497" cy="9144000"/>
          </a:xfrm>
          <a:prstGeom prst="rect">
            <a:avLst/>
          </a:prstGeom>
          <a:gradFill>
            <a:gsLst>
              <a:gs pos="0">
                <a:srgbClr val="908269">
                  <a:alpha val="46666"/>
                </a:srgbClr>
              </a:gs>
              <a:gs pos="100000">
                <a:schemeClr val="accent1"/>
              </a:gs>
            </a:gsLst>
            <a:lin ang="18900044"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 name="Google Shape;37;p100"/>
          <p:cNvPicPr preferRelativeResize="0"/>
          <p:nvPr/>
        </p:nvPicPr>
        <p:blipFill rotWithShape="1">
          <a:blip r:embed="rId2">
            <a:alphaModFix/>
          </a:blip>
          <a:srcRect t="14178" b="14178"/>
          <a:stretch/>
        </p:blipFill>
        <p:spPr>
          <a:xfrm>
            <a:off x="220641" y="1482887"/>
            <a:ext cx="4059900" cy="2635524"/>
          </a:xfrm>
          <a:prstGeom prst="rect">
            <a:avLst/>
          </a:prstGeom>
          <a:noFill/>
          <a:ln>
            <a:noFill/>
          </a:ln>
        </p:spPr>
      </p:pic>
      <p:sp>
        <p:nvSpPr>
          <p:cNvPr id="38" name="Google Shape;38;p100"/>
          <p:cNvSpPr txBox="1">
            <a:spLocks noGrp="1"/>
          </p:cNvSpPr>
          <p:nvPr>
            <p:ph type="body" idx="1"/>
          </p:nvPr>
        </p:nvSpPr>
        <p:spPr>
          <a:xfrm>
            <a:off x="4494213" y="914400"/>
            <a:ext cx="4429125" cy="37719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Clr>
                <a:schemeClr val="lt1"/>
              </a:buClr>
              <a:buSzPts val="1200"/>
              <a:buChar char="●"/>
              <a:defRPr sz="2000">
                <a:solidFill>
                  <a:schemeClr val="lt1"/>
                </a:solidFill>
              </a:defRPr>
            </a:lvl1pPr>
            <a:lvl2pPr marL="914400" lvl="1" indent="-355600" algn="l">
              <a:lnSpc>
                <a:spcPct val="115000"/>
              </a:lnSpc>
              <a:spcBef>
                <a:spcPts val="1600"/>
              </a:spcBef>
              <a:spcAft>
                <a:spcPts val="0"/>
              </a:spcAft>
              <a:buClr>
                <a:schemeClr val="lt1"/>
              </a:buClr>
              <a:buSzPts val="2000"/>
              <a:buChar char="○"/>
              <a:defRPr sz="2000">
                <a:solidFill>
                  <a:schemeClr val="lt1"/>
                </a:solidFill>
              </a:defRPr>
            </a:lvl2pPr>
            <a:lvl3pPr marL="1371600" lvl="2" indent="-355600" algn="l">
              <a:lnSpc>
                <a:spcPct val="115000"/>
              </a:lnSpc>
              <a:spcBef>
                <a:spcPts val="1600"/>
              </a:spcBef>
              <a:spcAft>
                <a:spcPts val="0"/>
              </a:spcAft>
              <a:buClr>
                <a:schemeClr val="lt1"/>
              </a:buClr>
              <a:buSzPts val="2000"/>
              <a:buChar char="■"/>
              <a:defRPr sz="2000">
                <a:solidFill>
                  <a:schemeClr val="lt1"/>
                </a:solidFill>
              </a:defRPr>
            </a:lvl3pPr>
            <a:lvl4pPr marL="1828800" lvl="3" indent="-355600" algn="l">
              <a:lnSpc>
                <a:spcPct val="115000"/>
              </a:lnSpc>
              <a:spcBef>
                <a:spcPts val="1600"/>
              </a:spcBef>
              <a:spcAft>
                <a:spcPts val="0"/>
              </a:spcAft>
              <a:buClr>
                <a:schemeClr val="lt1"/>
              </a:buClr>
              <a:buSzPts val="2000"/>
              <a:buChar char="●"/>
              <a:defRPr sz="2000">
                <a:solidFill>
                  <a:schemeClr val="lt1"/>
                </a:solidFill>
              </a:defRPr>
            </a:lvl4pPr>
            <a:lvl5pPr marL="2286000" lvl="4" indent="-355600" algn="l">
              <a:lnSpc>
                <a:spcPct val="115000"/>
              </a:lnSpc>
              <a:spcBef>
                <a:spcPts val="1600"/>
              </a:spcBef>
              <a:spcAft>
                <a:spcPts val="0"/>
              </a:spcAft>
              <a:buClr>
                <a:schemeClr val="lt1"/>
              </a:buClr>
              <a:buSzPts val="2000"/>
              <a:buChar char="○"/>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_12">
    <p:spTree>
      <p:nvGrpSpPr>
        <p:cNvPr id="1" name="Shape 39"/>
        <p:cNvGrpSpPr/>
        <p:nvPr/>
      </p:nvGrpSpPr>
      <p:grpSpPr>
        <a:xfrm>
          <a:off x="0" y="0"/>
          <a:ext cx="0" cy="0"/>
          <a:chOff x="0" y="0"/>
          <a:chExt cx="0" cy="0"/>
        </a:xfrm>
      </p:grpSpPr>
      <p:pic>
        <p:nvPicPr>
          <p:cNvPr id="40" name="Google Shape;40;p74" descr="A picture containing tree, outdoor, ground, grass  Description automatically generated"/>
          <p:cNvPicPr preferRelativeResize="0"/>
          <p:nvPr/>
        </p:nvPicPr>
        <p:blipFill rotWithShape="1">
          <a:blip r:embed="rId2">
            <a:alphaModFix/>
          </a:blip>
          <a:srcRect/>
          <a:stretch/>
        </p:blipFill>
        <p:spPr>
          <a:xfrm flipH="1">
            <a:off x="1154596" y="0"/>
            <a:ext cx="6858000" cy="5143500"/>
          </a:xfrm>
          <a:prstGeom prst="rect">
            <a:avLst/>
          </a:prstGeom>
          <a:noFill/>
          <a:ln>
            <a:noFill/>
          </a:ln>
        </p:spPr>
      </p:pic>
      <p:sp>
        <p:nvSpPr>
          <p:cNvPr id="41" name="Google Shape;41;p74"/>
          <p:cNvSpPr/>
          <p:nvPr/>
        </p:nvSpPr>
        <p:spPr>
          <a:xfrm rot="5400000">
            <a:off x="3413957" y="-2000249"/>
            <a:ext cx="2316081" cy="9144001"/>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74"/>
          <p:cNvSpPr txBox="1">
            <a:spLocks noGrp="1"/>
          </p:cNvSpPr>
          <p:nvPr>
            <p:ph type="body" idx="1"/>
          </p:nvPr>
        </p:nvSpPr>
        <p:spPr>
          <a:xfrm>
            <a:off x="510865" y="2126328"/>
            <a:ext cx="8145462" cy="701675"/>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sz="40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3"/>
        <p:cNvGrpSpPr/>
        <p:nvPr/>
      </p:nvGrpSpPr>
      <p:grpSpPr>
        <a:xfrm>
          <a:off x="0" y="0"/>
          <a:ext cx="0" cy="0"/>
          <a:chOff x="0" y="0"/>
          <a:chExt cx="0" cy="0"/>
        </a:xfrm>
      </p:grpSpPr>
      <p:grpSp>
        <p:nvGrpSpPr>
          <p:cNvPr id="44" name="Google Shape;44;p71"/>
          <p:cNvGrpSpPr/>
          <p:nvPr/>
        </p:nvGrpSpPr>
        <p:grpSpPr>
          <a:xfrm>
            <a:off x="2296282" y="0"/>
            <a:ext cx="6858000" cy="5143500"/>
            <a:chOff x="2287775" y="0"/>
            <a:chExt cx="6858000" cy="5143500"/>
          </a:xfrm>
        </p:grpSpPr>
        <p:pic>
          <p:nvPicPr>
            <p:cNvPr id="45" name="Google Shape;45;p71" descr="A picture containing tree, outdoor, ground, grass  Description automatically generated"/>
            <p:cNvPicPr preferRelativeResize="0"/>
            <p:nvPr/>
          </p:nvPicPr>
          <p:blipFill rotWithShape="1">
            <a:blip r:embed="rId2">
              <a:alphaModFix/>
            </a:blip>
            <a:srcRect/>
            <a:stretch/>
          </p:blipFill>
          <p:spPr>
            <a:xfrm flipH="1">
              <a:off x="2287775" y="0"/>
              <a:ext cx="6858000" cy="5143500"/>
            </a:xfrm>
            <a:prstGeom prst="rect">
              <a:avLst/>
            </a:prstGeom>
            <a:noFill/>
            <a:ln>
              <a:noFill/>
            </a:ln>
          </p:spPr>
        </p:pic>
        <p:sp>
          <p:nvSpPr>
            <p:cNvPr id="46" name="Google Shape;46;p71"/>
            <p:cNvSpPr/>
            <p:nvPr/>
          </p:nvSpPr>
          <p:spPr>
            <a:xfrm rot="-5400000" flipH="1">
              <a:off x="7354200" y="2416550"/>
              <a:ext cx="3358800" cy="221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7" name="Google Shape;47;p71"/>
          <p:cNvSpPr/>
          <p:nvPr/>
        </p:nvSpPr>
        <p:spPr>
          <a:xfrm rot="5400000">
            <a:off x="3000744" y="-1430193"/>
            <a:ext cx="2662635" cy="8003886"/>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71"/>
          <p:cNvSpPr txBox="1">
            <a:spLocks noGrp="1"/>
          </p:cNvSpPr>
          <p:nvPr>
            <p:ph type="title"/>
          </p:nvPr>
        </p:nvSpPr>
        <p:spPr>
          <a:xfrm>
            <a:off x="909758" y="1628640"/>
            <a:ext cx="6377592"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54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49"/>
        <p:cNvGrpSpPr/>
        <p:nvPr/>
      </p:nvGrpSpPr>
      <p:grpSpPr>
        <a:xfrm>
          <a:off x="0" y="0"/>
          <a:ext cx="0" cy="0"/>
          <a:chOff x="0" y="0"/>
          <a:chExt cx="0" cy="0"/>
        </a:xfrm>
      </p:grpSpPr>
      <p:grpSp>
        <p:nvGrpSpPr>
          <p:cNvPr id="50" name="Google Shape;50;p72"/>
          <p:cNvGrpSpPr/>
          <p:nvPr/>
        </p:nvGrpSpPr>
        <p:grpSpPr>
          <a:xfrm>
            <a:off x="2296282" y="0"/>
            <a:ext cx="6858000" cy="5143500"/>
            <a:chOff x="2287775" y="0"/>
            <a:chExt cx="6858000" cy="5143500"/>
          </a:xfrm>
        </p:grpSpPr>
        <p:pic>
          <p:nvPicPr>
            <p:cNvPr id="51" name="Google Shape;51;p72" descr="A picture containing tree, outdoor, ground, grass  Description automatically generated"/>
            <p:cNvPicPr preferRelativeResize="0"/>
            <p:nvPr/>
          </p:nvPicPr>
          <p:blipFill rotWithShape="1">
            <a:blip r:embed="rId2">
              <a:alphaModFix/>
            </a:blip>
            <a:srcRect/>
            <a:stretch/>
          </p:blipFill>
          <p:spPr>
            <a:xfrm flipH="1">
              <a:off x="2287775" y="0"/>
              <a:ext cx="6858000" cy="5143500"/>
            </a:xfrm>
            <a:prstGeom prst="rect">
              <a:avLst/>
            </a:prstGeom>
            <a:noFill/>
            <a:ln>
              <a:noFill/>
            </a:ln>
          </p:spPr>
        </p:pic>
        <p:sp>
          <p:nvSpPr>
            <p:cNvPr id="52" name="Google Shape;52;p72"/>
            <p:cNvSpPr/>
            <p:nvPr/>
          </p:nvSpPr>
          <p:spPr>
            <a:xfrm rot="-5400000" flipH="1">
              <a:off x="7354200" y="2416550"/>
              <a:ext cx="3358800" cy="221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3" name="Google Shape;53;p72"/>
          <p:cNvSpPr/>
          <p:nvPr/>
        </p:nvSpPr>
        <p:spPr>
          <a:xfrm rot="5400000">
            <a:off x="2175705" y="-1520429"/>
            <a:ext cx="4419120" cy="8184355"/>
          </a:xfrm>
          <a:prstGeom prst="rect">
            <a:avLst/>
          </a:prstGeom>
          <a:solidFill>
            <a:srgbClr val="908269">
              <a:alpha val="8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72"/>
          <p:cNvSpPr txBox="1">
            <a:spLocks noGrp="1"/>
          </p:cNvSpPr>
          <p:nvPr>
            <p:ph type="body" idx="1"/>
          </p:nvPr>
        </p:nvSpPr>
        <p:spPr>
          <a:xfrm>
            <a:off x="291462" y="1060095"/>
            <a:ext cx="8184356" cy="372121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sz="1800" b="1">
                <a:solidFill>
                  <a:schemeClr val="lt1"/>
                </a:solidFill>
                <a:latin typeface="Livvic"/>
                <a:ea typeface="Livvic"/>
                <a:cs typeface="Livvic"/>
                <a:sym typeface="Livvic"/>
              </a:defRPr>
            </a:lvl2pPr>
            <a:lvl3pPr marL="1371600" lvl="2" indent="-304800" algn="l">
              <a:lnSpc>
                <a:spcPct val="115000"/>
              </a:lnSpc>
              <a:spcBef>
                <a:spcPts val="1600"/>
              </a:spcBef>
              <a:spcAft>
                <a:spcPts val="0"/>
              </a:spcAft>
              <a:buSzPts val="1200"/>
              <a:buChar char="■"/>
              <a:defRPr sz="1800" b="1">
                <a:solidFill>
                  <a:schemeClr val="lt1"/>
                </a:solidFill>
                <a:latin typeface="Livvic"/>
                <a:ea typeface="Livvic"/>
                <a:cs typeface="Livvic"/>
                <a:sym typeface="Livvic"/>
              </a:defRPr>
            </a:lvl3pPr>
            <a:lvl4pPr marL="1828800" lvl="3" indent="-304800" algn="l">
              <a:lnSpc>
                <a:spcPct val="115000"/>
              </a:lnSpc>
              <a:spcBef>
                <a:spcPts val="1600"/>
              </a:spcBef>
              <a:spcAft>
                <a:spcPts val="0"/>
              </a:spcAft>
              <a:buSzPts val="1200"/>
              <a:buChar char="●"/>
              <a:defRPr sz="1800" b="1">
                <a:solidFill>
                  <a:schemeClr val="lt1"/>
                </a:solidFill>
                <a:latin typeface="Livvic"/>
                <a:ea typeface="Livvic"/>
                <a:cs typeface="Livvic"/>
                <a:sym typeface="Livvic"/>
              </a:defRPr>
            </a:lvl4pPr>
            <a:lvl5pPr marL="2286000" lvl="4" indent="-304800" algn="l">
              <a:lnSpc>
                <a:spcPct val="115000"/>
              </a:lnSpc>
              <a:spcBef>
                <a:spcPts val="1600"/>
              </a:spcBef>
              <a:spcAft>
                <a:spcPts val="0"/>
              </a:spcAft>
              <a:buSzPts val="1200"/>
              <a:buChar char="○"/>
              <a:defRPr sz="1800" b="1">
                <a:solidFill>
                  <a:schemeClr val="lt1"/>
                </a:solidFill>
                <a:latin typeface="Livvic"/>
                <a:ea typeface="Livvic"/>
                <a:cs typeface="Livvic"/>
                <a:sym typeface="Livvic"/>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55" name="Google Shape;55;p72"/>
          <p:cNvSpPr txBox="1">
            <a:spLocks noGrp="1"/>
          </p:cNvSpPr>
          <p:nvPr>
            <p:ph type="body" idx="2"/>
          </p:nvPr>
        </p:nvSpPr>
        <p:spPr>
          <a:xfrm>
            <a:off x="292100" y="361950"/>
            <a:ext cx="8183563" cy="6985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4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56"/>
        <p:cNvGrpSpPr/>
        <p:nvPr/>
      </p:nvGrpSpPr>
      <p:grpSpPr>
        <a:xfrm>
          <a:off x="0" y="0"/>
          <a:ext cx="0" cy="0"/>
          <a:chOff x="0" y="0"/>
          <a:chExt cx="0" cy="0"/>
        </a:xfrm>
      </p:grpSpPr>
      <p:sp>
        <p:nvSpPr>
          <p:cNvPr id="57" name="Google Shape;57;p94"/>
          <p:cNvSpPr/>
          <p:nvPr/>
        </p:nvSpPr>
        <p:spPr>
          <a:xfrm rot="5400000">
            <a:off x="3829667" y="-3829667"/>
            <a:ext cx="1484665" cy="9144001"/>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9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0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9" name="Google Shape;59;p94"/>
          <p:cNvSpPr txBox="1">
            <a:spLocks noGrp="1"/>
          </p:cNvSpPr>
          <p:nvPr>
            <p:ph type="body" idx="1"/>
          </p:nvPr>
        </p:nvSpPr>
        <p:spPr>
          <a:xfrm>
            <a:off x="-1" y="1484313"/>
            <a:ext cx="4250451" cy="3659187"/>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2800"/>
            </a:lvl1pPr>
            <a:lvl2pPr marL="914400" lvl="1" indent="-304800" algn="l">
              <a:lnSpc>
                <a:spcPct val="115000"/>
              </a:lnSpc>
              <a:spcBef>
                <a:spcPts val="1600"/>
              </a:spcBef>
              <a:spcAft>
                <a:spcPts val="0"/>
              </a:spcAft>
              <a:buSzPts val="1200"/>
              <a:buChar char="○"/>
              <a:defRPr sz="2800"/>
            </a:lvl2pPr>
            <a:lvl3pPr marL="1371600" lvl="2" indent="-304800" algn="l">
              <a:lnSpc>
                <a:spcPct val="115000"/>
              </a:lnSpc>
              <a:spcBef>
                <a:spcPts val="1600"/>
              </a:spcBef>
              <a:spcAft>
                <a:spcPts val="0"/>
              </a:spcAft>
              <a:buSzPts val="1200"/>
              <a:buChar char="■"/>
              <a:defRPr sz="2800"/>
            </a:lvl3pPr>
            <a:lvl4pPr marL="1828800" lvl="3" indent="-304800" algn="l">
              <a:lnSpc>
                <a:spcPct val="115000"/>
              </a:lnSpc>
              <a:spcBef>
                <a:spcPts val="1600"/>
              </a:spcBef>
              <a:spcAft>
                <a:spcPts val="0"/>
              </a:spcAft>
              <a:buSzPts val="1200"/>
              <a:buChar char="●"/>
              <a:defRPr sz="2800"/>
            </a:lvl4pPr>
            <a:lvl5pPr marL="2286000" lvl="4" indent="-304800" algn="l">
              <a:lnSpc>
                <a:spcPct val="115000"/>
              </a:lnSpc>
              <a:spcBef>
                <a:spcPts val="1600"/>
              </a:spcBef>
              <a:spcAft>
                <a:spcPts val="0"/>
              </a:spcAft>
              <a:buSzPts val="1200"/>
              <a:buChar char="○"/>
              <a:defRPr sz="2800"/>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pic>
        <p:nvPicPr>
          <p:cNvPr id="60" name="Google Shape;60;p94" descr="A picture containing tree, outdoor, ground, grass  Description automatically generated"/>
          <p:cNvPicPr preferRelativeResize="0"/>
          <p:nvPr/>
        </p:nvPicPr>
        <p:blipFill rotWithShape="1">
          <a:blip r:embed="rId2">
            <a:alphaModFix/>
          </a:blip>
          <a:srcRect/>
          <a:stretch/>
        </p:blipFill>
        <p:spPr>
          <a:xfrm flipH="1">
            <a:off x="4250452" y="1473340"/>
            <a:ext cx="4893547" cy="367016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7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9pPr>
          </a:lstStyle>
          <a:p>
            <a:endParaRPr/>
          </a:p>
        </p:txBody>
      </p:sp>
      <p:sp>
        <p:nvSpPr>
          <p:cNvPr id="7" name="Google Shape;7;p7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15000"/>
              </a:lnSpc>
              <a:spcBef>
                <a:spcPts val="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1pPr>
            <a:lvl2pPr marL="914400" marR="0" lvl="1"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2pPr>
            <a:lvl3pPr marL="1371600" marR="0" lvl="2"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3pPr>
            <a:lvl4pPr marL="1828800" marR="0" lvl="3"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4pPr>
            <a:lvl5pPr marL="2286000" marR="0" lvl="4"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5pPr>
            <a:lvl6pPr marL="2743200" marR="0" lvl="5"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6pPr>
            <a:lvl7pPr marL="3200400" marR="0" lvl="6"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7pPr>
            <a:lvl8pPr marL="3657600" marR="0" lvl="7"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8pPr>
            <a:lvl9pPr marL="4114800" marR="0" lvl="8" indent="-304800" algn="l" rtl="0">
              <a:lnSpc>
                <a:spcPct val="115000"/>
              </a:lnSpc>
              <a:spcBef>
                <a:spcPts val="1600"/>
              </a:spcBef>
              <a:spcAft>
                <a:spcPts val="160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1" r:id="rId32"/>
    <p:sldLayoutId id="2147483682" r:id="rId33"/>
    <p:sldLayoutId id="2147483683" r:id="rId34"/>
    <p:sldLayoutId id="2147483684" r:id="rId35"/>
    <p:sldLayoutId id="2147483685" r:id="rId36"/>
    <p:sldLayoutId id="2147483686" r:id="rId3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20.xml"/><Relationship Id="rId4" Type="http://schemas.openxmlformats.org/officeDocument/2006/relationships/image" Target="../media/image34.jpg"/></Relationships>
</file>

<file path=ppt/slides/_rels/slide4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3.xml"/><Relationship Id="rId1" Type="http://schemas.openxmlformats.org/officeDocument/2006/relationships/slideLayout" Target="../slideLayouts/slideLayout20.xml"/><Relationship Id="rId4" Type="http://schemas.openxmlformats.org/officeDocument/2006/relationships/image" Target="../media/image36.png"/></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5.xml"/><Relationship Id="rId1" Type="http://schemas.openxmlformats.org/officeDocument/2006/relationships/slideLayout" Target="../slideLayouts/slideLayout18.xml"/><Relationship Id="rId5" Type="http://schemas.openxmlformats.org/officeDocument/2006/relationships/image" Target="../media/image40.jpg"/><Relationship Id="rId4" Type="http://schemas.openxmlformats.org/officeDocument/2006/relationships/image" Target="../media/image39.jp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2.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7.xml"/></Relationships>
</file>

<file path=ppt/slides/_rels/slide6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5.xml"/><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6.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8.xml"/><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0.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1.xml"/><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2.xml"/><Relationship Id="rId1" Type="http://schemas.openxmlformats.org/officeDocument/2006/relationships/slideLayout" Target="../slideLayouts/slideLayout22.xml"/></Relationships>
</file>

<file path=ppt/slides/_rels/slide6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3.xml"/><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7.xml"/></Relationships>
</file>

<file path=ppt/slides/_rels/slide7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5.xml"/><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0.xml"/><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g"/><Relationship Id="rId2" Type="http://schemas.openxmlformats.org/officeDocument/2006/relationships/notesSlide" Target="../notesSlides/notesSlide71.xml"/><Relationship Id="rId1" Type="http://schemas.openxmlformats.org/officeDocument/2006/relationships/slideLayout" Target="../slideLayouts/slideLayout3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0.jp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47" descr="A picture containing tree, outdoor, ground, grass  Description automatically generated"/>
          <p:cNvPicPr preferRelativeResize="0"/>
          <p:nvPr/>
        </p:nvPicPr>
        <p:blipFill rotWithShape="1">
          <a:blip r:embed="rId3">
            <a:alphaModFix/>
          </a:blip>
          <a:srcRect r="31745"/>
          <a:stretch/>
        </p:blipFill>
        <p:spPr>
          <a:xfrm flipH="1">
            <a:off x="4572000" y="0"/>
            <a:ext cx="4586770" cy="5143500"/>
          </a:xfrm>
          <a:prstGeom prst="rect">
            <a:avLst/>
          </a:prstGeom>
          <a:noFill/>
          <a:ln>
            <a:noFill/>
          </a:ln>
        </p:spPr>
      </p:pic>
      <p:sp>
        <p:nvSpPr>
          <p:cNvPr id="223" name="Google Shape;223;p47"/>
          <p:cNvSpPr/>
          <p:nvPr/>
        </p:nvSpPr>
        <p:spPr>
          <a:xfrm>
            <a:off x="-2" y="766618"/>
            <a:ext cx="4572001" cy="3634513"/>
          </a:xfrm>
          <a:prstGeom prst="rect">
            <a:avLst/>
          </a:prstGeom>
          <a:solidFill>
            <a:srgbClr val="D7DB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4" name="Google Shape;224;p47"/>
          <p:cNvSpPr txBox="1">
            <a:spLocks noGrp="1"/>
          </p:cNvSpPr>
          <p:nvPr>
            <p:ph type="body" idx="1"/>
          </p:nvPr>
        </p:nvSpPr>
        <p:spPr>
          <a:xfrm>
            <a:off x="0" y="1311931"/>
            <a:ext cx="4571993" cy="1028777"/>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200"/>
              <a:buNone/>
            </a:pPr>
            <a:r>
              <a:rPr lang="en-US" sz="2800">
                <a:solidFill>
                  <a:srgbClr val="5E5E5E"/>
                </a:solidFill>
              </a:rPr>
              <a:t>Understanding </a:t>
            </a:r>
            <a:endParaRPr/>
          </a:p>
          <a:p>
            <a:pPr marL="0" lvl="0" indent="0" algn="ctr" rtl="0">
              <a:lnSpc>
                <a:spcPct val="115000"/>
              </a:lnSpc>
              <a:spcBef>
                <a:spcPts val="0"/>
              </a:spcBef>
              <a:spcAft>
                <a:spcPts val="0"/>
              </a:spcAft>
              <a:buSzPts val="1200"/>
              <a:buNone/>
            </a:pPr>
            <a:r>
              <a:rPr lang="en-US" sz="2800">
                <a:solidFill>
                  <a:srgbClr val="5E5E5E"/>
                </a:solidFill>
              </a:rPr>
              <a:t>Heirs’ Property at the</a:t>
            </a:r>
            <a:endParaRPr/>
          </a:p>
          <a:p>
            <a:pPr marL="0" lvl="0" indent="0" algn="ctr" rtl="0">
              <a:lnSpc>
                <a:spcPct val="115000"/>
              </a:lnSpc>
              <a:spcBef>
                <a:spcPts val="0"/>
              </a:spcBef>
              <a:spcAft>
                <a:spcPts val="0"/>
              </a:spcAft>
              <a:buSzPts val="1200"/>
              <a:buNone/>
            </a:pPr>
            <a:r>
              <a:rPr lang="en-US" sz="2800">
                <a:solidFill>
                  <a:srgbClr val="5E5E5E"/>
                </a:solidFill>
              </a:rPr>
              <a:t> Community Level</a:t>
            </a:r>
            <a:endParaRPr/>
          </a:p>
        </p:txBody>
      </p:sp>
      <p:sp>
        <p:nvSpPr>
          <p:cNvPr id="225" name="Google Shape;225;p47"/>
          <p:cNvSpPr txBox="1">
            <a:spLocks noGrp="1"/>
          </p:cNvSpPr>
          <p:nvPr>
            <p:ph type="body" idx="3"/>
          </p:nvPr>
        </p:nvSpPr>
        <p:spPr>
          <a:xfrm>
            <a:off x="-3" y="2886021"/>
            <a:ext cx="4571996" cy="444507"/>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200"/>
              <a:buNone/>
            </a:pPr>
            <a:r>
              <a:rPr lang="en-US" sz="2400" dirty="0">
                <a:solidFill>
                  <a:srgbClr val="C05B53"/>
                </a:solidFill>
                <a:latin typeface="Livvic Black"/>
                <a:ea typeface="Livvic Black"/>
                <a:cs typeface="Livvic Black"/>
                <a:sym typeface="Livvic Black"/>
              </a:rPr>
              <a:t>DATE, 2025</a:t>
            </a:r>
            <a:endParaRPr dirty="0"/>
          </a:p>
        </p:txBody>
      </p:sp>
      <p:sp>
        <p:nvSpPr>
          <p:cNvPr id="226" name="Google Shape;226;p47"/>
          <p:cNvSpPr txBox="1">
            <a:spLocks noGrp="1"/>
          </p:cNvSpPr>
          <p:nvPr>
            <p:ph type="body" idx="4"/>
          </p:nvPr>
        </p:nvSpPr>
        <p:spPr>
          <a:xfrm>
            <a:off x="0" y="3527052"/>
            <a:ext cx="4571999" cy="34932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200"/>
              <a:buNone/>
            </a:pPr>
            <a:r>
              <a:rPr lang="en-US" sz="2400" dirty="0">
                <a:solidFill>
                  <a:schemeClr val="dk2"/>
                </a:solidFill>
                <a:latin typeface="Livvic Black"/>
                <a:ea typeface="Livvic Black"/>
                <a:cs typeface="Livvic Black"/>
                <a:sym typeface="Livvic Black"/>
              </a:rPr>
              <a:t>LOCATION</a:t>
            </a:r>
            <a:endParaRPr dirty="0">
              <a:solidFill>
                <a:schemeClr val="dk2"/>
              </a:solidFill>
            </a:endParaRPr>
          </a:p>
        </p:txBody>
      </p:sp>
      <p:pic>
        <p:nvPicPr>
          <p:cNvPr id="227" name="Google Shape;227;p47" descr="Shape&#10;&#10;Description automatically generated with low confidence"/>
          <p:cNvPicPr preferRelativeResize="0"/>
          <p:nvPr/>
        </p:nvPicPr>
        <p:blipFill rotWithShape="1">
          <a:blip r:embed="rId4">
            <a:alphaModFix/>
          </a:blip>
          <a:srcRect/>
          <a:stretch/>
        </p:blipFill>
        <p:spPr>
          <a:xfrm>
            <a:off x="3198027" y="4474911"/>
            <a:ext cx="1160703" cy="559783"/>
          </a:xfrm>
          <a:prstGeom prst="rect">
            <a:avLst/>
          </a:prstGeom>
          <a:noFill/>
          <a:ln>
            <a:noFill/>
          </a:ln>
        </p:spPr>
      </p:pic>
      <p:pic>
        <p:nvPicPr>
          <p:cNvPr id="228" name="Google Shape;228;p47" descr="Southern Extension Risk Management Education"/>
          <p:cNvPicPr preferRelativeResize="0"/>
          <p:nvPr/>
        </p:nvPicPr>
        <p:blipFill rotWithShape="1">
          <a:blip r:embed="rId5">
            <a:alphaModFix/>
          </a:blip>
          <a:srcRect/>
          <a:stretch/>
        </p:blipFill>
        <p:spPr>
          <a:xfrm>
            <a:off x="1856797" y="4587068"/>
            <a:ext cx="1049451" cy="359376"/>
          </a:xfrm>
          <a:prstGeom prst="rect">
            <a:avLst/>
          </a:prstGeom>
          <a:noFill/>
          <a:ln>
            <a:noFill/>
          </a:ln>
        </p:spPr>
      </p:pic>
      <p:pic>
        <p:nvPicPr>
          <p:cNvPr id="2" name="Picture 1" descr="A close-up of a logo&#10;&#10;AI-generated content may be incorrect.">
            <a:extLst>
              <a:ext uri="{FF2B5EF4-FFF2-40B4-BE49-F238E27FC236}">
                <a16:creationId xmlns:a16="http://schemas.microsoft.com/office/drawing/2014/main" id="{249BC578-3CE0-5BD0-9B0B-9CC9031DD061}"/>
              </a:ext>
            </a:extLst>
          </p:cNvPr>
          <p:cNvPicPr>
            <a:picLocks noChangeAspect="1"/>
          </p:cNvPicPr>
          <p:nvPr/>
        </p:nvPicPr>
        <p:blipFill>
          <a:blip r:embed="rId6"/>
          <a:srcRect/>
          <a:stretch/>
        </p:blipFill>
        <p:spPr>
          <a:xfrm>
            <a:off x="399097" y="4526438"/>
            <a:ext cx="1080001" cy="4572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65"/>
          <p:cNvSpPr txBox="1">
            <a:spLocks noGrp="1"/>
          </p:cNvSpPr>
          <p:nvPr>
            <p:ph type="title"/>
          </p:nvPr>
        </p:nvSpPr>
        <p:spPr>
          <a:xfrm>
            <a:off x="3592285" y="291532"/>
            <a:ext cx="3242695"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Presenters</a:t>
            </a:r>
            <a:endParaRPr/>
          </a:p>
        </p:txBody>
      </p:sp>
      <p:sp>
        <p:nvSpPr>
          <p:cNvPr id="261" name="Google Shape;261;p65"/>
          <p:cNvSpPr txBox="1">
            <a:spLocks noGrp="1"/>
          </p:cNvSpPr>
          <p:nvPr>
            <p:ph type="body" idx="2"/>
          </p:nvPr>
        </p:nvSpPr>
        <p:spPr>
          <a:xfrm>
            <a:off x="1328926" y="864232"/>
            <a:ext cx="4101887" cy="3415036"/>
          </a:xfrm>
          <a:prstGeom prst="rect">
            <a:avLst/>
          </a:prstGeom>
          <a:noFill/>
          <a:ln>
            <a:noFill/>
          </a:ln>
        </p:spPr>
        <p:txBody>
          <a:bodyPr spcFirstLastPara="1" wrap="square" lIns="91425" tIns="91425" rIns="91425" bIns="91425" anchor="t" anchorCtr="0">
            <a:noAutofit/>
          </a:bodyPr>
          <a:lstStyle/>
          <a:p>
            <a:pPr marL="152400" lvl="0" indent="0" algn="l" rtl="0">
              <a:lnSpc>
                <a:spcPct val="100000"/>
              </a:lnSpc>
              <a:spcBef>
                <a:spcPts val="0"/>
              </a:spcBef>
              <a:spcAft>
                <a:spcPts val="0"/>
              </a:spcAft>
              <a:buSzPts val="1200"/>
              <a:buNone/>
            </a:pPr>
            <a:endParaRPr sz="1600" b="0" dirty="0">
              <a:latin typeface="Catamaran Light"/>
              <a:ea typeface="Catamaran Light"/>
              <a:cs typeface="Catamaran Light"/>
              <a:sym typeface="Catamaran Light"/>
            </a:endParaRPr>
          </a:p>
          <a:p>
            <a:pPr marL="152400" lvl="0" indent="0" algn="l" rtl="0">
              <a:lnSpc>
                <a:spcPct val="100000"/>
              </a:lnSpc>
              <a:spcBef>
                <a:spcPts val="0"/>
              </a:spcBef>
              <a:spcAft>
                <a:spcPts val="0"/>
              </a:spcAft>
              <a:buSzPts val="1200"/>
              <a:buNone/>
            </a:pPr>
            <a:endParaRPr sz="1600" b="0" dirty="0"/>
          </a:p>
          <a:p>
            <a:pPr marL="152400" lvl="0" indent="0" algn="l" rtl="0">
              <a:lnSpc>
                <a:spcPct val="100000"/>
              </a:lnSpc>
              <a:spcBef>
                <a:spcPts val="0"/>
              </a:spcBef>
              <a:spcAft>
                <a:spcPts val="0"/>
              </a:spcAft>
              <a:buSzPts val="1200"/>
              <a:buNone/>
            </a:pPr>
            <a:r>
              <a:rPr lang="en-US" sz="1600" dirty="0"/>
              <a:t>Name</a:t>
            </a:r>
            <a:endParaRPr dirty="0"/>
          </a:p>
          <a:p>
            <a:pPr marL="152400" lvl="0" indent="0" algn="l" rtl="0">
              <a:lnSpc>
                <a:spcPct val="100000"/>
              </a:lnSpc>
              <a:spcBef>
                <a:spcPts val="0"/>
              </a:spcBef>
              <a:spcAft>
                <a:spcPts val="0"/>
              </a:spcAft>
              <a:buSzPts val="1200"/>
              <a:buNone/>
            </a:pPr>
            <a:r>
              <a:rPr lang="en-US" sz="1600" b="0" dirty="0"/>
              <a:t>University</a:t>
            </a:r>
            <a:endParaRPr dirty="0"/>
          </a:p>
          <a:p>
            <a:pPr marL="152400" lvl="0" indent="0" algn="l" rtl="0">
              <a:lnSpc>
                <a:spcPct val="100000"/>
              </a:lnSpc>
              <a:spcBef>
                <a:spcPts val="0"/>
              </a:spcBef>
              <a:spcAft>
                <a:spcPts val="0"/>
              </a:spcAft>
              <a:buSzPts val="1200"/>
              <a:buNone/>
            </a:pPr>
            <a:endParaRPr sz="1600" b="0" dirty="0"/>
          </a:p>
          <a:p>
            <a:pPr marL="152400" marR="0" lvl="0" indent="0" algn="l" rtl="0">
              <a:lnSpc>
                <a:spcPct val="100000"/>
              </a:lnSpc>
              <a:spcBef>
                <a:spcPts val="0"/>
              </a:spcBef>
              <a:spcAft>
                <a:spcPts val="0"/>
              </a:spcAft>
              <a:buClr>
                <a:schemeClr val="dk1"/>
              </a:buClr>
              <a:buSzPts val="1200"/>
              <a:buFont typeface="Catamaran Light"/>
              <a:buNone/>
            </a:pPr>
            <a:r>
              <a:rPr lang="en-US" sz="1600" b="1" i="0" u="none" strike="noStrike" cap="none" dirty="0">
                <a:solidFill>
                  <a:schemeClr val="dk1"/>
                </a:solidFill>
                <a:latin typeface="Livvic"/>
                <a:ea typeface="Livvic"/>
                <a:cs typeface="Livvic"/>
                <a:sym typeface="Livvic"/>
              </a:rPr>
              <a:t>Name</a:t>
            </a:r>
            <a:endParaRPr sz="1800" dirty="0"/>
          </a:p>
          <a:p>
            <a:pPr marL="152400" marR="0" lvl="0" indent="0" algn="l" rtl="0">
              <a:lnSpc>
                <a:spcPct val="100000"/>
              </a:lnSpc>
              <a:spcBef>
                <a:spcPts val="0"/>
              </a:spcBef>
              <a:spcAft>
                <a:spcPts val="0"/>
              </a:spcAft>
              <a:buClr>
                <a:schemeClr val="dk1"/>
              </a:buClr>
              <a:buSzPts val="1200"/>
              <a:buFont typeface="Catamaran Light"/>
              <a:buNone/>
            </a:pPr>
            <a:r>
              <a:rPr lang="en-US" sz="1600" b="0" i="0" u="none" strike="noStrike" cap="none" dirty="0">
                <a:solidFill>
                  <a:schemeClr val="dk1"/>
                </a:solidFill>
                <a:latin typeface="Livvic"/>
                <a:ea typeface="Livvic"/>
                <a:cs typeface="Livvic"/>
                <a:sym typeface="Livvic"/>
              </a:rPr>
              <a:t>University</a:t>
            </a:r>
            <a:endParaRPr dirty="0"/>
          </a:p>
          <a:p>
            <a:pPr marL="152400" marR="0" lvl="0" indent="0" algn="l" rtl="0">
              <a:lnSpc>
                <a:spcPct val="100000"/>
              </a:lnSpc>
              <a:spcBef>
                <a:spcPts val="0"/>
              </a:spcBef>
              <a:spcAft>
                <a:spcPts val="0"/>
              </a:spcAft>
              <a:buClr>
                <a:schemeClr val="dk1"/>
              </a:buClr>
              <a:buSzPts val="1200"/>
              <a:buFont typeface="Catamaran Light"/>
              <a:buNone/>
            </a:pPr>
            <a:endParaRPr sz="1600" b="0" dirty="0"/>
          </a:p>
          <a:p>
            <a:pPr marL="152400" marR="0" lvl="0" indent="0" algn="l" rtl="0">
              <a:lnSpc>
                <a:spcPct val="100000"/>
              </a:lnSpc>
              <a:spcBef>
                <a:spcPts val="0"/>
              </a:spcBef>
              <a:spcAft>
                <a:spcPts val="0"/>
              </a:spcAft>
              <a:buClr>
                <a:schemeClr val="dk1"/>
              </a:buClr>
              <a:buSzPts val="1200"/>
              <a:buFont typeface="Catamaran Light"/>
              <a:buNone/>
            </a:pPr>
            <a:r>
              <a:rPr lang="en-US" sz="1600" dirty="0"/>
              <a:t>Name</a:t>
            </a:r>
            <a:endParaRPr dirty="0"/>
          </a:p>
          <a:p>
            <a:pPr marL="152400" marR="0" lvl="0" indent="0" algn="l" rtl="0">
              <a:lnSpc>
                <a:spcPct val="100000"/>
              </a:lnSpc>
              <a:spcBef>
                <a:spcPts val="0"/>
              </a:spcBef>
              <a:spcAft>
                <a:spcPts val="0"/>
              </a:spcAft>
              <a:buClr>
                <a:schemeClr val="dk1"/>
              </a:buClr>
              <a:buSzPts val="1200"/>
              <a:buFont typeface="Catamaran Light"/>
              <a:buNone/>
            </a:pPr>
            <a:r>
              <a:rPr lang="en-US" sz="1600" b="0" dirty="0"/>
              <a:t>University </a:t>
            </a:r>
            <a:endParaRPr sz="1800" dirty="0"/>
          </a:p>
          <a:p>
            <a:pPr marL="152400" lvl="0" indent="0" algn="l" rtl="0">
              <a:lnSpc>
                <a:spcPct val="100000"/>
              </a:lnSpc>
              <a:spcBef>
                <a:spcPts val="0"/>
              </a:spcBef>
              <a:spcAft>
                <a:spcPts val="0"/>
              </a:spcAft>
              <a:buSzPts val="1200"/>
              <a:buNone/>
            </a:pPr>
            <a:endParaRPr sz="1600" b="0" dirty="0"/>
          </a:p>
          <a:p>
            <a:pPr marL="152400" lvl="0" indent="0" algn="l" rtl="0">
              <a:lnSpc>
                <a:spcPct val="100000"/>
              </a:lnSpc>
              <a:spcBef>
                <a:spcPts val="0"/>
              </a:spcBef>
              <a:spcAft>
                <a:spcPts val="0"/>
              </a:spcAft>
              <a:buSzPts val="1200"/>
              <a:buNone/>
            </a:pPr>
            <a:endParaRPr sz="1600" dirty="0"/>
          </a:p>
          <a:p>
            <a:pPr marL="152400" lvl="0" indent="0" algn="l" rtl="0">
              <a:lnSpc>
                <a:spcPct val="100000"/>
              </a:lnSpc>
              <a:spcBef>
                <a:spcPts val="0"/>
              </a:spcBef>
              <a:spcAft>
                <a:spcPts val="0"/>
              </a:spcAft>
              <a:buSzPts val="1200"/>
              <a:buNone/>
            </a:pPr>
            <a:endParaRPr sz="1600" dirty="0"/>
          </a:p>
          <a:p>
            <a:pPr marL="152400" lvl="0" indent="0" algn="l" rtl="0">
              <a:lnSpc>
                <a:spcPct val="100000"/>
              </a:lnSpc>
              <a:spcBef>
                <a:spcPts val="0"/>
              </a:spcBef>
              <a:spcAft>
                <a:spcPts val="0"/>
              </a:spcAft>
              <a:buSzPts val="1200"/>
              <a:buNone/>
            </a:pPr>
            <a:endParaRPr sz="1600" b="0" dirty="0"/>
          </a:p>
        </p:txBody>
      </p:sp>
      <p:sp>
        <p:nvSpPr>
          <p:cNvPr id="262" name="Google Shape;262;p65"/>
          <p:cNvSpPr txBox="1"/>
          <p:nvPr/>
        </p:nvSpPr>
        <p:spPr>
          <a:xfrm>
            <a:off x="5267119" y="949530"/>
            <a:ext cx="3802656" cy="3987736"/>
          </a:xfrm>
          <a:prstGeom prst="rect">
            <a:avLst/>
          </a:prstGeom>
          <a:noFill/>
          <a:ln>
            <a:noFill/>
          </a:ln>
        </p:spPr>
        <p:txBody>
          <a:bodyPr spcFirstLastPara="1" wrap="square" lIns="91425" tIns="91425" rIns="91425" bIns="91425" anchor="t" anchorCtr="0">
            <a:noAutofit/>
          </a:bodyPr>
          <a:lstStyle/>
          <a:p>
            <a:pPr marL="152400" marR="0" lvl="0" indent="0" algn="l" rtl="0">
              <a:lnSpc>
                <a:spcPct val="100000"/>
              </a:lnSpc>
              <a:spcBef>
                <a:spcPts val="0"/>
              </a:spcBef>
              <a:spcAft>
                <a:spcPts val="0"/>
              </a:spcAft>
              <a:buClr>
                <a:schemeClr val="dk1"/>
              </a:buClr>
              <a:buSzPts val="1200"/>
              <a:buFont typeface="Catamaran Light"/>
              <a:buNone/>
            </a:pPr>
            <a:endParaRPr sz="1200" b="1" i="0" u="none" strike="noStrike" cap="none">
              <a:solidFill>
                <a:schemeClr val="dk1"/>
              </a:solidFill>
              <a:latin typeface="Livvic"/>
              <a:ea typeface="Livvic"/>
              <a:cs typeface="Livvic"/>
              <a:sym typeface="Livvic"/>
            </a:endParaRPr>
          </a:p>
          <a:p>
            <a:pPr marL="152400" marR="0" lvl="0" indent="0" algn="l" rtl="0">
              <a:lnSpc>
                <a:spcPct val="100000"/>
              </a:lnSpc>
              <a:spcBef>
                <a:spcPts val="0"/>
              </a:spcBef>
              <a:spcAft>
                <a:spcPts val="0"/>
              </a:spcAft>
              <a:buClr>
                <a:schemeClr val="dk1"/>
              </a:buClr>
              <a:buSzPts val="1200"/>
              <a:buFont typeface="Catamaran Light"/>
              <a:buNone/>
            </a:pPr>
            <a:endParaRPr sz="1600" b="0" i="0" u="none" strike="noStrike" cap="none">
              <a:solidFill>
                <a:schemeClr val="dk1"/>
              </a:solidFill>
              <a:latin typeface="Livvic"/>
              <a:ea typeface="Livvic"/>
              <a:cs typeface="Livvic"/>
              <a:sym typeface="Livvic"/>
            </a:endParaRPr>
          </a:p>
          <a:p>
            <a:pPr marL="152400" marR="0" lvl="0" indent="0" algn="l" rtl="0">
              <a:lnSpc>
                <a:spcPct val="100000"/>
              </a:lnSpc>
              <a:spcBef>
                <a:spcPts val="0"/>
              </a:spcBef>
              <a:spcAft>
                <a:spcPts val="0"/>
              </a:spcAft>
              <a:buClr>
                <a:schemeClr val="dk1"/>
              </a:buClr>
              <a:buSzPts val="1200"/>
              <a:buFont typeface="Catamaran Light"/>
              <a:buNone/>
            </a:pPr>
            <a:endParaRPr sz="1600" b="0" i="0" u="none" strike="noStrike" cap="none">
              <a:solidFill>
                <a:schemeClr val="dk1"/>
              </a:solidFill>
              <a:latin typeface="Livvic"/>
              <a:ea typeface="Livvic"/>
              <a:cs typeface="Livvic"/>
              <a:sym typeface="Livvic"/>
            </a:endParaRPr>
          </a:p>
          <a:p>
            <a:pPr marL="152400" marR="0" lvl="0" indent="0" algn="l" rtl="0">
              <a:lnSpc>
                <a:spcPct val="100000"/>
              </a:lnSpc>
              <a:spcBef>
                <a:spcPts val="0"/>
              </a:spcBef>
              <a:spcAft>
                <a:spcPts val="0"/>
              </a:spcAft>
              <a:buClr>
                <a:schemeClr val="dk1"/>
              </a:buClr>
              <a:buSzPts val="1200"/>
              <a:buFont typeface="Catamaran Light"/>
              <a:buNone/>
            </a:pPr>
            <a:endParaRPr sz="1600" b="0" i="0" u="none" strike="noStrike" cap="none">
              <a:solidFill>
                <a:schemeClr val="dk1"/>
              </a:solidFill>
              <a:latin typeface="Livvic"/>
              <a:ea typeface="Livvic"/>
              <a:cs typeface="Livvic"/>
              <a:sym typeface="Livvic"/>
            </a:endParaRPr>
          </a:p>
          <a:p>
            <a:pPr marL="152400" marR="0" lvl="0" indent="0" algn="l" rtl="0">
              <a:lnSpc>
                <a:spcPct val="100000"/>
              </a:lnSpc>
              <a:spcBef>
                <a:spcPts val="0"/>
              </a:spcBef>
              <a:spcAft>
                <a:spcPts val="0"/>
              </a:spcAft>
              <a:buClr>
                <a:schemeClr val="dk1"/>
              </a:buClr>
              <a:buSzPts val="1200"/>
              <a:buFont typeface="Catamaran Light"/>
              <a:buNone/>
            </a:pPr>
            <a:endParaRPr sz="1600" b="0" i="0" u="none" strike="noStrike" cap="none">
              <a:solidFill>
                <a:schemeClr val="dk1"/>
              </a:solidFill>
              <a:latin typeface="Livvic"/>
              <a:ea typeface="Livvic"/>
              <a:cs typeface="Livvic"/>
              <a:sym typeface="Livvic"/>
            </a:endParaRPr>
          </a:p>
          <a:p>
            <a:pPr marL="152400" marR="0" lvl="0" indent="0" algn="l" rtl="0">
              <a:lnSpc>
                <a:spcPct val="100000"/>
              </a:lnSpc>
              <a:spcBef>
                <a:spcPts val="0"/>
              </a:spcBef>
              <a:spcAft>
                <a:spcPts val="0"/>
              </a:spcAft>
              <a:buClr>
                <a:schemeClr val="dk1"/>
              </a:buClr>
              <a:buSzPts val="1200"/>
              <a:buFont typeface="Catamaran Light"/>
              <a:buNone/>
            </a:pPr>
            <a:endParaRPr sz="1600" b="0" i="0" u="none" strike="noStrike" cap="none">
              <a:solidFill>
                <a:schemeClr val="dk1"/>
              </a:solidFill>
              <a:latin typeface="Livvic"/>
              <a:ea typeface="Livvic"/>
              <a:cs typeface="Livvic"/>
              <a:sym typeface="Livvic"/>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103"/>
          <p:cNvSpPr txBox="1">
            <a:spLocks noGrp="1"/>
          </p:cNvSpPr>
          <p:nvPr>
            <p:ph type="title"/>
          </p:nvPr>
        </p:nvSpPr>
        <p:spPr>
          <a:xfrm>
            <a:off x="96167" y="47293"/>
            <a:ext cx="4604302" cy="67062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Topics to Explore</a:t>
            </a:r>
            <a:endParaRPr/>
          </a:p>
        </p:txBody>
      </p:sp>
      <p:sp>
        <p:nvSpPr>
          <p:cNvPr id="268" name="Google Shape;268;p103"/>
          <p:cNvSpPr txBox="1">
            <a:spLocks noGrp="1"/>
          </p:cNvSpPr>
          <p:nvPr>
            <p:ph type="body" idx="1"/>
          </p:nvPr>
        </p:nvSpPr>
        <p:spPr>
          <a:xfrm>
            <a:off x="4494213" y="914400"/>
            <a:ext cx="4429125" cy="3771900"/>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Clr>
                <a:schemeClr val="lt1"/>
              </a:buClr>
              <a:buSzPts val="1200"/>
              <a:buNone/>
            </a:pPr>
            <a:endParaRPr/>
          </a:p>
        </p:txBody>
      </p:sp>
      <p:graphicFrame>
        <p:nvGraphicFramePr>
          <p:cNvPr id="269" name="Google Shape;269;p103"/>
          <p:cNvGraphicFramePr/>
          <p:nvPr/>
        </p:nvGraphicFramePr>
        <p:xfrm>
          <a:off x="4037804" y="165812"/>
          <a:ext cx="5106200" cy="4811950"/>
        </p:xfrm>
        <a:graphic>
          <a:graphicData uri="http://schemas.openxmlformats.org/drawingml/2006/table">
            <a:tbl>
              <a:tblPr>
                <a:noFill/>
                <a:tableStyleId>{B8F9433F-384E-4494-819C-372FC8E018B0}</a:tableStyleId>
              </a:tblPr>
              <a:tblGrid>
                <a:gridCol w="951350">
                  <a:extLst>
                    <a:ext uri="{9D8B030D-6E8A-4147-A177-3AD203B41FA5}">
                      <a16:colId xmlns:a16="http://schemas.microsoft.com/office/drawing/2014/main" val="20000"/>
                    </a:ext>
                  </a:extLst>
                </a:gridCol>
                <a:gridCol w="4154850">
                  <a:extLst>
                    <a:ext uri="{9D8B030D-6E8A-4147-A177-3AD203B41FA5}">
                      <a16:colId xmlns:a16="http://schemas.microsoft.com/office/drawing/2014/main" val="20001"/>
                    </a:ext>
                  </a:extLst>
                </a:gridCol>
              </a:tblGrid>
              <a:tr h="295125">
                <a:tc rowSpan="7">
                  <a:txBody>
                    <a:bodyPr/>
                    <a:lstStyle/>
                    <a:p>
                      <a:pPr marL="0" marR="0" lvl="0" indent="0" algn="ctr" rtl="0">
                        <a:lnSpc>
                          <a:spcPct val="100000"/>
                        </a:lnSpc>
                        <a:spcBef>
                          <a:spcPts val="0"/>
                        </a:spcBef>
                        <a:spcAft>
                          <a:spcPts val="0"/>
                        </a:spcAft>
                        <a:buClr>
                          <a:srgbClr val="000000"/>
                        </a:buClr>
                        <a:buSzPts val="1100"/>
                        <a:buFont typeface="Arial"/>
                        <a:buNone/>
                      </a:pPr>
                      <a:r>
                        <a:rPr lang="en-US" sz="900" b="1" i="0" u="none" strike="noStrike" cap="none">
                          <a:solidFill>
                            <a:srgbClr val="4B3612"/>
                          </a:solidFill>
                          <a:latin typeface="Arial"/>
                          <a:ea typeface="Arial"/>
                          <a:cs typeface="Arial"/>
                          <a:sym typeface="Arial"/>
                        </a:rPr>
                        <a:t>OVERVIEW</a:t>
                      </a:r>
                      <a:endParaRPr sz="900" b="1" i="0" u="none" strike="noStrike" cap="none">
                        <a:solidFill>
                          <a:srgbClr val="4B3612"/>
                        </a:solidFill>
                        <a:latin typeface="Arial"/>
                        <a:ea typeface="Arial"/>
                        <a:cs typeface="Arial"/>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4B3612"/>
                          </a:solidFill>
                        </a:rPr>
                        <a:t>What is Heirs’ Property?</a:t>
                      </a:r>
                      <a:endParaRPr sz="900" b="1" u="none" strike="noStrike" cap="none">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0"/>
                  </a:ext>
                </a:extLst>
              </a:tr>
              <a:tr h="3009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4B3612"/>
                          </a:solidFill>
                        </a:rPr>
                        <a:t>Impacts of Heirs’ Property</a:t>
                      </a:r>
                      <a:endParaRPr sz="900" b="1" u="none" strike="noStrike" cap="none">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1"/>
                  </a:ext>
                </a:extLst>
              </a:tr>
              <a:tr h="32165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4B3612"/>
                          </a:solidFill>
                        </a:rPr>
                        <a:t>Legal and Cultural Considerations </a:t>
                      </a:r>
                      <a:endParaRPr sz="900" b="1" u="none" strike="noStrike" cap="none">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2"/>
                  </a:ext>
                </a:extLst>
              </a:tr>
              <a:tr h="3009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4B3612"/>
                          </a:solidFill>
                        </a:rPr>
                        <a:t>Fractional Ownership</a:t>
                      </a:r>
                      <a:endParaRPr sz="900" b="1" u="none" strike="noStrike" cap="none">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3"/>
                  </a:ext>
                </a:extLst>
              </a:tr>
              <a:tr h="4053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4B3612"/>
                          </a:solidFill>
                          <a:latin typeface="Arial"/>
                          <a:ea typeface="Arial"/>
                          <a:cs typeface="Arial"/>
                          <a:sym typeface="Arial"/>
                        </a:rPr>
                        <a:t>Locating Heirs’ Property</a:t>
                      </a:r>
                      <a:endParaRPr sz="1000" b="1" i="0" u="none" strike="noStrike" cap="none">
                        <a:solidFill>
                          <a:srgbClr val="4B3612"/>
                        </a:solidFill>
                        <a:latin typeface="Arial"/>
                        <a:ea typeface="Arial"/>
                        <a:cs typeface="Arial"/>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4"/>
                  </a:ext>
                </a:extLst>
              </a:tr>
              <a:tr h="4053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4B3612"/>
                          </a:solidFill>
                          <a:latin typeface="Arial"/>
                          <a:ea typeface="Arial"/>
                          <a:cs typeface="Arial"/>
                          <a:sym typeface="Arial"/>
                        </a:rPr>
                        <a:t>Land Loss</a:t>
                      </a:r>
                      <a:endParaRPr sz="1000" b="1" i="0" u="none" strike="noStrike" cap="none">
                        <a:solidFill>
                          <a:srgbClr val="4B3612"/>
                        </a:solidFill>
                        <a:latin typeface="Arial"/>
                        <a:ea typeface="Arial"/>
                        <a:cs typeface="Arial"/>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5"/>
                  </a:ext>
                </a:extLst>
              </a:tr>
              <a:tr h="29512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4B3612"/>
                          </a:solidFill>
                          <a:latin typeface="Arial"/>
                          <a:ea typeface="Arial"/>
                          <a:cs typeface="Arial"/>
                          <a:sym typeface="Arial"/>
                        </a:rPr>
                        <a:t>Preventing Land Loss</a:t>
                      </a:r>
                      <a:endParaRPr sz="1000" b="1" i="0" u="none" strike="noStrike" cap="none">
                        <a:solidFill>
                          <a:srgbClr val="4B3612"/>
                        </a:solidFill>
                        <a:latin typeface="Arial"/>
                        <a:ea typeface="Arial"/>
                        <a:cs typeface="Arial"/>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6"/>
                  </a:ext>
                </a:extLst>
              </a:tr>
              <a:tr h="462825">
                <a:tc rowSpan="2">
                  <a:txBody>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rgbClr val="4B3612"/>
                          </a:solidFill>
                          <a:latin typeface="Arial"/>
                          <a:ea typeface="Arial"/>
                          <a:cs typeface="Arial"/>
                          <a:sym typeface="Arial"/>
                        </a:rPr>
                        <a:t>PREVENTION</a:t>
                      </a:r>
                      <a:endParaRPr sz="1000" b="1" i="0" u="none" strike="noStrike" cap="none">
                        <a:solidFill>
                          <a:srgbClr val="4B3612"/>
                        </a:solidFill>
                        <a:latin typeface="Arial"/>
                        <a:ea typeface="Arial"/>
                        <a:cs typeface="Arial"/>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000" b="1" u="none" strike="noStrike" cap="none">
                          <a:solidFill>
                            <a:srgbClr val="4B3612"/>
                          </a:solidFill>
                        </a:rPr>
                        <a:t>Basics of estate and succession planning</a:t>
                      </a:r>
                      <a:endParaRPr sz="900" b="1" u="none" strike="noStrike" cap="none">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4738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000" b="1" u="none" strike="noStrike" cap="none">
                          <a:solidFill>
                            <a:srgbClr val="4B3612"/>
                          </a:solidFill>
                        </a:rPr>
                        <a:t>Steps to prevent heirs’ property when establishing a will</a:t>
                      </a:r>
                      <a:endParaRPr sz="900" b="1" u="none" strike="noStrike" cap="none">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382850">
                <a:tc rowSpan="4">
                  <a:txBody>
                    <a:bodyPr/>
                    <a:lstStyle/>
                    <a:p>
                      <a:pPr marL="0" marR="0" lvl="0" indent="0" algn="l" rtl="0">
                        <a:lnSpc>
                          <a:spcPct val="100000"/>
                        </a:lnSpc>
                        <a:spcBef>
                          <a:spcPts val="0"/>
                        </a:spcBef>
                        <a:spcAft>
                          <a:spcPts val="0"/>
                        </a:spcAft>
                        <a:buClr>
                          <a:srgbClr val="000000"/>
                        </a:buClr>
                        <a:buSzPts val="1100"/>
                        <a:buFont typeface="Arial"/>
                        <a:buNone/>
                      </a:pPr>
                      <a:r>
                        <a:rPr lang="en-US" sz="1100" b="1" u="none" strike="noStrike" cap="none">
                          <a:solidFill>
                            <a:srgbClr val="4B3612"/>
                          </a:solidFill>
                          <a:latin typeface="Calibri"/>
                          <a:ea typeface="Calibri"/>
                          <a:cs typeface="Calibri"/>
                          <a:sym typeface="Calibri"/>
                        </a:rPr>
                        <a:t>RESOLUTION</a:t>
                      </a:r>
                      <a:endParaRPr sz="1400" u="none" strike="noStrike" cap="none"/>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4B3612"/>
                          </a:solidFill>
                        </a:rPr>
                        <a:t>Review some of the challenges of owning heirs’ property</a:t>
                      </a:r>
                      <a:endParaRPr sz="1000" b="1" u="none" strike="noStrike" cap="none">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9"/>
                  </a:ext>
                </a:extLst>
              </a:tr>
              <a:tr h="3931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4B3612"/>
                          </a:solidFill>
                        </a:rPr>
                        <a:t>Importance of working with other family members </a:t>
                      </a:r>
                      <a:endParaRPr sz="1000" b="1" u="none" strike="noStrike" cap="none">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r h="3009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4B3612"/>
                          </a:solidFill>
                        </a:rPr>
                        <a:t>Steps to take to understand who legally owns the property</a:t>
                      </a:r>
                      <a:endParaRPr sz="1000" b="1" u="none" strike="noStrike" cap="none">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1"/>
                  </a:ext>
                </a:extLst>
              </a:tr>
              <a:tr h="4738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4B3612"/>
                          </a:solidFill>
                        </a:rPr>
                        <a:t>Legal structures that can hold land owned by heirs’ property owners</a:t>
                      </a:r>
                      <a:endParaRPr sz="1000" b="1" u="none" strike="noStrike" cap="none">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2"/>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104"/>
          <p:cNvSpPr txBox="1">
            <a:spLocks noGrp="1"/>
          </p:cNvSpPr>
          <p:nvPr>
            <p:ph type="body" idx="1"/>
          </p:nvPr>
        </p:nvSpPr>
        <p:spPr>
          <a:xfrm>
            <a:off x="510865" y="2126328"/>
            <a:ext cx="8145462" cy="701675"/>
          </a:xfrm>
          <a:prstGeom prst="rect">
            <a:avLst/>
          </a:prstGeom>
          <a:noFill/>
          <a:ln>
            <a:noFill/>
          </a:ln>
        </p:spPr>
        <p:txBody>
          <a:bodyPr spcFirstLastPara="1" wrap="square" lIns="91425" tIns="91425" rIns="91425" bIns="91425" anchor="t" anchorCtr="0">
            <a:noAutofit/>
          </a:bodyPr>
          <a:lstStyle/>
          <a:p>
            <a:pPr marL="457200" lvl="0" indent="-228600" algn="ctr" rtl="0">
              <a:lnSpc>
                <a:spcPct val="115000"/>
              </a:lnSpc>
              <a:spcBef>
                <a:spcPts val="0"/>
              </a:spcBef>
              <a:spcAft>
                <a:spcPts val="0"/>
              </a:spcAft>
              <a:buSzPts val="1200"/>
              <a:buNone/>
            </a:pPr>
            <a:r>
              <a:rPr lang="en-US"/>
              <a:t>Warm Up and Introductions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g2b274beff90_0_0"/>
          <p:cNvSpPr txBox="1">
            <a:spLocks noGrp="1"/>
          </p:cNvSpPr>
          <p:nvPr>
            <p:ph type="title"/>
          </p:nvPr>
        </p:nvSpPr>
        <p:spPr>
          <a:xfrm>
            <a:off x="909758" y="1628640"/>
            <a:ext cx="63777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5200"/>
              <a:t>OVERVIEW OF HEIRS’ PROPERTY</a:t>
            </a:r>
            <a:endParaRPr sz="52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2"/>
          <p:cNvSpPr txBox="1">
            <a:spLocks noGrp="1"/>
          </p:cNvSpPr>
          <p:nvPr>
            <p:ph type="body" idx="1"/>
          </p:nvPr>
        </p:nvSpPr>
        <p:spPr>
          <a:xfrm>
            <a:off x="291462" y="1060095"/>
            <a:ext cx="8184356" cy="3721215"/>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sz="1800" b="1">
                <a:solidFill>
                  <a:schemeClr val="lt1"/>
                </a:solidFill>
              </a:rPr>
              <a:t>These materials are intended to present general information as to preventing heirs’ property.</a:t>
            </a:r>
            <a:br>
              <a:rPr lang="en-US" sz="1800" b="1">
                <a:solidFill>
                  <a:schemeClr val="lt1"/>
                </a:solidFill>
              </a:rPr>
            </a:br>
            <a:r>
              <a:rPr lang="en-US" sz="1800" b="1">
                <a:solidFill>
                  <a:schemeClr val="lt1"/>
                </a:solidFill>
              </a:rPr>
              <a:t> </a:t>
            </a:r>
            <a:br>
              <a:rPr lang="en-US" sz="1800">
                <a:solidFill>
                  <a:schemeClr val="lt1"/>
                </a:solidFill>
              </a:rPr>
            </a:br>
            <a:r>
              <a:rPr lang="en-US" sz="1800" b="1">
                <a:solidFill>
                  <a:schemeClr val="lt1"/>
                </a:solidFill>
              </a:rPr>
              <a:t>They primarily draw upon information in the southern United States. </a:t>
            </a:r>
            <a:br>
              <a:rPr lang="en-US" sz="1800" b="1">
                <a:solidFill>
                  <a:schemeClr val="lt1"/>
                </a:solidFill>
              </a:rPr>
            </a:br>
            <a:br>
              <a:rPr lang="en-US" sz="1800" b="1">
                <a:solidFill>
                  <a:schemeClr val="lt1"/>
                </a:solidFill>
              </a:rPr>
            </a:br>
            <a:r>
              <a:rPr lang="en-US" sz="1800" b="1">
                <a:solidFill>
                  <a:schemeClr val="lt1"/>
                </a:solidFill>
              </a:rPr>
              <a:t>The information may not be applicable to every state or territory. </a:t>
            </a:r>
            <a:br>
              <a:rPr lang="en-US" sz="1800" b="1">
                <a:solidFill>
                  <a:schemeClr val="lt1"/>
                </a:solidFill>
              </a:rPr>
            </a:br>
            <a:br>
              <a:rPr lang="en-US" sz="1800" b="1">
                <a:solidFill>
                  <a:schemeClr val="lt1"/>
                </a:solidFill>
              </a:rPr>
            </a:br>
            <a:r>
              <a:rPr lang="en-US" sz="1800" b="1">
                <a:solidFill>
                  <a:schemeClr val="lt1"/>
                </a:solidFill>
              </a:rPr>
              <a:t>These materials do not provide </a:t>
            </a:r>
            <a:r>
              <a:rPr lang="en-US" sz="1800">
                <a:solidFill>
                  <a:schemeClr val="lt1"/>
                </a:solidFill>
              </a:rPr>
              <a:t>legal advice.  </a:t>
            </a:r>
            <a:r>
              <a:rPr lang="en-US" sz="1800" b="1">
                <a:solidFill>
                  <a:schemeClr val="lt1"/>
                </a:solidFill>
              </a:rPr>
              <a:t>Specific advice should be obtained from an attorney</a:t>
            </a:r>
            <a:r>
              <a:rPr lang="en-US" sz="1800">
                <a:solidFill>
                  <a:schemeClr val="lt1"/>
                </a:solidFill>
              </a:rPr>
              <a:t> </a:t>
            </a:r>
            <a:r>
              <a:rPr lang="en-US" sz="1800" b="1">
                <a:solidFill>
                  <a:schemeClr val="lt1"/>
                </a:solidFill>
              </a:rPr>
              <a:t>or another professional well versed in the facts and circumstances related to the individual seeking advice and the jurisdiction where the property is located.</a:t>
            </a:r>
            <a:endParaRPr/>
          </a:p>
        </p:txBody>
      </p:sp>
      <p:sp>
        <p:nvSpPr>
          <p:cNvPr id="285" name="Google Shape;285;p2"/>
          <p:cNvSpPr txBox="1">
            <a:spLocks noGrp="1"/>
          </p:cNvSpPr>
          <p:nvPr>
            <p:ph type="body" idx="2"/>
          </p:nvPr>
        </p:nvSpPr>
        <p:spPr>
          <a:xfrm>
            <a:off x="292100" y="361950"/>
            <a:ext cx="8183563" cy="698500"/>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a:t>Important notes before we begin:</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g2a6e77e0532_8_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a:t>Protecting Your Information</a:t>
            </a:r>
            <a:endParaRPr/>
          </a:p>
        </p:txBody>
      </p:sp>
      <p:sp>
        <p:nvSpPr>
          <p:cNvPr id="291" name="Google Shape;291;g2a6e77e0532_8_6"/>
          <p:cNvSpPr txBox="1">
            <a:spLocks noGrp="1"/>
          </p:cNvSpPr>
          <p:nvPr>
            <p:ph type="body" idx="1"/>
          </p:nvPr>
        </p:nvSpPr>
        <p:spPr>
          <a:xfrm>
            <a:off x="-1" y="1484313"/>
            <a:ext cx="4250451" cy="3659187"/>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SzPts val="1200"/>
              <a:buChar char="●"/>
            </a:pPr>
            <a:r>
              <a:rPr lang="en-US"/>
              <a:t>No personal stories</a:t>
            </a:r>
            <a:endParaRPr/>
          </a:p>
          <a:p>
            <a:pPr marL="457200" lvl="0" indent="-304800" algn="l" rtl="0">
              <a:lnSpc>
                <a:spcPct val="115000"/>
              </a:lnSpc>
              <a:spcBef>
                <a:spcPts val="0"/>
              </a:spcBef>
              <a:spcAft>
                <a:spcPts val="0"/>
              </a:spcAft>
              <a:buSzPts val="1200"/>
              <a:buChar char="●"/>
            </a:pPr>
            <a:r>
              <a:rPr lang="en-US"/>
              <a:t>General questions are welcome.  </a:t>
            </a:r>
            <a:endParaRPr/>
          </a:p>
          <a:p>
            <a:pPr marL="457200" lvl="0" indent="-304800" algn="l" rtl="0">
              <a:lnSpc>
                <a:spcPct val="115000"/>
              </a:lnSpc>
              <a:spcBef>
                <a:spcPts val="0"/>
              </a:spcBef>
              <a:spcAft>
                <a:spcPts val="0"/>
              </a:spcAft>
              <a:buSzPts val="1200"/>
              <a:buChar char="●"/>
            </a:pPr>
            <a:r>
              <a:rPr lang="en-US"/>
              <a:t>Personal questions should be asked outside of the group setting.</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
          <p:cNvSpPr txBox="1">
            <a:spLocks noGrp="1"/>
          </p:cNvSpPr>
          <p:nvPr>
            <p:ph type="body" idx="1"/>
          </p:nvPr>
        </p:nvSpPr>
        <p:spPr>
          <a:xfrm>
            <a:off x="510865" y="2126328"/>
            <a:ext cx="8145462" cy="701675"/>
          </a:xfrm>
          <a:prstGeom prst="rect">
            <a:avLst/>
          </a:prstGeom>
          <a:noFill/>
          <a:ln>
            <a:noFill/>
          </a:ln>
        </p:spPr>
        <p:txBody>
          <a:bodyPr spcFirstLastPara="1" wrap="square" lIns="91425" tIns="91425" rIns="91425" bIns="91425" anchor="t" anchorCtr="0">
            <a:noAutofit/>
          </a:bodyPr>
          <a:lstStyle/>
          <a:p>
            <a:pPr marL="152400" lvl="0" indent="0" algn="ctr" rtl="0">
              <a:lnSpc>
                <a:spcPct val="115000"/>
              </a:lnSpc>
              <a:spcBef>
                <a:spcPts val="0"/>
              </a:spcBef>
              <a:spcAft>
                <a:spcPts val="0"/>
              </a:spcAft>
              <a:buSzPts val="1200"/>
              <a:buNone/>
            </a:pPr>
            <a:r>
              <a:rPr lang="en-US"/>
              <a:t>Part I: What is Heirs’ Property?</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5"/>
          <p:cNvPicPr preferRelativeResize="0">
            <a:picLocks noGrp="1"/>
          </p:cNvPicPr>
          <p:nvPr>
            <p:ph type="pic" idx="2"/>
          </p:nvPr>
        </p:nvPicPr>
        <p:blipFill rotWithShape="1">
          <a:blip r:embed="rId3">
            <a:alphaModFix/>
          </a:blip>
          <a:srcRect l="373" r="372"/>
          <a:stretch/>
        </p:blipFill>
        <p:spPr>
          <a:xfrm>
            <a:off x="6419952" y="1499185"/>
            <a:ext cx="2668039" cy="2688317"/>
          </a:xfrm>
          <a:prstGeom prst="rect">
            <a:avLst/>
          </a:prstGeom>
          <a:noFill/>
          <a:ln>
            <a:noFill/>
          </a:ln>
        </p:spPr>
      </p:pic>
      <p:sp>
        <p:nvSpPr>
          <p:cNvPr id="302" name="Google Shape;302;p5"/>
          <p:cNvSpPr txBox="1">
            <a:spLocks noGrp="1"/>
          </p:cNvSpPr>
          <p:nvPr>
            <p:ph type="body" idx="1"/>
          </p:nvPr>
        </p:nvSpPr>
        <p:spPr>
          <a:xfrm>
            <a:off x="584791" y="236189"/>
            <a:ext cx="8503200" cy="830400"/>
          </a:xfrm>
          <a:prstGeom prst="rect">
            <a:avLst/>
          </a:prstGeom>
          <a:noFill/>
          <a:ln>
            <a:noFill/>
          </a:ln>
        </p:spPr>
        <p:txBody>
          <a:bodyPr spcFirstLastPara="1" wrap="square" lIns="91425" tIns="91425" rIns="91425" bIns="91425" anchor="ctr" anchorCtr="0">
            <a:noAutofit/>
          </a:bodyPr>
          <a:lstStyle/>
          <a:p>
            <a:pPr marL="152400" lvl="0" indent="0" algn="l" rtl="0">
              <a:lnSpc>
                <a:spcPct val="115000"/>
              </a:lnSpc>
              <a:spcBef>
                <a:spcPts val="0"/>
              </a:spcBef>
              <a:spcAft>
                <a:spcPts val="0"/>
              </a:spcAft>
              <a:buSzPts val="1200"/>
              <a:buNone/>
            </a:pPr>
            <a:r>
              <a:rPr lang="en-US"/>
              <a:t>What is Heirs’ Property?</a:t>
            </a:r>
            <a:endParaRPr/>
          </a:p>
        </p:txBody>
      </p:sp>
      <p:sp>
        <p:nvSpPr>
          <p:cNvPr id="303" name="Google Shape;303;p5"/>
          <p:cNvSpPr txBox="1">
            <a:spLocks noGrp="1"/>
          </p:cNvSpPr>
          <p:nvPr>
            <p:ph type="body" idx="3"/>
          </p:nvPr>
        </p:nvSpPr>
        <p:spPr>
          <a:xfrm>
            <a:off x="138793" y="1027876"/>
            <a:ext cx="6131400" cy="3938100"/>
          </a:xfrm>
          <a:prstGeom prst="rect">
            <a:avLst/>
          </a:prstGeom>
          <a:noFill/>
          <a:ln>
            <a:noFill/>
          </a:ln>
        </p:spPr>
        <p:txBody>
          <a:bodyPr spcFirstLastPara="1" wrap="square" lIns="91425" tIns="91425" rIns="91425" bIns="91425" anchor="t" anchorCtr="0">
            <a:noAutofit/>
          </a:bodyPr>
          <a:lstStyle/>
          <a:p>
            <a:pPr marL="457200" lvl="0" indent="-336550" algn="l" rtl="0">
              <a:lnSpc>
                <a:spcPct val="115000"/>
              </a:lnSpc>
              <a:spcBef>
                <a:spcPts val="0"/>
              </a:spcBef>
              <a:spcAft>
                <a:spcPts val="0"/>
              </a:spcAft>
              <a:buSzPts val="1700"/>
              <a:buChar char="●"/>
            </a:pPr>
            <a:r>
              <a:rPr lang="en-US" sz="1700"/>
              <a:t>Refers to property passed down informally from generation to generation. Also known as </a:t>
            </a:r>
            <a:r>
              <a:rPr lang="en-US" sz="1700">
                <a:latin typeface="Catamaran Thin"/>
                <a:ea typeface="Catamaran Thin"/>
                <a:cs typeface="Catamaran Thin"/>
                <a:sym typeface="Catamaran Thin"/>
              </a:rPr>
              <a:t>“Fractured,” “Tangled,” “Clouded”</a:t>
            </a:r>
            <a:endParaRPr sz="1700">
              <a:latin typeface="Catamaran Thin"/>
              <a:ea typeface="Catamaran Thin"/>
              <a:cs typeface="Catamaran Thin"/>
              <a:sym typeface="Catamaran Thin"/>
            </a:endParaRPr>
          </a:p>
          <a:p>
            <a:pPr marL="457200" lvl="0" indent="-336550" algn="l" rtl="0">
              <a:lnSpc>
                <a:spcPct val="115000"/>
              </a:lnSpc>
              <a:spcBef>
                <a:spcPts val="0"/>
              </a:spcBef>
              <a:spcAft>
                <a:spcPts val="0"/>
              </a:spcAft>
              <a:buSzPts val="1700"/>
              <a:buChar char="●"/>
            </a:pPr>
            <a:r>
              <a:rPr lang="en-US" sz="1700"/>
              <a:t>The original landowner dies without a will, or the will was not probated or administered</a:t>
            </a:r>
            <a:endParaRPr sz="1700"/>
          </a:p>
          <a:p>
            <a:pPr marL="457200" lvl="0" indent="-336550" algn="l" rtl="0">
              <a:lnSpc>
                <a:spcPct val="115000"/>
              </a:lnSpc>
              <a:spcBef>
                <a:spcPts val="0"/>
              </a:spcBef>
              <a:spcAft>
                <a:spcPts val="0"/>
              </a:spcAft>
              <a:buSzPts val="1700"/>
              <a:buChar char="●"/>
            </a:pPr>
            <a:r>
              <a:rPr lang="en-US" sz="1700"/>
              <a:t>State laws determine who inherits your land.</a:t>
            </a:r>
            <a:endParaRPr sz="1700"/>
          </a:p>
          <a:p>
            <a:pPr marL="457200" lvl="0" indent="-336550" algn="l" rtl="0">
              <a:lnSpc>
                <a:spcPct val="115000"/>
              </a:lnSpc>
              <a:spcBef>
                <a:spcPts val="0"/>
              </a:spcBef>
              <a:spcAft>
                <a:spcPts val="0"/>
              </a:spcAft>
              <a:buSzPts val="1700"/>
              <a:buChar char="●"/>
            </a:pPr>
            <a:r>
              <a:rPr lang="en-US" sz="1700"/>
              <a:t>Can potentially include multiple generations and hundreds of relatives</a:t>
            </a:r>
            <a:endParaRPr sz="1700"/>
          </a:p>
          <a:p>
            <a:pPr marL="457200" lvl="0" indent="-336550" algn="l" rtl="0">
              <a:lnSpc>
                <a:spcPct val="115000"/>
              </a:lnSpc>
              <a:spcBef>
                <a:spcPts val="0"/>
              </a:spcBef>
              <a:spcAft>
                <a:spcPts val="0"/>
              </a:spcAft>
              <a:buSzPts val="1700"/>
              <a:buChar char="●"/>
            </a:pPr>
            <a:r>
              <a:rPr lang="en-US" sz="1700"/>
              <a:t>No single heir has clear title to the entire parcel. </a:t>
            </a:r>
            <a:r>
              <a:rPr lang="en-US" sz="1700">
                <a:latin typeface="Catamaran Thin"/>
                <a:ea typeface="Catamaran Thin"/>
                <a:cs typeface="Catamaran Thin"/>
                <a:sym typeface="Catamaran Thin"/>
              </a:rPr>
              <a:t>Each owner has an interest in the entire asset rather than each heir having their own piece of the asset</a:t>
            </a:r>
            <a:endParaRPr sz="1700">
              <a:latin typeface="Catamaran Thin"/>
              <a:ea typeface="Catamaran Thin"/>
              <a:cs typeface="Catamaran Thin"/>
              <a:sym typeface="Catamaran Thin"/>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g2b2074257d1_0_31"/>
          <p:cNvSpPr txBox="1">
            <a:spLocks noGrp="1"/>
          </p:cNvSpPr>
          <p:nvPr>
            <p:ph type="body" idx="1"/>
          </p:nvPr>
        </p:nvSpPr>
        <p:spPr>
          <a:xfrm>
            <a:off x="584791" y="236189"/>
            <a:ext cx="8503200" cy="830400"/>
          </a:xfrm>
          <a:prstGeom prst="rect">
            <a:avLst/>
          </a:prstGeom>
          <a:noFill/>
          <a:ln>
            <a:noFill/>
          </a:ln>
        </p:spPr>
        <p:txBody>
          <a:bodyPr spcFirstLastPara="1" wrap="square" lIns="91425" tIns="91425" rIns="91425" bIns="91425" anchor="ctr" anchorCtr="0">
            <a:noAutofit/>
          </a:bodyPr>
          <a:lstStyle/>
          <a:p>
            <a:pPr marL="152400" lvl="0" indent="0" algn="l" rtl="0">
              <a:lnSpc>
                <a:spcPct val="115000"/>
              </a:lnSpc>
              <a:spcBef>
                <a:spcPts val="0"/>
              </a:spcBef>
              <a:spcAft>
                <a:spcPts val="0"/>
              </a:spcAft>
              <a:buSzPts val="1200"/>
              <a:buNone/>
            </a:pPr>
            <a:r>
              <a:rPr lang="en-US"/>
              <a:t>Each Heir…</a:t>
            </a:r>
            <a:endParaRPr/>
          </a:p>
        </p:txBody>
      </p:sp>
      <p:sp>
        <p:nvSpPr>
          <p:cNvPr id="309" name="Google Shape;309;g2b2074257d1_0_31"/>
          <p:cNvSpPr txBox="1">
            <a:spLocks noGrp="1"/>
          </p:cNvSpPr>
          <p:nvPr>
            <p:ph type="body" idx="3"/>
          </p:nvPr>
        </p:nvSpPr>
        <p:spPr>
          <a:xfrm>
            <a:off x="419226" y="1066602"/>
            <a:ext cx="4951500" cy="3120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200"/>
              <a:buNone/>
            </a:pPr>
            <a:endParaRPr sz="2000"/>
          </a:p>
          <a:p>
            <a:pPr marL="457200" lvl="0" indent="-355600" algn="l" rtl="0">
              <a:lnSpc>
                <a:spcPct val="90000"/>
              </a:lnSpc>
              <a:spcBef>
                <a:spcPts val="0"/>
              </a:spcBef>
              <a:spcAft>
                <a:spcPts val="0"/>
              </a:spcAft>
              <a:buSzPts val="2000"/>
              <a:buChar char="●"/>
            </a:pPr>
            <a:r>
              <a:rPr lang="en-US" sz="2000"/>
              <a:t>Has equal rights to full use and possession</a:t>
            </a:r>
            <a:endParaRPr sz="2000"/>
          </a:p>
          <a:p>
            <a:pPr marL="457200" lvl="0" indent="-355600" algn="l" rtl="0">
              <a:lnSpc>
                <a:spcPct val="90000"/>
              </a:lnSpc>
              <a:spcBef>
                <a:spcPts val="800"/>
              </a:spcBef>
              <a:spcAft>
                <a:spcPts val="0"/>
              </a:spcAft>
              <a:buSzPts val="2000"/>
              <a:buChar char="●"/>
            </a:pPr>
            <a:r>
              <a:rPr lang="en-US" sz="2000"/>
              <a:t>Is legally responsible for taxes and other property-related expenses</a:t>
            </a:r>
            <a:endParaRPr sz="2000"/>
          </a:p>
          <a:p>
            <a:pPr marL="457200" lvl="0" indent="-355600" algn="l" rtl="0">
              <a:lnSpc>
                <a:spcPct val="90000"/>
              </a:lnSpc>
              <a:spcBef>
                <a:spcPts val="800"/>
              </a:spcBef>
              <a:spcAft>
                <a:spcPts val="0"/>
              </a:spcAft>
              <a:buSzPts val="2000"/>
              <a:buChar char="●"/>
            </a:pPr>
            <a:r>
              <a:rPr lang="en-US" sz="2000"/>
              <a:t>May transfer by gift or sale their interest to another heir or non-heir</a:t>
            </a:r>
            <a:endParaRPr sz="2000"/>
          </a:p>
          <a:p>
            <a:pPr marL="457200" lvl="0" indent="-355600" algn="l" rtl="0">
              <a:lnSpc>
                <a:spcPct val="90000"/>
              </a:lnSpc>
              <a:spcBef>
                <a:spcPts val="800"/>
              </a:spcBef>
              <a:spcAft>
                <a:spcPts val="0"/>
              </a:spcAft>
              <a:buSzPts val="2000"/>
              <a:buChar char="●"/>
            </a:pPr>
            <a:r>
              <a:rPr lang="en-US" sz="2000"/>
              <a:t>May seek physical division of the property</a:t>
            </a:r>
            <a:endParaRPr sz="2000"/>
          </a:p>
          <a:p>
            <a:pPr marL="457200" lvl="0" indent="-355600" algn="l" rtl="0">
              <a:lnSpc>
                <a:spcPct val="90000"/>
              </a:lnSpc>
              <a:spcBef>
                <a:spcPts val="800"/>
              </a:spcBef>
              <a:spcAft>
                <a:spcPts val="0"/>
              </a:spcAft>
              <a:buSzPts val="2000"/>
              <a:buChar char="●"/>
            </a:pPr>
            <a:r>
              <a:rPr lang="en-US" sz="2000"/>
              <a:t>Must agree to any major decisions about the property</a:t>
            </a:r>
            <a:endParaRPr sz="2000"/>
          </a:p>
          <a:p>
            <a:pPr marL="0" lvl="0" indent="0" algn="l" rtl="0">
              <a:lnSpc>
                <a:spcPct val="115000"/>
              </a:lnSpc>
              <a:spcBef>
                <a:spcPts val="0"/>
              </a:spcBef>
              <a:spcAft>
                <a:spcPts val="0"/>
              </a:spcAft>
              <a:buSzPts val="1200"/>
              <a:buNone/>
            </a:pPr>
            <a:endParaRPr/>
          </a:p>
        </p:txBody>
      </p:sp>
      <p:pic>
        <p:nvPicPr>
          <p:cNvPr id="310" name="Google Shape;310;g2b2074257d1_0_31" descr="Hands holding a small wooden house&#10;&#10;Description automatically generated"/>
          <p:cNvPicPr preferRelativeResize="0"/>
          <p:nvPr/>
        </p:nvPicPr>
        <p:blipFill rotWithShape="1">
          <a:blip r:embed="rId3">
            <a:alphaModFix/>
          </a:blip>
          <a:srcRect l="13530" t="765" r="20300" b="14709"/>
          <a:stretch/>
        </p:blipFill>
        <p:spPr>
          <a:xfrm>
            <a:off x="5623664" y="1254775"/>
            <a:ext cx="3377927" cy="284980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g2b2074257d1_0_5"/>
          <p:cNvSpPr txBox="1">
            <a:spLocks noGrp="1"/>
          </p:cNvSpPr>
          <p:nvPr>
            <p:ph type="body" idx="1"/>
          </p:nvPr>
        </p:nvSpPr>
        <p:spPr>
          <a:xfrm>
            <a:off x="177804" y="738148"/>
            <a:ext cx="8645749" cy="511200"/>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a:solidFill>
                  <a:srgbClr val="FFFFFF"/>
                </a:solidFill>
              </a:rPr>
              <a:t>Common Terms for Heirs’ Property Ownership:</a:t>
            </a:r>
            <a:endParaRPr/>
          </a:p>
          <a:p>
            <a:pPr marL="152400" lvl="0" indent="0" algn="l" rtl="0">
              <a:lnSpc>
                <a:spcPct val="115000"/>
              </a:lnSpc>
              <a:spcBef>
                <a:spcPts val="0"/>
              </a:spcBef>
              <a:spcAft>
                <a:spcPts val="0"/>
              </a:spcAft>
              <a:buSzPts val="1200"/>
              <a:buNone/>
            </a:pPr>
            <a:endParaRPr/>
          </a:p>
        </p:txBody>
      </p:sp>
      <p:sp>
        <p:nvSpPr>
          <p:cNvPr id="316" name="Google Shape;316;g2b2074257d1_0_5"/>
          <p:cNvSpPr txBox="1"/>
          <p:nvPr/>
        </p:nvSpPr>
        <p:spPr>
          <a:xfrm rot="639807">
            <a:off x="394120" y="3201058"/>
            <a:ext cx="2168165"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71521C"/>
                </a:solidFill>
                <a:latin typeface="Calibri"/>
                <a:ea typeface="Calibri"/>
                <a:cs typeface="Calibri"/>
                <a:sym typeface="Calibri"/>
              </a:rPr>
              <a:t>“Without a clear title”</a:t>
            </a:r>
            <a:endParaRPr sz="3200" b="0" i="0" u="none" strike="noStrike" cap="none">
              <a:solidFill>
                <a:srgbClr val="71521C"/>
              </a:solidFill>
              <a:latin typeface="Arial"/>
              <a:ea typeface="Arial"/>
              <a:cs typeface="Arial"/>
              <a:sym typeface="Arial"/>
            </a:endParaRPr>
          </a:p>
        </p:txBody>
      </p:sp>
      <p:sp>
        <p:nvSpPr>
          <p:cNvPr id="317" name="Google Shape;317;g2b2074257d1_0_5"/>
          <p:cNvSpPr txBox="1"/>
          <p:nvPr/>
        </p:nvSpPr>
        <p:spPr>
          <a:xfrm rot="484561">
            <a:off x="6531096" y="2466370"/>
            <a:ext cx="216816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accent4"/>
                </a:solidFill>
                <a:latin typeface="Calibri"/>
                <a:ea typeface="Calibri"/>
                <a:cs typeface="Calibri"/>
                <a:sym typeface="Calibri"/>
              </a:rPr>
              <a:t>“Fractured”</a:t>
            </a:r>
            <a:endParaRPr sz="3200" b="0" i="0" u="none" strike="noStrike" cap="none">
              <a:solidFill>
                <a:schemeClr val="accent4"/>
              </a:solidFill>
              <a:latin typeface="Arial"/>
              <a:ea typeface="Arial"/>
              <a:cs typeface="Arial"/>
              <a:sym typeface="Arial"/>
            </a:endParaRPr>
          </a:p>
        </p:txBody>
      </p:sp>
      <p:sp>
        <p:nvSpPr>
          <p:cNvPr id="318" name="Google Shape;318;g2b2074257d1_0_5"/>
          <p:cNvSpPr txBox="1"/>
          <p:nvPr/>
        </p:nvSpPr>
        <p:spPr>
          <a:xfrm rot="506692">
            <a:off x="5605707" y="3764013"/>
            <a:ext cx="216816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accent1"/>
                </a:solidFill>
                <a:latin typeface="Calibri"/>
                <a:ea typeface="Calibri"/>
                <a:cs typeface="Calibri"/>
                <a:sym typeface="Calibri"/>
              </a:rPr>
              <a:t>“Tangled”</a:t>
            </a:r>
            <a:endParaRPr sz="3200" b="0" i="0" u="none" strike="noStrike" cap="none">
              <a:solidFill>
                <a:schemeClr val="accent1"/>
              </a:solidFill>
              <a:latin typeface="Arial"/>
              <a:ea typeface="Arial"/>
              <a:cs typeface="Arial"/>
              <a:sym typeface="Arial"/>
            </a:endParaRPr>
          </a:p>
        </p:txBody>
      </p:sp>
      <p:sp>
        <p:nvSpPr>
          <p:cNvPr id="319" name="Google Shape;319;g2b2074257d1_0_5"/>
          <p:cNvSpPr txBox="1"/>
          <p:nvPr/>
        </p:nvSpPr>
        <p:spPr>
          <a:xfrm rot="-1900604">
            <a:off x="3773841" y="2717372"/>
            <a:ext cx="216816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accent4"/>
                </a:solidFill>
                <a:latin typeface="Calibri"/>
                <a:ea typeface="Calibri"/>
                <a:cs typeface="Calibri"/>
                <a:sym typeface="Calibri"/>
              </a:rPr>
              <a:t>“Clouded”</a:t>
            </a:r>
            <a:endParaRPr sz="3200" b="0" i="0" u="none" strike="noStrike" cap="none">
              <a:solidFill>
                <a:schemeClr val="accent4"/>
              </a:solidFill>
              <a:latin typeface="Arial"/>
              <a:ea typeface="Arial"/>
              <a:cs typeface="Arial"/>
              <a:sym typeface="Arial"/>
            </a:endParaRPr>
          </a:p>
        </p:txBody>
      </p:sp>
      <p:sp>
        <p:nvSpPr>
          <p:cNvPr id="320" name="Google Shape;320;g2b2074257d1_0_5"/>
          <p:cNvSpPr txBox="1"/>
          <p:nvPr/>
        </p:nvSpPr>
        <p:spPr>
          <a:xfrm rot="-632612">
            <a:off x="2333632" y="4081693"/>
            <a:ext cx="2896339"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accent4"/>
                </a:solidFill>
                <a:latin typeface="Calibri"/>
                <a:ea typeface="Calibri"/>
                <a:cs typeface="Calibri"/>
                <a:sym typeface="Calibri"/>
              </a:rPr>
              <a:t>“Family Land”</a:t>
            </a:r>
            <a:endParaRPr sz="3200" b="0" i="0" u="none" strike="noStrike" cap="none">
              <a:solidFill>
                <a:schemeClr val="accent4"/>
              </a:solidFill>
              <a:latin typeface="Arial"/>
              <a:ea typeface="Arial"/>
              <a:cs typeface="Arial"/>
              <a:sym typeface="Arial"/>
            </a:endParaRPr>
          </a:p>
        </p:txBody>
      </p:sp>
      <p:sp>
        <p:nvSpPr>
          <p:cNvPr id="321" name="Google Shape;321;g2b2074257d1_0_5"/>
          <p:cNvSpPr txBox="1"/>
          <p:nvPr/>
        </p:nvSpPr>
        <p:spPr>
          <a:xfrm rot="-358217">
            <a:off x="1201279" y="2155842"/>
            <a:ext cx="2698648"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71521C"/>
                </a:solidFill>
                <a:latin typeface="Calibri"/>
                <a:ea typeface="Calibri"/>
                <a:cs typeface="Calibri"/>
                <a:sym typeface="Calibri"/>
              </a:rPr>
              <a:t>“Fragmented”</a:t>
            </a:r>
            <a:endParaRPr sz="3200" b="0" i="0" u="none" strike="noStrike" cap="none">
              <a:solidFill>
                <a:srgbClr val="71521C"/>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50"/>
          <p:cNvSpPr txBox="1">
            <a:spLocks noGrp="1"/>
          </p:cNvSpPr>
          <p:nvPr>
            <p:ph type="body" idx="1"/>
          </p:nvPr>
        </p:nvSpPr>
        <p:spPr>
          <a:xfrm>
            <a:off x="454025" y="188464"/>
            <a:ext cx="4151313" cy="1117600"/>
          </a:xfrm>
          <a:prstGeom prst="rect">
            <a:avLst/>
          </a:prstGeom>
          <a:noFill/>
          <a:ln>
            <a:noFill/>
          </a:ln>
        </p:spPr>
        <p:txBody>
          <a:bodyPr spcFirstLastPara="1" wrap="square" lIns="91425" tIns="91425" rIns="91425" bIns="91425" anchor="t" anchorCtr="0">
            <a:normAutofit/>
          </a:bodyPr>
          <a:lstStyle/>
          <a:p>
            <a:pPr marL="457200" lvl="0" indent="-228600" algn="l" rtl="0">
              <a:lnSpc>
                <a:spcPct val="115000"/>
              </a:lnSpc>
              <a:spcBef>
                <a:spcPts val="0"/>
              </a:spcBef>
              <a:spcAft>
                <a:spcPts val="600"/>
              </a:spcAft>
              <a:buSzPts val="1200"/>
              <a:buNone/>
            </a:pPr>
            <a:r>
              <a:rPr lang="en-US"/>
              <a:t>Purpose:</a:t>
            </a:r>
            <a:endParaRPr/>
          </a:p>
        </p:txBody>
      </p:sp>
      <p:sp>
        <p:nvSpPr>
          <p:cNvPr id="236" name="Google Shape;236;p50"/>
          <p:cNvSpPr txBox="1">
            <a:spLocks noGrp="1"/>
          </p:cNvSpPr>
          <p:nvPr>
            <p:ph type="body" idx="2"/>
          </p:nvPr>
        </p:nvSpPr>
        <p:spPr>
          <a:xfrm>
            <a:off x="680131" y="1173084"/>
            <a:ext cx="3750581" cy="1911786"/>
          </a:xfrm>
          <a:prstGeom prst="rect">
            <a:avLst/>
          </a:prstGeom>
          <a:noFill/>
          <a:ln>
            <a:noFill/>
          </a:ln>
        </p:spPr>
        <p:txBody>
          <a:bodyPr spcFirstLastPara="1" wrap="square" lIns="91425" tIns="91425" rIns="91425" bIns="91425" anchor="t" anchorCtr="0">
            <a:normAutofit/>
          </a:bodyPr>
          <a:lstStyle/>
          <a:p>
            <a:pPr marL="152400" lvl="0" indent="0" algn="ctr">
              <a:spcAft>
                <a:spcPts val="600"/>
              </a:spcAft>
              <a:buNone/>
            </a:pPr>
            <a:r>
              <a:rPr lang="en-US" dirty="0"/>
              <a:t>To provide training on heirs’ property to communities and individuals.</a:t>
            </a:r>
            <a:endParaRPr dirty="0"/>
          </a:p>
        </p:txBody>
      </p:sp>
      <p:sp>
        <p:nvSpPr>
          <p:cNvPr id="237" name="Google Shape;237;p50"/>
          <p:cNvSpPr txBox="1">
            <a:spLocks noGrp="1"/>
          </p:cNvSpPr>
          <p:nvPr>
            <p:ph type="sldNum" idx="12"/>
          </p:nvPr>
        </p:nvSpPr>
        <p:spPr>
          <a:xfrm>
            <a:off x="0" y="0"/>
            <a:ext cx="0" cy="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pic>
        <p:nvPicPr>
          <p:cNvPr id="238" name="Google Shape;238;p50"/>
          <p:cNvPicPr preferRelativeResize="0"/>
          <p:nvPr/>
        </p:nvPicPr>
        <p:blipFill rotWithShape="1">
          <a:blip r:embed="rId3">
            <a:alphaModFix/>
          </a:blip>
          <a:srcRect/>
          <a:stretch/>
        </p:blipFill>
        <p:spPr>
          <a:xfrm>
            <a:off x="993934" y="4383623"/>
            <a:ext cx="2896870" cy="616585"/>
          </a:xfrm>
          <a:prstGeom prst="rect">
            <a:avLst/>
          </a:prstGeom>
          <a:noFill/>
          <a:ln>
            <a:noFill/>
          </a:ln>
        </p:spPr>
      </p:pic>
      <p:pic>
        <p:nvPicPr>
          <p:cNvPr id="239" name="Google Shape;239;p50"/>
          <p:cNvPicPr preferRelativeResize="0"/>
          <p:nvPr/>
        </p:nvPicPr>
        <p:blipFill rotWithShape="1">
          <a:blip r:embed="rId3">
            <a:alphaModFix/>
          </a:blip>
          <a:srcRect r="76041" b="-5419"/>
          <a:stretch/>
        </p:blipFill>
        <p:spPr>
          <a:xfrm>
            <a:off x="1989106" y="3399003"/>
            <a:ext cx="906526" cy="848603"/>
          </a:xfrm>
          <a:prstGeom prst="rect">
            <a:avLst/>
          </a:prstGeom>
          <a:noFill/>
          <a:ln>
            <a:noFill/>
          </a:ln>
        </p:spPr>
      </p:pic>
      <p:sp>
        <p:nvSpPr>
          <p:cNvPr id="240" name="Google Shape;240;p50"/>
          <p:cNvSpPr txBox="1"/>
          <p:nvPr/>
        </p:nvSpPr>
        <p:spPr>
          <a:xfrm>
            <a:off x="657461" y="3023217"/>
            <a:ext cx="391453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Funding to develop this training provided by: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1"/>
          <p:cNvSpPr txBox="1">
            <a:spLocks noGrp="1"/>
          </p:cNvSpPr>
          <p:nvPr>
            <p:ph type="body" idx="1"/>
          </p:nvPr>
        </p:nvSpPr>
        <p:spPr>
          <a:xfrm>
            <a:off x="177805" y="738148"/>
            <a:ext cx="6315000" cy="511200"/>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a:solidFill>
                  <a:srgbClr val="FFFFFF"/>
                </a:solidFill>
              </a:rPr>
              <a:t>Common Terms</a:t>
            </a:r>
            <a:endParaRPr/>
          </a:p>
          <a:p>
            <a:pPr marL="152400" lvl="0" indent="0" algn="l" rtl="0">
              <a:lnSpc>
                <a:spcPct val="115000"/>
              </a:lnSpc>
              <a:spcBef>
                <a:spcPts val="0"/>
              </a:spcBef>
              <a:spcAft>
                <a:spcPts val="0"/>
              </a:spcAft>
              <a:buSzPts val="1200"/>
              <a:buNone/>
            </a:pPr>
            <a:endParaRPr/>
          </a:p>
        </p:txBody>
      </p:sp>
      <p:sp>
        <p:nvSpPr>
          <p:cNvPr id="327" name="Google Shape;327;p1"/>
          <p:cNvSpPr txBox="1"/>
          <p:nvPr/>
        </p:nvSpPr>
        <p:spPr>
          <a:xfrm>
            <a:off x="375557" y="1729684"/>
            <a:ext cx="8392886" cy="320084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The heirs’ own the property without a “</a:t>
            </a:r>
            <a:r>
              <a:rPr lang="en-US" sz="2800" b="1" i="0" u="none" strike="noStrike" cap="none">
                <a:solidFill>
                  <a:schemeClr val="dk1"/>
                </a:solidFill>
                <a:latin typeface="Calibri"/>
                <a:ea typeface="Calibri"/>
                <a:cs typeface="Calibri"/>
                <a:sym typeface="Calibri"/>
              </a:rPr>
              <a:t>clear title</a:t>
            </a:r>
            <a:r>
              <a:rPr lang="en-US" sz="28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Sometimes referred to as “</a:t>
            </a:r>
            <a:r>
              <a:rPr lang="en-US" sz="2800" b="1" i="0" u="none" strike="noStrike" cap="none">
                <a:solidFill>
                  <a:schemeClr val="dk1"/>
                </a:solidFill>
                <a:latin typeface="Calibri"/>
                <a:ea typeface="Calibri"/>
                <a:cs typeface="Calibri"/>
                <a:sym typeface="Calibri"/>
              </a:rPr>
              <a:t>Family Land", "Fractured</a:t>
            </a:r>
            <a:r>
              <a:rPr lang="en-US" sz="2800" b="0" i="0" u="none" strike="noStrike" cap="none">
                <a:solidFill>
                  <a:schemeClr val="dk1"/>
                </a:solidFill>
                <a:latin typeface="Calibri"/>
                <a:ea typeface="Calibri"/>
                <a:cs typeface="Calibri"/>
                <a:sym typeface="Calibri"/>
              </a:rPr>
              <a:t>”, “</a:t>
            </a:r>
            <a:r>
              <a:rPr lang="en-US" sz="2800" b="1" i="0" u="none" strike="noStrike" cap="none">
                <a:solidFill>
                  <a:schemeClr val="dk1"/>
                </a:solidFill>
                <a:latin typeface="Calibri"/>
                <a:ea typeface="Calibri"/>
                <a:cs typeface="Calibri"/>
                <a:sym typeface="Calibri"/>
              </a:rPr>
              <a:t>Tangled</a:t>
            </a:r>
            <a:r>
              <a:rPr lang="en-US" sz="2800" b="0" i="0" u="none" strike="noStrike" cap="none">
                <a:solidFill>
                  <a:schemeClr val="dk1"/>
                </a:solidFill>
                <a:latin typeface="Calibri"/>
                <a:ea typeface="Calibri"/>
                <a:cs typeface="Calibri"/>
                <a:sym typeface="Calibri"/>
              </a:rPr>
              <a:t>”, or “</a:t>
            </a:r>
            <a:r>
              <a:rPr lang="en-US" sz="2800" b="1" i="0" u="none" strike="noStrike" cap="none">
                <a:solidFill>
                  <a:schemeClr val="dk1"/>
                </a:solidFill>
                <a:latin typeface="Calibri"/>
                <a:ea typeface="Calibri"/>
                <a:cs typeface="Calibri"/>
                <a:sym typeface="Calibri"/>
              </a:rPr>
              <a:t>Clouded</a:t>
            </a:r>
            <a:r>
              <a:rPr lang="en-US" sz="28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This restricts being able to manage the property and use the asset to accumulate wealth</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7"/>
          <p:cNvSpPr txBox="1">
            <a:spLocks noGrp="1"/>
          </p:cNvSpPr>
          <p:nvPr>
            <p:ph type="body" idx="1"/>
          </p:nvPr>
        </p:nvSpPr>
        <p:spPr>
          <a:xfrm>
            <a:off x="357188" y="1595438"/>
            <a:ext cx="5033962" cy="2346325"/>
          </a:xfrm>
          <a:prstGeom prst="rect">
            <a:avLst/>
          </a:prstGeom>
          <a:noFill/>
          <a:ln>
            <a:noFill/>
          </a:ln>
        </p:spPr>
        <p:txBody>
          <a:bodyPr spcFirstLastPara="1" wrap="square" lIns="91425" tIns="91425" rIns="91425" bIns="91425" anchor="t" anchorCtr="0">
            <a:noAutofit/>
          </a:bodyPr>
          <a:lstStyle/>
          <a:p>
            <a:pPr marL="0" marR="0" lvl="0" indent="0" algn="ctr" rtl="0">
              <a:lnSpc>
                <a:spcPct val="160000"/>
              </a:lnSpc>
              <a:spcBef>
                <a:spcPts val="0"/>
              </a:spcBef>
              <a:spcAft>
                <a:spcPts val="0"/>
              </a:spcAft>
              <a:buClr>
                <a:srgbClr val="000000"/>
              </a:buClr>
              <a:buSzPts val="2000"/>
              <a:buFont typeface="Arial"/>
              <a:buNone/>
            </a:pPr>
            <a:r>
              <a:rPr lang="en-US" sz="2000" b="1" i="0" u="none" strike="noStrike" cap="none">
                <a:solidFill>
                  <a:srgbClr val="595959"/>
                </a:solidFill>
                <a:latin typeface="Catamaran Light"/>
                <a:ea typeface="Catamaran Light"/>
                <a:cs typeface="Catamaran Light"/>
                <a:sym typeface="Catamaran Light"/>
              </a:rPr>
              <a:t>If you do not decide</a:t>
            </a:r>
            <a:endParaRPr/>
          </a:p>
          <a:p>
            <a:pPr marL="0" marR="0" lvl="0" indent="0" algn="ctr" rtl="0">
              <a:lnSpc>
                <a:spcPct val="160000"/>
              </a:lnSpc>
              <a:spcBef>
                <a:spcPts val="0"/>
              </a:spcBef>
              <a:spcAft>
                <a:spcPts val="0"/>
              </a:spcAft>
              <a:buClr>
                <a:srgbClr val="000000"/>
              </a:buClr>
              <a:buSzPts val="2000"/>
              <a:buFont typeface="Arial"/>
              <a:buNone/>
            </a:pPr>
            <a:r>
              <a:rPr lang="en-US" sz="2000" b="1" i="0" u="none" strike="noStrike" cap="none">
                <a:solidFill>
                  <a:srgbClr val="595959"/>
                </a:solidFill>
                <a:latin typeface="Catamaran Light"/>
                <a:ea typeface="Catamaran Light"/>
                <a:cs typeface="Catamaran Light"/>
                <a:sym typeface="Catamaran Light"/>
              </a:rPr>
              <a:t> how you want your estate divided, </a:t>
            </a:r>
            <a:endParaRPr/>
          </a:p>
          <a:p>
            <a:pPr marL="0" marR="0" lvl="0" indent="0" algn="ctr" rtl="0">
              <a:lnSpc>
                <a:spcPct val="160000"/>
              </a:lnSpc>
              <a:spcBef>
                <a:spcPts val="0"/>
              </a:spcBef>
              <a:spcAft>
                <a:spcPts val="0"/>
              </a:spcAft>
              <a:buClr>
                <a:srgbClr val="000000"/>
              </a:buClr>
              <a:buSzPts val="2000"/>
              <a:buFont typeface="Arial"/>
              <a:buNone/>
            </a:pPr>
            <a:r>
              <a:rPr lang="en-US" sz="2000" b="1" i="0" u="none" strike="noStrike" cap="none">
                <a:solidFill>
                  <a:srgbClr val="595959"/>
                </a:solidFill>
                <a:latin typeface="Catamaran Light"/>
                <a:ea typeface="Catamaran Light"/>
                <a:cs typeface="Catamaran Light"/>
                <a:sym typeface="Catamaran Light"/>
              </a:rPr>
              <a:t>the state where your estate (property) is located will decide for you.</a:t>
            </a:r>
            <a:endParaRPr/>
          </a:p>
          <a:p>
            <a:pPr marL="152400" lvl="0" indent="0" algn="ctr" rtl="0">
              <a:lnSpc>
                <a:spcPct val="115000"/>
              </a:lnSpc>
              <a:spcBef>
                <a:spcPts val="0"/>
              </a:spcBef>
              <a:spcAft>
                <a:spcPts val="0"/>
              </a:spcAft>
              <a:buSzPts val="1200"/>
              <a:buNone/>
            </a:pPr>
            <a:endParaRPr/>
          </a:p>
        </p:txBody>
      </p:sp>
      <p:sp>
        <p:nvSpPr>
          <p:cNvPr id="333" name="Google Shape;333;p7"/>
          <p:cNvSpPr txBox="1">
            <a:spLocks noGrp="1"/>
          </p:cNvSpPr>
          <p:nvPr>
            <p:ph type="body" idx="2"/>
          </p:nvPr>
        </p:nvSpPr>
        <p:spPr>
          <a:xfrm>
            <a:off x="817563" y="125776"/>
            <a:ext cx="8326437" cy="353496"/>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200"/>
              <a:buNone/>
            </a:pPr>
            <a:r>
              <a:rPr lang="en-US"/>
              <a:t>Important</a:t>
            </a:r>
            <a:endParaRPr/>
          </a:p>
        </p:txBody>
      </p:sp>
      <p:pic>
        <p:nvPicPr>
          <p:cNvPr id="334" name="Google Shape;334;p7" descr="Icon  Description automatically generated"/>
          <p:cNvPicPr preferRelativeResize="0">
            <a:picLocks noGrp="1"/>
          </p:cNvPicPr>
          <p:nvPr>
            <p:ph type="pic" idx="3"/>
          </p:nvPr>
        </p:nvPicPr>
        <p:blipFill rotWithShape="1">
          <a:blip r:embed="rId3">
            <a:alphaModFix/>
          </a:blip>
          <a:srcRect t="410" b="410"/>
          <a:stretch/>
        </p:blipFill>
        <p:spPr>
          <a:xfrm>
            <a:off x="5146675" y="627063"/>
            <a:ext cx="3870325" cy="38385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g2b2074257d1_0_0"/>
          <p:cNvPicPr preferRelativeResize="0">
            <a:picLocks noGrp="1"/>
          </p:cNvPicPr>
          <p:nvPr>
            <p:ph type="body" idx="1"/>
          </p:nvPr>
        </p:nvPicPr>
        <p:blipFill rotWithShape="1">
          <a:blip r:embed="rId3">
            <a:alphaModFix/>
          </a:blip>
          <a:srcRect/>
          <a:stretch/>
        </p:blipFill>
        <p:spPr>
          <a:xfrm>
            <a:off x="461696" y="1138238"/>
            <a:ext cx="8319000" cy="3784500"/>
          </a:xfrm>
          <a:prstGeom prst="rect">
            <a:avLst/>
          </a:prstGeom>
          <a:noFill/>
          <a:ln>
            <a:noFill/>
          </a:ln>
        </p:spPr>
      </p:pic>
      <p:sp>
        <p:nvSpPr>
          <p:cNvPr id="340" name="Google Shape;340;g2b2074257d1_0_0"/>
          <p:cNvSpPr txBox="1">
            <a:spLocks noGrp="1"/>
          </p:cNvSpPr>
          <p:nvPr>
            <p:ph type="title"/>
          </p:nvPr>
        </p:nvSpPr>
        <p:spPr>
          <a:xfrm>
            <a:off x="311699" y="22001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400">
                <a:solidFill>
                  <a:schemeClr val="dk1"/>
                </a:solidFill>
              </a:rPr>
              <a:t>For example, if you die without a will in Alabama…</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g2b274beff90_0_6"/>
          <p:cNvSpPr txBox="1">
            <a:spLocks noGrp="1"/>
          </p:cNvSpPr>
          <p:nvPr>
            <p:ph type="body" idx="1"/>
          </p:nvPr>
        </p:nvSpPr>
        <p:spPr>
          <a:xfrm>
            <a:off x="499200" y="1750771"/>
            <a:ext cx="8145600" cy="701700"/>
          </a:xfrm>
          <a:prstGeom prst="rect">
            <a:avLst/>
          </a:prstGeom>
          <a:noFill/>
          <a:ln>
            <a:noFill/>
          </a:ln>
        </p:spPr>
        <p:txBody>
          <a:bodyPr spcFirstLastPara="1" wrap="square" lIns="91425" tIns="91425" rIns="91425" bIns="91425" anchor="t" anchorCtr="0">
            <a:noAutofit/>
          </a:bodyPr>
          <a:lstStyle/>
          <a:p>
            <a:pPr marL="152400" lvl="0" indent="0" algn="ctr" rtl="0">
              <a:lnSpc>
                <a:spcPct val="115000"/>
              </a:lnSpc>
              <a:spcBef>
                <a:spcPts val="0"/>
              </a:spcBef>
              <a:spcAft>
                <a:spcPts val="0"/>
              </a:spcAft>
              <a:buSzPts val="1200"/>
              <a:buNone/>
            </a:pPr>
            <a:r>
              <a:rPr lang="en-US"/>
              <a:t>Part II: Impacts of </a:t>
            </a:r>
            <a:endParaRPr/>
          </a:p>
          <a:p>
            <a:pPr marL="152400" lvl="0" indent="0" algn="ctr" rtl="0">
              <a:lnSpc>
                <a:spcPct val="115000"/>
              </a:lnSpc>
              <a:spcBef>
                <a:spcPts val="0"/>
              </a:spcBef>
              <a:spcAft>
                <a:spcPts val="0"/>
              </a:spcAft>
              <a:buSzPts val="1200"/>
              <a:buNone/>
            </a:pPr>
            <a:r>
              <a:rPr lang="en-US"/>
              <a:t>Heirs’ Property</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2a6e77e0532_8_255"/>
          <p:cNvSpPr txBox="1">
            <a:spLocks noGrp="1"/>
          </p:cNvSpPr>
          <p:nvPr>
            <p:ph type="title"/>
          </p:nvPr>
        </p:nvSpPr>
        <p:spPr>
          <a:xfrm>
            <a:off x="1935126" y="445025"/>
            <a:ext cx="68973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3600"/>
              <a:t>Impacts</a:t>
            </a:r>
            <a:endParaRPr sz="3600"/>
          </a:p>
        </p:txBody>
      </p:sp>
      <p:sp>
        <p:nvSpPr>
          <p:cNvPr id="351" name="Google Shape;351;g2a6e77e0532_8_255"/>
          <p:cNvSpPr txBox="1">
            <a:spLocks noGrp="1"/>
          </p:cNvSpPr>
          <p:nvPr>
            <p:ph type="body" idx="2"/>
          </p:nvPr>
        </p:nvSpPr>
        <p:spPr>
          <a:xfrm>
            <a:off x="1935163" y="1792288"/>
            <a:ext cx="6897600" cy="779400"/>
          </a:xfrm>
          <a:prstGeom prst="rect">
            <a:avLst/>
          </a:prstGeom>
          <a:noFill/>
          <a:ln>
            <a:noFill/>
          </a:ln>
        </p:spPr>
        <p:txBody>
          <a:bodyPr spcFirstLastPara="1" wrap="square" lIns="91425" tIns="91425" rIns="91425" bIns="91425" anchor="ctr" anchorCtr="0">
            <a:noAutofit/>
          </a:bodyPr>
          <a:lstStyle/>
          <a:p>
            <a:pPr marL="152400" lvl="0" indent="0" algn="l" rtl="0">
              <a:lnSpc>
                <a:spcPct val="115000"/>
              </a:lnSpc>
              <a:spcBef>
                <a:spcPts val="0"/>
              </a:spcBef>
              <a:spcAft>
                <a:spcPts val="0"/>
              </a:spcAft>
              <a:buSzPts val="1200"/>
              <a:buNone/>
            </a:pPr>
            <a:r>
              <a:rPr lang="en-US" sz="2600"/>
              <a:t>On personal assets</a:t>
            </a:r>
            <a:endParaRPr sz="2600"/>
          </a:p>
        </p:txBody>
      </p:sp>
      <p:sp>
        <p:nvSpPr>
          <p:cNvPr id="352" name="Google Shape;352;g2a6e77e0532_8_255"/>
          <p:cNvSpPr txBox="1">
            <a:spLocks noGrp="1"/>
          </p:cNvSpPr>
          <p:nvPr>
            <p:ph type="body" idx="3"/>
          </p:nvPr>
        </p:nvSpPr>
        <p:spPr>
          <a:xfrm>
            <a:off x="1935126" y="2581897"/>
            <a:ext cx="6897600" cy="779400"/>
          </a:xfrm>
          <a:prstGeom prst="rect">
            <a:avLst/>
          </a:prstGeom>
          <a:noFill/>
          <a:ln>
            <a:noFill/>
          </a:ln>
        </p:spPr>
        <p:txBody>
          <a:bodyPr spcFirstLastPara="1" wrap="square" lIns="91425" tIns="91425" rIns="91425" bIns="91425" anchor="ctr" anchorCtr="0">
            <a:noAutofit/>
          </a:bodyPr>
          <a:lstStyle/>
          <a:p>
            <a:pPr marL="152400" lvl="0" indent="0" algn="l" rtl="0">
              <a:lnSpc>
                <a:spcPct val="115000"/>
              </a:lnSpc>
              <a:spcBef>
                <a:spcPts val="0"/>
              </a:spcBef>
              <a:spcAft>
                <a:spcPts val="0"/>
              </a:spcAft>
              <a:buSzPts val="1200"/>
              <a:buNone/>
            </a:pPr>
            <a:r>
              <a:rPr lang="en-US" sz="2600"/>
              <a:t>On family decision making</a:t>
            </a:r>
            <a:endParaRPr sz="2600"/>
          </a:p>
        </p:txBody>
      </p:sp>
      <p:sp>
        <p:nvSpPr>
          <p:cNvPr id="353" name="Google Shape;353;g2a6e77e0532_8_255"/>
          <p:cNvSpPr txBox="1">
            <a:spLocks noGrp="1"/>
          </p:cNvSpPr>
          <p:nvPr>
            <p:ph type="body" idx="3"/>
          </p:nvPr>
        </p:nvSpPr>
        <p:spPr>
          <a:xfrm>
            <a:off x="1894901" y="3526172"/>
            <a:ext cx="6897600" cy="779400"/>
          </a:xfrm>
          <a:prstGeom prst="rect">
            <a:avLst/>
          </a:prstGeom>
          <a:noFill/>
          <a:ln>
            <a:noFill/>
          </a:ln>
        </p:spPr>
        <p:txBody>
          <a:bodyPr spcFirstLastPara="1" wrap="square" lIns="91425" tIns="91425" rIns="91425" bIns="91425" anchor="ctr" anchorCtr="0">
            <a:noAutofit/>
          </a:bodyPr>
          <a:lstStyle/>
          <a:p>
            <a:pPr marL="152400" lvl="0" indent="0" algn="l" rtl="0">
              <a:lnSpc>
                <a:spcPct val="115000"/>
              </a:lnSpc>
              <a:spcBef>
                <a:spcPts val="0"/>
              </a:spcBef>
              <a:spcAft>
                <a:spcPts val="0"/>
              </a:spcAft>
              <a:buSzPts val="1200"/>
              <a:buNone/>
            </a:pPr>
            <a:r>
              <a:rPr lang="en-US" sz="2600"/>
              <a:t>On community development</a:t>
            </a:r>
            <a:endParaRPr sz="26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7"/>
        <p:cNvGrpSpPr/>
        <p:nvPr/>
      </p:nvGrpSpPr>
      <p:grpSpPr>
        <a:xfrm>
          <a:off x="0" y="0"/>
          <a:ext cx="0" cy="0"/>
          <a:chOff x="0" y="0"/>
          <a:chExt cx="0" cy="0"/>
        </a:xfrm>
      </p:grpSpPr>
      <p:pic>
        <p:nvPicPr>
          <p:cNvPr id="358" name="Google Shape;358;p22"/>
          <p:cNvPicPr preferRelativeResize="0"/>
          <p:nvPr/>
        </p:nvPicPr>
        <p:blipFill rotWithShape="1">
          <a:blip r:embed="rId4">
            <a:alphaModFix/>
          </a:blip>
          <a:srcRect/>
          <a:stretch/>
        </p:blipFill>
        <p:spPr>
          <a:xfrm>
            <a:off x="0" y="0"/>
            <a:ext cx="9144000" cy="5143500"/>
          </a:xfrm>
          <a:prstGeom prst="rect">
            <a:avLst/>
          </a:prstGeom>
          <a:noFill/>
          <a:ln>
            <a:noFill/>
          </a:ln>
        </p:spPr>
      </p:pic>
      <p:sp>
        <p:nvSpPr>
          <p:cNvPr id="359" name="Google Shape;359;p22"/>
          <p:cNvSpPr/>
          <p:nvPr/>
        </p:nvSpPr>
        <p:spPr>
          <a:xfrm rot="-5400000">
            <a:off x="2000250" y="-2000252"/>
            <a:ext cx="5143499" cy="9144001"/>
          </a:xfrm>
          <a:prstGeom prst="rect">
            <a:avLst/>
          </a:prstGeom>
          <a:solidFill>
            <a:schemeClr val="accent1">
              <a:alpha val="47843"/>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60" name="Google Shape;360;p22"/>
          <p:cNvSpPr/>
          <p:nvPr/>
        </p:nvSpPr>
        <p:spPr>
          <a:xfrm rot="-5400000">
            <a:off x="-41589" y="496399"/>
            <a:ext cx="5143501" cy="415070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22"/>
          <p:cNvSpPr txBox="1"/>
          <p:nvPr/>
        </p:nvSpPr>
        <p:spPr>
          <a:xfrm>
            <a:off x="454807" y="561786"/>
            <a:ext cx="4083679" cy="459357"/>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Livvic"/>
                <a:ea typeface="Livvic"/>
                <a:cs typeface="Livvic"/>
                <a:sym typeface="Livvic"/>
              </a:rPr>
              <a:t>Impact of Heirs’ Property: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Livvic"/>
                <a:ea typeface="Livvic"/>
                <a:cs typeface="Livvic"/>
                <a:sym typeface="Livvic"/>
              </a:rPr>
              <a:t>On the Landowner</a:t>
            </a:r>
            <a:endParaRPr sz="4400" b="1" i="0" u="none" strike="noStrike" cap="none">
              <a:solidFill>
                <a:schemeClr val="lt1"/>
              </a:solidFill>
              <a:latin typeface="Livvic"/>
              <a:ea typeface="Livvic"/>
              <a:cs typeface="Livvic"/>
              <a:sym typeface="Livvic"/>
            </a:endParaRPr>
          </a:p>
        </p:txBody>
      </p:sp>
      <p:sp>
        <p:nvSpPr>
          <p:cNvPr id="362" name="Google Shape;362;p22"/>
          <p:cNvSpPr txBox="1">
            <a:spLocks noGrp="1"/>
          </p:cNvSpPr>
          <p:nvPr>
            <p:ph type="subTitle" idx="4294967295"/>
          </p:nvPr>
        </p:nvSpPr>
        <p:spPr>
          <a:xfrm>
            <a:off x="477195" y="1021143"/>
            <a:ext cx="4083679" cy="3688208"/>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lt1"/>
              </a:buClr>
              <a:buSzPts val="1200"/>
              <a:buFont typeface="Catamaran Light"/>
              <a:buNone/>
            </a:pPr>
            <a:r>
              <a:rPr lang="en-US" sz="2000" b="0" i="0" u="none" strike="noStrike" cap="none">
                <a:solidFill>
                  <a:schemeClr val="lt1"/>
                </a:solidFill>
                <a:latin typeface="Catamaran Light"/>
                <a:ea typeface="Catamaran Light"/>
                <a:cs typeface="Catamaran Light"/>
                <a:sym typeface="Catamaran Light"/>
              </a:rPr>
              <a:t>Heirs’ property restricts how land can be managed. </a:t>
            </a:r>
            <a:endParaRPr sz="1200" b="0" i="0" u="none" strike="noStrike" cap="none">
              <a:solidFill>
                <a:schemeClr val="dk1"/>
              </a:solidFill>
              <a:latin typeface="Catamaran Light"/>
              <a:ea typeface="Catamaran Light"/>
              <a:cs typeface="Catamaran Light"/>
              <a:sym typeface="Catamaran Light"/>
            </a:endParaRPr>
          </a:p>
          <a:p>
            <a:pPr marL="0" marR="0" lvl="0" indent="0" algn="l" rtl="0">
              <a:lnSpc>
                <a:spcPct val="115000"/>
              </a:lnSpc>
              <a:spcBef>
                <a:spcPts val="0"/>
              </a:spcBef>
              <a:spcAft>
                <a:spcPts val="0"/>
              </a:spcAft>
              <a:buClr>
                <a:schemeClr val="lt1"/>
              </a:buClr>
              <a:buSzPts val="1200"/>
              <a:buFont typeface="Catamaran Light"/>
              <a:buNone/>
            </a:pPr>
            <a:endParaRPr sz="2000" b="0" i="0" u="none" strike="noStrike" cap="none">
              <a:solidFill>
                <a:schemeClr val="lt1"/>
              </a:solidFill>
              <a:latin typeface="Catamaran Light"/>
              <a:ea typeface="Catamaran Light"/>
              <a:cs typeface="Catamaran Light"/>
              <a:sym typeface="Catamaran Light"/>
            </a:endParaRPr>
          </a:p>
          <a:p>
            <a:pPr marL="0" marR="0" lvl="0" indent="0" algn="l" rtl="0">
              <a:lnSpc>
                <a:spcPct val="115000"/>
              </a:lnSpc>
              <a:spcBef>
                <a:spcPts val="0"/>
              </a:spcBef>
              <a:spcAft>
                <a:spcPts val="0"/>
              </a:spcAft>
              <a:buClr>
                <a:schemeClr val="lt1"/>
              </a:buClr>
              <a:buSzPts val="1200"/>
              <a:buFont typeface="Catamaran Light"/>
              <a:buNone/>
            </a:pPr>
            <a:r>
              <a:rPr lang="en-US" sz="2000" b="0" i="0" u="none" strike="noStrike" cap="none">
                <a:solidFill>
                  <a:schemeClr val="lt1"/>
                </a:solidFill>
                <a:latin typeface="Catamaran Light"/>
                <a:ea typeface="Catamaran Light"/>
                <a:cs typeface="Catamaran Light"/>
                <a:sym typeface="Catamaran Light"/>
              </a:rPr>
              <a:t>Examples of management decisions:</a:t>
            </a:r>
            <a:endParaRPr sz="1200" b="0" i="0" u="none" strike="noStrike" cap="none">
              <a:solidFill>
                <a:schemeClr val="dk1"/>
              </a:solidFill>
              <a:latin typeface="Catamaran Light"/>
              <a:ea typeface="Catamaran Light"/>
              <a:cs typeface="Catamaran Light"/>
              <a:sym typeface="Catamaran Light"/>
            </a:endParaRPr>
          </a:p>
          <a:p>
            <a:pPr marL="628650" marR="0" lvl="1" indent="-171450" algn="l" rtl="0">
              <a:lnSpc>
                <a:spcPct val="115000"/>
              </a:lnSpc>
              <a:spcBef>
                <a:spcPts val="0"/>
              </a:spcBef>
              <a:spcAft>
                <a:spcPts val="0"/>
              </a:spcAft>
              <a:buClr>
                <a:schemeClr val="lt1"/>
              </a:buClr>
              <a:buSzPts val="1200"/>
              <a:buFont typeface="Arial"/>
              <a:buChar char="•"/>
            </a:pPr>
            <a:r>
              <a:rPr lang="en-US" sz="1800" b="0" i="0" u="none" strike="noStrike" cap="none">
                <a:solidFill>
                  <a:schemeClr val="lt1"/>
                </a:solidFill>
                <a:latin typeface="Catamaran Light"/>
                <a:ea typeface="Catamaran Light"/>
                <a:cs typeface="Catamaran Light"/>
                <a:sym typeface="Catamaran Light"/>
              </a:rPr>
              <a:t>Timber harvesting and reforestation</a:t>
            </a:r>
            <a:endParaRPr sz="1200" b="0" i="0" u="none" strike="noStrike" cap="none">
              <a:solidFill>
                <a:schemeClr val="dk1"/>
              </a:solidFill>
              <a:latin typeface="Catamaran Light"/>
              <a:ea typeface="Catamaran Light"/>
              <a:cs typeface="Catamaran Light"/>
              <a:sym typeface="Catamaran Light"/>
            </a:endParaRPr>
          </a:p>
          <a:p>
            <a:pPr marL="628650" marR="0" lvl="1" indent="-171450" algn="l" rtl="0">
              <a:lnSpc>
                <a:spcPct val="115000"/>
              </a:lnSpc>
              <a:spcBef>
                <a:spcPts val="0"/>
              </a:spcBef>
              <a:spcAft>
                <a:spcPts val="0"/>
              </a:spcAft>
              <a:buClr>
                <a:schemeClr val="lt1"/>
              </a:buClr>
              <a:buSzPts val="1200"/>
              <a:buFont typeface="Arial"/>
              <a:buChar char="•"/>
            </a:pPr>
            <a:r>
              <a:rPr lang="en-US" sz="1800" b="0" i="0" u="none" strike="noStrike" cap="none">
                <a:solidFill>
                  <a:schemeClr val="lt1"/>
                </a:solidFill>
                <a:latin typeface="Catamaran Light"/>
                <a:ea typeface="Catamaran Light"/>
                <a:cs typeface="Catamaran Light"/>
                <a:sym typeface="Catamaran Light"/>
              </a:rPr>
              <a:t>Farm planting and harvesting</a:t>
            </a:r>
            <a:endParaRPr sz="1200" b="0" i="0" u="none" strike="noStrike" cap="none">
              <a:solidFill>
                <a:schemeClr val="dk1"/>
              </a:solidFill>
              <a:latin typeface="Catamaran Light"/>
              <a:ea typeface="Catamaran Light"/>
              <a:cs typeface="Catamaran Light"/>
              <a:sym typeface="Catamaran Light"/>
            </a:endParaRPr>
          </a:p>
          <a:p>
            <a:pPr marL="628650" marR="0" lvl="1" indent="-171450" algn="l" rtl="0">
              <a:lnSpc>
                <a:spcPct val="115000"/>
              </a:lnSpc>
              <a:spcBef>
                <a:spcPts val="0"/>
              </a:spcBef>
              <a:spcAft>
                <a:spcPts val="0"/>
              </a:spcAft>
              <a:buClr>
                <a:schemeClr val="lt1"/>
              </a:buClr>
              <a:buSzPts val="1200"/>
              <a:buFont typeface="Arial"/>
              <a:buChar char="•"/>
            </a:pPr>
            <a:r>
              <a:rPr lang="en-US" sz="1800" b="0" i="0" u="none" strike="noStrike" cap="none">
                <a:solidFill>
                  <a:schemeClr val="lt1"/>
                </a:solidFill>
                <a:latin typeface="Catamaran Light"/>
                <a:ea typeface="Catamaran Light"/>
                <a:cs typeface="Catamaran Light"/>
                <a:sym typeface="Catamaran Light"/>
              </a:rPr>
              <a:t>Mineral rights</a:t>
            </a:r>
            <a:endParaRPr sz="1200" b="0" i="0" u="none" strike="noStrike" cap="none">
              <a:solidFill>
                <a:schemeClr val="dk1"/>
              </a:solidFill>
              <a:latin typeface="Catamaran Light"/>
              <a:ea typeface="Catamaran Light"/>
              <a:cs typeface="Catamaran Light"/>
              <a:sym typeface="Catamaran Light"/>
            </a:endParaRPr>
          </a:p>
          <a:p>
            <a:pPr marL="628650" marR="0" lvl="1" indent="-171450" algn="l" rtl="0">
              <a:lnSpc>
                <a:spcPct val="115000"/>
              </a:lnSpc>
              <a:spcBef>
                <a:spcPts val="0"/>
              </a:spcBef>
              <a:spcAft>
                <a:spcPts val="0"/>
              </a:spcAft>
              <a:buClr>
                <a:schemeClr val="lt1"/>
              </a:buClr>
              <a:buSzPts val="1200"/>
              <a:buFont typeface="Arial"/>
              <a:buChar char="•"/>
            </a:pPr>
            <a:r>
              <a:rPr lang="en-US" sz="1800" b="0" i="0" u="none" strike="noStrike" cap="none">
                <a:solidFill>
                  <a:schemeClr val="lt1"/>
                </a:solidFill>
                <a:latin typeface="Catamaran Light"/>
                <a:ea typeface="Catamaran Light"/>
                <a:cs typeface="Catamaran Light"/>
                <a:sym typeface="Catamaran Light"/>
              </a:rPr>
              <a:t>Mortgages and other loans</a:t>
            </a:r>
            <a:endParaRPr sz="1200" b="0" i="0" u="none" strike="noStrike" cap="none">
              <a:solidFill>
                <a:schemeClr val="dk1"/>
              </a:solidFill>
              <a:latin typeface="Catamaran Light"/>
              <a:ea typeface="Catamaran Light"/>
              <a:cs typeface="Catamaran Light"/>
              <a:sym typeface="Catamaran Light"/>
            </a:endParaRPr>
          </a:p>
          <a:p>
            <a:pPr marL="628650" marR="0" lvl="1" indent="-171450" algn="l" rtl="0">
              <a:lnSpc>
                <a:spcPct val="115000"/>
              </a:lnSpc>
              <a:spcBef>
                <a:spcPts val="0"/>
              </a:spcBef>
              <a:spcAft>
                <a:spcPts val="0"/>
              </a:spcAft>
              <a:buClr>
                <a:schemeClr val="lt1"/>
              </a:buClr>
              <a:buSzPts val="1200"/>
              <a:buFont typeface="Arial"/>
              <a:buChar char="•"/>
            </a:pPr>
            <a:r>
              <a:rPr lang="en-US" sz="1800" b="0" i="0" u="none" strike="noStrike" cap="none">
                <a:solidFill>
                  <a:schemeClr val="lt1"/>
                </a:solidFill>
                <a:latin typeface="Catamaran Light"/>
                <a:ea typeface="Catamaran Light"/>
                <a:cs typeface="Catamaran Light"/>
                <a:sym typeface="Catamaran Light"/>
              </a:rPr>
              <a:t>USDA programs</a:t>
            </a:r>
            <a:endParaRPr sz="1200" b="0" i="0" u="none" strike="noStrike" cap="none">
              <a:solidFill>
                <a:schemeClr val="dk1"/>
              </a:solidFill>
              <a:latin typeface="Catamaran Light"/>
              <a:ea typeface="Catamaran Light"/>
              <a:cs typeface="Catamaran Light"/>
              <a:sym typeface="Catamaran Light"/>
            </a:endParaRPr>
          </a:p>
          <a:p>
            <a:pPr marL="628650" marR="0" lvl="1" indent="-171450" algn="l" rtl="0">
              <a:lnSpc>
                <a:spcPct val="115000"/>
              </a:lnSpc>
              <a:spcBef>
                <a:spcPts val="0"/>
              </a:spcBef>
              <a:spcAft>
                <a:spcPts val="0"/>
              </a:spcAft>
              <a:buClr>
                <a:schemeClr val="lt1"/>
              </a:buClr>
              <a:buSzPts val="1200"/>
              <a:buFont typeface="Arial"/>
              <a:buChar char="•"/>
            </a:pPr>
            <a:r>
              <a:rPr lang="en-US" sz="1800" b="0" i="0" u="none" strike="noStrike" cap="none">
                <a:solidFill>
                  <a:schemeClr val="lt1"/>
                </a:solidFill>
                <a:latin typeface="Catamaran Light"/>
                <a:ea typeface="Catamaran Light"/>
                <a:cs typeface="Catamaran Light"/>
                <a:sym typeface="Catamaran Light"/>
              </a:rPr>
              <a:t>Conservation easements</a:t>
            </a:r>
            <a:endParaRPr sz="1200" b="0" i="0" u="none" strike="noStrike" cap="none">
              <a:solidFill>
                <a:schemeClr val="dk1"/>
              </a:solidFill>
              <a:latin typeface="Catamaran Light"/>
              <a:ea typeface="Catamaran Light"/>
              <a:cs typeface="Catamaran Light"/>
              <a:sym typeface="Catamaran Light"/>
            </a:endParaRPr>
          </a:p>
          <a:p>
            <a:pPr marL="171450" marR="0" lvl="0" indent="-95250" algn="l" rtl="0">
              <a:lnSpc>
                <a:spcPct val="115000"/>
              </a:lnSpc>
              <a:spcBef>
                <a:spcPts val="0"/>
              </a:spcBef>
              <a:spcAft>
                <a:spcPts val="0"/>
              </a:spcAft>
              <a:buClr>
                <a:schemeClr val="dk1"/>
              </a:buClr>
              <a:buSzPts val="1200"/>
              <a:buFont typeface="Arial"/>
              <a:buNone/>
            </a:pPr>
            <a:endParaRPr sz="1200" b="0" i="0" u="none" strike="noStrike" cap="none">
              <a:solidFill>
                <a:schemeClr val="lt1"/>
              </a:solidFill>
              <a:latin typeface="Catamaran Light"/>
              <a:ea typeface="Catamaran Light"/>
              <a:cs typeface="Catamaran Light"/>
              <a:sym typeface="Catamaran Ligh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8"/>
          <p:cNvSpPr txBox="1">
            <a:spLocks noGrp="1"/>
          </p:cNvSpPr>
          <p:nvPr>
            <p:ph type="body" idx="3"/>
          </p:nvPr>
        </p:nvSpPr>
        <p:spPr>
          <a:xfrm>
            <a:off x="70800" y="987900"/>
            <a:ext cx="9002400" cy="4155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000"/>
              <a:buChar char="●"/>
            </a:pPr>
            <a:r>
              <a:rPr lang="en-US" sz="2800" b="1" i="0" u="none" strike="noStrike" cap="none">
                <a:latin typeface="Catamaran Light"/>
                <a:ea typeface="Catamaran Light"/>
                <a:cs typeface="Catamaran Light"/>
                <a:sym typeface="Catamaran Light"/>
              </a:rPr>
              <a:t>Promoting intergenerational poverty</a:t>
            </a:r>
            <a:endParaRPr sz="2800" b="1"/>
          </a:p>
          <a:p>
            <a:pPr marL="457200" lvl="2" indent="-182880" algn="l" rtl="0">
              <a:lnSpc>
                <a:spcPct val="100000"/>
              </a:lnSpc>
              <a:spcBef>
                <a:spcPts val="0"/>
              </a:spcBef>
              <a:spcAft>
                <a:spcPts val="0"/>
              </a:spcAft>
              <a:buClr>
                <a:schemeClr val="dk1"/>
              </a:buClr>
              <a:buSzPts val="1200"/>
              <a:buChar char="■"/>
            </a:pPr>
            <a:r>
              <a:rPr lang="en-US" sz="2000"/>
              <a:t>Cannot open a line of credit or apply for a mortgage</a:t>
            </a:r>
            <a:endParaRPr/>
          </a:p>
          <a:p>
            <a:pPr marL="457200" lvl="2" indent="-182880" algn="l" rtl="0">
              <a:lnSpc>
                <a:spcPct val="100000"/>
              </a:lnSpc>
              <a:spcBef>
                <a:spcPts val="0"/>
              </a:spcBef>
              <a:spcAft>
                <a:spcPts val="0"/>
              </a:spcAft>
              <a:buClr>
                <a:schemeClr val="dk1"/>
              </a:buClr>
              <a:buSzPts val="1200"/>
              <a:buChar char="■"/>
            </a:pPr>
            <a:r>
              <a:rPr lang="en-US" sz="2000"/>
              <a:t>Cannot sell the property</a:t>
            </a:r>
            <a:endParaRPr/>
          </a:p>
          <a:p>
            <a:pPr marL="0" lvl="1" indent="127000" algn="l" rtl="0">
              <a:lnSpc>
                <a:spcPct val="100000"/>
              </a:lnSpc>
              <a:spcBef>
                <a:spcPts val="0"/>
              </a:spcBef>
              <a:spcAft>
                <a:spcPts val="0"/>
              </a:spcAft>
              <a:buClr>
                <a:schemeClr val="dk1"/>
              </a:buClr>
              <a:buSzPts val="2000"/>
              <a:buFont typeface="Catamaran Light"/>
              <a:buNone/>
            </a:pPr>
            <a:endParaRPr sz="800" b="1"/>
          </a:p>
          <a:p>
            <a:pPr marL="0" lvl="0" indent="0" algn="l" rtl="0">
              <a:lnSpc>
                <a:spcPct val="100000"/>
              </a:lnSpc>
              <a:spcBef>
                <a:spcPts val="0"/>
              </a:spcBef>
              <a:spcAft>
                <a:spcPts val="0"/>
              </a:spcAft>
              <a:buClr>
                <a:schemeClr val="dk1"/>
              </a:buClr>
              <a:buSzPts val="2000"/>
              <a:buChar char="●"/>
            </a:pPr>
            <a:r>
              <a:rPr lang="en-US" sz="2800" b="1"/>
              <a:t>Inhibiting full use of the land</a:t>
            </a:r>
            <a:endParaRPr/>
          </a:p>
          <a:p>
            <a:pPr marL="457200" lvl="2" indent="-182880" algn="l" rtl="0">
              <a:lnSpc>
                <a:spcPct val="100000"/>
              </a:lnSpc>
              <a:spcBef>
                <a:spcPts val="0"/>
              </a:spcBef>
              <a:spcAft>
                <a:spcPts val="0"/>
              </a:spcAft>
              <a:buClr>
                <a:schemeClr val="dk1"/>
              </a:buClr>
              <a:buSzPts val="1200"/>
              <a:buChar char="■"/>
            </a:pPr>
            <a:r>
              <a:rPr lang="en-US" sz="2000"/>
              <a:t>Asset cannot be used as collateral for example, for a loan, to start a business </a:t>
            </a:r>
            <a:endParaRPr/>
          </a:p>
          <a:p>
            <a:pPr marL="457200" lvl="2" indent="-182880" algn="l" rtl="0">
              <a:lnSpc>
                <a:spcPct val="100000"/>
              </a:lnSpc>
              <a:spcBef>
                <a:spcPts val="0"/>
              </a:spcBef>
              <a:spcAft>
                <a:spcPts val="0"/>
              </a:spcAft>
              <a:buClr>
                <a:schemeClr val="dk1"/>
              </a:buClr>
              <a:buSzPts val="1200"/>
              <a:buChar char="■"/>
            </a:pPr>
            <a:r>
              <a:rPr lang="en-US" sz="2000"/>
              <a:t>Cannot generate income by leasing the land or selling its natural resources</a:t>
            </a:r>
            <a:endParaRPr/>
          </a:p>
          <a:p>
            <a:pPr marL="342900" lvl="1" indent="-342900" algn="l" rtl="0">
              <a:lnSpc>
                <a:spcPct val="100000"/>
              </a:lnSpc>
              <a:spcBef>
                <a:spcPts val="0"/>
              </a:spcBef>
              <a:spcAft>
                <a:spcPts val="0"/>
              </a:spcAft>
              <a:buClr>
                <a:schemeClr val="dk1"/>
              </a:buClr>
              <a:buSzPts val="1200"/>
              <a:buNone/>
            </a:pPr>
            <a:endParaRPr sz="800" b="1"/>
          </a:p>
          <a:p>
            <a:pPr marL="0" lvl="0" indent="0" algn="l" rtl="0">
              <a:lnSpc>
                <a:spcPct val="100000"/>
              </a:lnSpc>
              <a:spcBef>
                <a:spcPts val="0"/>
              </a:spcBef>
              <a:spcAft>
                <a:spcPts val="0"/>
              </a:spcAft>
              <a:buClr>
                <a:schemeClr val="dk1"/>
              </a:buClr>
              <a:buSzPts val="2000"/>
              <a:buChar char="●"/>
            </a:pPr>
            <a:r>
              <a:rPr lang="en-US" sz="2800" b="1"/>
              <a:t>Hindering insuring property</a:t>
            </a:r>
            <a:endParaRPr/>
          </a:p>
          <a:p>
            <a:pPr marL="342900" lvl="0" indent="-215900" algn="l" rtl="0">
              <a:lnSpc>
                <a:spcPct val="100000"/>
              </a:lnSpc>
              <a:spcBef>
                <a:spcPts val="0"/>
              </a:spcBef>
              <a:spcAft>
                <a:spcPts val="0"/>
              </a:spcAft>
              <a:buClr>
                <a:schemeClr val="dk1"/>
              </a:buClr>
              <a:buSzPts val="2000"/>
              <a:buNone/>
            </a:pPr>
            <a:endParaRPr sz="800"/>
          </a:p>
          <a:p>
            <a:pPr marL="0" lvl="0" indent="0" algn="l" rtl="0">
              <a:lnSpc>
                <a:spcPct val="100000"/>
              </a:lnSpc>
              <a:spcBef>
                <a:spcPts val="0"/>
              </a:spcBef>
              <a:spcAft>
                <a:spcPts val="0"/>
              </a:spcAft>
              <a:buClr>
                <a:schemeClr val="dk1"/>
              </a:buClr>
              <a:buSzPts val="2000"/>
              <a:buChar char="●"/>
            </a:pPr>
            <a:r>
              <a:rPr lang="en-US" sz="2800" b="1"/>
              <a:t>Blocking access to some federal programs</a:t>
            </a:r>
            <a:endParaRPr/>
          </a:p>
          <a:p>
            <a:pPr marL="457200" lvl="2" indent="-182880" algn="l" rtl="0">
              <a:lnSpc>
                <a:spcPct val="100000"/>
              </a:lnSpc>
              <a:spcBef>
                <a:spcPts val="0"/>
              </a:spcBef>
              <a:spcAft>
                <a:spcPts val="0"/>
              </a:spcAft>
              <a:buClr>
                <a:schemeClr val="dk1"/>
              </a:buClr>
              <a:buSzPts val="1200"/>
              <a:buChar char="■"/>
            </a:pPr>
            <a:r>
              <a:rPr lang="en-US" sz="2000"/>
              <a:t>Challenges in getting a farm number to be able to participate in USDA and state programs</a:t>
            </a:r>
            <a:endParaRPr/>
          </a:p>
          <a:p>
            <a:pPr marL="457200" lvl="0" indent="-228600" algn="l" rtl="0">
              <a:lnSpc>
                <a:spcPct val="115000"/>
              </a:lnSpc>
              <a:spcBef>
                <a:spcPts val="0"/>
              </a:spcBef>
              <a:spcAft>
                <a:spcPts val="0"/>
              </a:spcAft>
              <a:buSzPts val="1200"/>
              <a:buNone/>
            </a:pPr>
            <a:endParaRPr/>
          </a:p>
        </p:txBody>
      </p:sp>
      <p:sp>
        <p:nvSpPr>
          <p:cNvPr id="368" name="Google Shape;368;p8"/>
          <p:cNvSpPr txBox="1">
            <a:spLocks noGrp="1"/>
          </p:cNvSpPr>
          <p:nvPr>
            <p:ph type="title" idx="4294967295"/>
          </p:nvPr>
        </p:nvSpPr>
        <p:spPr>
          <a:xfrm>
            <a:off x="227687" y="520927"/>
            <a:ext cx="8520000" cy="319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dk1"/>
                </a:solidFill>
              </a:rPr>
              <a:t>Impact on </a:t>
            </a:r>
            <a:r>
              <a:rPr lang="en-US"/>
              <a:t>Personal and Family </a:t>
            </a:r>
            <a:r>
              <a:rPr lang="en-US">
                <a:solidFill>
                  <a:schemeClr val="dk1"/>
                </a:solidFill>
              </a:rPr>
              <a:t>Assets: </a:t>
            </a:r>
            <a:endParaRPr>
              <a:solidFill>
                <a:schemeClr val="dk1"/>
              </a:solidFill>
            </a:endParaRPr>
          </a:p>
        </p:txBody>
      </p:sp>
      <p:pic>
        <p:nvPicPr>
          <p:cNvPr id="369" name="Google Shape;369;p8" descr="A picture containing text  Description automatically generated"/>
          <p:cNvPicPr preferRelativeResize="0"/>
          <p:nvPr/>
        </p:nvPicPr>
        <p:blipFill rotWithShape="1">
          <a:blip r:embed="rId3">
            <a:alphaModFix/>
          </a:blip>
          <a:srcRect/>
          <a:stretch/>
        </p:blipFill>
        <p:spPr>
          <a:xfrm>
            <a:off x="6696051" y="1340643"/>
            <a:ext cx="2051749" cy="111034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9"/>
          <p:cNvSpPr txBox="1">
            <a:spLocks noGrp="1"/>
          </p:cNvSpPr>
          <p:nvPr>
            <p:ph type="body" idx="3"/>
          </p:nvPr>
        </p:nvSpPr>
        <p:spPr>
          <a:xfrm>
            <a:off x="141730" y="1257300"/>
            <a:ext cx="9002270" cy="3249386"/>
          </a:xfrm>
          <a:prstGeom prst="rect">
            <a:avLst/>
          </a:prstGeom>
          <a:noFill/>
          <a:ln>
            <a:noFill/>
          </a:ln>
        </p:spPr>
        <p:txBody>
          <a:bodyPr spcFirstLastPara="1" wrap="square" lIns="91425" tIns="91425" rIns="91425" bIns="91425" anchor="t" anchorCtr="0">
            <a:noAutofit/>
          </a:bodyPr>
          <a:lstStyle/>
          <a:p>
            <a:pPr marL="274320" lvl="0" indent="-274320" algn="l" rtl="0">
              <a:lnSpc>
                <a:spcPct val="100000"/>
              </a:lnSpc>
              <a:spcBef>
                <a:spcPts val="600"/>
              </a:spcBef>
              <a:spcAft>
                <a:spcPts val="0"/>
              </a:spcAft>
              <a:buClr>
                <a:schemeClr val="dk1"/>
              </a:buClr>
              <a:buSzPts val="2800"/>
              <a:buFont typeface="Arial"/>
              <a:buChar char="•"/>
            </a:pPr>
            <a:r>
              <a:rPr lang="en-US" sz="2800" b="1"/>
              <a:t>Historically lack of title has made it difficult to participate in federal agricultural programs offered by (USDA)</a:t>
            </a:r>
            <a:endParaRPr/>
          </a:p>
          <a:p>
            <a:pPr marL="274320" marR="0" lvl="0" indent="-274320" algn="l" rtl="0">
              <a:lnSpc>
                <a:spcPct val="100000"/>
              </a:lnSpc>
              <a:spcBef>
                <a:spcPts val="600"/>
              </a:spcBef>
              <a:spcAft>
                <a:spcPts val="0"/>
              </a:spcAft>
              <a:buClr>
                <a:schemeClr val="dk1"/>
              </a:buClr>
              <a:buSzPts val="2800"/>
              <a:buFont typeface="Arial"/>
              <a:buChar char="•"/>
            </a:pPr>
            <a:r>
              <a:rPr lang="en-US" sz="2800" b="1"/>
              <a:t>Recent positive policy changes address </a:t>
            </a:r>
            <a:r>
              <a:rPr lang="en-US" sz="2800" b="1">
                <a:latin typeface="Catamaran Bold"/>
                <a:ea typeface="Catamaran Bold"/>
                <a:cs typeface="Catamaran Bold"/>
                <a:sym typeface="Catamaran"/>
              </a:rPr>
              <a:t>some</a:t>
            </a:r>
            <a:r>
              <a:rPr lang="en-US" sz="2800" b="1"/>
              <a:t> of those challenges (ex: heirs’ property owners can now get </a:t>
            </a:r>
            <a:r>
              <a:rPr lang="en-US" sz="2800" b="1" u="sng">
                <a:latin typeface="Catamaran Bold"/>
                <a:ea typeface="Catamaran Bold"/>
                <a:cs typeface="Catamaran Bold"/>
                <a:sym typeface="Catamaran"/>
              </a:rPr>
              <a:t>farm numbers</a:t>
            </a:r>
            <a:r>
              <a:rPr lang="en-US" sz="2800" b="1"/>
              <a:t> and participate in USDA programs under certain conditions). </a:t>
            </a:r>
            <a:endParaRPr sz="2800"/>
          </a:p>
          <a:p>
            <a:pPr marL="457200" lvl="0" indent="-228600" algn="l" rtl="0">
              <a:lnSpc>
                <a:spcPct val="115000"/>
              </a:lnSpc>
              <a:spcBef>
                <a:spcPts val="0"/>
              </a:spcBef>
              <a:spcAft>
                <a:spcPts val="0"/>
              </a:spcAft>
              <a:buSzPts val="1200"/>
              <a:buNone/>
            </a:pPr>
            <a:endParaRPr/>
          </a:p>
        </p:txBody>
      </p:sp>
      <p:sp>
        <p:nvSpPr>
          <p:cNvPr id="375" name="Google Shape;375;p9"/>
          <p:cNvSpPr txBox="1">
            <a:spLocks noGrp="1"/>
          </p:cNvSpPr>
          <p:nvPr>
            <p:ph type="title" idx="4294967295"/>
          </p:nvPr>
        </p:nvSpPr>
        <p:spPr>
          <a:xfrm>
            <a:off x="227687" y="520927"/>
            <a:ext cx="8520113" cy="319087"/>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dk1"/>
                </a:solidFill>
              </a:rPr>
              <a:t>Impact on Participation in Federal Programs:</a:t>
            </a:r>
            <a:endParaRPr>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grpSp>
        <p:nvGrpSpPr>
          <p:cNvPr id="380" name="Google Shape;380;p23"/>
          <p:cNvGrpSpPr/>
          <p:nvPr/>
        </p:nvGrpSpPr>
        <p:grpSpPr>
          <a:xfrm>
            <a:off x="0" y="214965"/>
            <a:ext cx="9144000" cy="1390293"/>
            <a:chOff x="0" y="653115"/>
            <a:chExt cx="9144000" cy="1390293"/>
          </a:xfrm>
        </p:grpSpPr>
        <p:sp>
          <p:nvSpPr>
            <p:cNvPr id="381" name="Google Shape;381;p23"/>
            <p:cNvSpPr/>
            <p:nvPr/>
          </p:nvSpPr>
          <p:spPr>
            <a:xfrm>
              <a:off x="0" y="653115"/>
              <a:ext cx="9144000" cy="1390293"/>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p23"/>
            <p:cNvSpPr txBox="1"/>
            <p:nvPr/>
          </p:nvSpPr>
          <p:spPr>
            <a:xfrm>
              <a:off x="169236" y="1047497"/>
              <a:ext cx="6292516" cy="487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Livvic"/>
                <a:buNone/>
              </a:pPr>
              <a:endParaRPr sz="4800" b="1" i="0" u="none" strike="noStrike" cap="none">
                <a:solidFill>
                  <a:schemeClr val="lt1"/>
                </a:solidFill>
                <a:latin typeface="Livvic"/>
                <a:ea typeface="Livvic"/>
                <a:cs typeface="Livvic"/>
                <a:sym typeface="Livvic"/>
              </a:endParaRPr>
            </a:p>
          </p:txBody>
        </p:sp>
      </p:grpSp>
      <p:grpSp>
        <p:nvGrpSpPr>
          <p:cNvPr id="383" name="Google Shape;383;p23"/>
          <p:cNvGrpSpPr/>
          <p:nvPr/>
        </p:nvGrpSpPr>
        <p:grpSpPr>
          <a:xfrm>
            <a:off x="253389" y="2021638"/>
            <a:ext cx="8638361" cy="2749235"/>
            <a:chOff x="1141" y="744851"/>
            <a:chExt cx="8638361" cy="2749235"/>
          </a:xfrm>
        </p:grpSpPr>
        <p:sp>
          <p:nvSpPr>
            <p:cNvPr id="384" name="Google Shape;384;p23"/>
            <p:cNvSpPr/>
            <p:nvPr/>
          </p:nvSpPr>
          <p:spPr>
            <a:xfrm>
              <a:off x="1141" y="744851"/>
              <a:ext cx="1485631" cy="1485631"/>
            </a:xfrm>
            <a:prstGeom prst="roundRect">
              <a:avLst>
                <a:gd name="adj" fmla="val 10000"/>
              </a:avLst>
            </a:prstGeom>
            <a:blipFill rotWithShape="1">
              <a:blip r:embed="rId3">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p23"/>
            <p:cNvSpPr/>
            <p:nvPr/>
          </p:nvSpPr>
          <p:spPr>
            <a:xfrm>
              <a:off x="298164" y="2008455"/>
              <a:ext cx="1485631" cy="1485631"/>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23"/>
            <p:cNvSpPr txBox="1"/>
            <p:nvPr/>
          </p:nvSpPr>
          <p:spPr>
            <a:xfrm>
              <a:off x="341677" y="2051968"/>
              <a:ext cx="1398605" cy="1398605"/>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Affects how land is managed</a:t>
              </a:r>
              <a:endParaRPr sz="1400" b="0" i="0" u="none" strike="noStrike" cap="none">
                <a:solidFill>
                  <a:srgbClr val="000000"/>
                </a:solidFill>
                <a:latin typeface="Arial"/>
                <a:ea typeface="Arial"/>
                <a:cs typeface="Arial"/>
                <a:sym typeface="Arial"/>
              </a:endParaRPr>
            </a:p>
          </p:txBody>
        </p:sp>
        <p:sp>
          <p:nvSpPr>
            <p:cNvPr id="387" name="Google Shape;387;p23"/>
            <p:cNvSpPr/>
            <p:nvPr/>
          </p:nvSpPr>
          <p:spPr>
            <a:xfrm>
              <a:off x="1772938" y="1309178"/>
              <a:ext cx="286165" cy="356976"/>
            </a:xfrm>
            <a:prstGeom prst="rightArrow">
              <a:avLst>
                <a:gd name="adj1" fmla="val 60000"/>
                <a:gd name="adj2" fmla="val 50000"/>
              </a:avLst>
            </a:prstGeom>
            <a:solidFill>
              <a:srgbClr val="C6C0B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23"/>
            <p:cNvSpPr txBox="1"/>
            <p:nvPr/>
          </p:nvSpPr>
          <p:spPr>
            <a:xfrm>
              <a:off x="1772938" y="1380573"/>
              <a:ext cx="200316" cy="21418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300"/>
                <a:buFont typeface="Arial"/>
                <a:buNone/>
              </a:pPr>
              <a:endParaRPr sz="1300" b="0" i="0" u="none" strike="noStrike" cap="none">
                <a:solidFill>
                  <a:schemeClr val="lt1"/>
                </a:solidFill>
                <a:latin typeface="Arial"/>
                <a:ea typeface="Arial"/>
                <a:cs typeface="Arial"/>
                <a:sym typeface="Arial"/>
              </a:endParaRPr>
            </a:p>
          </p:txBody>
        </p:sp>
        <p:sp>
          <p:nvSpPr>
            <p:cNvPr id="389" name="Google Shape;389;p23"/>
            <p:cNvSpPr/>
            <p:nvPr/>
          </p:nvSpPr>
          <p:spPr>
            <a:xfrm>
              <a:off x="2304388" y="744851"/>
              <a:ext cx="1485631" cy="1485631"/>
            </a:xfrm>
            <a:prstGeom prst="roundRect">
              <a:avLst>
                <a:gd name="adj" fmla="val 10000"/>
              </a:avLst>
            </a:prstGeom>
            <a:blipFill rotWithShape="1">
              <a:blip r:embed="rId4">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p23"/>
            <p:cNvSpPr/>
            <p:nvPr/>
          </p:nvSpPr>
          <p:spPr>
            <a:xfrm>
              <a:off x="2601411" y="2008455"/>
              <a:ext cx="1485631" cy="1485631"/>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p23"/>
            <p:cNvSpPr txBox="1"/>
            <p:nvPr/>
          </p:nvSpPr>
          <p:spPr>
            <a:xfrm>
              <a:off x="2644924" y="2051968"/>
              <a:ext cx="1398605" cy="1398605"/>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Land cannot be developed to full potential</a:t>
              </a:r>
              <a:endParaRPr sz="1400" b="0" i="0" u="none" strike="noStrike" cap="none">
                <a:solidFill>
                  <a:srgbClr val="000000"/>
                </a:solidFill>
                <a:latin typeface="Arial"/>
                <a:ea typeface="Arial"/>
                <a:cs typeface="Arial"/>
                <a:sym typeface="Arial"/>
              </a:endParaRPr>
            </a:p>
          </p:txBody>
        </p:sp>
        <p:sp>
          <p:nvSpPr>
            <p:cNvPr id="392" name="Google Shape;392;p23"/>
            <p:cNvSpPr/>
            <p:nvPr/>
          </p:nvSpPr>
          <p:spPr>
            <a:xfrm>
              <a:off x="4076185" y="1309178"/>
              <a:ext cx="286165" cy="356976"/>
            </a:xfrm>
            <a:prstGeom prst="rightArrow">
              <a:avLst>
                <a:gd name="adj1" fmla="val 60000"/>
                <a:gd name="adj2" fmla="val 50000"/>
              </a:avLst>
            </a:prstGeom>
            <a:solidFill>
              <a:srgbClr val="C6C0B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 name="Google Shape;393;p23"/>
            <p:cNvSpPr txBox="1"/>
            <p:nvPr/>
          </p:nvSpPr>
          <p:spPr>
            <a:xfrm>
              <a:off x="4076185" y="1380573"/>
              <a:ext cx="200316" cy="21418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300"/>
                <a:buFont typeface="Arial"/>
                <a:buNone/>
              </a:pPr>
              <a:endParaRPr sz="1300" b="0" i="0" u="none" strike="noStrike" cap="none">
                <a:solidFill>
                  <a:schemeClr val="lt1"/>
                </a:solidFill>
                <a:latin typeface="Arial"/>
                <a:ea typeface="Arial"/>
                <a:cs typeface="Arial"/>
                <a:sym typeface="Arial"/>
              </a:endParaRPr>
            </a:p>
          </p:txBody>
        </p:sp>
        <p:sp>
          <p:nvSpPr>
            <p:cNvPr id="394" name="Google Shape;394;p23"/>
            <p:cNvSpPr/>
            <p:nvPr/>
          </p:nvSpPr>
          <p:spPr>
            <a:xfrm>
              <a:off x="4607635" y="744851"/>
              <a:ext cx="1485631" cy="1485631"/>
            </a:xfrm>
            <a:prstGeom prst="roundRect">
              <a:avLst>
                <a:gd name="adj" fmla="val 10000"/>
              </a:avLst>
            </a:prstGeom>
            <a:blipFill rotWithShape="1">
              <a:blip r:embed="rId5">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23"/>
            <p:cNvSpPr/>
            <p:nvPr/>
          </p:nvSpPr>
          <p:spPr>
            <a:xfrm>
              <a:off x="4904659" y="2008455"/>
              <a:ext cx="1485631" cy="1485631"/>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23"/>
            <p:cNvSpPr txBox="1"/>
            <p:nvPr/>
          </p:nvSpPr>
          <p:spPr>
            <a:xfrm>
              <a:off x="4948172" y="2051968"/>
              <a:ext cx="1398605" cy="1398605"/>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Community loses taxes</a:t>
              </a:r>
              <a:endParaRPr sz="1400" b="0" i="0" u="none" strike="noStrike" cap="none">
                <a:solidFill>
                  <a:srgbClr val="000000"/>
                </a:solidFill>
                <a:latin typeface="Arial"/>
                <a:ea typeface="Arial"/>
                <a:cs typeface="Arial"/>
                <a:sym typeface="Arial"/>
              </a:endParaRPr>
            </a:p>
          </p:txBody>
        </p:sp>
        <p:sp>
          <p:nvSpPr>
            <p:cNvPr id="397" name="Google Shape;397;p23"/>
            <p:cNvSpPr/>
            <p:nvPr/>
          </p:nvSpPr>
          <p:spPr>
            <a:xfrm>
              <a:off x="6379433" y="1309178"/>
              <a:ext cx="286165" cy="356976"/>
            </a:xfrm>
            <a:prstGeom prst="rightArrow">
              <a:avLst>
                <a:gd name="adj1" fmla="val 60000"/>
                <a:gd name="adj2" fmla="val 50000"/>
              </a:avLst>
            </a:prstGeom>
            <a:solidFill>
              <a:srgbClr val="C6C0B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23"/>
            <p:cNvSpPr txBox="1"/>
            <p:nvPr/>
          </p:nvSpPr>
          <p:spPr>
            <a:xfrm>
              <a:off x="6379433" y="1380573"/>
              <a:ext cx="200316" cy="21418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300"/>
                <a:buFont typeface="Arial"/>
                <a:buNone/>
              </a:pPr>
              <a:endParaRPr sz="1300" b="0" i="0" u="none" strike="noStrike" cap="none">
                <a:solidFill>
                  <a:schemeClr val="lt1"/>
                </a:solidFill>
                <a:latin typeface="Arial"/>
                <a:ea typeface="Arial"/>
                <a:cs typeface="Arial"/>
                <a:sym typeface="Arial"/>
              </a:endParaRPr>
            </a:p>
          </p:txBody>
        </p:sp>
        <p:sp>
          <p:nvSpPr>
            <p:cNvPr id="399" name="Google Shape;399;p23"/>
            <p:cNvSpPr/>
            <p:nvPr/>
          </p:nvSpPr>
          <p:spPr>
            <a:xfrm>
              <a:off x="6910883" y="744851"/>
              <a:ext cx="1485631" cy="1485631"/>
            </a:xfrm>
            <a:prstGeom prst="roundRect">
              <a:avLst>
                <a:gd name="adj" fmla="val 10000"/>
              </a:avLst>
            </a:prstGeom>
            <a:blipFill rotWithShape="1">
              <a:blip r:embed="rId6">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23"/>
            <p:cNvSpPr/>
            <p:nvPr/>
          </p:nvSpPr>
          <p:spPr>
            <a:xfrm>
              <a:off x="7153871" y="2008455"/>
              <a:ext cx="1485631" cy="1485631"/>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p23"/>
            <p:cNvSpPr txBox="1"/>
            <p:nvPr/>
          </p:nvSpPr>
          <p:spPr>
            <a:xfrm>
              <a:off x="7197384" y="2051968"/>
              <a:ext cx="1398605" cy="1398605"/>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Lost opportunities for improvements</a:t>
              </a:r>
              <a:endParaRPr sz="1400" b="0" i="0" u="none" strike="noStrike" cap="none">
                <a:solidFill>
                  <a:srgbClr val="000000"/>
                </a:solidFill>
                <a:latin typeface="Arial"/>
                <a:ea typeface="Arial"/>
                <a:cs typeface="Arial"/>
                <a:sym typeface="Arial"/>
              </a:endParaRPr>
            </a:p>
          </p:txBody>
        </p:sp>
      </p:grpSp>
      <p:sp>
        <p:nvSpPr>
          <p:cNvPr id="402" name="Google Shape;402;p23"/>
          <p:cNvSpPr txBox="1">
            <a:spLocks noGrp="1"/>
          </p:cNvSpPr>
          <p:nvPr>
            <p:ph type="body" idx="1"/>
          </p:nvPr>
        </p:nvSpPr>
        <p:spPr>
          <a:xfrm>
            <a:off x="301571" y="372627"/>
            <a:ext cx="7304088" cy="72231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Livvic"/>
              <a:buNone/>
            </a:pPr>
            <a:r>
              <a:rPr lang="en-US" sz="2800" b="1" i="0" u="none" strike="noStrike" cap="none">
                <a:solidFill>
                  <a:schemeClr val="lt1"/>
                </a:solidFill>
                <a:latin typeface="Livvic"/>
                <a:ea typeface="Livvic"/>
                <a:cs typeface="Livvic"/>
                <a:sym typeface="Livvic"/>
              </a:rPr>
              <a:t>Impact of Heirs’ Property:</a:t>
            </a:r>
            <a:endParaRPr/>
          </a:p>
          <a:p>
            <a:pPr marL="0" marR="0" lvl="0" indent="0" algn="l" rtl="0">
              <a:lnSpc>
                <a:spcPct val="100000"/>
              </a:lnSpc>
              <a:spcBef>
                <a:spcPts val="0"/>
              </a:spcBef>
              <a:spcAft>
                <a:spcPts val="0"/>
              </a:spcAft>
              <a:buClr>
                <a:srgbClr val="000000"/>
              </a:buClr>
              <a:buSzPts val="2800"/>
              <a:buFont typeface="Livvic"/>
              <a:buNone/>
            </a:pPr>
            <a:r>
              <a:rPr lang="en-US" sz="2800" b="1" i="0" u="none" strike="noStrike" cap="none">
                <a:solidFill>
                  <a:schemeClr val="lt1"/>
                </a:solidFill>
                <a:latin typeface="Livvic"/>
                <a:ea typeface="Livvic"/>
                <a:cs typeface="Livvic"/>
                <a:sym typeface="Livvic"/>
              </a:rPr>
              <a:t>On the Community</a:t>
            </a:r>
            <a:endParaRPr sz="4800" b="1" i="0" u="none" strike="noStrike" cap="none">
              <a:solidFill>
                <a:schemeClr val="lt1"/>
              </a:solidFill>
              <a:latin typeface="Livvic"/>
              <a:ea typeface="Livvic"/>
              <a:cs typeface="Livvic"/>
              <a:sym typeface="Livvic"/>
            </a:endParaRPr>
          </a:p>
          <a:p>
            <a:pPr marL="152400" lvl="0" indent="0" algn="l" rtl="0">
              <a:lnSpc>
                <a:spcPct val="115000"/>
              </a:lnSpc>
              <a:spcBef>
                <a:spcPts val="0"/>
              </a:spcBef>
              <a:spcAft>
                <a:spcPts val="0"/>
              </a:spcAft>
              <a:buSzPts val="1200"/>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24"/>
          <p:cNvSpPr txBox="1">
            <a:spLocks noGrp="1"/>
          </p:cNvSpPr>
          <p:nvPr>
            <p:ph type="title"/>
          </p:nvPr>
        </p:nvSpPr>
        <p:spPr>
          <a:xfrm>
            <a:off x="1935126" y="445025"/>
            <a:ext cx="6897174"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SUMMARIZING</a:t>
            </a:r>
            <a:endParaRPr/>
          </a:p>
        </p:txBody>
      </p:sp>
      <p:sp>
        <p:nvSpPr>
          <p:cNvPr id="408" name="Google Shape;408;p24"/>
          <p:cNvSpPr txBox="1">
            <a:spLocks noGrp="1"/>
          </p:cNvSpPr>
          <p:nvPr>
            <p:ph type="body" idx="1"/>
          </p:nvPr>
        </p:nvSpPr>
        <p:spPr>
          <a:xfrm>
            <a:off x="1935126" y="1277316"/>
            <a:ext cx="6897687" cy="504825"/>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a:t>Up to this point we know that…</a:t>
            </a:r>
            <a:endParaRPr/>
          </a:p>
        </p:txBody>
      </p:sp>
      <p:sp>
        <p:nvSpPr>
          <p:cNvPr id="409" name="Google Shape;409;p24"/>
          <p:cNvSpPr txBox="1">
            <a:spLocks noGrp="1"/>
          </p:cNvSpPr>
          <p:nvPr>
            <p:ph type="body" idx="2"/>
          </p:nvPr>
        </p:nvSpPr>
        <p:spPr>
          <a:xfrm>
            <a:off x="1935163" y="1792288"/>
            <a:ext cx="6897687" cy="779462"/>
          </a:xfrm>
          <a:prstGeom prst="rect">
            <a:avLst/>
          </a:prstGeom>
          <a:noFill/>
          <a:ln>
            <a:noFill/>
          </a:ln>
        </p:spPr>
        <p:txBody>
          <a:bodyPr spcFirstLastPara="1" wrap="square" lIns="91425" tIns="91425" rIns="91425" bIns="91425" anchor="ctr" anchorCtr="0">
            <a:noAutofit/>
          </a:bodyPr>
          <a:lstStyle/>
          <a:p>
            <a:pPr marL="152400" lvl="0" indent="0" algn="l" rtl="0">
              <a:lnSpc>
                <a:spcPct val="115000"/>
              </a:lnSpc>
              <a:spcBef>
                <a:spcPts val="0"/>
              </a:spcBef>
              <a:spcAft>
                <a:spcPts val="0"/>
              </a:spcAft>
              <a:buSzPts val="1200"/>
              <a:buNone/>
            </a:pPr>
            <a:r>
              <a:rPr lang="en-US" sz="2000" b="0">
                <a:latin typeface="Catamaran Light"/>
                <a:ea typeface="Catamaran Light"/>
                <a:cs typeface="Catamaran Light"/>
                <a:sym typeface="Catamaran Light"/>
              </a:rPr>
              <a:t>Heirs’ property land is held without marketable title</a:t>
            </a:r>
            <a:endParaRPr/>
          </a:p>
        </p:txBody>
      </p:sp>
      <p:sp>
        <p:nvSpPr>
          <p:cNvPr id="410" name="Google Shape;410;p24"/>
          <p:cNvSpPr txBox="1">
            <a:spLocks noGrp="1"/>
          </p:cNvSpPr>
          <p:nvPr>
            <p:ph type="body" idx="3"/>
          </p:nvPr>
        </p:nvSpPr>
        <p:spPr>
          <a:xfrm>
            <a:off x="1934613" y="2686844"/>
            <a:ext cx="6897687" cy="779462"/>
          </a:xfrm>
          <a:prstGeom prst="rect">
            <a:avLst/>
          </a:prstGeom>
          <a:noFill/>
          <a:ln>
            <a:noFill/>
          </a:ln>
        </p:spPr>
        <p:txBody>
          <a:bodyPr spcFirstLastPara="1" wrap="square" lIns="91425" tIns="91425" rIns="91425" bIns="91425" anchor="ctr" anchorCtr="0">
            <a:noAutofit/>
          </a:bodyPr>
          <a:lstStyle/>
          <a:p>
            <a:pPr marL="152400" lvl="0" indent="0" algn="l" rtl="0">
              <a:lnSpc>
                <a:spcPct val="115000"/>
              </a:lnSpc>
              <a:spcBef>
                <a:spcPts val="0"/>
              </a:spcBef>
              <a:spcAft>
                <a:spcPts val="0"/>
              </a:spcAft>
              <a:buSzPts val="1200"/>
              <a:buNone/>
            </a:pPr>
            <a:r>
              <a:rPr lang="en-US" sz="2000" b="0" i="0" u="none" strike="noStrike" cap="none">
                <a:solidFill>
                  <a:schemeClr val="dk1"/>
                </a:solidFill>
                <a:latin typeface="Catamaran Light"/>
                <a:ea typeface="Catamaran Light"/>
                <a:cs typeface="Catamaran Light"/>
                <a:sym typeface="Catamaran Light"/>
              </a:rPr>
              <a:t>Heirs’ property is passed from one generation to the next due to lack of probated will or judicial proceeding</a:t>
            </a:r>
            <a:endParaRPr/>
          </a:p>
          <a:p>
            <a:pPr marL="152400" lvl="0" indent="0" algn="l" rtl="0">
              <a:lnSpc>
                <a:spcPct val="115000"/>
              </a:lnSpc>
              <a:spcBef>
                <a:spcPts val="0"/>
              </a:spcBef>
              <a:spcAft>
                <a:spcPts val="0"/>
              </a:spcAft>
              <a:buSzPts val="1200"/>
              <a:buNone/>
            </a:pPr>
            <a:endParaRPr/>
          </a:p>
        </p:txBody>
      </p:sp>
      <p:sp>
        <p:nvSpPr>
          <p:cNvPr id="411" name="Google Shape;411;p24"/>
          <p:cNvSpPr txBox="1">
            <a:spLocks noGrp="1"/>
          </p:cNvSpPr>
          <p:nvPr>
            <p:ph type="body" idx="4"/>
          </p:nvPr>
        </p:nvSpPr>
        <p:spPr>
          <a:xfrm>
            <a:off x="1934613" y="3476453"/>
            <a:ext cx="6897687" cy="779462"/>
          </a:xfrm>
          <a:prstGeom prst="rect">
            <a:avLst/>
          </a:prstGeom>
          <a:noFill/>
          <a:ln>
            <a:noFill/>
          </a:ln>
        </p:spPr>
        <p:txBody>
          <a:bodyPr spcFirstLastPara="1" wrap="square" lIns="91425" tIns="91425" rIns="91425" bIns="91425" anchor="ctr" anchorCtr="0">
            <a:noAutofit/>
          </a:bodyPr>
          <a:lstStyle/>
          <a:p>
            <a:pPr marL="152400" lvl="0" indent="0" algn="l" rtl="0">
              <a:lnSpc>
                <a:spcPct val="115000"/>
              </a:lnSpc>
              <a:spcBef>
                <a:spcPts val="0"/>
              </a:spcBef>
              <a:spcAft>
                <a:spcPts val="0"/>
              </a:spcAft>
              <a:buSzPts val="1200"/>
              <a:buNone/>
            </a:pPr>
            <a:r>
              <a:rPr lang="en-US" sz="2000" b="0" i="0" u="none" strike="noStrike" cap="none">
                <a:solidFill>
                  <a:schemeClr val="dk1"/>
                </a:solidFill>
                <a:latin typeface="Catamaran Light"/>
                <a:ea typeface="Catamaran Light"/>
                <a:cs typeface="Catamaran Light"/>
                <a:sym typeface="Catamaran Light"/>
              </a:rPr>
              <a:t>Heirs’ property has limited investment potential and is at risk for loss through legal and other means</a:t>
            </a:r>
            <a:endParaRPr/>
          </a:p>
          <a:p>
            <a:pPr marL="152400" lvl="0" indent="0" algn="l" rtl="0">
              <a:lnSpc>
                <a:spcPct val="115000"/>
              </a:lnSpc>
              <a:spcBef>
                <a:spcPts val="0"/>
              </a:spcBef>
              <a:spcAft>
                <a:spcPts val="0"/>
              </a:spcAft>
              <a:buSzPts val="1200"/>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A9506C-2070-B273-F5C0-CA934EDF675C}"/>
              </a:ext>
            </a:extLst>
          </p:cNvPr>
          <p:cNvSpPr>
            <a:spLocks noGrp="1"/>
          </p:cNvSpPr>
          <p:nvPr>
            <p:ph idx="1"/>
          </p:nvPr>
        </p:nvSpPr>
        <p:spPr>
          <a:xfrm>
            <a:off x="130629" y="788194"/>
            <a:ext cx="8882741" cy="4154941"/>
          </a:xfrm>
        </p:spPr>
        <p:txBody>
          <a:bodyPr>
            <a:normAutofit fontScale="92500" lnSpcReduction="20000"/>
          </a:bodyPr>
          <a:lstStyle/>
          <a:p>
            <a:pPr marL="0" indent="0">
              <a:lnSpc>
                <a:spcPct val="100000"/>
              </a:lnSpc>
              <a:buNone/>
            </a:pPr>
            <a:r>
              <a:rPr lang="en-US" sz="2400" dirty="0"/>
              <a:t>In accordance with Federal law and the U.S. Department of Agriculture (USDA) civil rights regulations and policies, this institution is prohibited from discriminating on the basis of race, color, national origin (including English proficiency), limited religion, sex, disability, age, marital status, family/parental status, income derived from a public assistance program, political beliefs, reprisal or retaliation for prior civil rights activity in any program or activity conducted or funded by USDA. (Not all prohibited bases apply to all programs) </a:t>
            </a:r>
          </a:p>
          <a:p>
            <a:pPr marL="0" indent="0">
              <a:lnSpc>
                <a:spcPct val="100000"/>
              </a:lnSpc>
              <a:buNone/>
            </a:pPr>
            <a:r>
              <a:rPr lang="en-US" sz="2400" dirty="0"/>
              <a:t>Program information may be made available in languages other than English. Persons with disabilities who require alternative means of communication for program information (e.g., braille, large print, audiotape, American Sign Language) should contact the responsible State or local Agency that administers the program or contact USDA through the Telecommunications Relay Service at 711 (voice and TTY). </a:t>
            </a:r>
          </a:p>
        </p:txBody>
      </p:sp>
      <p:pic>
        <p:nvPicPr>
          <p:cNvPr id="4" name="Picture 3">
            <a:extLst>
              <a:ext uri="{FF2B5EF4-FFF2-40B4-BE49-F238E27FC236}">
                <a16:creationId xmlns:a16="http://schemas.microsoft.com/office/drawing/2014/main" id="{190DB79B-FB40-AD62-8825-10F85907CCD1}"/>
              </a:ext>
            </a:extLst>
          </p:cNvPr>
          <p:cNvPicPr>
            <a:picLocks noChangeAspect="1"/>
          </p:cNvPicPr>
          <p:nvPr/>
        </p:nvPicPr>
        <p:blipFill>
          <a:blip r:embed="rId2"/>
          <a:stretch>
            <a:fillRect/>
          </a:stretch>
        </p:blipFill>
        <p:spPr>
          <a:xfrm>
            <a:off x="1752261" y="273844"/>
            <a:ext cx="5639480" cy="514350"/>
          </a:xfrm>
          <a:prstGeom prst="rect">
            <a:avLst/>
          </a:prstGeom>
        </p:spPr>
      </p:pic>
    </p:spTree>
    <p:extLst>
      <p:ext uri="{BB962C8B-B14F-4D97-AF65-F5344CB8AC3E}">
        <p14:creationId xmlns:p14="http://schemas.microsoft.com/office/powerpoint/2010/main" val="22825287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g2abf99d610a_3_21"/>
          <p:cNvSpPr txBox="1">
            <a:spLocks noGrp="1"/>
          </p:cNvSpPr>
          <p:nvPr>
            <p:ph type="body" idx="1"/>
          </p:nvPr>
        </p:nvSpPr>
        <p:spPr>
          <a:xfrm>
            <a:off x="499200" y="1635002"/>
            <a:ext cx="8145600" cy="1873496"/>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1200"/>
              <a:buNone/>
            </a:pPr>
            <a:r>
              <a:rPr lang="en-US" sz="3300">
                <a:solidFill>
                  <a:srgbClr val="FFFFFF"/>
                </a:solidFill>
              </a:rPr>
              <a:t>Part III: </a:t>
            </a:r>
            <a:endParaRPr/>
          </a:p>
          <a:p>
            <a:pPr marL="0" lvl="0" indent="0" algn="ctr" rtl="0">
              <a:lnSpc>
                <a:spcPct val="115000"/>
              </a:lnSpc>
              <a:spcBef>
                <a:spcPts val="0"/>
              </a:spcBef>
              <a:spcAft>
                <a:spcPts val="0"/>
              </a:spcAft>
              <a:buSzPts val="1200"/>
              <a:buNone/>
            </a:pPr>
            <a:r>
              <a:rPr lang="en-US" sz="3300">
                <a:solidFill>
                  <a:srgbClr val="FFFFFF"/>
                </a:solidFill>
              </a:rPr>
              <a:t>Legal and Cultural Considerations:</a:t>
            </a:r>
            <a:endParaRPr sz="3300">
              <a:solidFill>
                <a:srgbClr val="FFFFFF"/>
              </a:solidFill>
            </a:endParaRPr>
          </a:p>
          <a:p>
            <a:pPr marL="0" lvl="0" indent="0" algn="ctr" rtl="0">
              <a:lnSpc>
                <a:spcPct val="115000"/>
              </a:lnSpc>
              <a:spcBef>
                <a:spcPts val="0"/>
              </a:spcBef>
              <a:spcAft>
                <a:spcPts val="0"/>
              </a:spcAft>
              <a:buSzPts val="1200"/>
              <a:buNone/>
            </a:pPr>
            <a:r>
              <a:rPr lang="en-US" sz="3300">
                <a:solidFill>
                  <a:srgbClr val="FFFFFF"/>
                </a:solidFill>
              </a:rPr>
              <a:t> </a:t>
            </a:r>
            <a:r>
              <a:rPr lang="en-US" sz="3100">
                <a:solidFill>
                  <a:srgbClr val="FFFFFF"/>
                </a:solidFill>
              </a:rPr>
              <a:t>Both are Important</a:t>
            </a:r>
            <a:endParaRPr/>
          </a:p>
          <a:p>
            <a:pPr marL="152400" lvl="0" indent="0" algn="ctr" rtl="0">
              <a:lnSpc>
                <a:spcPct val="115000"/>
              </a:lnSpc>
              <a:spcBef>
                <a:spcPts val="0"/>
              </a:spcBef>
              <a:spcAft>
                <a:spcPts val="0"/>
              </a:spcAft>
              <a:buSzPts val="1200"/>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25"/>
          <p:cNvSpPr/>
          <p:nvPr/>
        </p:nvSpPr>
        <p:spPr>
          <a:xfrm>
            <a:off x="0" y="249948"/>
            <a:ext cx="9144000" cy="1390293"/>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p25"/>
          <p:cNvSpPr txBox="1">
            <a:spLocks noGrp="1"/>
          </p:cNvSpPr>
          <p:nvPr>
            <p:ph type="body" idx="1"/>
          </p:nvPr>
        </p:nvSpPr>
        <p:spPr>
          <a:xfrm>
            <a:off x="191755" y="654523"/>
            <a:ext cx="6315075" cy="51117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2200" b="0" i="0" u="none" strike="noStrike" cap="none">
              <a:solidFill>
                <a:schemeClr val="dk1"/>
              </a:solidFill>
              <a:latin typeface="Avenir"/>
              <a:ea typeface="Avenir"/>
              <a:cs typeface="Avenir"/>
              <a:sym typeface="Avenir"/>
            </a:endParaRPr>
          </a:p>
          <a:p>
            <a:pPr marL="457200" lvl="0" indent="-228600" algn="l" rtl="0">
              <a:lnSpc>
                <a:spcPct val="115000"/>
              </a:lnSpc>
              <a:spcBef>
                <a:spcPts val="0"/>
              </a:spcBef>
              <a:spcAft>
                <a:spcPts val="0"/>
              </a:spcAft>
              <a:buClr>
                <a:srgbClr val="000000"/>
              </a:buClr>
              <a:buSzPts val="1200"/>
              <a:buNone/>
            </a:pPr>
            <a:endParaRPr/>
          </a:p>
        </p:txBody>
      </p:sp>
      <p:sp>
        <p:nvSpPr>
          <p:cNvPr id="423" name="Google Shape;423;p25"/>
          <p:cNvSpPr>
            <a:spLocks noGrp="1"/>
          </p:cNvSpPr>
          <p:nvPr>
            <p:ph type="pic" idx="2"/>
          </p:nvPr>
        </p:nvSpPr>
        <p:spPr>
          <a:xfrm>
            <a:off x="6731000" y="214313"/>
            <a:ext cx="2413000" cy="1390650"/>
          </a:xfrm>
          <a:prstGeom prst="rect">
            <a:avLst/>
          </a:prstGeom>
          <a:noFill/>
          <a:ln>
            <a:noFill/>
          </a:ln>
        </p:spPr>
        <p:txBody>
          <a:bodyPr/>
          <a:lstStyle/>
          <a:p>
            <a:endParaRPr lang="en-US"/>
          </a:p>
        </p:txBody>
      </p:sp>
      <p:sp>
        <p:nvSpPr>
          <p:cNvPr id="424" name="Google Shape;424;p25"/>
          <p:cNvSpPr txBox="1">
            <a:spLocks noGrp="1"/>
          </p:cNvSpPr>
          <p:nvPr>
            <p:ph type="body" idx="3"/>
          </p:nvPr>
        </p:nvSpPr>
        <p:spPr>
          <a:xfrm>
            <a:off x="840684" y="2338548"/>
            <a:ext cx="8058483" cy="297603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2600" b="0"/>
              <a:t>T</a:t>
            </a:r>
            <a:r>
              <a:rPr lang="en-US" sz="2600" b="0" i="0" u="none" strike="noStrike" cap="none">
                <a:solidFill>
                  <a:schemeClr val="dk1"/>
                </a:solidFill>
                <a:latin typeface="Catamaran Light"/>
                <a:ea typeface="Catamaran Light"/>
                <a:cs typeface="Catamaran Light"/>
                <a:sym typeface="Catamaran Light"/>
              </a:rPr>
              <a:t>o prevent the problems associated with heirs’ property, </a:t>
            </a:r>
            <a:r>
              <a:rPr lang="en-US" sz="2600" b="0"/>
              <a:t>all you need is a Will?</a:t>
            </a:r>
            <a:endParaRPr sz="2600"/>
          </a:p>
          <a:p>
            <a:pPr marL="0" marR="0" lvl="0" indent="0" algn="l" rtl="0">
              <a:lnSpc>
                <a:spcPct val="100000"/>
              </a:lnSpc>
              <a:spcBef>
                <a:spcPts val="0"/>
              </a:spcBef>
              <a:spcAft>
                <a:spcPts val="0"/>
              </a:spcAft>
              <a:buClr>
                <a:srgbClr val="000000"/>
              </a:buClr>
              <a:buSzPts val="3200"/>
              <a:buFont typeface="Arial"/>
              <a:buNone/>
            </a:pPr>
            <a:endParaRPr sz="1800">
              <a:solidFill>
                <a:schemeClr val="dk1"/>
              </a:solidFill>
              <a:latin typeface="Catamaran Light"/>
              <a:ea typeface="Catamaran Light"/>
              <a:cs typeface="Catamaran Light"/>
              <a:sym typeface="Catamaran Light"/>
            </a:endParaRPr>
          </a:p>
          <a:p>
            <a:pPr marL="0" marR="0" lvl="0" indent="0" algn="ctr" rtl="0">
              <a:lnSpc>
                <a:spcPct val="100000"/>
              </a:lnSpc>
              <a:spcBef>
                <a:spcPts val="0"/>
              </a:spcBef>
              <a:spcAft>
                <a:spcPts val="0"/>
              </a:spcAft>
              <a:buClr>
                <a:srgbClr val="000000"/>
              </a:buClr>
              <a:buSzPts val="3200"/>
              <a:buFont typeface="Arial"/>
              <a:buNone/>
            </a:pPr>
            <a:r>
              <a:rPr lang="en-US" sz="3600" b="1">
                <a:solidFill>
                  <a:schemeClr val="dk1"/>
                </a:solidFill>
                <a:latin typeface="Livvic"/>
                <a:ea typeface="Livvic"/>
                <a:cs typeface="Livvic"/>
                <a:sym typeface="Livvic"/>
              </a:rPr>
              <a:t>YES</a:t>
            </a:r>
            <a:r>
              <a:rPr lang="en-US" sz="3600">
                <a:solidFill>
                  <a:schemeClr val="dk1"/>
                </a:solidFill>
                <a:latin typeface="Catamaran Light"/>
                <a:ea typeface="Catamaran Light"/>
                <a:cs typeface="Catamaran Light"/>
                <a:sym typeface="Catamaran Light"/>
              </a:rPr>
              <a:t> and </a:t>
            </a:r>
            <a:r>
              <a:rPr lang="en-US" sz="3600" b="1">
                <a:solidFill>
                  <a:schemeClr val="dk1"/>
                </a:solidFill>
                <a:latin typeface="Livvic"/>
                <a:ea typeface="Livvic"/>
                <a:cs typeface="Livvic"/>
                <a:sym typeface="Livvic"/>
              </a:rPr>
              <a:t>NO</a:t>
            </a:r>
            <a:endParaRPr sz="1600" b="1" i="0" u="none" strike="noStrike" cap="none">
              <a:solidFill>
                <a:srgbClr val="000000"/>
              </a:solidFill>
              <a:latin typeface="Livvic"/>
              <a:ea typeface="Livvic"/>
              <a:cs typeface="Livvic"/>
              <a:sym typeface="Livvic"/>
            </a:endParaRPr>
          </a:p>
          <a:p>
            <a:pPr marL="457200" lvl="0" indent="-228600" algn="l" rtl="0">
              <a:lnSpc>
                <a:spcPct val="115000"/>
              </a:lnSpc>
              <a:spcBef>
                <a:spcPts val="0"/>
              </a:spcBef>
              <a:spcAft>
                <a:spcPts val="0"/>
              </a:spcAft>
              <a:buSzPts val="1200"/>
              <a:buNone/>
            </a:pPr>
            <a:endParaRPr/>
          </a:p>
        </p:txBody>
      </p:sp>
      <p:sp>
        <p:nvSpPr>
          <p:cNvPr id="425" name="Google Shape;425;p25"/>
          <p:cNvSpPr txBox="1">
            <a:spLocks noGrp="1"/>
          </p:cNvSpPr>
          <p:nvPr>
            <p:ph type="ctrTitle" idx="4294967295"/>
          </p:nvPr>
        </p:nvSpPr>
        <p:spPr>
          <a:xfrm>
            <a:off x="372533" y="628650"/>
            <a:ext cx="5390092" cy="48736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2400"/>
              <a:buFont typeface="Livvic"/>
              <a:buNone/>
            </a:pPr>
            <a:r>
              <a:rPr lang="en-US" sz="3200" b="1" i="0" u="none" strike="noStrike" cap="none">
                <a:solidFill>
                  <a:schemeClr val="lt1"/>
                </a:solidFill>
                <a:latin typeface="Livvic"/>
                <a:ea typeface="Livvic"/>
                <a:cs typeface="Livvic"/>
                <a:sym typeface="Livvic"/>
              </a:rPr>
              <a:t>Question:</a:t>
            </a:r>
            <a:endParaRPr sz="3600" b="1" i="0" u="none" strike="noStrike" cap="none">
              <a:solidFill>
                <a:schemeClr val="lt1"/>
              </a:solidFill>
              <a:latin typeface="Livvic"/>
              <a:ea typeface="Livvic"/>
              <a:cs typeface="Livvic"/>
              <a:sym typeface="Livvic"/>
            </a:endParaRPr>
          </a:p>
        </p:txBody>
      </p:sp>
      <p:pic>
        <p:nvPicPr>
          <p:cNvPr id="426" name="Google Shape;426;p25" descr="Text, letter  Description automatically generated"/>
          <p:cNvPicPr preferRelativeResize="0"/>
          <p:nvPr/>
        </p:nvPicPr>
        <p:blipFill rotWithShape="1">
          <a:blip r:embed="rId3">
            <a:alphaModFix/>
          </a:blip>
          <a:srcRect/>
          <a:stretch/>
        </p:blipFill>
        <p:spPr>
          <a:xfrm>
            <a:off x="6890340" y="222855"/>
            <a:ext cx="2253660" cy="141738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26"/>
          <p:cNvSpPr/>
          <p:nvPr/>
        </p:nvSpPr>
        <p:spPr>
          <a:xfrm rot="5400000">
            <a:off x="2685752" y="-1771351"/>
            <a:ext cx="3772497"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Google Shape;432;p26"/>
          <p:cNvSpPr/>
          <p:nvPr/>
        </p:nvSpPr>
        <p:spPr>
          <a:xfrm rot="10800000" flipH="1">
            <a:off x="96167" y="79426"/>
            <a:ext cx="4561558"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p26"/>
          <p:cNvSpPr txBox="1">
            <a:spLocks noGrp="1"/>
          </p:cNvSpPr>
          <p:nvPr>
            <p:ph type="title"/>
          </p:nvPr>
        </p:nvSpPr>
        <p:spPr>
          <a:xfrm>
            <a:off x="220641" y="101418"/>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Competing Strategies</a:t>
            </a:r>
            <a:endParaRPr>
              <a:solidFill>
                <a:schemeClr val="lt1"/>
              </a:solidFill>
            </a:endParaRPr>
          </a:p>
        </p:txBody>
      </p:sp>
      <p:sp>
        <p:nvSpPr>
          <p:cNvPr id="434" name="Google Shape;434;p26"/>
          <p:cNvSpPr txBox="1">
            <a:spLocks noGrp="1"/>
          </p:cNvSpPr>
          <p:nvPr>
            <p:ph type="subTitle" idx="4294967295"/>
          </p:nvPr>
        </p:nvSpPr>
        <p:spPr>
          <a:xfrm flipH="1">
            <a:off x="4706938" y="914400"/>
            <a:ext cx="4437062" cy="3771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lt1"/>
              </a:buClr>
              <a:buSzPts val="1200"/>
              <a:buFont typeface="Catamaran Light"/>
              <a:buNone/>
            </a:pPr>
            <a:r>
              <a:rPr lang="en-US" sz="2000" b="1" i="0" u="none" strike="noStrike" cap="none">
                <a:solidFill>
                  <a:schemeClr val="lt1"/>
                </a:solidFill>
                <a:latin typeface="Catamaran Light"/>
                <a:ea typeface="Catamaran Light"/>
                <a:cs typeface="Catamaran Light"/>
                <a:sym typeface="Catamaran Light"/>
              </a:rPr>
              <a:t>YES</a:t>
            </a:r>
            <a:r>
              <a:rPr lang="en-US" sz="1800" b="0" i="0" u="none" strike="noStrike" cap="none">
                <a:solidFill>
                  <a:schemeClr val="lt1"/>
                </a:solidFill>
                <a:latin typeface="Catamaran Light"/>
                <a:ea typeface="Catamaran Light"/>
                <a:cs typeface="Catamaran Light"/>
                <a:sym typeface="Catamaran Light"/>
              </a:rPr>
              <a:t>: a properly executed will, written according to state law, that divides land into specific acreages or parcels, can secure title to land from one generation to the next. (No “all my children” without specific acreage.)</a:t>
            </a:r>
            <a:endParaRPr sz="1200" b="0" i="0" u="none" strike="noStrike" cap="none">
              <a:solidFill>
                <a:schemeClr val="lt1"/>
              </a:solidFill>
              <a:latin typeface="Catamaran Light"/>
              <a:ea typeface="Catamaran Light"/>
              <a:cs typeface="Catamaran Light"/>
              <a:sym typeface="Catamaran Light"/>
            </a:endParaRPr>
          </a:p>
          <a:p>
            <a:pPr marL="0" marR="0" lvl="0" indent="0" algn="l" rtl="0">
              <a:lnSpc>
                <a:spcPct val="115000"/>
              </a:lnSpc>
              <a:spcBef>
                <a:spcPts val="1600"/>
              </a:spcBef>
              <a:spcAft>
                <a:spcPts val="0"/>
              </a:spcAft>
              <a:buClr>
                <a:schemeClr val="lt1"/>
              </a:buClr>
              <a:buSzPts val="1200"/>
              <a:buFont typeface="Catamaran Light"/>
              <a:buNone/>
            </a:pPr>
            <a:r>
              <a:rPr lang="en-US" sz="2000" b="1" i="0" u="none" strike="noStrike" cap="none">
                <a:solidFill>
                  <a:schemeClr val="lt1"/>
                </a:solidFill>
                <a:latin typeface="Catamaran Light"/>
                <a:ea typeface="Catamaran Light"/>
                <a:cs typeface="Catamaran Light"/>
                <a:sym typeface="Catamaran Light"/>
              </a:rPr>
              <a:t>NO</a:t>
            </a:r>
            <a:r>
              <a:rPr lang="en-US" sz="1800" b="0" i="0" u="none" strike="noStrike" cap="none">
                <a:solidFill>
                  <a:schemeClr val="lt1"/>
                </a:solidFill>
                <a:latin typeface="Catamaran Light"/>
                <a:ea typeface="Catamaran Light"/>
                <a:cs typeface="Catamaran Light"/>
                <a:sym typeface="Catamaran Light"/>
              </a:rPr>
              <a:t>: a properly executed will is not the only way that property can be transferred from one generation to the next.  </a:t>
            </a:r>
            <a:endParaRPr sz="1200" b="0" i="0" u="none" strike="noStrike" cap="none">
              <a:solidFill>
                <a:schemeClr val="lt1"/>
              </a:solidFill>
              <a:latin typeface="Catamaran Light"/>
              <a:ea typeface="Catamaran Light"/>
              <a:cs typeface="Catamaran Light"/>
              <a:sym typeface="Catamaran Light"/>
            </a:endParaRPr>
          </a:p>
          <a:p>
            <a:pPr marL="0" marR="0" lvl="0" indent="0" algn="l" rtl="0">
              <a:lnSpc>
                <a:spcPct val="115000"/>
              </a:lnSpc>
              <a:spcBef>
                <a:spcPts val="1600"/>
              </a:spcBef>
              <a:spcAft>
                <a:spcPts val="1600"/>
              </a:spcAft>
              <a:buClr>
                <a:schemeClr val="lt1"/>
              </a:buClr>
              <a:buSzPts val="1200"/>
              <a:buFont typeface="Catamaran Light"/>
              <a:buNone/>
            </a:pPr>
            <a:r>
              <a:rPr lang="en-US" sz="1800" b="0" i="0" u="none" strike="noStrike" cap="none">
                <a:solidFill>
                  <a:schemeClr val="lt1"/>
                </a:solidFill>
                <a:latin typeface="Catamaran Light"/>
                <a:ea typeface="Catamaran Light"/>
                <a:cs typeface="Catamaran Light"/>
                <a:sym typeface="Catamaran Light"/>
              </a:rPr>
              <a:t>The first action is a </a:t>
            </a:r>
            <a:r>
              <a:rPr lang="en-US" sz="1800" b="1" i="1" u="none" strike="noStrike" cap="none">
                <a:solidFill>
                  <a:schemeClr val="lt1"/>
                </a:solidFill>
                <a:latin typeface="Catamaran Light"/>
                <a:ea typeface="Catamaran Light"/>
                <a:cs typeface="Catamaran Light"/>
                <a:sym typeface="Catamaran Light"/>
              </a:rPr>
              <a:t>legal consideration </a:t>
            </a:r>
            <a:r>
              <a:rPr lang="en-US" sz="1800" b="0" i="0" u="none" strike="noStrike" cap="none">
                <a:solidFill>
                  <a:schemeClr val="lt1"/>
                </a:solidFill>
                <a:latin typeface="Catamaran Light"/>
                <a:ea typeface="Catamaran Light"/>
                <a:cs typeface="Catamaran Light"/>
                <a:sym typeface="Catamaran Light"/>
              </a:rPr>
              <a:t>and the second is a </a:t>
            </a:r>
            <a:r>
              <a:rPr lang="en-US" sz="1800" b="1" i="1" u="none" strike="noStrike" cap="none">
                <a:solidFill>
                  <a:schemeClr val="lt1"/>
                </a:solidFill>
                <a:latin typeface="Catamaran Light"/>
                <a:ea typeface="Catamaran Light"/>
                <a:cs typeface="Catamaran Light"/>
                <a:sym typeface="Catamaran Light"/>
              </a:rPr>
              <a:t>cultural consideration.</a:t>
            </a:r>
            <a:endParaRPr sz="1800" b="1" i="1" u="none" strike="noStrike" cap="none">
              <a:solidFill>
                <a:schemeClr val="lt1"/>
              </a:solidFill>
              <a:latin typeface="Catamaran Light"/>
              <a:ea typeface="Catamaran Light"/>
              <a:cs typeface="Catamaran Light"/>
              <a:sym typeface="Catamaran Light"/>
            </a:endParaRPr>
          </a:p>
        </p:txBody>
      </p:sp>
      <p:sp>
        <p:nvSpPr>
          <p:cNvPr id="435" name="Google Shape;435;p26"/>
          <p:cNvSpPr/>
          <p:nvPr/>
        </p:nvSpPr>
        <p:spPr>
          <a:xfrm>
            <a:off x="220641" y="1377600"/>
            <a:ext cx="4059900" cy="2635500"/>
          </a:xfrm>
          <a:prstGeom prst="roundRect">
            <a:avLst>
              <a:gd name="adj" fmla="val 10000"/>
            </a:avLst>
          </a:prstGeom>
          <a:blipFill rotWithShape="1">
            <a:blip r:embed="rId3">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27"/>
          <p:cNvSpPr/>
          <p:nvPr/>
        </p:nvSpPr>
        <p:spPr>
          <a:xfrm rot="5400000">
            <a:off x="2685752" y="-1771351"/>
            <a:ext cx="3772497"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41" name="Google Shape;441;p27"/>
          <p:cNvSpPr/>
          <p:nvPr/>
        </p:nvSpPr>
        <p:spPr>
          <a:xfrm rot="10800000" flipH="1">
            <a:off x="96167" y="79426"/>
            <a:ext cx="4561558"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p27"/>
          <p:cNvSpPr txBox="1">
            <a:spLocks noGrp="1"/>
          </p:cNvSpPr>
          <p:nvPr>
            <p:ph type="title"/>
          </p:nvPr>
        </p:nvSpPr>
        <p:spPr>
          <a:xfrm>
            <a:off x="196553" y="78827"/>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Legal Considerations</a:t>
            </a:r>
            <a:endParaRPr>
              <a:solidFill>
                <a:schemeClr val="lt1"/>
              </a:solidFill>
            </a:endParaRPr>
          </a:p>
        </p:txBody>
      </p:sp>
      <p:sp>
        <p:nvSpPr>
          <p:cNvPr id="443" name="Google Shape;443;p27"/>
          <p:cNvSpPr txBox="1">
            <a:spLocks noGrp="1"/>
          </p:cNvSpPr>
          <p:nvPr>
            <p:ph type="subTitle" idx="4294967295"/>
          </p:nvPr>
        </p:nvSpPr>
        <p:spPr>
          <a:xfrm flipH="1">
            <a:off x="185738" y="1033232"/>
            <a:ext cx="8615362" cy="3534833"/>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lt1"/>
              </a:buClr>
              <a:buSzPts val="1200"/>
              <a:buFont typeface="Catamaran Light"/>
              <a:buNone/>
            </a:pPr>
            <a:r>
              <a:rPr lang="en-US" sz="2800" b="1" i="0" u="none" strike="noStrike" cap="none">
                <a:solidFill>
                  <a:schemeClr val="lt1"/>
                </a:solidFill>
                <a:latin typeface="Catamaran Light"/>
                <a:ea typeface="Catamaran Light"/>
                <a:cs typeface="Catamaran Light"/>
                <a:sym typeface="Catamaran Light"/>
              </a:rPr>
              <a:t>Barriers to transferring land as a legal </a:t>
            </a:r>
            <a:endParaRPr sz="1200" b="0" i="0" u="none" strike="noStrike" cap="none">
              <a:solidFill>
                <a:schemeClr val="lt1"/>
              </a:solidFill>
              <a:latin typeface="Catamaran Light"/>
              <a:ea typeface="Catamaran Light"/>
              <a:cs typeface="Catamaran Light"/>
              <a:sym typeface="Catamaran Light"/>
            </a:endParaRPr>
          </a:p>
          <a:p>
            <a:pPr marL="0" marR="0" lvl="0" indent="0" algn="l" rtl="0">
              <a:lnSpc>
                <a:spcPct val="115000"/>
              </a:lnSpc>
              <a:spcBef>
                <a:spcPts val="0"/>
              </a:spcBef>
              <a:spcAft>
                <a:spcPts val="0"/>
              </a:spcAft>
              <a:buClr>
                <a:schemeClr val="lt1"/>
              </a:buClr>
              <a:buSzPts val="1200"/>
              <a:buFont typeface="Catamaran Light"/>
              <a:buNone/>
            </a:pPr>
            <a:r>
              <a:rPr lang="en-US" sz="2800" b="1" i="0" u="none" strike="noStrike" cap="none">
                <a:solidFill>
                  <a:schemeClr val="lt1"/>
                </a:solidFill>
                <a:latin typeface="Catamaran Light"/>
                <a:ea typeface="Catamaran Light"/>
                <a:cs typeface="Catamaran Light"/>
                <a:sym typeface="Catamaran Light"/>
              </a:rPr>
              <a:t>strategy include:</a:t>
            </a:r>
            <a:endParaRPr sz="2800" b="0" i="0" u="none" strike="noStrike" cap="none">
              <a:solidFill>
                <a:schemeClr val="lt1"/>
              </a:solidFill>
              <a:latin typeface="Catamaran Light"/>
              <a:ea typeface="Catamaran Light"/>
              <a:cs typeface="Catamaran Light"/>
              <a:sym typeface="Catamaran Light"/>
            </a:endParaRPr>
          </a:p>
          <a:p>
            <a:pPr marL="342900" marR="0" lvl="0" indent="-342900" algn="l" rtl="0">
              <a:lnSpc>
                <a:spcPct val="115000"/>
              </a:lnSpc>
              <a:spcBef>
                <a:spcPts val="1600"/>
              </a:spcBef>
              <a:spcAft>
                <a:spcPts val="0"/>
              </a:spcAft>
              <a:buClr>
                <a:schemeClr val="lt1"/>
              </a:buClr>
              <a:buSzPts val="2400"/>
              <a:buFont typeface="Arial"/>
              <a:buChar char="•"/>
            </a:pPr>
            <a:r>
              <a:rPr lang="en-US" sz="2400" b="0" i="0" u="none" strike="noStrike" cap="none">
                <a:solidFill>
                  <a:schemeClr val="lt1"/>
                </a:solidFill>
                <a:latin typeface="Catamaran Light"/>
                <a:ea typeface="Catamaran Light"/>
                <a:cs typeface="Catamaran Light"/>
                <a:sym typeface="Catamaran Light"/>
              </a:rPr>
              <a:t>Lack of knowledge about wills</a:t>
            </a:r>
            <a:endParaRPr sz="2400" b="0" i="0" u="none" strike="noStrike" cap="none">
              <a:solidFill>
                <a:schemeClr val="lt1"/>
              </a:solidFill>
              <a:latin typeface="Catamaran Light"/>
              <a:ea typeface="Catamaran Light"/>
              <a:cs typeface="Catamaran Light"/>
              <a:sym typeface="Catamaran Light"/>
            </a:endParaRPr>
          </a:p>
          <a:p>
            <a:pPr marL="342900" marR="0" lvl="0" indent="-342900" algn="l" rtl="0">
              <a:lnSpc>
                <a:spcPct val="115000"/>
              </a:lnSpc>
              <a:spcBef>
                <a:spcPts val="1600"/>
              </a:spcBef>
              <a:spcAft>
                <a:spcPts val="0"/>
              </a:spcAft>
              <a:buClr>
                <a:schemeClr val="lt1"/>
              </a:buClr>
              <a:buSzPts val="2400"/>
              <a:buFont typeface="Arial"/>
              <a:buChar char="•"/>
            </a:pPr>
            <a:r>
              <a:rPr lang="en-US" sz="2400" b="0" i="0" u="none" strike="noStrike" cap="none">
                <a:solidFill>
                  <a:schemeClr val="lt1"/>
                </a:solidFill>
                <a:latin typeface="Catamaran Light"/>
                <a:ea typeface="Catamaran Light"/>
                <a:cs typeface="Catamaran Light"/>
                <a:sym typeface="Catamaran Light"/>
              </a:rPr>
              <a:t>Expense of hiring an attorney</a:t>
            </a:r>
            <a:endParaRPr sz="1400" b="0" i="0" u="none" strike="noStrike" cap="none">
              <a:solidFill>
                <a:schemeClr val="lt1"/>
              </a:solidFill>
              <a:latin typeface="Catamaran Light"/>
              <a:ea typeface="Catamaran Light"/>
              <a:cs typeface="Catamaran Light"/>
              <a:sym typeface="Catamaran Light"/>
            </a:endParaRPr>
          </a:p>
          <a:p>
            <a:pPr marL="342900" marR="0" lvl="0" indent="-342900" algn="l" rtl="0">
              <a:lnSpc>
                <a:spcPct val="115000"/>
              </a:lnSpc>
              <a:spcBef>
                <a:spcPts val="1600"/>
              </a:spcBef>
              <a:spcAft>
                <a:spcPts val="1600"/>
              </a:spcAft>
              <a:buClr>
                <a:schemeClr val="lt1"/>
              </a:buClr>
              <a:buSzPts val="2400"/>
              <a:buFont typeface="Arial"/>
              <a:buChar char="•"/>
            </a:pPr>
            <a:r>
              <a:rPr lang="en-US" sz="2400" b="0" i="0" u="none" strike="noStrike" cap="none">
                <a:solidFill>
                  <a:schemeClr val="lt1"/>
                </a:solidFill>
                <a:latin typeface="Catamaran Light"/>
                <a:ea typeface="Catamaran Light"/>
                <a:cs typeface="Catamaran Light"/>
                <a:sym typeface="Catamaran Light"/>
              </a:rPr>
              <a:t>Mistrust of a legal system that has often helped take away land </a:t>
            </a:r>
            <a:endParaRPr sz="1400" b="0" i="0" u="none" strike="noStrike" cap="none">
              <a:solidFill>
                <a:schemeClr val="lt1"/>
              </a:solidFill>
              <a:latin typeface="Catamaran Light"/>
              <a:ea typeface="Catamaran Light"/>
              <a:cs typeface="Catamaran Light"/>
              <a:sym typeface="Catamaran Light"/>
            </a:endParaRPr>
          </a:p>
        </p:txBody>
      </p:sp>
      <p:pic>
        <p:nvPicPr>
          <p:cNvPr id="444" name="Google Shape;444;p27" descr="Text  Description automatically generated"/>
          <p:cNvPicPr preferRelativeResize="0"/>
          <p:nvPr/>
        </p:nvPicPr>
        <p:blipFill rotWithShape="1">
          <a:blip r:embed="rId3">
            <a:alphaModFix/>
          </a:blip>
          <a:srcRect/>
          <a:stretch/>
        </p:blipFill>
        <p:spPr>
          <a:xfrm>
            <a:off x="6372225" y="0"/>
            <a:ext cx="2771775" cy="18478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6"/>
          <p:cNvSpPr/>
          <p:nvPr/>
        </p:nvSpPr>
        <p:spPr>
          <a:xfrm rot="5400000">
            <a:off x="2537308" y="-1622906"/>
            <a:ext cx="4069385"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50" name="Google Shape;450;p6"/>
          <p:cNvSpPr/>
          <p:nvPr/>
        </p:nvSpPr>
        <p:spPr>
          <a:xfrm rot="10800000" flipH="1">
            <a:off x="96167" y="79426"/>
            <a:ext cx="4561558"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p6"/>
          <p:cNvSpPr txBox="1">
            <a:spLocks noGrp="1"/>
          </p:cNvSpPr>
          <p:nvPr>
            <p:ph type="title"/>
          </p:nvPr>
        </p:nvSpPr>
        <p:spPr>
          <a:xfrm>
            <a:off x="196553" y="78827"/>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Cultural Considerations</a:t>
            </a:r>
            <a:endParaRPr>
              <a:solidFill>
                <a:schemeClr val="lt1"/>
              </a:solidFill>
            </a:endParaRPr>
          </a:p>
        </p:txBody>
      </p:sp>
      <p:sp>
        <p:nvSpPr>
          <p:cNvPr id="452" name="Google Shape;452;p6"/>
          <p:cNvSpPr txBox="1">
            <a:spLocks noGrp="1"/>
          </p:cNvSpPr>
          <p:nvPr>
            <p:ph type="subTitle" idx="4294967295"/>
          </p:nvPr>
        </p:nvSpPr>
        <p:spPr>
          <a:xfrm flipH="1">
            <a:off x="185738" y="1033232"/>
            <a:ext cx="8615362" cy="3534833"/>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lt1"/>
              </a:buClr>
              <a:buSzPts val="1200"/>
              <a:buFont typeface="Catamaran Light"/>
              <a:buNone/>
            </a:pPr>
            <a:r>
              <a:rPr lang="en-US" sz="2800" b="1" i="0" u="none" strike="noStrike" cap="none">
                <a:solidFill>
                  <a:schemeClr val="lt1"/>
                </a:solidFill>
                <a:latin typeface="Catamaran Light"/>
                <a:ea typeface="Catamaran Light"/>
                <a:cs typeface="Catamaran Light"/>
                <a:sym typeface="Catamaran Light"/>
              </a:rPr>
              <a:t>Barriers to transferring land as a cultural </a:t>
            </a:r>
            <a:endParaRPr sz="1200" b="0" i="0" u="none" strike="noStrike" cap="none">
              <a:solidFill>
                <a:schemeClr val="lt1"/>
              </a:solidFill>
              <a:latin typeface="Catamaran Light"/>
              <a:ea typeface="Catamaran Light"/>
              <a:cs typeface="Catamaran Light"/>
              <a:sym typeface="Catamaran Light"/>
            </a:endParaRPr>
          </a:p>
          <a:p>
            <a:pPr marL="0" marR="0" lvl="0" indent="0" algn="l" rtl="0">
              <a:lnSpc>
                <a:spcPct val="115000"/>
              </a:lnSpc>
              <a:spcBef>
                <a:spcPts val="0"/>
              </a:spcBef>
              <a:spcAft>
                <a:spcPts val="0"/>
              </a:spcAft>
              <a:buClr>
                <a:schemeClr val="lt1"/>
              </a:buClr>
              <a:buSzPts val="1200"/>
              <a:buFont typeface="Catamaran Light"/>
              <a:buNone/>
            </a:pPr>
            <a:r>
              <a:rPr lang="en-US" sz="2800" b="1" i="0" u="none" strike="noStrike" cap="none">
                <a:solidFill>
                  <a:schemeClr val="lt1"/>
                </a:solidFill>
                <a:latin typeface="Catamaran Light"/>
                <a:ea typeface="Catamaran Light"/>
                <a:cs typeface="Catamaran Light"/>
                <a:sym typeface="Catamaran Light"/>
              </a:rPr>
              <a:t>strategy include:</a:t>
            </a:r>
            <a:endParaRPr sz="2800" b="0" i="0" u="none" strike="noStrike" cap="none">
              <a:solidFill>
                <a:schemeClr val="lt1"/>
              </a:solidFill>
              <a:latin typeface="Catamaran Light"/>
              <a:ea typeface="Catamaran Light"/>
              <a:cs typeface="Catamaran Light"/>
              <a:sym typeface="Catamaran Light"/>
            </a:endParaRPr>
          </a:p>
          <a:p>
            <a:pPr marL="342900" marR="0" lvl="0" indent="-342900" algn="l" rtl="0">
              <a:lnSpc>
                <a:spcPct val="115000"/>
              </a:lnSpc>
              <a:spcBef>
                <a:spcPts val="1600"/>
              </a:spcBef>
              <a:spcAft>
                <a:spcPts val="0"/>
              </a:spcAft>
              <a:buClr>
                <a:schemeClr val="lt1"/>
              </a:buClr>
              <a:buSzPts val="2400"/>
              <a:buFont typeface="Arial"/>
              <a:buChar char="•"/>
            </a:pPr>
            <a:r>
              <a:rPr lang="en-US" sz="2400" b="0" i="0" u="none" strike="noStrike" cap="none">
                <a:solidFill>
                  <a:schemeClr val="lt1"/>
                </a:solidFill>
                <a:latin typeface="Catamaran Light"/>
                <a:ea typeface="Catamaran Light"/>
                <a:cs typeface="Catamaran Light"/>
                <a:sym typeface="Catamaran Light"/>
              </a:rPr>
              <a:t>Land is not a commodity to be sold.</a:t>
            </a:r>
            <a:endParaRPr/>
          </a:p>
          <a:p>
            <a:pPr marL="342900" marR="0" lvl="0" indent="-342900" algn="l" rtl="0">
              <a:lnSpc>
                <a:spcPct val="115000"/>
              </a:lnSpc>
              <a:spcBef>
                <a:spcPts val="1600"/>
              </a:spcBef>
              <a:spcAft>
                <a:spcPts val="0"/>
              </a:spcAft>
              <a:buClr>
                <a:schemeClr val="lt1"/>
              </a:buClr>
              <a:buSzPts val="2400"/>
              <a:buFont typeface="Arial"/>
              <a:buChar char="•"/>
            </a:pPr>
            <a:r>
              <a:rPr lang="en-US" sz="2400" b="0" i="0" u="none" strike="noStrike" cap="none">
                <a:solidFill>
                  <a:schemeClr val="lt1"/>
                </a:solidFill>
                <a:latin typeface="Catamaran Light"/>
                <a:ea typeface="Catamaran Light"/>
                <a:cs typeface="Catamaran Light"/>
                <a:sym typeface="Catamaran Light"/>
              </a:rPr>
              <a:t>Taboo Death Talk</a:t>
            </a:r>
            <a:endParaRPr/>
          </a:p>
          <a:p>
            <a:pPr marL="342900" marR="0" lvl="0" indent="-342900" algn="l" rtl="0">
              <a:lnSpc>
                <a:spcPct val="115000"/>
              </a:lnSpc>
              <a:spcBef>
                <a:spcPts val="1600"/>
              </a:spcBef>
              <a:spcAft>
                <a:spcPts val="0"/>
              </a:spcAft>
              <a:buClr>
                <a:schemeClr val="lt1"/>
              </a:buClr>
              <a:buSzPts val="2400"/>
              <a:buFont typeface="Arial"/>
              <a:buChar char="•"/>
            </a:pPr>
            <a:r>
              <a:rPr lang="en-US" sz="2400" b="0" i="0" u="none" strike="noStrike" cap="none">
                <a:solidFill>
                  <a:schemeClr val="lt1"/>
                </a:solidFill>
                <a:latin typeface="Catamaran Light"/>
                <a:ea typeface="Catamaran Light"/>
                <a:cs typeface="Catamaran Light"/>
                <a:sym typeface="Catamaran Light"/>
              </a:rPr>
              <a:t>Land provides a homestead where everyone can come back </a:t>
            </a:r>
            <a:endParaRPr/>
          </a:p>
          <a:p>
            <a:pPr marL="342900" marR="0" lvl="0" indent="-342900" algn="l" rtl="0">
              <a:lnSpc>
                <a:spcPct val="115000"/>
              </a:lnSpc>
              <a:spcBef>
                <a:spcPts val="1600"/>
              </a:spcBef>
              <a:spcAft>
                <a:spcPts val="0"/>
              </a:spcAft>
              <a:buClr>
                <a:schemeClr val="lt1"/>
              </a:buClr>
              <a:buSzPts val="2400"/>
              <a:buFont typeface="Arial"/>
              <a:buChar char="•"/>
            </a:pPr>
            <a:r>
              <a:rPr lang="en-US" sz="2400" b="0" i="0" u="none" strike="noStrike" cap="none">
                <a:solidFill>
                  <a:schemeClr val="lt1"/>
                </a:solidFill>
                <a:latin typeface="Catamaran Light"/>
                <a:ea typeface="Catamaran Light"/>
                <a:cs typeface="Catamaran Light"/>
                <a:sym typeface="Catamaran Light"/>
              </a:rPr>
              <a:t>Land gives a religious connection that should be respected. The history of the land should be respected. </a:t>
            </a:r>
            <a:endParaRPr/>
          </a:p>
        </p:txBody>
      </p:sp>
      <p:pic>
        <p:nvPicPr>
          <p:cNvPr id="453" name="Google Shape;453;p6"/>
          <p:cNvPicPr preferRelativeResize="0"/>
          <p:nvPr/>
        </p:nvPicPr>
        <p:blipFill rotWithShape="1">
          <a:blip r:embed="rId3">
            <a:alphaModFix/>
          </a:blip>
          <a:srcRect/>
          <a:stretch/>
        </p:blipFill>
        <p:spPr>
          <a:xfrm>
            <a:off x="6733860" y="0"/>
            <a:ext cx="2256152" cy="152601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10"/>
          <p:cNvSpPr/>
          <p:nvPr/>
        </p:nvSpPr>
        <p:spPr>
          <a:xfrm rot="5400000">
            <a:off x="2537308" y="-1622906"/>
            <a:ext cx="4069385"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59" name="Google Shape;459;p10"/>
          <p:cNvSpPr/>
          <p:nvPr/>
        </p:nvSpPr>
        <p:spPr>
          <a:xfrm rot="10800000" flipH="1">
            <a:off x="96166" y="79426"/>
            <a:ext cx="6637693"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10"/>
          <p:cNvSpPr txBox="1">
            <a:spLocks noGrp="1"/>
          </p:cNvSpPr>
          <p:nvPr>
            <p:ph type="title"/>
          </p:nvPr>
        </p:nvSpPr>
        <p:spPr>
          <a:xfrm>
            <a:off x="196553" y="78827"/>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Cultural Considerations, continued</a:t>
            </a:r>
            <a:endParaRPr>
              <a:solidFill>
                <a:schemeClr val="lt1"/>
              </a:solidFill>
            </a:endParaRPr>
          </a:p>
        </p:txBody>
      </p:sp>
      <p:sp>
        <p:nvSpPr>
          <p:cNvPr id="461" name="Google Shape;461;p10"/>
          <p:cNvSpPr txBox="1">
            <a:spLocks noGrp="1"/>
          </p:cNvSpPr>
          <p:nvPr>
            <p:ph type="subTitle" idx="4294967295"/>
          </p:nvPr>
        </p:nvSpPr>
        <p:spPr>
          <a:xfrm flipH="1">
            <a:off x="185738" y="1033232"/>
            <a:ext cx="8615362" cy="3534833"/>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lt1"/>
              </a:buClr>
              <a:buSzPts val="1200"/>
              <a:buFont typeface="Catamaran Light"/>
              <a:buNone/>
            </a:pPr>
            <a:r>
              <a:rPr lang="en-US" sz="2800" b="1" i="0" u="none" strike="noStrike" cap="none">
                <a:solidFill>
                  <a:schemeClr val="lt1"/>
                </a:solidFill>
                <a:latin typeface="Catamaran Light"/>
                <a:ea typeface="Catamaran Light"/>
                <a:cs typeface="Catamaran Light"/>
                <a:sym typeface="Catamaran Light"/>
              </a:rPr>
              <a:t>Barriers to transferring land as a cultural </a:t>
            </a:r>
            <a:endParaRPr sz="1200" b="0" i="0" u="none" strike="noStrike" cap="none">
              <a:solidFill>
                <a:schemeClr val="lt1"/>
              </a:solidFill>
              <a:latin typeface="Catamaran Light"/>
              <a:ea typeface="Catamaran Light"/>
              <a:cs typeface="Catamaran Light"/>
              <a:sym typeface="Catamaran Light"/>
            </a:endParaRPr>
          </a:p>
          <a:p>
            <a:pPr marL="0" marR="0" lvl="0" indent="0" algn="l" rtl="0">
              <a:lnSpc>
                <a:spcPct val="115000"/>
              </a:lnSpc>
              <a:spcBef>
                <a:spcPts val="0"/>
              </a:spcBef>
              <a:spcAft>
                <a:spcPts val="0"/>
              </a:spcAft>
              <a:buClr>
                <a:schemeClr val="lt1"/>
              </a:buClr>
              <a:buSzPts val="1200"/>
              <a:buFont typeface="Catamaran Light"/>
              <a:buNone/>
            </a:pPr>
            <a:r>
              <a:rPr lang="en-US" sz="2800" b="1" i="0" u="none" strike="noStrike" cap="none">
                <a:solidFill>
                  <a:schemeClr val="lt1"/>
                </a:solidFill>
                <a:latin typeface="Catamaran Light"/>
                <a:ea typeface="Catamaran Light"/>
                <a:cs typeface="Catamaran Light"/>
                <a:sym typeface="Catamaran Light"/>
              </a:rPr>
              <a:t>strategy include:</a:t>
            </a:r>
            <a:endParaRPr sz="2800" b="0" i="0" u="none" strike="noStrike" cap="none">
              <a:solidFill>
                <a:schemeClr val="lt1"/>
              </a:solidFill>
              <a:latin typeface="Catamaran Light"/>
              <a:ea typeface="Catamaran Light"/>
              <a:cs typeface="Catamaran Light"/>
              <a:sym typeface="Catamaran Light"/>
            </a:endParaRPr>
          </a:p>
          <a:p>
            <a:pPr marL="457200" marR="0" lvl="1" indent="-342900" algn="l" rtl="0">
              <a:lnSpc>
                <a:spcPct val="100000"/>
              </a:lnSpc>
              <a:spcBef>
                <a:spcPts val="1600"/>
              </a:spcBef>
              <a:spcAft>
                <a:spcPts val="0"/>
              </a:spcAft>
              <a:buClr>
                <a:schemeClr val="lt1"/>
              </a:buClr>
              <a:buSzPts val="1200"/>
              <a:buFont typeface="Arial"/>
              <a:buChar char="•"/>
            </a:pPr>
            <a:r>
              <a:rPr lang="en-US" sz="2400" b="0" i="0" u="none" strike="noStrike" cap="none">
                <a:solidFill>
                  <a:schemeClr val="lt1"/>
                </a:solidFill>
                <a:latin typeface="Catamaran Light"/>
                <a:ea typeface="Catamaran Light"/>
                <a:cs typeface="Catamaran Light"/>
                <a:sym typeface="Catamaran Light"/>
              </a:rPr>
              <a:t>Heirs further away in distance may place less priority on keeping the land intact.</a:t>
            </a:r>
            <a:endParaRPr/>
          </a:p>
          <a:p>
            <a:pPr marL="457200" marR="0" lvl="1" indent="-393700" algn="l" rtl="0">
              <a:lnSpc>
                <a:spcPct val="100000"/>
              </a:lnSpc>
              <a:spcBef>
                <a:spcPts val="1600"/>
              </a:spcBef>
              <a:spcAft>
                <a:spcPts val="0"/>
              </a:spcAft>
              <a:buClr>
                <a:schemeClr val="lt1"/>
              </a:buClr>
              <a:buSzPts val="2000"/>
              <a:buFont typeface="Arial"/>
              <a:buChar char="•"/>
            </a:pPr>
            <a:r>
              <a:rPr lang="en-US" sz="2400" b="0" i="0" u="none" strike="noStrike" cap="none">
                <a:solidFill>
                  <a:schemeClr val="lt1"/>
                </a:solidFill>
                <a:latin typeface="Catamaran Light"/>
                <a:ea typeface="Catamaran Light"/>
                <a:cs typeface="Catamaran Light"/>
                <a:sym typeface="Catamaran Light"/>
              </a:rPr>
              <a:t>All heirs may not agree on proper land use and access. </a:t>
            </a:r>
            <a:endParaRPr/>
          </a:p>
          <a:p>
            <a:pPr marL="457200" marR="0" lvl="1" indent="-393700" algn="l" rtl="0">
              <a:lnSpc>
                <a:spcPct val="100000"/>
              </a:lnSpc>
              <a:spcBef>
                <a:spcPts val="1600"/>
              </a:spcBef>
              <a:spcAft>
                <a:spcPts val="0"/>
              </a:spcAft>
              <a:buClr>
                <a:schemeClr val="lt1"/>
              </a:buClr>
              <a:buSzPts val="2000"/>
              <a:buFont typeface="Arial"/>
              <a:buChar char="•"/>
            </a:pPr>
            <a:r>
              <a:rPr lang="en-US" sz="2400" b="0" i="0" u="none" strike="noStrike" cap="none">
                <a:solidFill>
                  <a:schemeClr val="lt1"/>
                </a:solidFill>
                <a:latin typeface="Catamaran Light"/>
                <a:ea typeface="Catamaran Light"/>
                <a:cs typeface="Catamaran Light"/>
                <a:sym typeface="Catamaran Light"/>
              </a:rPr>
              <a:t>Generations may value land differently. </a:t>
            </a:r>
            <a:endParaRPr/>
          </a:p>
        </p:txBody>
      </p:sp>
      <p:pic>
        <p:nvPicPr>
          <p:cNvPr id="462" name="Google Shape;462;p10" descr="A windmill in a field&#10;&#10;AI-generated content may be incorrect."/>
          <p:cNvPicPr preferRelativeResize="0"/>
          <p:nvPr/>
        </p:nvPicPr>
        <p:blipFill rotWithShape="1">
          <a:blip r:embed="rId3">
            <a:alphaModFix/>
          </a:blip>
          <a:srcRect/>
          <a:stretch/>
        </p:blipFill>
        <p:spPr>
          <a:xfrm>
            <a:off x="6733859" y="0"/>
            <a:ext cx="2286000" cy="152115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28"/>
          <p:cNvSpPr txBox="1">
            <a:spLocks noGrp="1"/>
          </p:cNvSpPr>
          <p:nvPr>
            <p:ph type="body" idx="1"/>
          </p:nvPr>
        </p:nvSpPr>
        <p:spPr>
          <a:xfrm>
            <a:off x="320445" y="1136189"/>
            <a:ext cx="8503110" cy="830262"/>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lt1"/>
              </a:buClr>
              <a:buSzPts val="1200"/>
              <a:buNone/>
            </a:pPr>
            <a:r>
              <a:rPr lang="en-US" sz="2000" b="1">
                <a:solidFill>
                  <a:schemeClr val="dk1"/>
                </a:solidFill>
              </a:rPr>
              <a:t>“For [the family], the commitment to heir land remained in force, enforced not by law – where the practice and concept was vulnerable – but by shared understanding… The land should stay </a:t>
            </a:r>
            <a:r>
              <a:rPr lang="en-US" sz="2000" b="1" u="sng">
                <a:solidFill>
                  <a:schemeClr val="dk1"/>
                </a:solidFill>
              </a:rPr>
              <a:t>undivided</a:t>
            </a:r>
            <a:r>
              <a:rPr lang="en-US" sz="2000" b="1">
                <a:solidFill>
                  <a:schemeClr val="dk1"/>
                </a:solidFill>
              </a:rPr>
              <a:t>, open to and </a:t>
            </a:r>
            <a:r>
              <a:rPr lang="en-US" sz="2000" b="1" u="sng">
                <a:solidFill>
                  <a:schemeClr val="dk1"/>
                </a:solidFill>
              </a:rPr>
              <a:t>for all the heirs</a:t>
            </a:r>
            <a:r>
              <a:rPr lang="en-US" sz="2000" b="1">
                <a:solidFill>
                  <a:schemeClr val="dk1"/>
                </a:solidFill>
              </a:rPr>
              <a:t>.</a:t>
            </a:r>
            <a:endParaRPr>
              <a:solidFill>
                <a:schemeClr val="dk1"/>
              </a:solidFill>
            </a:endParaRPr>
          </a:p>
          <a:p>
            <a:pPr marL="0" lvl="0" indent="0" algn="l" rtl="0">
              <a:lnSpc>
                <a:spcPct val="115000"/>
              </a:lnSpc>
              <a:spcBef>
                <a:spcPts val="1600"/>
              </a:spcBef>
              <a:spcAft>
                <a:spcPts val="0"/>
              </a:spcAft>
              <a:buClr>
                <a:schemeClr val="lt1"/>
              </a:buClr>
              <a:buSzPts val="1200"/>
              <a:buNone/>
            </a:pPr>
            <a:r>
              <a:rPr lang="en-US" sz="2000" b="1">
                <a:solidFill>
                  <a:schemeClr val="dk1"/>
                </a:solidFill>
              </a:rPr>
              <a:t>Land is not a commodity that is sold, but </a:t>
            </a:r>
            <a:r>
              <a:rPr lang="en-US" sz="2000" b="1" u="sng">
                <a:solidFill>
                  <a:schemeClr val="dk1"/>
                </a:solidFill>
              </a:rPr>
              <a:t>a right</a:t>
            </a:r>
            <a:r>
              <a:rPr lang="en-US" sz="2000" b="1">
                <a:solidFill>
                  <a:schemeClr val="dk1"/>
                </a:solidFill>
              </a:rPr>
              <a:t> that is transferred to kin as needed.</a:t>
            </a:r>
            <a:endParaRPr>
              <a:solidFill>
                <a:schemeClr val="dk1"/>
              </a:solidFill>
            </a:endParaRPr>
          </a:p>
          <a:p>
            <a:pPr marL="0" lvl="0" indent="0" algn="l" rtl="0">
              <a:lnSpc>
                <a:spcPct val="115000"/>
              </a:lnSpc>
              <a:spcBef>
                <a:spcPts val="1600"/>
              </a:spcBef>
              <a:spcAft>
                <a:spcPts val="0"/>
              </a:spcAft>
              <a:buClr>
                <a:schemeClr val="lt1"/>
              </a:buClr>
              <a:buSzPts val="1200"/>
              <a:buNone/>
            </a:pPr>
            <a:r>
              <a:rPr lang="en-US" sz="2000" b="1">
                <a:solidFill>
                  <a:schemeClr val="dk1"/>
                </a:solidFill>
              </a:rPr>
              <a:t>The land was for open access and undivided family use, and not to be restricted by deeds.”</a:t>
            </a:r>
            <a:endParaRPr>
              <a:solidFill>
                <a:schemeClr val="dk1"/>
              </a:solidFill>
            </a:endParaRPr>
          </a:p>
          <a:p>
            <a:pPr marL="0" marR="0" lvl="0" indent="0" algn="r" rtl="0">
              <a:lnSpc>
                <a:spcPct val="100000"/>
              </a:lnSpc>
              <a:spcBef>
                <a:spcPts val="1600"/>
              </a:spcBef>
              <a:spcAft>
                <a:spcPts val="0"/>
              </a:spcAft>
              <a:buClr>
                <a:srgbClr val="000000"/>
              </a:buClr>
              <a:buSzPts val="1500"/>
              <a:buFont typeface="Arial"/>
              <a:buNone/>
            </a:pPr>
            <a:r>
              <a:rPr lang="en-US" sz="1100" b="1" i="0" u="none" strike="noStrike" cap="none">
                <a:solidFill>
                  <a:schemeClr val="dk1"/>
                </a:solidFill>
                <a:latin typeface="Arial"/>
                <a:ea typeface="Arial"/>
                <a:cs typeface="Arial"/>
                <a:sym typeface="Arial"/>
              </a:rPr>
              <a:t>A Mind to Stay: White Plantation, Black Homeland, Sydney Nathans (2017)</a:t>
            </a:r>
            <a:endParaRPr sz="1800">
              <a:solidFill>
                <a:schemeClr val="dk1"/>
              </a:solidFill>
            </a:endParaRPr>
          </a:p>
          <a:p>
            <a:pPr marL="0" lvl="0" indent="0" algn="l" rtl="0">
              <a:lnSpc>
                <a:spcPct val="115000"/>
              </a:lnSpc>
              <a:spcBef>
                <a:spcPts val="0"/>
              </a:spcBef>
              <a:spcAft>
                <a:spcPts val="1600"/>
              </a:spcAft>
              <a:buClr>
                <a:schemeClr val="lt1"/>
              </a:buClr>
              <a:buSzPts val="1200"/>
              <a:buNone/>
            </a:pPr>
            <a:endParaRPr sz="2000">
              <a:solidFill>
                <a:schemeClr val="lt1"/>
              </a:solidFill>
            </a:endParaRPr>
          </a:p>
        </p:txBody>
      </p:sp>
      <p:sp>
        <p:nvSpPr>
          <p:cNvPr id="468" name="Google Shape;468;p28"/>
          <p:cNvSpPr txBox="1">
            <a:spLocks noGrp="1"/>
          </p:cNvSpPr>
          <p:nvPr>
            <p:ph type="title" idx="4294967295"/>
          </p:nvPr>
        </p:nvSpPr>
        <p:spPr>
          <a:xfrm>
            <a:off x="244800" y="273775"/>
            <a:ext cx="8140700" cy="574675"/>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dk1"/>
                </a:solidFill>
              </a:rPr>
              <a:t>Consider this Quote: Valuing Land in Common </a:t>
            </a:r>
            <a:endParaRPr>
              <a:solidFill>
                <a:schemeClr val="dk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34"/>
          <p:cNvSpPr txBox="1">
            <a:spLocks noGrp="1"/>
          </p:cNvSpPr>
          <p:nvPr>
            <p:ph type="body" idx="1"/>
          </p:nvPr>
        </p:nvSpPr>
        <p:spPr>
          <a:xfrm>
            <a:off x="320445" y="1200989"/>
            <a:ext cx="8503110" cy="830262"/>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3000"/>
              <a:buFont typeface="Arial"/>
              <a:buNone/>
            </a:pPr>
            <a:r>
              <a:rPr lang="en-US" sz="2000" b="0" i="0" u="none" strike="noStrike" cap="none">
                <a:solidFill>
                  <a:schemeClr val="dk1"/>
                </a:solidFill>
                <a:latin typeface="Catamaran Light"/>
                <a:ea typeface="Catamaran Light"/>
                <a:cs typeface="Catamaran Light"/>
                <a:sym typeface="Catamaran Light"/>
              </a:rPr>
              <a:t>“When young people grow up…they don’t see the necessity of owning land….My parents, my grandparents, suffered all their lives to buy eleven hundred acres of land…[Land] had a sentimental value to it, ‘cause we had to get a livelihood, we had to get our bread from the land...Now children  think that milk comes from the store. They don’t see the relevance of the land...[They] have no idea what it took…to own land.”</a:t>
            </a:r>
            <a:endParaRPr sz="2000">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rgbClr val="000000"/>
              </a:buClr>
              <a:buSzPts val="2500"/>
              <a:buFont typeface="Arial"/>
              <a:buNone/>
            </a:pPr>
            <a:endParaRPr sz="1800" b="0" i="0" u="none" strike="noStrike" cap="none">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rgbClr val="000000"/>
              </a:buClr>
              <a:buSzPts val="1500"/>
              <a:buFont typeface="Arial"/>
              <a:buNone/>
            </a:pPr>
            <a:r>
              <a:rPr lang="en-US" sz="1100" b="1" i="0" u="none" strike="noStrike" cap="none">
                <a:solidFill>
                  <a:schemeClr val="dk1"/>
                </a:solidFill>
                <a:latin typeface="Catamaran Light"/>
                <a:ea typeface="Catamaran Light"/>
                <a:cs typeface="Catamaran Light"/>
                <a:sym typeface="Catamaran Light"/>
              </a:rPr>
              <a:t>A Mind to Stay: White Plantation, Black Homeland, Sydney Nathans (2017)</a:t>
            </a:r>
            <a:endParaRPr sz="3600">
              <a:solidFill>
                <a:schemeClr val="dk1"/>
              </a:solidFill>
              <a:latin typeface="Catamaran Light"/>
              <a:ea typeface="Catamaran Light"/>
              <a:cs typeface="Catamaran Light"/>
              <a:sym typeface="Catamaran Light"/>
            </a:endParaRPr>
          </a:p>
          <a:p>
            <a:pPr marL="0" lvl="0" indent="0" algn="l" rtl="0">
              <a:lnSpc>
                <a:spcPct val="115000"/>
              </a:lnSpc>
              <a:spcBef>
                <a:spcPts val="0"/>
              </a:spcBef>
              <a:spcAft>
                <a:spcPts val="1600"/>
              </a:spcAft>
              <a:buClr>
                <a:schemeClr val="lt1"/>
              </a:buClr>
              <a:buSzPts val="1200"/>
              <a:buNone/>
            </a:pPr>
            <a:endParaRPr sz="2000">
              <a:solidFill>
                <a:schemeClr val="dk1"/>
              </a:solidFill>
            </a:endParaRPr>
          </a:p>
        </p:txBody>
      </p:sp>
      <p:sp>
        <p:nvSpPr>
          <p:cNvPr id="474" name="Google Shape;474;p34"/>
          <p:cNvSpPr txBox="1">
            <a:spLocks noGrp="1"/>
          </p:cNvSpPr>
          <p:nvPr>
            <p:ph type="title" idx="4294967295"/>
          </p:nvPr>
        </p:nvSpPr>
        <p:spPr>
          <a:xfrm>
            <a:off x="223200" y="535200"/>
            <a:ext cx="8520113" cy="319088"/>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dk1"/>
                </a:solidFill>
              </a:rPr>
              <a:t>Consider this quote: Changing Values </a:t>
            </a:r>
            <a:endParaRPr>
              <a:solidFill>
                <a:schemeClr val="dk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3"/>
          <p:cNvSpPr/>
          <p:nvPr/>
        </p:nvSpPr>
        <p:spPr>
          <a:xfrm rot="10800000" flipH="1">
            <a:off x="96166" y="79426"/>
            <a:ext cx="8914483" cy="892124"/>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Google Shape;480;p33"/>
          <p:cNvSpPr txBox="1">
            <a:spLocks noGrp="1"/>
          </p:cNvSpPr>
          <p:nvPr>
            <p:ph type="body" idx="1"/>
          </p:nvPr>
        </p:nvSpPr>
        <p:spPr>
          <a:xfrm>
            <a:off x="-96166" y="164331"/>
            <a:ext cx="9144000" cy="722313"/>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sz="2700">
                <a:solidFill>
                  <a:schemeClr val="lt1"/>
                </a:solidFill>
              </a:rPr>
              <a:t>How Property Law is Used to Appropriate Black Land</a:t>
            </a:r>
            <a:endParaRPr sz="2700"/>
          </a:p>
        </p:txBody>
      </p:sp>
      <p:pic>
        <p:nvPicPr>
          <p:cNvPr id="481" name="Google Shape;481;p33" title="How Property Law Is Used to Appropriate Black Land"/>
          <p:cNvPicPr preferRelativeResize="0"/>
          <p:nvPr/>
        </p:nvPicPr>
        <p:blipFill rotWithShape="1">
          <a:blip r:embed="rId3">
            <a:alphaModFix/>
          </a:blip>
          <a:srcRect/>
          <a:stretch/>
        </p:blipFill>
        <p:spPr>
          <a:xfrm>
            <a:off x="372874" y="1299352"/>
            <a:ext cx="6094750" cy="3443550"/>
          </a:xfrm>
          <a:prstGeom prst="rect">
            <a:avLst/>
          </a:prstGeom>
          <a:noFill/>
          <a:ln>
            <a:noFill/>
          </a:ln>
        </p:spPr>
      </p:pic>
      <p:pic>
        <p:nvPicPr>
          <p:cNvPr id="482" name="Google Shape;482;p33" descr="A yellow triangle with a exclamation mark&#10;&#10;Description automatically generated"/>
          <p:cNvPicPr preferRelativeResize="0"/>
          <p:nvPr/>
        </p:nvPicPr>
        <p:blipFill rotWithShape="1">
          <a:blip r:embed="rId4">
            <a:alphaModFix/>
          </a:blip>
          <a:srcRect/>
          <a:stretch/>
        </p:blipFill>
        <p:spPr>
          <a:xfrm>
            <a:off x="6787913" y="2148840"/>
            <a:ext cx="1895303" cy="173736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1"/>
                                        </p:tgtEl>
                                        <p:attrNameLst>
                                          <p:attrName>style.visibility</p:attrName>
                                        </p:attrNameLst>
                                      </p:cBhvr>
                                      <p:to>
                                        <p:strVal val="visible"/>
                                      </p:to>
                                    </p:set>
                                    <p:animEffect transition="in" filter="fade">
                                      <p:cBhvr>
                                        <p:cTn id="7" dur="1"/>
                                        <p:tgtEl>
                                          <p:spTgt spid="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g2b2074257d1_0_73"/>
          <p:cNvSpPr txBox="1">
            <a:spLocks noGrp="1"/>
          </p:cNvSpPr>
          <p:nvPr>
            <p:ph type="body" idx="1"/>
          </p:nvPr>
        </p:nvSpPr>
        <p:spPr>
          <a:xfrm>
            <a:off x="1935126" y="1277316"/>
            <a:ext cx="6897600" cy="504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200"/>
              <a:buNone/>
            </a:pPr>
            <a:r>
              <a:rPr lang="en-US"/>
              <a:t>What comes up for you?</a:t>
            </a:r>
            <a:endParaRPr/>
          </a:p>
        </p:txBody>
      </p:sp>
      <p:sp>
        <p:nvSpPr>
          <p:cNvPr id="488" name="Google Shape;488;g2b2074257d1_0_73"/>
          <p:cNvSpPr txBox="1">
            <a:spLocks noGrp="1"/>
          </p:cNvSpPr>
          <p:nvPr>
            <p:ph type="title"/>
          </p:nvPr>
        </p:nvSpPr>
        <p:spPr>
          <a:xfrm>
            <a:off x="1935126" y="445025"/>
            <a:ext cx="6897300" cy="57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800"/>
              <a:buNone/>
            </a:pPr>
            <a:r>
              <a:rPr lang="en-US" sz="3000"/>
              <a:t>Video Debrief</a:t>
            </a:r>
            <a:endParaRPr sz="3000"/>
          </a:p>
        </p:txBody>
      </p:sp>
      <p:sp>
        <p:nvSpPr>
          <p:cNvPr id="489" name="Google Shape;489;g2b2074257d1_0_73"/>
          <p:cNvSpPr txBox="1">
            <a:spLocks noGrp="1"/>
          </p:cNvSpPr>
          <p:nvPr>
            <p:ph type="body" idx="3"/>
          </p:nvPr>
        </p:nvSpPr>
        <p:spPr>
          <a:xfrm>
            <a:off x="1934826" y="1796774"/>
            <a:ext cx="6897600" cy="779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200"/>
              <a:buNone/>
            </a:pPr>
            <a:r>
              <a:rPr lang="en-US">
                <a:latin typeface="Arial"/>
                <a:ea typeface="Arial"/>
                <a:cs typeface="Arial"/>
                <a:sym typeface="Arial"/>
              </a:rPr>
              <a:t>Does it bring to the light the significance of the problem?</a:t>
            </a:r>
            <a:endParaRPr/>
          </a:p>
        </p:txBody>
      </p:sp>
      <p:sp>
        <p:nvSpPr>
          <p:cNvPr id="490" name="Google Shape;490;g2b2074257d1_0_73"/>
          <p:cNvSpPr txBox="1">
            <a:spLocks noGrp="1"/>
          </p:cNvSpPr>
          <p:nvPr>
            <p:ph type="body" idx="4"/>
          </p:nvPr>
        </p:nvSpPr>
        <p:spPr>
          <a:xfrm>
            <a:off x="1934826" y="3502636"/>
            <a:ext cx="6897600" cy="779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200"/>
              <a:buNone/>
            </a:pPr>
            <a:r>
              <a:rPr lang="en-US"/>
              <a:t>Questions</a:t>
            </a:r>
            <a:endParaRPr/>
          </a:p>
        </p:txBody>
      </p:sp>
      <p:sp>
        <p:nvSpPr>
          <p:cNvPr id="491" name="Google Shape;491;g2b2074257d1_0_73"/>
          <p:cNvSpPr txBox="1">
            <a:spLocks noGrp="1"/>
          </p:cNvSpPr>
          <p:nvPr>
            <p:ph type="body" idx="3"/>
          </p:nvPr>
        </p:nvSpPr>
        <p:spPr>
          <a:xfrm>
            <a:off x="1934826" y="2649705"/>
            <a:ext cx="6897600" cy="779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200"/>
              <a:buNone/>
            </a:pPr>
            <a:r>
              <a:rPr lang="en-US">
                <a:latin typeface="Arial"/>
                <a:ea typeface="Arial"/>
                <a:cs typeface="Arial"/>
                <a:sym typeface="Arial"/>
              </a:rPr>
              <a:t>Do you see where you can act to avoid this situation?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576F909-01BD-31F8-57F7-F9E4EBFF13E7}"/>
              </a:ext>
            </a:extLst>
          </p:cNvPr>
          <p:cNvSpPr>
            <a:spLocks noGrp="1"/>
          </p:cNvSpPr>
          <p:nvPr>
            <p:ph idx="1"/>
          </p:nvPr>
        </p:nvSpPr>
        <p:spPr>
          <a:xfrm>
            <a:off x="141514" y="788363"/>
            <a:ext cx="8915400" cy="4355137"/>
          </a:xfrm>
        </p:spPr>
        <p:txBody>
          <a:bodyPr>
            <a:normAutofit fontScale="62500" lnSpcReduction="20000"/>
          </a:bodyPr>
          <a:lstStyle/>
          <a:p>
            <a:pPr marL="0" indent="0">
              <a:lnSpc>
                <a:spcPct val="120000"/>
              </a:lnSpc>
              <a:buNone/>
            </a:pPr>
            <a:r>
              <a:rPr lang="en-US" sz="3200" dirty="0"/>
              <a:t>To file a program discrimination complaint, a complainant should complete a Form AD-3027, USDA Program Discrimination Complaint Form, which can be obtained online at https://</a:t>
            </a:r>
            <a:r>
              <a:rPr lang="en-US" sz="3200" dirty="0" err="1"/>
              <a:t>www.usda.gov</a:t>
            </a:r>
            <a:r>
              <a:rPr lang="en-US" sz="3200" dirty="0"/>
              <a:t>/sites/default/files/documents/ad-3027.pdf, from any USDA office, by calling (866) 632-9992, or by writing a letter addressed to USDA. The letter must contain the complainant’s name, address, telephone number, and a written description of the alleged discriminatory action in sufficient detail to inform the Office of the Assistant Secretary for Civil Rights (OASCR) about the nature and date of an alleged civil rights violation. The completed AD-3027 form or letter must be submitted to USDA by: </a:t>
            </a:r>
          </a:p>
          <a:p>
            <a:pPr marL="0" indent="0">
              <a:lnSpc>
                <a:spcPct val="120000"/>
              </a:lnSpc>
              <a:buNone/>
            </a:pPr>
            <a:r>
              <a:rPr lang="en-US" sz="3200" dirty="0"/>
              <a:t>mail: U.S. Department of Agriculture Office of the Assistant Secretary for Civil Rights 1400 Independence Avenue, SW Washington, D.C. 20250-9410; or email: </a:t>
            </a:r>
            <a:r>
              <a:rPr lang="en-US" sz="3200" dirty="0" err="1"/>
              <a:t>program.intake@usda.gov</a:t>
            </a:r>
            <a:r>
              <a:rPr lang="en-US" sz="3200" dirty="0"/>
              <a:t> </a:t>
            </a:r>
          </a:p>
          <a:p>
            <a:pPr marL="0" indent="0">
              <a:lnSpc>
                <a:spcPct val="120000"/>
              </a:lnSpc>
              <a:buNone/>
            </a:pPr>
            <a:r>
              <a:rPr lang="en-US" sz="3200" dirty="0"/>
              <a:t>This institution is an equal opportunity provider.</a:t>
            </a:r>
          </a:p>
          <a:p>
            <a:endParaRPr lang="en-US" dirty="0"/>
          </a:p>
        </p:txBody>
      </p:sp>
      <p:pic>
        <p:nvPicPr>
          <p:cNvPr id="7" name="Picture 6">
            <a:extLst>
              <a:ext uri="{FF2B5EF4-FFF2-40B4-BE49-F238E27FC236}">
                <a16:creationId xmlns:a16="http://schemas.microsoft.com/office/drawing/2014/main" id="{4D3E44AF-DF06-684C-C2F0-5197956569FE}"/>
              </a:ext>
            </a:extLst>
          </p:cNvPr>
          <p:cNvPicPr>
            <a:picLocks noChangeAspect="1"/>
          </p:cNvPicPr>
          <p:nvPr/>
        </p:nvPicPr>
        <p:blipFill>
          <a:blip r:embed="rId2"/>
          <a:stretch>
            <a:fillRect/>
          </a:stretch>
        </p:blipFill>
        <p:spPr>
          <a:xfrm>
            <a:off x="1752260" y="274013"/>
            <a:ext cx="5639481" cy="514350"/>
          </a:xfrm>
          <a:prstGeom prst="rect">
            <a:avLst/>
          </a:prstGeom>
        </p:spPr>
      </p:pic>
    </p:spTree>
    <p:extLst>
      <p:ext uri="{BB962C8B-B14F-4D97-AF65-F5344CB8AC3E}">
        <p14:creationId xmlns:p14="http://schemas.microsoft.com/office/powerpoint/2010/main" val="28450012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pic>
        <p:nvPicPr>
          <p:cNvPr id="496" name="Google Shape;496;g2abf99d610a_3_0" descr="A picture containing tree, outdoor, ground, grass  Description automatically generated"/>
          <p:cNvPicPr preferRelativeResize="0"/>
          <p:nvPr/>
        </p:nvPicPr>
        <p:blipFill rotWithShape="1">
          <a:blip r:embed="rId3">
            <a:alphaModFix/>
          </a:blip>
          <a:srcRect/>
          <a:stretch/>
        </p:blipFill>
        <p:spPr>
          <a:xfrm flipH="1">
            <a:off x="1154596" y="0"/>
            <a:ext cx="6858000" cy="5143501"/>
          </a:xfrm>
          <a:prstGeom prst="rect">
            <a:avLst/>
          </a:prstGeom>
          <a:noFill/>
          <a:ln>
            <a:noFill/>
          </a:ln>
        </p:spPr>
      </p:pic>
      <p:sp>
        <p:nvSpPr>
          <p:cNvPr id="497" name="Google Shape;497;g2abf99d610a_3_0"/>
          <p:cNvSpPr/>
          <p:nvPr/>
        </p:nvSpPr>
        <p:spPr>
          <a:xfrm rot="5400000">
            <a:off x="3413998" y="-2000289"/>
            <a:ext cx="2316000" cy="9144000"/>
          </a:xfrm>
          <a:prstGeom prst="rect">
            <a:avLst/>
          </a:prstGeom>
          <a:solidFill>
            <a:srgbClr val="908269">
              <a:alpha val="8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 name="Google Shape;498;g2abf99d610a_3_0"/>
          <p:cNvSpPr txBox="1">
            <a:spLocks noGrp="1"/>
          </p:cNvSpPr>
          <p:nvPr>
            <p:ph type="body" idx="1"/>
          </p:nvPr>
        </p:nvSpPr>
        <p:spPr>
          <a:xfrm>
            <a:off x="510865" y="1877234"/>
            <a:ext cx="8145600" cy="1389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Livvic"/>
              <a:buNone/>
            </a:pPr>
            <a:r>
              <a:rPr lang="en-US" sz="2800" b="1" i="0" u="none" strike="noStrike" cap="none">
                <a:solidFill>
                  <a:schemeClr val="lt1"/>
                </a:solidFill>
                <a:latin typeface="Livvic"/>
                <a:ea typeface="Livvic"/>
                <a:cs typeface="Livvic"/>
                <a:sym typeface="Livvic"/>
              </a:rPr>
              <a:t>Part I</a:t>
            </a:r>
            <a:r>
              <a:rPr lang="en-US" sz="2800"/>
              <a:t>V</a:t>
            </a:r>
            <a:r>
              <a:rPr lang="en-US" sz="2800" b="1" i="0" u="none" strike="noStrike" cap="none">
                <a:solidFill>
                  <a:schemeClr val="lt1"/>
                </a:solidFill>
                <a:latin typeface="Livvic"/>
                <a:ea typeface="Livvic"/>
                <a:cs typeface="Livvic"/>
                <a:sym typeface="Livvic"/>
              </a:rPr>
              <a:t>: </a:t>
            </a:r>
            <a:r>
              <a:rPr lang="en-US" sz="2800"/>
              <a:t>Fractional Ownership:</a:t>
            </a:r>
            <a:br>
              <a:rPr lang="en-US" sz="2800"/>
            </a:br>
            <a:r>
              <a:rPr lang="en-US" sz="2800"/>
              <a:t>Challenges of Time, </a:t>
            </a:r>
            <a:br>
              <a:rPr lang="en-US" sz="2800"/>
            </a:br>
            <a:r>
              <a:rPr lang="en-US" sz="2800"/>
              <a:t>Distance, and Knowledge</a:t>
            </a:r>
            <a:endParaRPr/>
          </a:p>
          <a:p>
            <a:pPr marL="152400" lvl="0" indent="0" algn="ctr" rtl="0">
              <a:lnSpc>
                <a:spcPct val="115000"/>
              </a:lnSpc>
              <a:spcBef>
                <a:spcPts val="0"/>
              </a:spcBef>
              <a:spcAft>
                <a:spcPts val="0"/>
              </a:spcAft>
              <a:buSzPts val="1200"/>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30"/>
          <p:cNvSpPr/>
          <p:nvPr/>
        </p:nvSpPr>
        <p:spPr>
          <a:xfrm rot="5400000">
            <a:off x="2685752" y="-1771351"/>
            <a:ext cx="3772497"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p30"/>
          <p:cNvSpPr/>
          <p:nvPr/>
        </p:nvSpPr>
        <p:spPr>
          <a:xfrm rot="10800000" flipH="1">
            <a:off x="96167" y="79426"/>
            <a:ext cx="4561558"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p30"/>
          <p:cNvSpPr txBox="1">
            <a:spLocks noGrp="1"/>
          </p:cNvSpPr>
          <p:nvPr>
            <p:ph type="title"/>
          </p:nvPr>
        </p:nvSpPr>
        <p:spPr>
          <a:xfrm>
            <a:off x="96167" y="313292"/>
            <a:ext cx="8520600" cy="318976"/>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Fractional Ownership</a:t>
            </a:r>
            <a:endParaRPr>
              <a:solidFill>
                <a:schemeClr val="lt1"/>
              </a:solidFill>
            </a:endParaRPr>
          </a:p>
        </p:txBody>
      </p:sp>
      <p:sp>
        <p:nvSpPr>
          <p:cNvPr id="506" name="Google Shape;506;p30"/>
          <p:cNvSpPr>
            <a:spLocks noGrp="1"/>
          </p:cNvSpPr>
          <p:nvPr>
            <p:ph type="pic" idx="2"/>
          </p:nvPr>
        </p:nvSpPr>
        <p:spPr>
          <a:xfrm>
            <a:off x="5900738" y="0"/>
            <a:ext cx="3243262" cy="1517227"/>
          </a:xfrm>
          <a:prstGeom prst="rect">
            <a:avLst/>
          </a:prstGeom>
          <a:noFill/>
          <a:ln>
            <a:noFill/>
          </a:ln>
        </p:spPr>
        <p:txBody>
          <a:bodyPr/>
          <a:lstStyle/>
          <a:p>
            <a:endParaRPr lang="en-US"/>
          </a:p>
        </p:txBody>
      </p:sp>
      <p:sp>
        <p:nvSpPr>
          <p:cNvPr id="507" name="Google Shape;507;p30"/>
          <p:cNvSpPr txBox="1">
            <a:spLocks noGrp="1"/>
          </p:cNvSpPr>
          <p:nvPr>
            <p:ph type="body" idx="1"/>
          </p:nvPr>
        </p:nvSpPr>
        <p:spPr>
          <a:xfrm>
            <a:off x="96838" y="1066800"/>
            <a:ext cx="8890408" cy="3738563"/>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lt1"/>
              </a:buClr>
              <a:buSzPts val="1200"/>
              <a:buNone/>
            </a:pPr>
            <a:r>
              <a:rPr lang="en-US" sz="2400">
                <a:solidFill>
                  <a:schemeClr val="lt1"/>
                </a:solidFill>
              </a:rPr>
              <a:t>The </a:t>
            </a:r>
            <a:r>
              <a:rPr lang="en-US" sz="3200" b="1">
                <a:solidFill>
                  <a:schemeClr val="lt1"/>
                </a:solidFill>
              </a:rPr>
              <a:t>SIZE</a:t>
            </a:r>
            <a:r>
              <a:rPr lang="en-US" sz="2400">
                <a:solidFill>
                  <a:schemeClr val="lt1"/>
                </a:solidFill>
              </a:rPr>
              <a:t> of each heirs’ fractional</a:t>
            </a:r>
            <a:endParaRPr/>
          </a:p>
          <a:p>
            <a:pPr marL="0" lvl="0" indent="0" algn="l" rtl="0">
              <a:lnSpc>
                <a:spcPct val="115000"/>
              </a:lnSpc>
              <a:spcBef>
                <a:spcPts val="0"/>
              </a:spcBef>
              <a:spcAft>
                <a:spcPts val="0"/>
              </a:spcAft>
              <a:buClr>
                <a:schemeClr val="lt1"/>
              </a:buClr>
              <a:buSzPts val="1200"/>
              <a:buNone/>
            </a:pPr>
            <a:r>
              <a:rPr lang="en-US" sz="2400">
                <a:solidFill>
                  <a:schemeClr val="lt1"/>
                </a:solidFill>
              </a:rPr>
              <a:t> ownership interest depends on </a:t>
            </a:r>
            <a:endParaRPr/>
          </a:p>
          <a:p>
            <a:pPr marL="0" lvl="0" indent="0" algn="l" rtl="0">
              <a:lnSpc>
                <a:spcPct val="115000"/>
              </a:lnSpc>
              <a:spcBef>
                <a:spcPts val="0"/>
              </a:spcBef>
              <a:spcAft>
                <a:spcPts val="0"/>
              </a:spcAft>
              <a:buClr>
                <a:schemeClr val="lt1"/>
              </a:buClr>
              <a:buSzPts val="1200"/>
              <a:buNone/>
            </a:pPr>
            <a:r>
              <a:rPr lang="en-US" sz="2400">
                <a:solidFill>
                  <a:schemeClr val="lt1"/>
                </a:solidFill>
              </a:rPr>
              <a:t>several factors such as:</a:t>
            </a:r>
            <a:endParaRPr/>
          </a:p>
          <a:p>
            <a:pPr marL="342900" lvl="0" indent="-342900" algn="l" rtl="0">
              <a:lnSpc>
                <a:spcPct val="115000"/>
              </a:lnSpc>
              <a:spcBef>
                <a:spcPts val="1600"/>
              </a:spcBef>
              <a:spcAft>
                <a:spcPts val="0"/>
              </a:spcAft>
              <a:buClr>
                <a:schemeClr val="lt1"/>
              </a:buClr>
              <a:buSzPts val="1200"/>
              <a:buFont typeface="Arial"/>
              <a:buChar char="•"/>
            </a:pPr>
            <a:r>
              <a:rPr lang="en-US" sz="2000">
                <a:solidFill>
                  <a:schemeClr val="lt1"/>
                </a:solidFill>
                <a:latin typeface="Catamaran Light"/>
                <a:ea typeface="Catamaran Light"/>
                <a:cs typeface="Catamaran Light"/>
                <a:sym typeface="Catamaran Light"/>
              </a:rPr>
              <a:t>How many generations removed is an heir from the original deceased landowner?</a:t>
            </a:r>
            <a:endParaRPr/>
          </a:p>
          <a:p>
            <a:pPr marL="342900" lvl="0" indent="-342900" algn="l" rtl="0">
              <a:lnSpc>
                <a:spcPct val="115000"/>
              </a:lnSpc>
              <a:spcBef>
                <a:spcPts val="1600"/>
              </a:spcBef>
              <a:spcAft>
                <a:spcPts val="0"/>
              </a:spcAft>
              <a:buClr>
                <a:schemeClr val="lt1"/>
              </a:buClr>
              <a:buSzPts val="1200"/>
              <a:buFont typeface="Arial"/>
              <a:buChar char="•"/>
            </a:pPr>
            <a:r>
              <a:rPr lang="en-US" sz="2000" i="0" u="none" strike="noStrike" cap="none">
                <a:solidFill>
                  <a:schemeClr val="lt1"/>
                </a:solidFill>
                <a:latin typeface="Catamaran Light"/>
                <a:ea typeface="Catamaran Light"/>
                <a:cs typeface="Catamaran Light"/>
                <a:sym typeface="Catamaran Light"/>
              </a:rPr>
              <a:t>How many </a:t>
            </a:r>
            <a:r>
              <a:rPr lang="en-US" sz="2000">
                <a:solidFill>
                  <a:schemeClr val="lt1"/>
                </a:solidFill>
                <a:latin typeface="Catamaran Light"/>
                <a:ea typeface="Catamaran Light"/>
                <a:cs typeface="Catamaran Light"/>
                <a:sym typeface="Catamaran Light"/>
              </a:rPr>
              <a:t>heirs can rightfully take their inheritance at a specific point in time?</a:t>
            </a:r>
            <a:endParaRPr sz="2000" i="0" u="none" strike="noStrike" cap="none">
              <a:solidFill>
                <a:schemeClr val="lt1"/>
              </a:solidFill>
              <a:latin typeface="Catamaran Light"/>
              <a:ea typeface="Catamaran Light"/>
              <a:cs typeface="Catamaran Light"/>
              <a:sym typeface="Catamaran Light"/>
            </a:endParaRPr>
          </a:p>
          <a:p>
            <a:pPr marL="0" lvl="0" indent="0" algn="l" rtl="0">
              <a:lnSpc>
                <a:spcPct val="115000"/>
              </a:lnSpc>
              <a:spcBef>
                <a:spcPts val="1600"/>
              </a:spcBef>
              <a:spcAft>
                <a:spcPts val="1600"/>
              </a:spcAft>
              <a:buClr>
                <a:schemeClr val="lt1"/>
              </a:buClr>
              <a:buSzPts val="1200"/>
              <a:buNone/>
            </a:pPr>
            <a:endParaRPr sz="2000">
              <a:solidFill>
                <a:schemeClr val="lt1"/>
              </a:solidFill>
            </a:endParaRPr>
          </a:p>
        </p:txBody>
      </p:sp>
      <p:pic>
        <p:nvPicPr>
          <p:cNvPr id="508" name="Google Shape;508;p30" descr="Chart, pie chart  Description automatically generated"/>
          <p:cNvPicPr preferRelativeResize="0"/>
          <p:nvPr/>
        </p:nvPicPr>
        <p:blipFill rotWithShape="1">
          <a:blip r:embed="rId3">
            <a:alphaModFix/>
          </a:blip>
          <a:srcRect/>
          <a:stretch/>
        </p:blipFill>
        <p:spPr>
          <a:xfrm>
            <a:off x="5462780" y="31159"/>
            <a:ext cx="3681220" cy="207068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31"/>
          <p:cNvSpPr/>
          <p:nvPr/>
        </p:nvSpPr>
        <p:spPr>
          <a:xfrm rot="10800000" flipH="1">
            <a:off x="96166" y="79426"/>
            <a:ext cx="8914483" cy="892124"/>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 name="Google Shape;514;p31"/>
          <p:cNvSpPr txBox="1">
            <a:spLocks noGrp="1"/>
          </p:cNvSpPr>
          <p:nvPr>
            <p:ph type="body" idx="1"/>
          </p:nvPr>
        </p:nvSpPr>
        <p:spPr>
          <a:xfrm>
            <a:off x="308345" y="5113"/>
            <a:ext cx="8702304" cy="722313"/>
          </a:xfrm>
          <a:prstGeom prst="rect">
            <a:avLst/>
          </a:prstGeom>
          <a:noFill/>
          <a:ln>
            <a:noFill/>
          </a:ln>
        </p:spPr>
        <p:txBody>
          <a:bodyPr spcFirstLastPara="1" wrap="square" lIns="91425" tIns="91425" rIns="91425" bIns="91425" anchor="t" anchorCtr="0">
            <a:noAutofit/>
          </a:bodyPr>
          <a:lstStyle/>
          <a:p>
            <a:pPr marL="152400" lvl="0" indent="0" algn="l" rtl="0">
              <a:lnSpc>
                <a:spcPct val="100000"/>
              </a:lnSpc>
              <a:spcBef>
                <a:spcPts val="0"/>
              </a:spcBef>
              <a:spcAft>
                <a:spcPts val="0"/>
              </a:spcAft>
              <a:buSzPts val="1200"/>
              <a:buNone/>
            </a:pPr>
            <a:r>
              <a:rPr lang="en-US">
                <a:solidFill>
                  <a:schemeClr val="lt1"/>
                </a:solidFill>
              </a:rPr>
              <a:t>Time:  </a:t>
            </a:r>
            <a:br>
              <a:rPr lang="en-US">
                <a:solidFill>
                  <a:schemeClr val="lt1"/>
                </a:solidFill>
              </a:rPr>
            </a:br>
            <a:r>
              <a:rPr lang="en-US">
                <a:solidFill>
                  <a:schemeClr val="lt1"/>
                </a:solidFill>
              </a:rPr>
              <a:t>Across Generations, Things Get Complicated!</a:t>
            </a:r>
            <a:endParaRPr/>
          </a:p>
        </p:txBody>
      </p:sp>
      <p:sp>
        <p:nvSpPr>
          <p:cNvPr id="515" name="Google Shape;515;p31"/>
          <p:cNvSpPr txBox="1"/>
          <p:nvPr/>
        </p:nvSpPr>
        <p:spPr>
          <a:xfrm>
            <a:off x="362954" y="1198179"/>
            <a:ext cx="1136719" cy="3153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Parents</a:t>
            </a:r>
            <a:endParaRPr sz="1400" b="0" i="0" u="none" strike="noStrike" cap="none">
              <a:solidFill>
                <a:srgbClr val="000000"/>
              </a:solidFill>
              <a:latin typeface="Arial"/>
              <a:ea typeface="Arial"/>
              <a:cs typeface="Arial"/>
              <a:sym typeface="Arial"/>
            </a:endParaRPr>
          </a:p>
        </p:txBody>
      </p:sp>
      <p:sp>
        <p:nvSpPr>
          <p:cNvPr id="516" name="Google Shape;516;p31"/>
          <p:cNvSpPr txBox="1"/>
          <p:nvPr/>
        </p:nvSpPr>
        <p:spPr>
          <a:xfrm>
            <a:off x="362953" y="1881077"/>
            <a:ext cx="1136719" cy="3153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Children</a:t>
            </a:r>
            <a:endParaRPr sz="1400" b="0" i="0" u="none" strike="noStrike" cap="none">
              <a:solidFill>
                <a:srgbClr val="000000"/>
              </a:solidFill>
              <a:latin typeface="Arial"/>
              <a:ea typeface="Arial"/>
              <a:cs typeface="Arial"/>
              <a:sym typeface="Arial"/>
            </a:endParaRPr>
          </a:p>
        </p:txBody>
      </p:sp>
      <p:sp>
        <p:nvSpPr>
          <p:cNvPr id="517" name="Google Shape;517;p31"/>
          <p:cNvSpPr txBox="1"/>
          <p:nvPr/>
        </p:nvSpPr>
        <p:spPr>
          <a:xfrm>
            <a:off x="362953" y="3464602"/>
            <a:ext cx="186038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Great-grandchildren</a:t>
            </a:r>
            <a:endParaRPr sz="1400" b="0" i="0" u="none" strike="noStrike" cap="none">
              <a:solidFill>
                <a:srgbClr val="000000"/>
              </a:solidFill>
              <a:latin typeface="Arial"/>
              <a:ea typeface="Arial"/>
              <a:cs typeface="Arial"/>
              <a:sym typeface="Arial"/>
            </a:endParaRPr>
          </a:p>
        </p:txBody>
      </p:sp>
      <p:sp>
        <p:nvSpPr>
          <p:cNvPr id="518" name="Google Shape;518;p31"/>
          <p:cNvSpPr txBox="1"/>
          <p:nvPr/>
        </p:nvSpPr>
        <p:spPr>
          <a:xfrm>
            <a:off x="362953" y="2563976"/>
            <a:ext cx="14185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Grandchildren</a:t>
            </a:r>
            <a:endParaRPr sz="1400" b="0" i="0" u="none" strike="noStrike" cap="none">
              <a:solidFill>
                <a:srgbClr val="000000"/>
              </a:solidFill>
              <a:latin typeface="Arial"/>
              <a:ea typeface="Arial"/>
              <a:cs typeface="Arial"/>
              <a:sym typeface="Arial"/>
            </a:endParaRPr>
          </a:p>
        </p:txBody>
      </p:sp>
      <p:sp>
        <p:nvSpPr>
          <p:cNvPr id="519" name="Google Shape;519;p31"/>
          <p:cNvSpPr txBox="1"/>
          <p:nvPr/>
        </p:nvSpPr>
        <p:spPr>
          <a:xfrm>
            <a:off x="7137480" y="3510769"/>
            <a:ext cx="1127760"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1" u="none" strike="noStrike" cap="none">
                <a:solidFill>
                  <a:srgbClr val="000000"/>
                </a:solidFill>
                <a:latin typeface="Arial"/>
                <a:ea typeface="Arial"/>
                <a:cs typeface="Arial"/>
                <a:sym typeface="Arial"/>
              </a:rPr>
              <a:t>Rounded</a:t>
            </a:r>
            <a:endParaRPr sz="1400" b="0" i="0" u="none" strike="noStrike" cap="none">
              <a:solidFill>
                <a:srgbClr val="000000"/>
              </a:solidFill>
              <a:latin typeface="Arial"/>
              <a:ea typeface="Arial"/>
              <a:cs typeface="Arial"/>
              <a:sym typeface="Arial"/>
            </a:endParaRPr>
          </a:p>
        </p:txBody>
      </p:sp>
      <p:pic>
        <p:nvPicPr>
          <p:cNvPr id="520" name="Google Shape;520;p31"/>
          <p:cNvPicPr preferRelativeResize="0">
            <a:picLocks noGrp="1"/>
          </p:cNvPicPr>
          <p:nvPr>
            <p:ph type="pic" idx="2"/>
          </p:nvPr>
        </p:nvPicPr>
        <p:blipFill rotWithShape="1">
          <a:blip r:embed="rId3">
            <a:alphaModFix/>
          </a:blip>
          <a:srcRect/>
          <a:stretch/>
        </p:blipFill>
        <p:spPr>
          <a:xfrm>
            <a:off x="3092822" y="1045863"/>
            <a:ext cx="5917827" cy="3886072"/>
          </a:xfrm>
          <a:prstGeom prst="rect">
            <a:avLst/>
          </a:prstGeom>
          <a:noFill/>
          <a:ln>
            <a:noFill/>
          </a:ln>
        </p:spPr>
      </p:pic>
      <p:sp>
        <p:nvSpPr>
          <p:cNvPr id="521" name="Google Shape;521;p31"/>
          <p:cNvSpPr txBox="1"/>
          <p:nvPr/>
        </p:nvSpPr>
        <p:spPr>
          <a:xfrm>
            <a:off x="362953" y="4381661"/>
            <a:ext cx="2492542"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Great-great-grandchildren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g28e7c67eba8_2_0"/>
          <p:cNvSpPr txBox="1">
            <a:spLocks noGrp="1"/>
          </p:cNvSpPr>
          <p:nvPr>
            <p:ph type="body" idx="1"/>
          </p:nvPr>
        </p:nvSpPr>
        <p:spPr>
          <a:xfrm>
            <a:off x="499269" y="1407871"/>
            <a:ext cx="8145462" cy="701675"/>
          </a:xfrm>
          <a:prstGeom prst="rect">
            <a:avLst/>
          </a:prstGeom>
          <a:noFill/>
          <a:ln>
            <a:noFill/>
          </a:ln>
        </p:spPr>
        <p:txBody>
          <a:bodyPr spcFirstLastPara="1" wrap="square" lIns="91425" tIns="91425" rIns="91425" bIns="91425" anchor="t" anchorCtr="0">
            <a:noAutofit/>
          </a:bodyPr>
          <a:lstStyle/>
          <a:p>
            <a:pPr marL="457200" lvl="0" indent="-228600" algn="ctr" rtl="0">
              <a:lnSpc>
                <a:spcPct val="115000"/>
              </a:lnSpc>
              <a:spcBef>
                <a:spcPts val="0"/>
              </a:spcBef>
              <a:spcAft>
                <a:spcPts val="0"/>
              </a:spcAft>
              <a:buSzPts val="1200"/>
              <a:buNone/>
            </a:pPr>
            <a:r>
              <a:rPr lang="en-US" dirty="0">
                <a:solidFill>
                  <a:schemeClr val="lt1"/>
                </a:solidFill>
              </a:rPr>
              <a:t>Fractional Ownership Examples</a:t>
            </a:r>
            <a:endParaRP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11"/>
          <p:cNvSpPr txBox="1">
            <a:spLocks noGrp="1"/>
          </p:cNvSpPr>
          <p:nvPr>
            <p:ph type="title"/>
          </p:nvPr>
        </p:nvSpPr>
        <p:spPr>
          <a:xfrm>
            <a:off x="96167" y="47294"/>
            <a:ext cx="8520600" cy="31897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Land Grants Example</a:t>
            </a:r>
            <a:endParaRPr/>
          </a:p>
        </p:txBody>
      </p:sp>
      <p:sp>
        <p:nvSpPr>
          <p:cNvPr id="532" name="Google Shape;532;p11"/>
          <p:cNvSpPr txBox="1">
            <a:spLocks noGrp="1"/>
          </p:cNvSpPr>
          <p:nvPr>
            <p:ph type="body" idx="1"/>
          </p:nvPr>
        </p:nvSpPr>
        <p:spPr>
          <a:xfrm>
            <a:off x="0" y="935038"/>
            <a:ext cx="9144000" cy="4208462"/>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200"/>
              <a:buNone/>
            </a:pPr>
            <a:endParaRPr/>
          </a:p>
        </p:txBody>
      </p:sp>
      <p:pic>
        <p:nvPicPr>
          <p:cNvPr id="533" name="Google Shape;533;p1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12"/>
          <p:cNvSpPr txBox="1">
            <a:spLocks noGrp="1"/>
          </p:cNvSpPr>
          <p:nvPr>
            <p:ph type="subTitle" idx="1"/>
          </p:nvPr>
        </p:nvSpPr>
        <p:spPr>
          <a:xfrm>
            <a:off x="0" y="135467"/>
            <a:ext cx="9144000" cy="630586"/>
          </a:xfrm>
          <a:prstGeom prst="rect">
            <a:avLst/>
          </a:prstGeom>
          <a:solidFill>
            <a:schemeClr val="accent1"/>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1200"/>
              <a:buNone/>
            </a:pPr>
            <a:r>
              <a:rPr lang="en-US" sz="3000">
                <a:solidFill>
                  <a:schemeClr val="lt1"/>
                </a:solidFill>
                <a:latin typeface="Arial"/>
                <a:ea typeface="Arial"/>
                <a:cs typeface="Arial"/>
                <a:sym typeface="Arial"/>
              </a:rPr>
              <a:t>Homestead Act of 1862</a:t>
            </a:r>
            <a:endParaRPr/>
          </a:p>
        </p:txBody>
      </p:sp>
      <p:pic>
        <p:nvPicPr>
          <p:cNvPr id="539" name="Google Shape;539;p12" descr="Poster advertising the Homestead Act"/>
          <p:cNvPicPr preferRelativeResize="0"/>
          <p:nvPr/>
        </p:nvPicPr>
        <p:blipFill rotWithShape="1">
          <a:blip r:embed="rId3">
            <a:alphaModFix/>
          </a:blip>
          <a:srcRect/>
          <a:stretch/>
        </p:blipFill>
        <p:spPr>
          <a:xfrm>
            <a:off x="6040725" y="1058490"/>
            <a:ext cx="2714966" cy="3731470"/>
          </a:xfrm>
          <a:prstGeom prst="rect">
            <a:avLst/>
          </a:prstGeom>
          <a:noFill/>
          <a:ln>
            <a:noFill/>
          </a:ln>
        </p:spPr>
      </p:pic>
      <p:sp>
        <p:nvSpPr>
          <p:cNvPr id="540" name="Google Shape;540;p12"/>
          <p:cNvSpPr txBox="1"/>
          <p:nvPr/>
        </p:nvSpPr>
        <p:spPr>
          <a:xfrm>
            <a:off x="388310" y="881358"/>
            <a:ext cx="5314950" cy="3748678"/>
          </a:xfrm>
          <a:prstGeom prst="rect">
            <a:avLst/>
          </a:prstGeom>
          <a:noFill/>
          <a:ln>
            <a:noFill/>
          </a:ln>
        </p:spPr>
        <p:txBody>
          <a:bodyPr spcFirstLastPara="1" wrap="square" lIns="91425" tIns="45700" rIns="91425" bIns="45700" anchor="t" anchorCtr="0">
            <a:spAutoFit/>
          </a:bodyPr>
          <a:lstStyle/>
          <a:p>
            <a:pPr>
              <a:lnSpc>
                <a:spcPct val="90000"/>
              </a:lnSpc>
              <a:buSzPts val="2800"/>
            </a:pPr>
            <a:r>
              <a:rPr lang="en-US" sz="2400" dirty="0">
                <a:solidFill>
                  <a:schemeClr val="dk2"/>
                </a:solidFill>
                <a:latin typeface="Catamaran Light"/>
                <a:cs typeface="Catamaran Light"/>
              </a:rPr>
              <a:t>Opened up millions of acres in the American West</a:t>
            </a:r>
            <a:endParaRPr sz="2400" dirty="0">
              <a:solidFill>
                <a:schemeClr val="dk2"/>
              </a:solidFill>
              <a:latin typeface="Catamaran Light"/>
              <a:cs typeface="Catamaran Light"/>
              <a:sym typeface="Catamaran Light"/>
            </a:endParaRPr>
          </a:p>
          <a:p>
            <a:pPr>
              <a:lnSpc>
                <a:spcPct val="90000"/>
              </a:lnSpc>
              <a:buSzPts val="2800"/>
            </a:pPr>
            <a:endParaRPr sz="2400" dirty="0">
              <a:solidFill>
                <a:schemeClr val="dk2"/>
              </a:solidFill>
              <a:latin typeface="Catamaran Light"/>
              <a:cs typeface="Catamaran Light"/>
            </a:endParaRPr>
          </a:p>
          <a:p>
            <a:pPr>
              <a:lnSpc>
                <a:spcPct val="90000"/>
              </a:lnSpc>
              <a:buSzPts val="2800"/>
            </a:pPr>
            <a:r>
              <a:rPr lang="en-US" sz="2400" dirty="0">
                <a:solidFill>
                  <a:schemeClr val="dk2"/>
                </a:solidFill>
                <a:latin typeface="Catamaran Light"/>
                <a:cs typeface="Catamaran Light"/>
              </a:rPr>
              <a:t>Requirements:</a:t>
            </a:r>
            <a:endParaRPr sz="2400" dirty="0">
              <a:solidFill>
                <a:schemeClr val="dk2"/>
              </a:solidFill>
              <a:latin typeface="Catamaran Light"/>
              <a:cs typeface="Catamaran Light"/>
              <a:sym typeface="Catamaran Light"/>
            </a:endParaRPr>
          </a:p>
          <a:p>
            <a:pPr>
              <a:lnSpc>
                <a:spcPct val="90000"/>
              </a:lnSpc>
              <a:buSzPts val="2800"/>
            </a:pPr>
            <a:endParaRPr sz="2400" dirty="0">
              <a:solidFill>
                <a:schemeClr val="dk2"/>
              </a:solidFill>
              <a:latin typeface="Catamaran Light"/>
              <a:cs typeface="Catamaran Light"/>
            </a:endParaRPr>
          </a:p>
          <a:p>
            <a:pPr>
              <a:lnSpc>
                <a:spcPct val="90000"/>
              </a:lnSpc>
              <a:buSzPts val="2800"/>
            </a:pPr>
            <a:r>
              <a:rPr lang="en-US" sz="2400" dirty="0">
                <a:solidFill>
                  <a:schemeClr val="dk2"/>
                </a:solidFill>
                <a:latin typeface="Catamaran Light"/>
                <a:cs typeface="Catamaran Light"/>
              </a:rPr>
              <a:t>US citizen</a:t>
            </a:r>
            <a:endParaRPr sz="2400" dirty="0">
              <a:solidFill>
                <a:schemeClr val="dk2"/>
              </a:solidFill>
              <a:latin typeface="Catamaran Light"/>
              <a:cs typeface="Catamaran Light"/>
              <a:sym typeface="Catamaran Light"/>
            </a:endParaRPr>
          </a:p>
          <a:p>
            <a:pPr>
              <a:lnSpc>
                <a:spcPct val="90000"/>
              </a:lnSpc>
              <a:buSzPts val="2800"/>
            </a:pPr>
            <a:r>
              <a:rPr lang="en-US" sz="2400" dirty="0">
                <a:solidFill>
                  <a:schemeClr val="dk2"/>
                </a:solidFill>
                <a:latin typeface="Catamaran Light"/>
                <a:cs typeface="Catamaran Light"/>
              </a:rPr>
              <a:t>21 years old</a:t>
            </a:r>
            <a:endParaRPr sz="2400" dirty="0">
              <a:solidFill>
                <a:schemeClr val="dk2"/>
              </a:solidFill>
              <a:latin typeface="Catamaran Light"/>
              <a:cs typeface="Catamaran Light"/>
              <a:sym typeface="Catamaran Light"/>
            </a:endParaRPr>
          </a:p>
          <a:p>
            <a:pPr>
              <a:lnSpc>
                <a:spcPct val="90000"/>
              </a:lnSpc>
              <a:buSzPts val="2800"/>
            </a:pPr>
            <a:r>
              <a:rPr lang="en-US" sz="2400" dirty="0">
                <a:solidFill>
                  <a:schemeClr val="dk2"/>
                </a:solidFill>
                <a:latin typeface="Catamaran Light"/>
                <a:cs typeface="Catamaran Light"/>
              </a:rPr>
              <a:t>Not taken up arms against the US</a:t>
            </a:r>
            <a:endParaRPr sz="2400" dirty="0">
              <a:solidFill>
                <a:schemeClr val="dk2"/>
              </a:solidFill>
              <a:latin typeface="Catamaran Light"/>
              <a:cs typeface="Catamaran Light"/>
              <a:sym typeface="Catamaran Light"/>
            </a:endParaRPr>
          </a:p>
          <a:p>
            <a:pPr>
              <a:lnSpc>
                <a:spcPct val="90000"/>
              </a:lnSpc>
              <a:buSzPts val="2800"/>
            </a:pPr>
            <a:r>
              <a:rPr lang="en-US" sz="2400" dirty="0">
                <a:solidFill>
                  <a:schemeClr val="dk2"/>
                </a:solidFill>
                <a:latin typeface="Catamaran Light"/>
                <a:cs typeface="Catamaran Light"/>
              </a:rPr>
              <a:t>160 acres</a:t>
            </a:r>
            <a:endParaRPr sz="2400" dirty="0">
              <a:solidFill>
                <a:schemeClr val="dk2"/>
              </a:solidFill>
              <a:latin typeface="Catamaran Light"/>
              <a:cs typeface="Catamaran Light"/>
              <a:sym typeface="Catamaran Light"/>
            </a:endParaRPr>
          </a:p>
          <a:p>
            <a:pPr>
              <a:lnSpc>
                <a:spcPct val="90000"/>
              </a:lnSpc>
              <a:buSzPts val="2800"/>
            </a:pPr>
            <a:r>
              <a:rPr lang="en-US" sz="2400" dirty="0">
                <a:solidFill>
                  <a:schemeClr val="dk2"/>
                </a:solidFill>
                <a:latin typeface="Catamaran Light"/>
                <a:cs typeface="Catamaran Light"/>
              </a:rPr>
              <a:t>5 years of improvements (production)</a:t>
            </a:r>
            <a:endParaRPr sz="2400" dirty="0">
              <a:solidFill>
                <a:schemeClr val="dk2"/>
              </a:solidFill>
              <a:latin typeface="Catamaran Light"/>
              <a:cs typeface="Catamaran Light"/>
              <a:sym typeface="Catamaran Light"/>
            </a:endParaRPr>
          </a:p>
          <a:p>
            <a:pPr>
              <a:lnSpc>
                <a:spcPct val="90000"/>
              </a:lnSpc>
              <a:buSzPts val="2800"/>
            </a:pPr>
            <a:r>
              <a:rPr lang="en-US" sz="2400" dirty="0">
                <a:solidFill>
                  <a:schemeClr val="dk2"/>
                </a:solidFill>
                <a:latin typeface="Catamaran Light"/>
                <a:cs typeface="Catamaran Light"/>
              </a:rPr>
              <a:t>House</a:t>
            </a:r>
            <a:endParaRPr sz="2400" dirty="0">
              <a:solidFill>
                <a:schemeClr val="dk2"/>
              </a:solidFill>
              <a:latin typeface="Catamaran Light"/>
              <a:cs typeface="Catamaran Light"/>
              <a:sym typeface="Catamaran Light"/>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g28e7c67eba8_2_5"/>
          <p:cNvSpPr/>
          <p:nvPr/>
        </p:nvSpPr>
        <p:spPr>
          <a:xfrm rot="10800000" flipH="1">
            <a:off x="96167" y="79514"/>
            <a:ext cx="4561500" cy="573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g28e7c67eba8_2_5"/>
          <p:cNvSpPr txBox="1">
            <a:spLocks noGrp="1"/>
          </p:cNvSpPr>
          <p:nvPr>
            <p:ph type="title"/>
          </p:nvPr>
        </p:nvSpPr>
        <p:spPr>
          <a:xfrm>
            <a:off x="96167" y="318938"/>
            <a:ext cx="8520600" cy="318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dirty="0">
                <a:solidFill>
                  <a:schemeClr val="lt1"/>
                </a:solidFill>
              </a:rPr>
              <a:t>40 Acres and a Mule</a:t>
            </a:r>
            <a:endParaRPr dirty="0">
              <a:solidFill>
                <a:schemeClr val="lt1"/>
              </a:solidFill>
            </a:endParaRPr>
          </a:p>
        </p:txBody>
      </p:sp>
      <p:sp>
        <p:nvSpPr>
          <p:cNvPr id="547" name="Google Shape;547;g28e7c67eba8_2_5"/>
          <p:cNvSpPr txBox="1">
            <a:spLocks noGrp="1"/>
          </p:cNvSpPr>
          <p:nvPr>
            <p:ph type="body" idx="1"/>
          </p:nvPr>
        </p:nvSpPr>
        <p:spPr>
          <a:xfrm>
            <a:off x="668314" y="3300136"/>
            <a:ext cx="7515300" cy="18435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n-US" sz="2000" b="0" i="0" u="none" strike="noStrike" cap="none" dirty="0">
                <a:solidFill>
                  <a:schemeClr val="lt1"/>
                </a:solidFill>
                <a:latin typeface="Catamaran Light"/>
                <a:ea typeface="Catamaran Light"/>
                <a:cs typeface="Catamaran Light"/>
                <a:sym typeface="Catamaran Light"/>
              </a:rPr>
              <a:t>“</a:t>
            </a:r>
            <a:r>
              <a:rPr lang="en-US" sz="2000" b="1" i="0" u="none" strike="noStrike" cap="none" dirty="0">
                <a:solidFill>
                  <a:schemeClr val="dk2"/>
                </a:solidFill>
                <a:latin typeface="Catamaran Light"/>
                <a:ea typeface="Catamaran Light"/>
                <a:cs typeface="Catamaran Light"/>
                <a:sym typeface="Catamaran Light"/>
              </a:rPr>
              <a:t>Sherman’s Field Order No. 15</a:t>
            </a:r>
            <a:endParaRPr sz="3600" dirty="0">
              <a:solidFill>
                <a:schemeClr val="dk2"/>
              </a:solidFill>
              <a:latin typeface="Catamaran Light"/>
              <a:ea typeface="Catamaran Light"/>
              <a:cs typeface="Catamaran Light"/>
              <a:sym typeface="Catamaran Light"/>
            </a:endParaRPr>
          </a:p>
          <a:p>
            <a:pPr marL="0" marR="0" lvl="0" indent="0" algn="l" rtl="0">
              <a:lnSpc>
                <a:spcPct val="90000"/>
              </a:lnSpc>
              <a:spcBef>
                <a:spcPts val="0"/>
              </a:spcBef>
              <a:spcAft>
                <a:spcPts val="0"/>
              </a:spcAft>
              <a:buClr>
                <a:srgbClr val="000000"/>
              </a:buClr>
              <a:buSzPts val="2800"/>
              <a:buFont typeface="Arial"/>
              <a:buNone/>
            </a:pPr>
            <a:endParaRPr sz="2000" b="1" i="0" u="none" strike="noStrike" cap="none" dirty="0">
              <a:solidFill>
                <a:schemeClr val="dk2"/>
              </a:solidFill>
              <a:latin typeface="Catamaran Light"/>
              <a:ea typeface="Catamaran Light"/>
              <a:cs typeface="Catamaran Light"/>
              <a:sym typeface="Catamaran Light"/>
            </a:endParaRPr>
          </a:p>
          <a:p>
            <a:pPr marL="0" marR="0" lvl="0" indent="0" algn="l" rtl="0">
              <a:lnSpc>
                <a:spcPct val="90000"/>
              </a:lnSpc>
              <a:spcBef>
                <a:spcPts val="0"/>
              </a:spcBef>
              <a:spcAft>
                <a:spcPts val="0"/>
              </a:spcAft>
              <a:buClr>
                <a:srgbClr val="000000"/>
              </a:buClr>
              <a:buSzPts val="2800"/>
              <a:buFont typeface="Arial"/>
              <a:buNone/>
            </a:pPr>
            <a:r>
              <a:rPr lang="en-US" sz="2000" b="0" i="0" u="none" strike="noStrike" cap="none" dirty="0">
                <a:solidFill>
                  <a:schemeClr val="dk2"/>
                </a:solidFill>
                <a:latin typeface="Catamaran Light"/>
                <a:ea typeface="Catamaran Light"/>
                <a:cs typeface="Catamaran Light"/>
                <a:sym typeface="Catamaran Light"/>
              </a:rPr>
              <a:t>“Pertain only to South Carolina, Georgia and Florida coastline and was based on the redistribution of 40,000 acres into 40 acres segments”</a:t>
            </a:r>
            <a:endParaRPr sz="3600" dirty="0">
              <a:solidFill>
                <a:schemeClr val="dk2"/>
              </a:solidFill>
              <a:latin typeface="Catamaran Light"/>
              <a:ea typeface="Catamaran Light"/>
              <a:cs typeface="Catamaran Light"/>
              <a:sym typeface="Catamaran Light"/>
            </a:endParaRPr>
          </a:p>
          <a:p>
            <a:pPr marL="0" lvl="0" indent="0" algn="l" rtl="0">
              <a:lnSpc>
                <a:spcPct val="115000"/>
              </a:lnSpc>
              <a:spcBef>
                <a:spcPts val="0"/>
              </a:spcBef>
              <a:spcAft>
                <a:spcPts val="1600"/>
              </a:spcAft>
              <a:buClr>
                <a:schemeClr val="lt1"/>
              </a:buClr>
              <a:buSzPts val="1200"/>
              <a:buNone/>
            </a:pPr>
            <a:endParaRPr sz="2000" dirty="0">
              <a:solidFill>
                <a:schemeClr val="lt1"/>
              </a:solidFill>
            </a:endParaRPr>
          </a:p>
        </p:txBody>
      </p:sp>
      <p:pic>
        <p:nvPicPr>
          <p:cNvPr id="548" name="Google Shape;548;g28e7c67eba8_2_5"/>
          <p:cNvPicPr preferRelativeResize="0"/>
          <p:nvPr/>
        </p:nvPicPr>
        <p:blipFill rotWithShape="1">
          <a:blip r:embed="rId3">
            <a:alphaModFix/>
          </a:blip>
          <a:srcRect/>
          <a:stretch/>
        </p:blipFill>
        <p:spPr>
          <a:xfrm>
            <a:off x="668314" y="941461"/>
            <a:ext cx="4857750" cy="2122487"/>
          </a:xfrm>
          <a:prstGeom prst="rect">
            <a:avLst/>
          </a:prstGeom>
          <a:noFill/>
          <a:ln>
            <a:noFill/>
          </a:ln>
        </p:spPr>
      </p:pic>
      <p:pic>
        <p:nvPicPr>
          <p:cNvPr id="549" name="Google Shape;549;g28e7c67eba8_2_5" descr="General William Tecumseh Sherman"/>
          <p:cNvPicPr preferRelativeResize="0"/>
          <p:nvPr/>
        </p:nvPicPr>
        <p:blipFill rotWithShape="1">
          <a:blip r:embed="rId4">
            <a:alphaModFix/>
          </a:blip>
          <a:srcRect/>
          <a:stretch/>
        </p:blipFill>
        <p:spPr>
          <a:xfrm>
            <a:off x="6024563" y="184223"/>
            <a:ext cx="2159000" cy="28797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g28e7c67eba8_2_13"/>
          <p:cNvSpPr/>
          <p:nvPr/>
        </p:nvSpPr>
        <p:spPr>
          <a:xfrm rot="10800000" flipH="1">
            <a:off x="96167" y="79514"/>
            <a:ext cx="4561500" cy="573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 name="Google Shape;555;g28e7c67eba8_2_13"/>
          <p:cNvSpPr txBox="1">
            <a:spLocks noGrp="1"/>
          </p:cNvSpPr>
          <p:nvPr>
            <p:ph type="title"/>
          </p:nvPr>
        </p:nvSpPr>
        <p:spPr>
          <a:xfrm>
            <a:off x="114055" y="334119"/>
            <a:ext cx="8520600" cy="318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40 Acres: 1865</a:t>
            </a:r>
            <a:endParaRPr>
              <a:solidFill>
                <a:schemeClr val="lt1"/>
              </a:solidFill>
            </a:endParaRPr>
          </a:p>
        </p:txBody>
      </p:sp>
      <p:sp>
        <p:nvSpPr>
          <p:cNvPr id="556" name="Google Shape;556;g28e7c67eba8_2_13"/>
          <p:cNvSpPr txBox="1">
            <a:spLocks noGrp="1"/>
          </p:cNvSpPr>
          <p:nvPr>
            <p:ph type="body" idx="1"/>
          </p:nvPr>
        </p:nvSpPr>
        <p:spPr>
          <a:xfrm>
            <a:off x="5720356" y="264160"/>
            <a:ext cx="3423600" cy="48792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n-US" sz="2000" b="1" i="0" u="none" strike="noStrike" cap="none">
                <a:solidFill>
                  <a:schemeClr val="dk2"/>
                </a:solidFill>
                <a:latin typeface="Catamaran Light"/>
                <a:ea typeface="Catamaran Light"/>
                <a:cs typeface="Catamaran Light"/>
                <a:sym typeface="Catamaran Light"/>
              </a:rPr>
              <a:t>If a farmer and spouse with 4 children died intestate in 1865, each child would have 25% share in the 40 acres or an interest equivalent to 10 acres.</a:t>
            </a:r>
            <a:endParaRPr sz="3600">
              <a:solidFill>
                <a:schemeClr val="dk2"/>
              </a:solidFill>
              <a:latin typeface="Catamaran Light"/>
              <a:ea typeface="Catamaran Light"/>
              <a:cs typeface="Catamaran Light"/>
              <a:sym typeface="Catamaran Light"/>
            </a:endParaRPr>
          </a:p>
          <a:p>
            <a:pPr marL="0" lvl="0" indent="0" algn="l" rtl="0">
              <a:lnSpc>
                <a:spcPct val="115000"/>
              </a:lnSpc>
              <a:spcBef>
                <a:spcPts val="0"/>
              </a:spcBef>
              <a:spcAft>
                <a:spcPts val="1600"/>
              </a:spcAft>
              <a:buClr>
                <a:schemeClr val="lt1"/>
              </a:buClr>
              <a:buSzPts val="1200"/>
              <a:buNone/>
            </a:pPr>
            <a:endParaRPr sz="2000">
              <a:solidFill>
                <a:schemeClr val="lt1"/>
              </a:solidFill>
            </a:endParaRPr>
          </a:p>
        </p:txBody>
      </p:sp>
      <p:pic>
        <p:nvPicPr>
          <p:cNvPr id="557" name="Google Shape;557;g28e7c67eba8_2_13" descr="A grassy field with trees and blue sky  Description automatically generated with low confidence"/>
          <p:cNvPicPr preferRelativeResize="0"/>
          <p:nvPr/>
        </p:nvPicPr>
        <p:blipFill rotWithShape="1">
          <a:blip r:embed="rId3">
            <a:alphaModFix/>
          </a:blip>
          <a:srcRect/>
          <a:stretch/>
        </p:blipFill>
        <p:spPr>
          <a:xfrm>
            <a:off x="917" y="2619374"/>
            <a:ext cx="9144000" cy="2524126"/>
          </a:xfrm>
          <a:prstGeom prst="rect">
            <a:avLst/>
          </a:prstGeom>
          <a:noFill/>
          <a:ln>
            <a:noFill/>
          </a:ln>
        </p:spPr>
      </p:pic>
      <p:grpSp>
        <p:nvGrpSpPr>
          <p:cNvPr id="558" name="Google Shape;558;g28e7c67eba8_2_13"/>
          <p:cNvGrpSpPr/>
          <p:nvPr/>
        </p:nvGrpSpPr>
        <p:grpSpPr>
          <a:xfrm>
            <a:off x="1611510" y="875251"/>
            <a:ext cx="6092569" cy="2124886"/>
            <a:chOff x="1785" y="563603"/>
            <a:chExt cx="6092569" cy="2124886"/>
          </a:xfrm>
        </p:grpSpPr>
        <p:sp>
          <p:nvSpPr>
            <p:cNvPr id="559" name="Google Shape;559;g28e7c67eba8_2_13"/>
            <p:cNvSpPr/>
            <p:nvPr/>
          </p:nvSpPr>
          <p:spPr>
            <a:xfrm>
              <a:off x="2977157" y="1373329"/>
              <a:ext cx="2337900" cy="370800"/>
            </a:xfrm>
            <a:custGeom>
              <a:avLst/>
              <a:gdLst/>
              <a:ahLst/>
              <a:cxnLst/>
              <a:rect l="l" t="t" r="r" b="b"/>
              <a:pathLst>
                <a:path w="120000" h="120000" extrusionOk="0">
                  <a:moveTo>
                    <a:pt x="0" y="0"/>
                  </a:moveTo>
                  <a:lnTo>
                    <a:pt x="0" y="81777"/>
                  </a:lnTo>
                  <a:lnTo>
                    <a:pt x="120000" y="81777"/>
                  </a:lnTo>
                  <a:lnTo>
                    <a:pt x="120000" y="120000"/>
                  </a:lnTo>
                </a:path>
              </a:pathLst>
            </a:custGeom>
            <a:noFill/>
            <a:ln w="25400" cap="flat" cmpd="sng">
              <a:solidFill>
                <a:srgbClr val="71675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g28e7c67eba8_2_13"/>
            <p:cNvSpPr/>
            <p:nvPr/>
          </p:nvSpPr>
          <p:spPr>
            <a:xfrm>
              <a:off x="2977157" y="1373329"/>
              <a:ext cx="779400" cy="370800"/>
            </a:xfrm>
            <a:custGeom>
              <a:avLst/>
              <a:gdLst/>
              <a:ahLst/>
              <a:cxnLst/>
              <a:rect l="l" t="t" r="r" b="b"/>
              <a:pathLst>
                <a:path w="120000" h="120000" extrusionOk="0">
                  <a:moveTo>
                    <a:pt x="0" y="0"/>
                  </a:moveTo>
                  <a:lnTo>
                    <a:pt x="0" y="81777"/>
                  </a:lnTo>
                  <a:lnTo>
                    <a:pt x="120000" y="81777"/>
                  </a:lnTo>
                  <a:lnTo>
                    <a:pt x="120000" y="120000"/>
                  </a:lnTo>
                </a:path>
              </a:pathLst>
            </a:custGeom>
            <a:noFill/>
            <a:ln w="25400" cap="flat" cmpd="sng">
              <a:solidFill>
                <a:srgbClr val="71675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g28e7c67eba8_2_13"/>
            <p:cNvSpPr/>
            <p:nvPr/>
          </p:nvSpPr>
          <p:spPr>
            <a:xfrm>
              <a:off x="2197893" y="1373329"/>
              <a:ext cx="779400" cy="370800"/>
            </a:xfrm>
            <a:custGeom>
              <a:avLst/>
              <a:gdLst/>
              <a:ahLst/>
              <a:cxnLst/>
              <a:rect l="l" t="t" r="r" b="b"/>
              <a:pathLst>
                <a:path w="120000" h="120000" extrusionOk="0">
                  <a:moveTo>
                    <a:pt x="120000" y="0"/>
                  </a:moveTo>
                  <a:lnTo>
                    <a:pt x="120000" y="81777"/>
                  </a:lnTo>
                  <a:lnTo>
                    <a:pt x="0" y="81777"/>
                  </a:lnTo>
                  <a:lnTo>
                    <a:pt x="0" y="120000"/>
                  </a:lnTo>
                </a:path>
              </a:pathLst>
            </a:custGeom>
            <a:noFill/>
            <a:ln w="25400" cap="flat" cmpd="sng">
              <a:solidFill>
                <a:srgbClr val="71675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g28e7c67eba8_2_13"/>
            <p:cNvSpPr/>
            <p:nvPr/>
          </p:nvSpPr>
          <p:spPr>
            <a:xfrm>
              <a:off x="639365" y="1373329"/>
              <a:ext cx="2337900" cy="370800"/>
            </a:xfrm>
            <a:custGeom>
              <a:avLst/>
              <a:gdLst/>
              <a:ahLst/>
              <a:cxnLst/>
              <a:rect l="l" t="t" r="r" b="b"/>
              <a:pathLst>
                <a:path w="120000" h="120000" extrusionOk="0">
                  <a:moveTo>
                    <a:pt x="120000" y="0"/>
                  </a:moveTo>
                  <a:lnTo>
                    <a:pt x="120000" y="81777"/>
                  </a:lnTo>
                  <a:lnTo>
                    <a:pt x="0" y="81777"/>
                  </a:lnTo>
                  <a:lnTo>
                    <a:pt x="0" y="120000"/>
                  </a:lnTo>
                </a:path>
              </a:pathLst>
            </a:custGeom>
            <a:noFill/>
            <a:ln w="25400" cap="flat" cmpd="sng">
              <a:solidFill>
                <a:srgbClr val="71675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g28e7c67eba8_2_13"/>
            <p:cNvSpPr/>
            <p:nvPr/>
          </p:nvSpPr>
          <p:spPr>
            <a:xfrm>
              <a:off x="2339578" y="563603"/>
              <a:ext cx="1275300" cy="809700"/>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g28e7c67eba8_2_13"/>
            <p:cNvSpPr/>
            <p:nvPr/>
          </p:nvSpPr>
          <p:spPr>
            <a:xfrm>
              <a:off x="2481262" y="698203"/>
              <a:ext cx="1275300" cy="809700"/>
            </a:xfrm>
            <a:prstGeom prst="roundRect">
              <a:avLst>
                <a:gd name="adj" fmla="val 10000"/>
              </a:avLst>
            </a:prstGeom>
            <a:solidFill>
              <a:schemeClr val="lt1">
                <a:alpha val="88235"/>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g28e7c67eba8_2_13"/>
            <p:cNvSpPr txBox="1"/>
            <p:nvPr/>
          </p:nvSpPr>
          <p:spPr>
            <a:xfrm>
              <a:off x="2504978" y="721919"/>
              <a:ext cx="1227600" cy="76230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Farmer &amp; Spouse</a:t>
              </a:r>
              <a:endParaRPr sz="1400" b="0" i="0" u="none" strike="noStrike" cap="none">
                <a:solidFill>
                  <a:srgbClr val="000000"/>
                </a:solidFill>
                <a:latin typeface="Arial"/>
                <a:ea typeface="Arial"/>
                <a:cs typeface="Arial"/>
                <a:sym typeface="Arial"/>
              </a:endParaRPr>
            </a:p>
          </p:txBody>
        </p:sp>
        <p:sp>
          <p:nvSpPr>
            <p:cNvPr id="566" name="Google Shape;566;g28e7c67eba8_2_13"/>
            <p:cNvSpPr/>
            <p:nvPr/>
          </p:nvSpPr>
          <p:spPr>
            <a:xfrm>
              <a:off x="1785" y="1744188"/>
              <a:ext cx="1275300" cy="809700"/>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g28e7c67eba8_2_13"/>
            <p:cNvSpPr/>
            <p:nvPr/>
          </p:nvSpPr>
          <p:spPr>
            <a:xfrm>
              <a:off x="143470" y="1878789"/>
              <a:ext cx="1275300" cy="809700"/>
            </a:xfrm>
            <a:prstGeom prst="roundRect">
              <a:avLst>
                <a:gd name="adj" fmla="val 10000"/>
              </a:avLst>
            </a:prstGeom>
            <a:solidFill>
              <a:schemeClr val="lt1">
                <a:alpha val="88235"/>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g28e7c67eba8_2_13"/>
            <p:cNvSpPr txBox="1"/>
            <p:nvPr/>
          </p:nvSpPr>
          <p:spPr>
            <a:xfrm>
              <a:off x="167186" y="1902505"/>
              <a:ext cx="1227600" cy="76230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Child 25%</a:t>
              </a:r>
              <a:endParaRPr sz="1400" b="0" i="0" u="none" strike="noStrike" cap="none">
                <a:solidFill>
                  <a:srgbClr val="000000"/>
                </a:solidFill>
                <a:latin typeface="Arial"/>
                <a:ea typeface="Arial"/>
                <a:cs typeface="Arial"/>
                <a:sym typeface="Arial"/>
              </a:endParaRPr>
            </a:p>
          </p:txBody>
        </p:sp>
        <p:sp>
          <p:nvSpPr>
            <p:cNvPr id="569" name="Google Shape;569;g28e7c67eba8_2_13"/>
            <p:cNvSpPr/>
            <p:nvPr/>
          </p:nvSpPr>
          <p:spPr>
            <a:xfrm>
              <a:off x="1560314" y="1744188"/>
              <a:ext cx="1275300" cy="809700"/>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 name="Google Shape;570;g28e7c67eba8_2_13"/>
            <p:cNvSpPr/>
            <p:nvPr/>
          </p:nvSpPr>
          <p:spPr>
            <a:xfrm>
              <a:off x="1701998" y="1878789"/>
              <a:ext cx="1275300" cy="809700"/>
            </a:xfrm>
            <a:prstGeom prst="roundRect">
              <a:avLst>
                <a:gd name="adj" fmla="val 10000"/>
              </a:avLst>
            </a:prstGeom>
            <a:solidFill>
              <a:schemeClr val="lt1">
                <a:alpha val="88235"/>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g28e7c67eba8_2_13"/>
            <p:cNvSpPr txBox="1"/>
            <p:nvPr/>
          </p:nvSpPr>
          <p:spPr>
            <a:xfrm>
              <a:off x="1725714" y="1902505"/>
              <a:ext cx="1227600" cy="76230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Child 25%</a:t>
              </a:r>
              <a:endParaRPr sz="1400" b="0" i="0" u="none" strike="noStrike" cap="none">
                <a:solidFill>
                  <a:srgbClr val="000000"/>
                </a:solidFill>
                <a:latin typeface="Arial"/>
                <a:ea typeface="Arial"/>
                <a:cs typeface="Arial"/>
                <a:sym typeface="Arial"/>
              </a:endParaRPr>
            </a:p>
          </p:txBody>
        </p:sp>
        <p:sp>
          <p:nvSpPr>
            <p:cNvPr id="572" name="Google Shape;572;g28e7c67eba8_2_13"/>
            <p:cNvSpPr/>
            <p:nvPr/>
          </p:nvSpPr>
          <p:spPr>
            <a:xfrm>
              <a:off x="3118842" y="1744188"/>
              <a:ext cx="1275300" cy="809700"/>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 name="Google Shape;573;g28e7c67eba8_2_13"/>
            <p:cNvSpPr/>
            <p:nvPr/>
          </p:nvSpPr>
          <p:spPr>
            <a:xfrm>
              <a:off x="3260526" y="1878789"/>
              <a:ext cx="1275300" cy="809700"/>
            </a:xfrm>
            <a:prstGeom prst="roundRect">
              <a:avLst>
                <a:gd name="adj" fmla="val 10000"/>
              </a:avLst>
            </a:prstGeom>
            <a:solidFill>
              <a:schemeClr val="lt1">
                <a:alpha val="88235"/>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 name="Google Shape;574;g28e7c67eba8_2_13"/>
            <p:cNvSpPr txBox="1"/>
            <p:nvPr/>
          </p:nvSpPr>
          <p:spPr>
            <a:xfrm>
              <a:off x="3284242" y="1902505"/>
              <a:ext cx="1227600" cy="76230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Child 25%</a:t>
              </a:r>
              <a:endParaRPr sz="1400" b="0" i="0" u="none" strike="noStrike" cap="none">
                <a:solidFill>
                  <a:srgbClr val="000000"/>
                </a:solidFill>
                <a:latin typeface="Arial"/>
                <a:ea typeface="Arial"/>
                <a:cs typeface="Arial"/>
                <a:sym typeface="Arial"/>
              </a:endParaRPr>
            </a:p>
          </p:txBody>
        </p:sp>
        <p:sp>
          <p:nvSpPr>
            <p:cNvPr id="575" name="Google Shape;575;g28e7c67eba8_2_13"/>
            <p:cNvSpPr/>
            <p:nvPr/>
          </p:nvSpPr>
          <p:spPr>
            <a:xfrm>
              <a:off x="4677370" y="1744188"/>
              <a:ext cx="1275300" cy="809700"/>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 name="Google Shape;576;g28e7c67eba8_2_13"/>
            <p:cNvSpPr/>
            <p:nvPr/>
          </p:nvSpPr>
          <p:spPr>
            <a:xfrm>
              <a:off x="4819054" y="1878789"/>
              <a:ext cx="1275300" cy="809700"/>
            </a:xfrm>
            <a:prstGeom prst="roundRect">
              <a:avLst>
                <a:gd name="adj" fmla="val 10000"/>
              </a:avLst>
            </a:prstGeom>
            <a:solidFill>
              <a:schemeClr val="lt1">
                <a:alpha val="88235"/>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 name="Google Shape;577;g28e7c67eba8_2_13"/>
            <p:cNvSpPr txBox="1"/>
            <p:nvPr/>
          </p:nvSpPr>
          <p:spPr>
            <a:xfrm>
              <a:off x="4842770" y="1902505"/>
              <a:ext cx="1227600" cy="76230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Child 25%</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g28e7c67eba8_2_40"/>
          <p:cNvSpPr/>
          <p:nvPr/>
        </p:nvSpPr>
        <p:spPr>
          <a:xfrm rot="10800000" flipH="1">
            <a:off x="96167" y="79514"/>
            <a:ext cx="4561500" cy="573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 name="Google Shape;583;g28e7c67eba8_2_40"/>
          <p:cNvSpPr txBox="1">
            <a:spLocks noGrp="1"/>
          </p:cNvSpPr>
          <p:nvPr>
            <p:ph type="title"/>
          </p:nvPr>
        </p:nvSpPr>
        <p:spPr>
          <a:xfrm>
            <a:off x="96167" y="366270"/>
            <a:ext cx="8520600" cy="318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40 Acres: 1865 - 2020</a:t>
            </a:r>
            <a:endParaRPr>
              <a:solidFill>
                <a:schemeClr val="lt1"/>
              </a:solidFill>
            </a:endParaRPr>
          </a:p>
        </p:txBody>
      </p:sp>
      <p:sp>
        <p:nvSpPr>
          <p:cNvPr id="584" name="Google Shape;584;g28e7c67eba8_2_40"/>
          <p:cNvSpPr txBox="1">
            <a:spLocks noGrp="1"/>
          </p:cNvSpPr>
          <p:nvPr>
            <p:ph type="body" idx="1"/>
          </p:nvPr>
        </p:nvSpPr>
        <p:spPr>
          <a:xfrm>
            <a:off x="96167" y="935038"/>
            <a:ext cx="4561500" cy="16368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n-US" sz="2000" b="1" i="0" u="none" strike="noStrike" cap="none">
                <a:solidFill>
                  <a:schemeClr val="dk2"/>
                </a:solidFill>
                <a:latin typeface="Catamaran Light"/>
                <a:ea typeface="Catamaran Light"/>
                <a:cs typeface="Catamaran Light"/>
                <a:sym typeface="Catamaran Light"/>
              </a:rPr>
              <a:t>If each child had 4 children across the 8 generations until 2020, there would be 65,536 heirs, each with a shared interest equivalent to 0.0006 acres, or about 26 square feet.</a:t>
            </a:r>
            <a:endParaRPr sz="3600">
              <a:solidFill>
                <a:schemeClr val="dk2"/>
              </a:solidFill>
              <a:latin typeface="Catamaran Light"/>
              <a:ea typeface="Catamaran Light"/>
              <a:cs typeface="Catamaran Light"/>
              <a:sym typeface="Catamaran Light"/>
            </a:endParaRPr>
          </a:p>
          <a:p>
            <a:pPr marL="0" lvl="0" indent="0" algn="l" rtl="0">
              <a:lnSpc>
                <a:spcPct val="115000"/>
              </a:lnSpc>
              <a:spcBef>
                <a:spcPts val="0"/>
              </a:spcBef>
              <a:spcAft>
                <a:spcPts val="1600"/>
              </a:spcAft>
              <a:buClr>
                <a:schemeClr val="lt1"/>
              </a:buClr>
              <a:buSzPts val="1200"/>
              <a:buNone/>
            </a:pPr>
            <a:endParaRPr sz="2000">
              <a:solidFill>
                <a:schemeClr val="lt1"/>
              </a:solidFill>
            </a:endParaRPr>
          </a:p>
        </p:txBody>
      </p:sp>
      <p:pic>
        <p:nvPicPr>
          <p:cNvPr id="585" name="Google Shape;585;g28e7c67eba8_2_40" descr="A grassy field with trees and blue sky  Description automatically generated with low confidence"/>
          <p:cNvPicPr preferRelativeResize="0"/>
          <p:nvPr/>
        </p:nvPicPr>
        <p:blipFill rotWithShape="1">
          <a:blip r:embed="rId3">
            <a:alphaModFix/>
          </a:blip>
          <a:srcRect/>
          <a:stretch/>
        </p:blipFill>
        <p:spPr>
          <a:xfrm>
            <a:off x="917" y="2619374"/>
            <a:ext cx="9144000" cy="2524126"/>
          </a:xfrm>
          <a:prstGeom prst="rect">
            <a:avLst/>
          </a:prstGeom>
          <a:noFill/>
          <a:ln>
            <a:noFill/>
          </a:ln>
        </p:spPr>
      </p:pic>
      <p:pic>
        <p:nvPicPr>
          <p:cNvPr id="586" name="Google Shape;586;g28e7c67eba8_2_40"/>
          <p:cNvPicPr preferRelativeResize="0"/>
          <p:nvPr/>
        </p:nvPicPr>
        <p:blipFill rotWithShape="1">
          <a:blip r:embed="rId4">
            <a:alphaModFix/>
          </a:blip>
          <a:srcRect/>
          <a:stretch/>
        </p:blipFill>
        <p:spPr>
          <a:xfrm>
            <a:off x="4728667" y="653115"/>
            <a:ext cx="4244802" cy="348133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32"/>
          <p:cNvSpPr/>
          <p:nvPr/>
        </p:nvSpPr>
        <p:spPr>
          <a:xfrm rot="5400000">
            <a:off x="2685752" y="-1771351"/>
            <a:ext cx="3772497"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p32"/>
          <p:cNvSpPr txBox="1">
            <a:spLocks noGrp="1"/>
          </p:cNvSpPr>
          <p:nvPr>
            <p:ph type="title"/>
          </p:nvPr>
        </p:nvSpPr>
        <p:spPr>
          <a:xfrm>
            <a:off x="96838" y="292195"/>
            <a:ext cx="8520600" cy="318976"/>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Distance Causes Challenges</a:t>
            </a:r>
            <a:endParaRPr>
              <a:solidFill>
                <a:schemeClr val="lt1"/>
              </a:solidFill>
            </a:endParaRPr>
          </a:p>
        </p:txBody>
      </p:sp>
      <p:sp>
        <p:nvSpPr>
          <p:cNvPr id="593" name="Google Shape;593;p32"/>
          <p:cNvSpPr>
            <a:spLocks noGrp="1"/>
          </p:cNvSpPr>
          <p:nvPr>
            <p:ph type="pic" idx="2"/>
          </p:nvPr>
        </p:nvSpPr>
        <p:spPr>
          <a:xfrm>
            <a:off x="5900738" y="1052513"/>
            <a:ext cx="3243262" cy="3752850"/>
          </a:xfrm>
          <a:prstGeom prst="rect">
            <a:avLst/>
          </a:prstGeom>
          <a:noFill/>
          <a:ln>
            <a:noFill/>
          </a:ln>
        </p:spPr>
        <p:txBody>
          <a:bodyPr/>
          <a:lstStyle/>
          <a:p>
            <a:endParaRPr lang="en-US"/>
          </a:p>
        </p:txBody>
      </p:sp>
      <p:sp>
        <p:nvSpPr>
          <p:cNvPr id="594" name="Google Shape;594;p32"/>
          <p:cNvSpPr txBox="1">
            <a:spLocks noGrp="1"/>
          </p:cNvSpPr>
          <p:nvPr>
            <p:ph type="body" idx="1"/>
          </p:nvPr>
        </p:nvSpPr>
        <p:spPr>
          <a:xfrm>
            <a:off x="235672" y="1098006"/>
            <a:ext cx="3389997" cy="3964264"/>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lt1"/>
              </a:buClr>
              <a:buSzPts val="1200"/>
              <a:buNone/>
            </a:pPr>
            <a:r>
              <a:rPr lang="en-US" sz="2000">
                <a:solidFill>
                  <a:schemeClr val="lt1"/>
                </a:solidFill>
              </a:rPr>
              <a:t>Heirs may not all live on or near the land.</a:t>
            </a:r>
            <a:endParaRPr/>
          </a:p>
          <a:p>
            <a:pPr marL="0" lvl="0" indent="0" algn="l" rtl="0">
              <a:lnSpc>
                <a:spcPct val="115000"/>
              </a:lnSpc>
              <a:spcBef>
                <a:spcPts val="1600"/>
              </a:spcBef>
              <a:spcAft>
                <a:spcPts val="0"/>
              </a:spcAft>
              <a:buClr>
                <a:schemeClr val="lt1"/>
              </a:buClr>
              <a:buSzPts val="1200"/>
              <a:buNone/>
            </a:pPr>
            <a:endParaRPr sz="1100">
              <a:solidFill>
                <a:schemeClr val="lt1"/>
              </a:solidFill>
            </a:endParaRPr>
          </a:p>
          <a:p>
            <a:pPr marL="0" lvl="0" indent="0" algn="l" rtl="0">
              <a:lnSpc>
                <a:spcPct val="115000"/>
              </a:lnSpc>
              <a:spcBef>
                <a:spcPts val="1600"/>
              </a:spcBef>
              <a:spcAft>
                <a:spcPts val="0"/>
              </a:spcAft>
              <a:buClr>
                <a:schemeClr val="lt1"/>
              </a:buClr>
              <a:buSzPts val="1200"/>
              <a:buNone/>
            </a:pPr>
            <a:r>
              <a:rPr lang="en-US" sz="2000">
                <a:solidFill>
                  <a:schemeClr val="lt1"/>
                </a:solidFill>
              </a:rPr>
              <a:t>Distance can lead to disinterest.</a:t>
            </a:r>
            <a:endParaRPr/>
          </a:p>
          <a:p>
            <a:pPr marL="0" lvl="0" indent="0" algn="l" rtl="0">
              <a:lnSpc>
                <a:spcPct val="115000"/>
              </a:lnSpc>
              <a:spcBef>
                <a:spcPts val="3200"/>
              </a:spcBef>
              <a:spcAft>
                <a:spcPts val="0"/>
              </a:spcAft>
              <a:buClr>
                <a:schemeClr val="lt1"/>
              </a:buClr>
              <a:buSzPts val="1200"/>
              <a:buNone/>
            </a:pPr>
            <a:r>
              <a:rPr lang="en-US" sz="1600"/>
              <a:t>(Stars are just an example showing how families can become geographically scattered.)</a:t>
            </a:r>
            <a:endParaRPr/>
          </a:p>
          <a:p>
            <a:pPr marL="0" lvl="0" indent="0" algn="l" rtl="0">
              <a:lnSpc>
                <a:spcPct val="115000"/>
              </a:lnSpc>
              <a:spcBef>
                <a:spcPts val="3200"/>
              </a:spcBef>
              <a:spcAft>
                <a:spcPts val="1600"/>
              </a:spcAft>
              <a:buClr>
                <a:schemeClr val="lt1"/>
              </a:buClr>
              <a:buSzPts val="1200"/>
              <a:buNone/>
            </a:pPr>
            <a:endParaRPr/>
          </a:p>
        </p:txBody>
      </p:sp>
      <p:pic>
        <p:nvPicPr>
          <p:cNvPr id="595" name="Google Shape;595;p32" descr="Map  Description automatically generated with medium confidence"/>
          <p:cNvPicPr preferRelativeResize="0"/>
          <p:nvPr/>
        </p:nvPicPr>
        <p:blipFill rotWithShape="1">
          <a:blip r:embed="rId3">
            <a:alphaModFix/>
          </a:blip>
          <a:srcRect/>
          <a:stretch/>
        </p:blipFill>
        <p:spPr>
          <a:xfrm>
            <a:off x="3447496" y="1051154"/>
            <a:ext cx="5578062" cy="3449102"/>
          </a:xfrm>
          <a:prstGeom prst="rect">
            <a:avLst/>
          </a:prstGeom>
          <a:noFill/>
          <a:ln>
            <a:noFill/>
          </a:ln>
        </p:spPr>
      </p:pic>
      <p:sp>
        <p:nvSpPr>
          <p:cNvPr id="596" name="Google Shape;596;p32"/>
          <p:cNvSpPr/>
          <p:nvPr/>
        </p:nvSpPr>
        <p:spPr>
          <a:xfrm>
            <a:off x="7985235" y="1911292"/>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7" name="Google Shape;597;p32"/>
          <p:cNvSpPr/>
          <p:nvPr/>
        </p:nvSpPr>
        <p:spPr>
          <a:xfrm>
            <a:off x="7464877" y="3453009"/>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8" name="Google Shape;598;p32"/>
          <p:cNvSpPr/>
          <p:nvPr/>
        </p:nvSpPr>
        <p:spPr>
          <a:xfrm>
            <a:off x="4805856" y="2263389"/>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9" name="Google Shape;599;p32"/>
          <p:cNvSpPr/>
          <p:nvPr/>
        </p:nvSpPr>
        <p:spPr>
          <a:xfrm>
            <a:off x="7086582" y="3462245"/>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0" name="Google Shape;600;p32"/>
          <p:cNvSpPr/>
          <p:nvPr/>
        </p:nvSpPr>
        <p:spPr>
          <a:xfrm>
            <a:off x="6512909" y="3678626"/>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1" name="Google Shape;601;p32"/>
          <p:cNvSpPr/>
          <p:nvPr/>
        </p:nvSpPr>
        <p:spPr>
          <a:xfrm>
            <a:off x="6658209" y="3810679"/>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2" name="Google Shape;602;p32"/>
          <p:cNvSpPr/>
          <p:nvPr/>
        </p:nvSpPr>
        <p:spPr>
          <a:xfrm>
            <a:off x="6545251" y="3630936"/>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3" name="Google Shape;603;p32"/>
          <p:cNvSpPr/>
          <p:nvPr/>
        </p:nvSpPr>
        <p:spPr>
          <a:xfrm>
            <a:off x="6466425" y="3709820"/>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4" name="Google Shape;604;p32"/>
          <p:cNvSpPr/>
          <p:nvPr/>
        </p:nvSpPr>
        <p:spPr>
          <a:xfrm>
            <a:off x="6443183" y="3660520"/>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5" name="Google Shape;605;p32"/>
          <p:cNvSpPr/>
          <p:nvPr/>
        </p:nvSpPr>
        <p:spPr>
          <a:xfrm>
            <a:off x="6505838" y="3558113"/>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6" name="Google Shape;606;p32"/>
          <p:cNvSpPr/>
          <p:nvPr/>
        </p:nvSpPr>
        <p:spPr>
          <a:xfrm>
            <a:off x="6426393" y="3587697"/>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7" name="Google Shape;607;p32"/>
          <p:cNvSpPr/>
          <p:nvPr/>
        </p:nvSpPr>
        <p:spPr>
          <a:xfrm>
            <a:off x="6737036" y="3254904"/>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8" name="Google Shape;608;p32"/>
          <p:cNvSpPr/>
          <p:nvPr/>
        </p:nvSpPr>
        <p:spPr>
          <a:xfrm>
            <a:off x="6487415" y="2813111"/>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9" name="Google Shape;609;p32"/>
          <p:cNvSpPr/>
          <p:nvPr/>
        </p:nvSpPr>
        <p:spPr>
          <a:xfrm>
            <a:off x="4571999" y="3163975"/>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10" name="Google Shape;610;p32"/>
          <p:cNvSpPr/>
          <p:nvPr/>
        </p:nvSpPr>
        <p:spPr>
          <a:xfrm>
            <a:off x="118442" y="3626058"/>
            <a:ext cx="183196" cy="185694"/>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0C872-69B7-6688-304D-DA64C0DE34A3}"/>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E460301-8A3E-1290-E994-50FD0472CE74}"/>
              </a:ext>
            </a:extLst>
          </p:cNvPr>
          <p:cNvSpPr>
            <a:spLocks noGrp="1"/>
          </p:cNvSpPr>
          <p:nvPr>
            <p:ph idx="1"/>
          </p:nvPr>
        </p:nvSpPr>
        <p:spPr>
          <a:xfrm>
            <a:off x="220436" y="784317"/>
            <a:ext cx="8703129" cy="4359183"/>
          </a:xfrm>
        </p:spPr>
        <p:txBody>
          <a:bodyPr>
            <a:normAutofit lnSpcReduction="10000"/>
          </a:bodyPr>
          <a:lstStyle/>
          <a:p>
            <a:pPr marL="0" indent="0">
              <a:lnSpc>
                <a:spcPct val="100000"/>
              </a:lnSpc>
              <a:buNone/>
            </a:pPr>
            <a:r>
              <a:rPr lang="en-US" sz="1800" dirty="0"/>
              <a:t>Title IX of the Education Amendments Act of 1972 (Title IX) prohibits discrimination on the basis of sex, pregnancy, or parental status - in educational programs and activities that receive Federal financial assistance. The law also prohibits individuals from exclusion from such programs or activities or from denial of benefits from such programs or activities based on sex. This prohibition applies to a wide array of public and private schools at the K-12 grade levels, as well as colleges and universities which receive federal funding. A school that is controlled by a religious organization is exempt from Title IX when the law’s requirements would conflict with the organization’s religious tenets. The law requires federally funded education institutions or programs to disseminate Title IX information widely, including the name, address, and telephone number (or other contact information) of the designated Title IX Coordinator.</a:t>
            </a:r>
          </a:p>
          <a:p>
            <a:pPr marL="0" indent="0">
              <a:lnSpc>
                <a:spcPct val="100000"/>
              </a:lnSpc>
              <a:buNone/>
            </a:pPr>
            <a:r>
              <a:rPr lang="en-US" sz="1800" dirty="0"/>
              <a:t> Program information is available in languages other than English. Persons with disabilities who require alternative means of communication (e.g., braille, large print, audiotape, American Sign Language) should contact the responsible State or local Agency that administers the program or contact USDA through the Federal Telecommunications Relay Service at 711 (voice and TTY).</a:t>
            </a:r>
          </a:p>
        </p:txBody>
      </p:sp>
      <p:pic>
        <p:nvPicPr>
          <p:cNvPr id="7" name="Picture 6">
            <a:extLst>
              <a:ext uri="{FF2B5EF4-FFF2-40B4-BE49-F238E27FC236}">
                <a16:creationId xmlns:a16="http://schemas.microsoft.com/office/drawing/2014/main" id="{3D6E8DFC-9D7B-6093-9CC0-74043F636C5C}"/>
              </a:ext>
            </a:extLst>
          </p:cNvPr>
          <p:cNvPicPr>
            <a:picLocks noChangeAspect="1"/>
          </p:cNvPicPr>
          <p:nvPr/>
        </p:nvPicPr>
        <p:blipFill>
          <a:blip r:embed="rId2"/>
          <a:stretch>
            <a:fillRect/>
          </a:stretch>
        </p:blipFill>
        <p:spPr>
          <a:xfrm>
            <a:off x="1062991" y="144237"/>
            <a:ext cx="7018018" cy="640080"/>
          </a:xfrm>
          <a:prstGeom prst="rect">
            <a:avLst/>
          </a:prstGeom>
        </p:spPr>
      </p:pic>
    </p:spTree>
    <p:extLst>
      <p:ext uri="{BB962C8B-B14F-4D97-AF65-F5344CB8AC3E}">
        <p14:creationId xmlns:p14="http://schemas.microsoft.com/office/powerpoint/2010/main" val="4436347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35"/>
          <p:cNvSpPr/>
          <p:nvPr/>
        </p:nvSpPr>
        <p:spPr>
          <a:xfrm rot="-5400000">
            <a:off x="2210384" y="-1940323"/>
            <a:ext cx="4854458" cy="9012773"/>
          </a:xfrm>
          <a:prstGeom prst="rect">
            <a:avLst/>
          </a:prstGeom>
          <a:solidFill>
            <a:schemeClr val="accent1">
              <a:alpha val="47843"/>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16" name="Google Shape;616;p35"/>
          <p:cNvSpPr/>
          <p:nvPr/>
        </p:nvSpPr>
        <p:spPr>
          <a:xfrm rot="-5400000">
            <a:off x="4529891" y="-3555326"/>
            <a:ext cx="84218" cy="9143999"/>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 name="Google Shape;617;p35"/>
          <p:cNvSpPr txBox="1">
            <a:spLocks noGrp="1"/>
          </p:cNvSpPr>
          <p:nvPr>
            <p:ph type="body" idx="1"/>
          </p:nvPr>
        </p:nvSpPr>
        <p:spPr>
          <a:xfrm>
            <a:off x="386058" y="1324799"/>
            <a:ext cx="8503110" cy="830262"/>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2400"/>
              <a:buNone/>
            </a:pPr>
            <a:r>
              <a:rPr lang="en-US">
                <a:solidFill>
                  <a:schemeClr val="lt1"/>
                </a:solidFill>
                <a:latin typeface="Catamaran Light"/>
                <a:ea typeface="Catamaran Light"/>
                <a:cs typeface="Catamaran Light"/>
                <a:sym typeface="Catamaran Light"/>
              </a:rPr>
              <a:t>Over time, heirs may not: </a:t>
            </a:r>
            <a:endParaRPr>
              <a:solidFill>
                <a:schemeClr val="lt1"/>
              </a:solidFill>
              <a:latin typeface="Catamaran Light"/>
              <a:ea typeface="Catamaran Light"/>
              <a:cs typeface="Catamaran Light"/>
              <a:sym typeface="Catamaran Light"/>
            </a:endParaRPr>
          </a:p>
          <a:p>
            <a:pPr marL="342900" marR="0" lvl="0" indent="-342900" algn="just" rtl="0">
              <a:lnSpc>
                <a:spcPct val="100000"/>
              </a:lnSpc>
              <a:spcBef>
                <a:spcPts val="1200"/>
              </a:spcBef>
              <a:spcAft>
                <a:spcPts val="0"/>
              </a:spcAft>
              <a:buClr>
                <a:schemeClr val="lt1"/>
              </a:buClr>
              <a:buSzPts val="2400"/>
              <a:buFont typeface="Arial"/>
              <a:buChar char="•"/>
            </a:pPr>
            <a:r>
              <a:rPr lang="en-US" sz="2400" b="0">
                <a:solidFill>
                  <a:schemeClr val="lt1"/>
                </a:solidFill>
                <a:latin typeface="Catamaran Light"/>
                <a:ea typeface="Catamaran Light"/>
                <a:cs typeface="Catamaran Light"/>
                <a:sym typeface="Catamaran Light"/>
              </a:rPr>
              <a:t>L</a:t>
            </a:r>
            <a:r>
              <a:rPr lang="en-US" sz="2400" b="0" i="0" u="none" strike="noStrike" cap="none">
                <a:solidFill>
                  <a:schemeClr val="lt1"/>
                </a:solidFill>
                <a:latin typeface="Catamaran Light"/>
                <a:ea typeface="Catamaran Light"/>
                <a:cs typeface="Catamaran Light"/>
                <a:sym typeface="Catamaran Light"/>
              </a:rPr>
              <a:t>ive on or near the land</a:t>
            </a:r>
            <a:endParaRPr sz="3200" b="0">
              <a:solidFill>
                <a:schemeClr val="lt1"/>
              </a:solidFill>
            </a:endParaRPr>
          </a:p>
          <a:p>
            <a:pPr marL="342900" marR="0" lvl="0" indent="-342900" algn="just" rtl="0">
              <a:lnSpc>
                <a:spcPct val="100000"/>
              </a:lnSpc>
              <a:spcBef>
                <a:spcPts val="1200"/>
              </a:spcBef>
              <a:spcAft>
                <a:spcPts val="0"/>
              </a:spcAft>
              <a:buClr>
                <a:schemeClr val="lt1"/>
              </a:buClr>
              <a:buSzPts val="2400"/>
              <a:buFont typeface="Arial"/>
              <a:buChar char="•"/>
            </a:pPr>
            <a:r>
              <a:rPr lang="en-US" sz="2400" b="0" i="0" u="none" strike="noStrike" cap="none">
                <a:solidFill>
                  <a:schemeClr val="lt1"/>
                </a:solidFill>
                <a:latin typeface="Catamaran Light"/>
                <a:ea typeface="Catamaran Light"/>
                <a:cs typeface="Catamaran Light"/>
                <a:sym typeface="Catamaran Light"/>
              </a:rPr>
              <a:t>Live near each other</a:t>
            </a:r>
            <a:endParaRPr sz="3200">
              <a:solidFill>
                <a:schemeClr val="lt1"/>
              </a:solidFill>
            </a:endParaRPr>
          </a:p>
          <a:p>
            <a:pPr marL="342900" marR="0" lvl="0" indent="-342900" algn="just" rtl="0">
              <a:lnSpc>
                <a:spcPct val="100000"/>
              </a:lnSpc>
              <a:spcBef>
                <a:spcPts val="1200"/>
              </a:spcBef>
              <a:spcAft>
                <a:spcPts val="0"/>
              </a:spcAft>
              <a:buClr>
                <a:schemeClr val="lt1"/>
              </a:buClr>
              <a:buSzPts val="2400"/>
              <a:buFont typeface="Arial"/>
              <a:buChar char="•"/>
            </a:pPr>
            <a:r>
              <a:rPr lang="en-US" sz="2400" b="0" i="0" u="none" strike="noStrike" cap="none">
                <a:solidFill>
                  <a:schemeClr val="lt1"/>
                </a:solidFill>
                <a:latin typeface="Catamaran Light"/>
                <a:ea typeface="Catamaran Light"/>
                <a:cs typeface="Catamaran Light"/>
                <a:sym typeface="Catamaran Light"/>
              </a:rPr>
              <a:t>Know one another</a:t>
            </a:r>
            <a:endParaRPr sz="3200">
              <a:solidFill>
                <a:schemeClr val="lt1"/>
              </a:solidFill>
            </a:endParaRPr>
          </a:p>
          <a:p>
            <a:pPr marL="342900" marR="0" lvl="0" indent="-342900" algn="just" rtl="0">
              <a:lnSpc>
                <a:spcPct val="100000"/>
              </a:lnSpc>
              <a:spcBef>
                <a:spcPts val="1200"/>
              </a:spcBef>
              <a:spcAft>
                <a:spcPts val="0"/>
              </a:spcAft>
              <a:buClr>
                <a:schemeClr val="lt1"/>
              </a:buClr>
              <a:buSzPts val="2400"/>
              <a:buFont typeface="Arial"/>
              <a:buChar char="•"/>
            </a:pPr>
            <a:r>
              <a:rPr lang="en-US" sz="2400" b="0" i="0" u="none" strike="noStrike" cap="none">
                <a:solidFill>
                  <a:schemeClr val="lt1"/>
                </a:solidFill>
                <a:latin typeface="Catamaran Light"/>
                <a:ea typeface="Catamaran Light"/>
                <a:cs typeface="Catamaran Light"/>
                <a:sym typeface="Catamaran Light"/>
              </a:rPr>
              <a:t>Know </a:t>
            </a:r>
            <a:r>
              <a:rPr lang="en-US" sz="2400">
                <a:solidFill>
                  <a:schemeClr val="lt1"/>
                </a:solidFill>
                <a:latin typeface="Catamaran Light"/>
                <a:ea typeface="Catamaran Light"/>
                <a:cs typeface="Catamaran Light"/>
                <a:sym typeface="Catamaran Light"/>
              </a:rPr>
              <a:t>how </a:t>
            </a:r>
            <a:r>
              <a:rPr lang="en-US" sz="2400" b="0" i="0" u="none" strike="noStrike" cap="none">
                <a:solidFill>
                  <a:schemeClr val="lt1"/>
                </a:solidFill>
                <a:latin typeface="Catamaran Light"/>
                <a:ea typeface="Catamaran Light"/>
                <a:cs typeface="Catamaran Light"/>
                <a:sym typeface="Catamaran Light"/>
              </a:rPr>
              <a:t>to locate one another</a:t>
            </a:r>
            <a:endParaRPr sz="3200">
              <a:solidFill>
                <a:schemeClr val="lt1"/>
              </a:solidFill>
            </a:endParaRPr>
          </a:p>
          <a:p>
            <a:pPr marL="342900" marR="0" lvl="0" indent="-342900" algn="just" rtl="0">
              <a:lnSpc>
                <a:spcPct val="100000"/>
              </a:lnSpc>
              <a:spcBef>
                <a:spcPts val="1200"/>
              </a:spcBef>
              <a:spcAft>
                <a:spcPts val="0"/>
              </a:spcAft>
              <a:buClr>
                <a:schemeClr val="lt1"/>
              </a:buClr>
              <a:buSzPts val="2400"/>
              <a:buFont typeface="Arial"/>
              <a:buChar char="•"/>
            </a:pPr>
            <a:r>
              <a:rPr lang="en-US" sz="2400" b="0" i="0" u="none" strike="noStrike" cap="none">
                <a:solidFill>
                  <a:schemeClr val="lt1"/>
                </a:solidFill>
                <a:latin typeface="Catamaran Light"/>
                <a:ea typeface="Catamaran Light"/>
                <a:cs typeface="Catamaran Light"/>
                <a:sym typeface="Catamaran Light"/>
              </a:rPr>
              <a:t>Have a connection to the land</a:t>
            </a:r>
            <a:endParaRPr sz="3200">
              <a:solidFill>
                <a:schemeClr val="lt1"/>
              </a:solidFill>
            </a:endParaRPr>
          </a:p>
          <a:p>
            <a:pPr marL="457200" lvl="0" indent="-228600" algn="l" rtl="0">
              <a:lnSpc>
                <a:spcPct val="100000"/>
              </a:lnSpc>
              <a:spcBef>
                <a:spcPts val="1200"/>
              </a:spcBef>
              <a:spcAft>
                <a:spcPts val="1200"/>
              </a:spcAft>
              <a:buSzPts val="1200"/>
              <a:buNone/>
            </a:pPr>
            <a:endParaRPr sz="1800"/>
          </a:p>
        </p:txBody>
      </p:sp>
      <p:sp>
        <p:nvSpPr>
          <p:cNvPr id="618" name="Google Shape;618;p35"/>
          <p:cNvSpPr txBox="1"/>
          <p:nvPr/>
        </p:nvSpPr>
        <p:spPr>
          <a:xfrm>
            <a:off x="315594" y="194085"/>
            <a:ext cx="8769525" cy="752324"/>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2400"/>
              <a:buFont typeface="Livvic"/>
              <a:buNone/>
            </a:pPr>
            <a:r>
              <a:rPr lang="en-US" sz="3200" b="1" i="0" u="none" strike="noStrike" cap="none">
                <a:solidFill>
                  <a:schemeClr val="lt1"/>
                </a:solidFill>
                <a:latin typeface="Livvic"/>
                <a:ea typeface="Livvic"/>
                <a:cs typeface="Livvic"/>
                <a:sym typeface="Livvic"/>
              </a:rPr>
              <a:t>Management Challenges:</a:t>
            </a:r>
            <a:endParaRPr sz="1800" b="0" i="0" u="none" strike="noStrike" cap="none">
              <a:solidFill>
                <a:schemeClr val="lt1"/>
              </a:solidFill>
              <a:latin typeface="Arial"/>
              <a:ea typeface="Arial"/>
              <a:cs typeface="Arial"/>
              <a:sym typeface="Arial"/>
            </a:endParaRPr>
          </a:p>
        </p:txBody>
      </p:sp>
      <p:grpSp>
        <p:nvGrpSpPr>
          <p:cNvPr id="619" name="Google Shape;619;p35"/>
          <p:cNvGrpSpPr/>
          <p:nvPr/>
        </p:nvGrpSpPr>
        <p:grpSpPr>
          <a:xfrm>
            <a:off x="6264840" y="0"/>
            <a:ext cx="2462057" cy="4937760"/>
            <a:chOff x="6603168" y="129672"/>
            <a:chExt cx="2286000" cy="4584673"/>
          </a:xfrm>
        </p:grpSpPr>
        <p:pic>
          <p:nvPicPr>
            <p:cNvPr id="620" name="Google Shape;620;p35" descr="A group of people standing in front of a fire  Description automatically generated with medium confidence"/>
            <p:cNvPicPr preferRelativeResize="0"/>
            <p:nvPr/>
          </p:nvPicPr>
          <p:blipFill rotWithShape="1">
            <a:blip r:embed="rId3">
              <a:alphaModFix/>
            </a:blip>
            <a:srcRect/>
            <a:stretch/>
          </p:blipFill>
          <p:spPr>
            <a:xfrm>
              <a:off x="6603168" y="1653093"/>
              <a:ext cx="2286000" cy="1530626"/>
            </a:xfrm>
            <a:prstGeom prst="rect">
              <a:avLst/>
            </a:prstGeom>
            <a:noFill/>
            <a:ln>
              <a:noFill/>
            </a:ln>
          </p:spPr>
        </p:pic>
        <p:pic>
          <p:nvPicPr>
            <p:cNvPr id="621" name="Google Shape;621;p35"/>
            <p:cNvPicPr preferRelativeResize="0"/>
            <p:nvPr/>
          </p:nvPicPr>
          <p:blipFill rotWithShape="1">
            <a:blip r:embed="rId4">
              <a:alphaModFix/>
            </a:blip>
            <a:srcRect t="10694"/>
            <a:stretch/>
          </p:blipFill>
          <p:spPr>
            <a:xfrm>
              <a:off x="6603168" y="3183719"/>
              <a:ext cx="2286000" cy="1530626"/>
            </a:xfrm>
            <a:prstGeom prst="rect">
              <a:avLst/>
            </a:prstGeom>
            <a:noFill/>
            <a:ln>
              <a:noFill/>
            </a:ln>
          </p:spPr>
        </p:pic>
        <p:pic>
          <p:nvPicPr>
            <p:cNvPr id="622" name="Google Shape;622;p35" descr="A field with a fence and mountains in the background&#10;&#10;AI-generated content may be incorrect."/>
            <p:cNvPicPr preferRelativeResize="0"/>
            <p:nvPr/>
          </p:nvPicPr>
          <p:blipFill rotWithShape="1">
            <a:blip r:embed="rId5">
              <a:alphaModFix/>
            </a:blip>
            <a:srcRect/>
            <a:stretch/>
          </p:blipFill>
          <p:spPr>
            <a:xfrm>
              <a:off x="6603168" y="129672"/>
              <a:ext cx="2286000" cy="1523421"/>
            </a:xfrm>
            <a:prstGeom prst="rect">
              <a:avLst/>
            </a:prstGeom>
            <a:noFill/>
            <a:ln>
              <a:noFill/>
            </a:ln>
          </p:spPr>
        </p:pic>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g265f65f7d0f_0_4"/>
          <p:cNvSpPr txBox="1">
            <a:spLocks noGrp="1"/>
          </p:cNvSpPr>
          <p:nvPr>
            <p:ph type="body" idx="1"/>
          </p:nvPr>
        </p:nvSpPr>
        <p:spPr>
          <a:xfrm>
            <a:off x="510865" y="2126328"/>
            <a:ext cx="8145600" cy="701700"/>
          </a:xfrm>
          <a:prstGeom prst="rect">
            <a:avLst/>
          </a:prstGeom>
          <a:noFill/>
          <a:ln>
            <a:noFill/>
          </a:ln>
        </p:spPr>
        <p:txBody>
          <a:bodyPr spcFirstLastPara="1" wrap="square" lIns="91425" tIns="91425" rIns="91425" bIns="91425" anchor="t" anchorCtr="0">
            <a:noAutofit/>
          </a:bodyPr>
          <a:lstStyle/>
          <a:p>
            <a:pPr marL="152400" lvl="0" indent="0" algn="ctr" rtl="0">
              <a:lnSpc>
                <a:spcPct val="115000"/>
              </a:lnSpc>
              <a:spcBef>
                <a:spcPts val="0"/>
              </a:spcBef>
              <a:spcAft>
                <a:spcPts val="0"/>
              </a:spcAft>
              <a:buSzPts val="1200"/>
              <a:buNone/>
            </a:pPr>
            <a:r>
              <a:rPr lang="en-US"/>
              <a:t>Part V: Locating Heirs’ Property</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g265f65f7d0f_0_13"/>
          <p:cNvSpPr txBox="1">
            <a:spLocks noGrp="1"/>
          </p:cNvSpPr>
          <p:nvPr>
            <p:ph type="title" idx="4294967295"/>
          </p:nvPr>
        </p:nvSpPr>
        <p:spPr>
          <a:xfrm>
            <a:off x="672374" y="134834"/>
            <a:ext cx="6604800" cy="896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a:t>Is there Heirs’ Property in my…</a:t>
            </a:r>
            <a:endParaRPr/>
          </a:p>
        </p:txBody>
      </p:sp>
      <p:sp>
        <p:nvSpPr>
          <p:cNvPr id="633" name="Google Shape;633;g265f65f7d0f_0_13"/>
          <p:cNvSpPr/>
          <p:nvPr/>
        </p:nvSpPr>
        <p:spPr>
          <a:xfrm>
            <a:off x="880782" y="1833280"/>
            <a:ext cx="2010300" cy="1896000"/>
          </a:xfrm>
          <a:prstGeom prst="ellipse">
            <a:avLst/>
          </a:prstGeom>
          <a:solidFill>
            <a:schemeClr val="accent1"/>
          </a:solidFill>
          <a:ln w="25400" cap="flat" cmpd="sng">
            <a:solidFill>
              <a:srgbClr val="695E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34" name="Google Shape;634;g265f65f7d0f_0_13"/>
          <p:cNvSpPr/>
          <p:nvPr/>
        </p:nvSpPr>
        <p:spPr>
          <a:xfrm>
            <a:off x="3566832" y="1833279"/>
            <a:ext cx="2010300" cy="1896000"/>
          </a:xfrm>
          <a:prstGeom prst="ellipse">
            <a:avLst/>
          </a:prstGeom>
          <a:solidFill>
            <a:schemeClr val="accent1"/>
          </a:solidFill>
          <a:ln w="25400" cap="flat" cmpd="sng">
            <a:solidFill>
              <a:srgbClr val="695E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35" name="Google Shape;635;g265f65f7d0f_0_13"/>
          <p:cNvSpPr/>
          <p:nvPr/>
        </p:nvSpPr>
        <p:spPr>
          <a:xfrm>
            <a:off x="6252883" y="1831034"/>
            <a:ext cx="2010300" cy="1896000"/>
          </a:xfrm>
          <a:prstGeom prst="ellipse">
            <a:avLst/>
          </a:prstGeom>
          <a:solidFill>
            <a:schemeClr val="accent1"/>
          </a:solidFill>
          <a:ln w="25400" cap="flat" cmpd="sng">
            <a:solidFill>
              <a:srgbClr val="695E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36" name="Google Shape;636;g265f65f7d0f_0_13"/>
          <p:cNvSpPr txBox="1"/>
          <p:nvPr/>
        </p:nvSpPr>
        <p:spPr>
          <a:xfrm>
            <a:off x="1100189" y="2571750"/>
            <a:ext cx="15714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Region and State</a:t>
            </a:r>
            <a:endParaRPr sz="1400" b="0" i="0" u="none" strike="noStrike" cap="none">
              <a:solidFill>
                <a:srgbClr val="000000"/>
              </a:solidFill>
              <a:latin typeface="Arial"/>
              <a:ea typeface="Arial"/>
              <a:cs typeface="Arial"/>
              <a:sym typeface="Arial"/>
            </a:endParaRPr>
          </a:p>
        </p:txBody>
      </p:sp>
      <p:sp>
        <p:nvSpPr>
          <p:cNvPr id="637" name="Google Shape;637;g265f65f7d0f_0_13"/>
          <p:cNvSpPr txBox="1"/>
          <p:nvPr/>
        </p:nvSpPr>
        <p:spPr>
          <a:xfrm>
            <a:off x="4217440" y="2588559"/>
            <a:ext cx="10287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County</a:t>
            </a:r>
            <a:endParaRPr sz="1400" b="0" i="0" u="none" strike="noStrike" cap="none">
              <a:solidFill>
                <a:srgbClr val="000000"/>
              </a:solidFill>
              <a:latin typeface="Arial"/>
              <a:ea typeface="Arial"/>
              <a:cs typeface="Arial"/>
              <a:sym typeface="Arial"/>
            </a:endParaRPr>
          </a:p>
        </p:txBody>
      </p:sp>
      <p:sp>
        <p:nvSpPr>
          <p:cNvPr id="638" name="Google Shape;638;g265f65f7d0f_0_13"/>
          <p:cNvSpPr txBox="1"/>
          <p:nvPr/>
        </p:nvSpPr>
        <p:spPr>
          <a:xfrm>
            <a:off x="6925235" y="2625162"/>
            <a:ext cx="1170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Family</a:t>
            </a:r>
            <a:endParaRPr sz="1400" b="0" i="0" u="none" strike="noStrike" cap="none">
              <a:solidFill>
                <a:srgbClr val="000000"/>
              </a:solidFill>
              <a:latin typeface="Arial"/>
              <a:ea typeface="Arial"/>
              <a:cs typeface="Arial"/>
              <a:sym typeface="Arial"/>
            </a:endParaRPr>
          </a:p>
        </p:txBody>
      </p:sp>
      <p:sp>
        <p:nvSpPr>
          <p:cNvPr id="639" name="Google Shape;639;g265f65f7d0f_0_13"/>
          <p:cNvSpPr/>
          <p:nvPr/>
        </p:nvSpPr>
        <p:spPr>
          <a:xfrm>
            <a:off x="1521303" y="3812241"/>
            <a:ext cx="652200" cy="860700"/>
          </a:xfrm>
          <a:prstGeom prst="upArrow">
            <a:avLst>
              <a:gd name="adj1" fmla="val 50000"/>
              <a:gd name="adj2" fmla="val 50000"/>
            </a:avLst>
          </a:prstGeom>
          <a:gradFill>
            <a:gsLst>
              <a:gs pos="0">
                <a:srgbClr val="A77215"/>
              </a:gs>
              <a:gs pos="100000">
                <a:srgbClr val="F1C79D"/>
              </a:gs>
            </a:gsLst>
            <a:lin ang="16200038" scaled="0"/>
          </a:gradFill>
          <a:ln w="9525" cap="flat" cmpd="sng">
            <a:solidFill>
              <a:srgbClr val="956B22"/>
            </a:solidFill>
            <a:prstDash val="solid"/>
            <a:round/>
            <a:headEnd type="none" w="sm" len="sm"/>
            <a:tailEnd type="none" w="sm" len="sm"/>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g265f65f7d0f_0_24"/>
          <p:cNvSpPr txBox="1">
            <a:spLocks noGrp="1"/>
          </p:cNvSpPr>
          <p:nvPr>
            <p:ph type="body" idx="2"/>
          </p:nvPr>
        </p:nvSpPr>
        <p:spPr>
          <a:xfrm>
            <a:off x="0" y="1676400"/>
            <a:ext cx="3497400" cy="895500"/>
          </a:xfrm>
          <a:prstGeom prst="rect">
            <a:avLst/>
          </a:prstGeom>
          <a:noFill/>
          <a:ln>
            <a:noFill/>
          </a:ln>
        </p:spPr>
        <p:txBody>
          <a:bodyPr spcFirstLastPara="1" wrap="square" lIns="91425" tIns="91425" rIns="91425" bIns="91425" anchor="t" anchorCtr="0">
            <a:noAutofit/>
          </a:bodyPr>
          <a:lstStyle/>
          <a:p>
            <a:pPr marL="152400" lvl="0" indent="0" algn="ctr" rtl="0">
              <a:lnSpc>
                <a:spcPct val="115000"/>
              </a:lnSpc>
              <a:spcBef>
                <a:spcPts val="0"/>
              </a:spcBef>
              <a:spcAft>
                <a:spcPts val="0"/>
              </a:spcAft>
              <a:buSzPts val="1200"/>
              <a:buNone/>
            </a:pPr>
            <a:r>
              <a:rPr lang="en-US"/>
              <a:t>Heirs’ Property </a:t>
            </a:r>
            <a:br>
              <a:rPr lang="en-US"/>
            </a:br>
            <a:r>
              <a:rPr lang="en-US"/>
              <a:t>in the </a:t>
            </a:r>
            <a:endParaRPr/>
          </a:p>
          <a:p>
            <a:pPr marL="152400" lvl="0" indent="0" algn="ctr" rtl="0">
              <a:lnSpc>
                <a:spcPct val="115000"/>
              </a:lnSpc>
              <a:spcBef>
                <a:spcPts val="0"/>
              </a:spcBef>
              <a:spcAft>
                <a:spcPts val="0"/>
              </a:spcAft>
              <a:buSzPts val="1200"/>
              <a:buNone/>
            </a:pPr>
            <a:r>
              <a:rPr lang="en-US"/>
              <a:t>Southeast</a:t>
            </a:r>
            <a:endParaRPr/>
          </a:p>
        </p:txBody>
      </p:sp>
      <p:pic>
        <p:nvPicPr>
          <p:cNvPr id="645" name="Google Shape;645;g265f65f7d0f_0_24"/>
          <p:cNvPicPr preferRelativeResize="0"/>
          <p:nvPr/>
        </p:nvPicPr>
        <p:blipFill rotWithShape="1">
          <a:blip r:embed="rId3">
            <a:alphaModFix/>
          </a:blip>
          <a:srcRect/>
          <a:stretch/>
        </p:blipFill>
        <p:spPr>
          <a:xfrm>
            <a:off x="3649800" y="152400"/>
            <a:ext cx="5341800" cy="4671026"/>
          </a:xfrm>
          <a:prstGeom prst="rect">
            <a:avLst/>
          </a:prstGeom>
          <a:noFill/>
          <a:ln>
            <a:noFill/>
          </a:ln>
        </p:spPr>
      </p:pic>
      <p:sp>
        <p:nvSpPr>
          <p:cNvPr id="646" name="Google Shape;646;g265f65f7d0f_0_24"/>
          <p:cNvSpPr txBox="1"/>
          <p:nvPr/>
        </p:nvSpPr>
        <p:spPr>
          <a:xfrm>
            <a:off x="3819288" y="4667934"/>
            <a:ext cx="5002823"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50" b="0" i="0" u="none" strike="noStrike" cap="none">
                <a:solidFill>
                  <a:srgbClr val="000000"/>
                </a:solidFill>
                <a:latin typeface="Cambria Math"/>
                <a:ea typeface="Cambria Math"/>
                <a:cs typeface="Cambria Math"/>
                <a:sym typeface="Cambria Math"/>
              </a:rPr>
              <a:t>Source:  Thomson, R. and Bailey, C., 2023. Identifying Heirs’ Property: Extent and Value Across the South and Appalachia. </a:t>
            </a:r>
            <a:r>
              <a:rPr lang="en-US" sz="1050" b="0" i="1" u="none" strike="noStrike" cap="none">
                <a:solidFill>
                  <a:srgbClr val="000000"/>
                </a:solidFill>
                <a:latin typeface="Cambria Math"/>
                <a:ea typeface="Cambria Math"/>
                <a:cs typeface="Cambria Math"/>
                <a:sym typeface="Cambria Math"/>
              </a:rPr>
              <a:t>Journal of Rural Social Sciences</a:t>
            </a:r>
            <a:r>
              <a:rPr lang="en-US" sz="1050" b="0" i="0" u="none" strike="noStrike" cap="none">
                <a:solidFill>
                  <a:srgbClr val="000000"/>
                </a:solidFill>
                <a:latin typeface="Cambria Math"/>
                <a:ea typeface="Cambria Math"/>
                <a:cs typeface="Cambria Math"/>
                <a:sym typeface="Cambria Math"/>
              </a:rPr>
              <a:t>, </a:t>
            </a:r>
            <a:r>
              <a:rPr lang="en-US" sz="1050" b="0" i="1" u="none" strike="noStrike" cap="none">
                <a:solidFill>
                  <a:srgbClr val="000000"/>
                </a:solidFill>
                <a:latin typeface="Cambria Math"/>
                <a:ea typeface="Cambria Math"/>
                <a:cs typeface="Cambria Math"/>
                <a:sym typeface="Cambria Math"/>
              </a:rPr>
              <a:t>38</a:t>
            </a:r>
            <a:r>
              <a:rPr lang="en-US" sz="1050" b="0" i="0" u="none" strike="noStrike" cap="none">
                <a:solidFill>
                  <a:srgbClr val="000000"/>
                </a:solidFill>
                <a:latin typeface="Cambria Math"/>
                <a:ea typeface="Cambria Math"/>
                <a:cs typeface="Cambria Math"/>
                <a:sym typeface="Cambria Math"/>
              </a:rPr>
              <a:t>(2), p.2.</a:t>
            </a:r>
            <a:endParaRPr sz="105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g265f65f7d0f_0_29"/>
          <p:cNvSpPr txBox="1">
            <a:spLocks noGrp="1"/>
          </p:cNvSpPr>
          <p:nvPr>
            <p:ph type="title" idx="4294967295"/>
          </p:nvPr>
        </p:nvSpPr>
        <p:spPr>
          <a:xfrm>
            <a:off x="672375" y="134834"/>
            <a:ext cx="7090500" cy="896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a:t>Is there Heirs’ Property in my…</a:t>
            </a:r>
            <a:endParaRPr/>
          </a:p>
        </p:txBody>
      </p:sp>
      <p:sp>
        <p:nvSpPr>
          <p:cNvPr id="652" name="Google Shape;652;g265f65f7d0f_0_29"/>
          <p:cNvSpPr/>
          <p:nvPr/>
        </p:nvSpPr>
        <p:spPr>
          <a:xfrm>
            <a:off x="880782" y="1833280"/>
            <a:ext cx="2010300" cy="1896000"/>
          </a:xfrm>
          <a:prstGeom prst="ellipse">
            <a:avLst/>
          </a:prstGeom>
          <a:solidFill>
            <a:schemeClr val="accent1"/>
          </a:solidFill>
          <a:ln w="25400" cap="flat" cmpd="sng">
            <a:solidFill>
              <a:srgbClr val="695E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53" name="Google Shape;653;g265f65f7d0f_0_29"/>
          <p:cNvSpPr/>
          <p:nvPr/>
        </p:nvSpPr>
        <p:spPr>
          <a:xfrm>
            <a:off x="3566832" y="1833279"/>
            <a:ext cx="2010300" cy="1896000"/>
          </a:xfrm>
          <a:prstGeom prst="ellipse">
            <a:avLst/>
          </a:prstGeom>
          <a:solidFill>
            <a:schemeClr val="accent1"/>
          </a:solidFill>
          <a:ln w="25400" cap="flat" cmpd="sng">
            <a:solidFill>
              <a:srgbClr val="695E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54" name="Google Shape;654;g265f65f7d0f_0_29"/>
          <p:cNvSpPr/>
          <p:nvPr/>
        </p:nvSpPr>
        <p:spPr>
          <a:xfrm>
            <a:off x="6252883" y="1831034"/>
            <a:ext cx="2010300" cy="1896000"/>
          </a:xfrm>
          <a:prstGeom prst="ellipse">
            <a:avLst/>
          </a:prstGeom>
          <a:solidFill>
            <a:schemeClr val="accent1"/>
          </a:solidFill>
          <a:ln w="25400" cap="flat" cmpd="sng">
            <a:solidFill>
              <a:srgbClr val="695E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55" name="Google Shape;655;g265f65f7d0f_0_29"/>
          <p:cNvSpPr txBox="1"/>
          <p:nvPr/>
        </p:nvSpPr>
        <p:spPr>
          <a:xfrm>
            <a:off x="1086742" y="2571750"/>
            <a:ext cx="15984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Region and State</a:t>
            </a:r>
            <a:endParaRPr sz="1400" b="0" i="0" u="none" strike="noStrike" cap="none">
              <a:solidFill>
                <a:srgbClr val="000000"/>
              </a:solidFill>
              <a:latin typeface="Arial"/>
              <a:ea typeface="Arial"/>
              <a:cs typeface="Arial"/>
              <a:sym typeface="Arial"/>
            </a:endParaRPr>
          </a:p>
        </p:txBody>
      </p:sp>
      <p:sp>
        <p:nvSpPr>
          <p:cNvPr id="656" name="Google Shape;656;g265f65f7d0f_0_29"/>
          <p:cNvSpPr txBox="1"/>
          <p:nvPr/>
        </p:nvSpPr>
        <p:spPr>
          <a:xfrm>
            <a:off x="4217440" y="2588559"/>
            <a:ext cx="10287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County</a:t>
            </a:r>
            <a:endParaRPr sz="1400" b="0" i="0" u="none" strike="noStrike" cap="none">
              <a:solidFill>
                <a:srgbClr val="000000"/>
              </a:solidFill>
              <a:latin typeface="Arial"/>
              <a:ea typeface="Arial"/>
              <a:cs typeface="Arial"/>
              <a:sym typeface="Arial"/>
            </a:endParaRPr>
          </a:p>
        </p:txBody>
      </p:sp>
      <p:sp>
        <p:nvSpPr>
          <p:cNvPr id="657" name="Google Shape;657;g265f65f7d0f_0_29"/>
          <p:cNvSpPr txBox="1"/>
          <p:nvPr/>
        </p:nvSpPr>
        <p:spPr>
          <a:xfrm>
            <a:off x="6925235" y="2625162"/>
            <a:ext cx="1170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Family</a:t>
            </a:r>
            <a:endParaRPr sz="1400" b="0" i="0" u="none" strike="noStrike" cap="none">
              <a:solidFill>
                <a:srgbClr val="000000"/>
              </a:solidFill>
              <a:latin typeface="Arial"/>
              <a:ea typeface="Arial"/>
              <a:cs typeface="Arial"/>
              <a:sym typeface="Arial"/>
            </a:endParaRPr>
          </a:p>
        </p:txBody>
      </p:sp>
      <p:sp>
        <p:nvSpPr>
          <p:cNvPr id="658" name="Google Shape;658;g265f65f7d0f_0_29"/>
          <p:cNvSpPr/>
          <p:nvPr/>
        </p:nvSpPr>
        <p:spPr>
          <a:xfrm>
            <a:off x="4217440" y="3818964"/>
            <a:ext cx="633600" cy="847200"/>
          </a:xfrm>
          <a:prstGeom prst="upArrow">
            <a:avLst>
              <a:gd name="adj1" fmla="val 50000"/>
              <a:gd name="adj2" fmla="val 50000"/>
            </a:avLst>
          </a:prstGeom>
          <a:gradFill>
            <a:gsLst>
              <a:gs pos="0">
                <a:srgbClr val="A77215"/>
              </a:gs>
              <a:gs pos="100000">
                <a:srgbClr val="F1C79D"/>
              </a:gs>
            </a:gsLst>
            <a:lin ang="16200038" scaled="0"/>
          </a:gradFill>
          <a:ln w="9525" cap="flat" cmpd="sng">
            <a:solidFill>
              <a:srgbClr val="956B22"/>
            </a:solidFill>
            <a:prstDash val="solid"/>
            <a:round/>
            <a:headEnd type="none" w="sm" len="sm"/>
            <a:tailEnd type="none" w="sm" len="sm"/>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g265f65f7d0f_0_40"/>
          <p:cNvSpPr txBox="1">
            <a:spLocks noGrp="1"/>
          </p:cNvSpPr>
          <p:nvPr>
            <p:ph type="body" idx="1"/>
          </p:nvPr>
        </p:nvSpPr>
        <p:spPr>
          <a:xfrm>
            <a:off x="308345" y="5113"/>
            <a:ext cx="7304088" cy="722313"/>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200"/>
              <a:buNone/>
            </a:pPr>
            <a:r>
              <a:rPr lang="en-US"/>
              <a:t>Heirs’ Property in Macon County, AL</a:t>
            </a:r>
            <a:endParaRPr/>
          </a:p>
        </p:txBody>
      </p:sp>
      <p:pic>
        <p:nvPicPr>
          <p:cNvPr id="664" name="Google Shape;664;g265f65f7d0f_0_40"/>
          <p:cNvPicPr preferRelativeResize="0"/>
          <p:nvPr/>
        </p:nvPicPr>
        <p:blipFill rotWithShape="1">
          <a:blip r:embed="rId3">
            <a:alphaModFix/>
          </a:blip>
          <a:srcRect/>
          <a:stretch/>
        </p:blipFill>
        <p:spPr>
          <a:xfrm>
            <a:off x="2245660" y="1317812"/>
            <a:ext cx="4121522" cy="3247464"/>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g265f65f7d0f_0_45"/>
          <p:cNvSpPr txBox="1">
            <a:spLocks noGrp="1"/>
          </p:cNvSpPr>
          <p:nvPr>
            <p:ph type="title" idx="4294967295"/>
          </p:nvPr>
        </p:nvSpPr>
        <p:spPr>
          <a:xfrm>
            <a:off x="672374" y="134834"/>
            <a:ext cx="6642900" cy="896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a:t>Is there Heirs’ Property in my…</a:t>
            </a:r>
            <a:endParaRPr/>
          </a:p>
        </p:txBody>
      </p:sp>
      <p:sp>
        <p:nvSpPr>
          <p:cNvPr id="670" name="Google Shape;670;g265f65f7d0f_0_45"/>
          <p:cNvSpPr/>
          <p:nvPr/>
        </p:nvSpPr>
        <p:spPr>
          <a:xfrm>
            <a:off x="880782" y="1833280"/>
            <a:ext cx="2010300" cy="1896000"/>
          </a:xfrm>
          <a:prstGeom prst="ellipse">
            <a:avLst/>
          </a:prstGeom>
          <a:solidFill>
            <a:schemeClr val="accent1"/>
          </a:solidFill>
          <a:ln w="25400" cap="flat" cmpd="sng">
            <a:solidFill>
              <a:srgbClr val="695E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71" name="Google Shape;671;g265f65f7d0f_0_45"/>
          <p:cNvSpPr/>
          <p:nvPr/>
        </p:nvSpPr>
        <p:spPr>
          <a:xfrm>
            <a:off x="3566832" y="1833279"/>
            <a:ext cx="2010300" cy="1896000"/>
          </a:xfrm>
          <a:prstGeom prst="ellipse">
            <a:avLst/>
          </a:prstGeom>
          <a:solidFill>
            <a:schemeClr val="accent1"/>
          </a:solidFill>
          <a:ln w="25400" cap="flat" cmpd="sng">
            <a:solidFill>
              <a:srgbClr val="695E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72" name="Google Shape;672;g265f65f7d0f_0_45"/>
          <p:cNvSpPr/>
          <p:nvPr/>
        </p:nvSpPr>
        <p:spPr>
          <a:xfrm>
            <a:off x="6252883" y="1831034"/>
            <a:ext cx="2010300" cy="1896000"/>
          </a:xfrm>
          <a:prstGeom prst="ellipse">
            <a:avLst/>
          </a:prstGeom>
          <a:solidFill>
            <a:schemeClr val="accent1"/>
          </a:solidFill>
          <a:ln w="25400" cap="flat" cmpd="sng">
            <a:solidFill>
              <a:srgbClr val="695E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73" name="Google Shape;673;g265f65f7d0f_0_45"/>
          <p:cNvSpPr txBox="1"/>
          <p:nvPr/>
        </p:nvSpPr>
        <p:spPr>
          <a:xfrm>
            <a:off x="1043039" y="2571750"/>
            <a:ext cx="16857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Region and State</a:t>
            </a:r>
            <a:endParaRPr sz="1400" b="0" i="0" u="none" strike="noStrike" cap="none">
              <a:solidFill>
                <a:srgbClr val="000000"/>
              </a:solidFill>
              <a:latin typeface="Arial"/>
              <a:ea typeface="Arial"/>
              <a:cs typeface="Arial"/>
              <a:sym typeface="Arial"/>
            </a:endParaRPr>
          </a:p>
        </p:txBody>
      </p:sp>
      <p:sp>
        <p:nvSpPr>
          <p:cNvPr id="674" name="Google Shape;674;g265f65f7d0f_0_45"/>
          <p:cNvSpPr txBox="1"/>
          <p:nvPr/>
        </p:nvSpPr>
        <p:spPr>
          <a:xfrm>
            <a:off x="4217440" y="2588559"/>
            <a:ext cx="10287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County</a:t>
            </a:r>
            <a:endParaRPr sz="1400" b="0" i="0" u="none" strike="noStrike" cap="none">
              <a:solidFill>
                <a:srgbClr val="000000"/>
              </a:solidFill>
              <a:latin typeface="Arial"/>
              <a:ea typeface="Arial"/>
              <a:cs typeface="Arial"/>
              <a:sym typeface="Arial"/>
            </a:endParaRPr>
          </a:p>
        </p:txBody>
      </p:sp>
      <p:sp>
        <p:nvSpPr>
          <p:cNvPr id="675" name="Google Shape;675;g265f65f7d0f_0_45"/>
          <p:cNvSpPr txBox="1"/>
          <p:nvPr/>
        </p:nvSpPr>
        <p:spPr>
          <a:xfrm>
            <a:off x="6925235" y="2625162"/>
            <a:ext cx="1170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Family</a:t>
            </a:r>
            <a:endParaRPr sz="1400" b="0" i="0" u="none" strike="noStrike" cap="none">
              <a:solidFill>
                <a:srgbClr val="000000"/>
              </a:solidFill>
              <a:latin typeface="Arial"/>
              <a:ea typeface="Arial"/>
              <a:cs typeface="Arial"/>
              <a:sym typeface="Arial"/>
            </a:endParaRPr>
          </a:p>
        </p:txBody>
      </p:sp>
      <p:sp>
        <p:nvSpPr>
          <p:cNvPr id="676" name="Google Shape;676;g265f65f7d0f_0_45"/>
          <p:cNvSpPr/>
          <p:nvPr/>
        </p:nvSpPr>
        <p:spPr>
          <a:xfrm>
            <a:off x="6952129" y="3825688"/>
            <a:ext cx="611700" cy="853800"/>
          </a:xfrm>
          <a:prstGeom prst="upArrow">
            <a:avLst>
              <a:gd name="adj1" fmla="val 50000"/>
              <a:gd name="adj2" fmla="val 50000"/>
            </a:avLst>
          </a:prstGeom>
          <a:gradFill>
            <a:gsLst>
              <a:gs pos="0">
                <a:srgbClr val="A77215"/>
              </a:gs>
              <a:gs pos="100000">
                <a:srgbClr val="F1C79D"/>
              </a:gs>
            </a:gsLst>
            <a:lin ang="16200038" scaled="0"/>
          </a:gradFill>
          <a:ln w="9525" cap="flat" cmpd="sng">
            <a:solidFill>
              <a:srgbClr val="956B22"/>
            </a:solidFill>
            <a:prstDash val="solid"/>
            <a:round/>
            <a:headEnd type="none" w="sm" len="sm"/>
            <a:tailEnd type="none" w="sm" len="sm"/>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g265f65f7d0f_0_56"/>
          <p:cNvSpPr txBox="1">
            <a:spLocks noGrp="1"/>
          </p:cNvSpPr>
          <p:nvPr>
            <p:ph type="title" idx="4294967295"/>
          </p:nvPr>
        </p:nvSpPr>
        <p:spPr>
          <a:xfrm>
            <a:off x="293200" y="104490"/>
            <a:ext cx="8520600" cy="45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Livvic"/>
              <a:buNone/>
            </a:pPr>
            <a:r>
              <a:rPr lang="en-US">
                <a:solidFill>
                  <a:schemeClr val="lt1"/>
                </a:solidFill>
              </a:rPr>
              <a:t>Looking Online</a:t>
            </a:r>
            <a:endParaRPr/>
          </a:p>
        </p:txBody>
      </p:sp>
      <p:sp>
        <p:nvSpPr>
          <p:cNvPr id="682" name="Google Shape;682;g265f65f7d0f_0_56"/>
          <p:cNvSpPr txBox="1">
            <a:spLocks noGrp="1"/>
          </p:cNvSpPr>
          <p:nvPr>
            <p:ph type="body" idx="1"/>
          </p:nvPr>
        </p:nvSpPr>
        <p:spPr>
          <a:xfrm>
            <a:off x="330200" y="630238"/>
            <a:ext cx="7804200" cy="2590800"/>
          </a:xfrm>
          <a:prstGeom prst="rect">
            <a:avLst/>
          </a:prstGeom>
          <a:noFill/>
          <a:ln>
            <a:noFill/>
          </a:ln>
        </p:spPr>
        <p:txBody>
          <a:bodyPr spcFirstLastPara="1" wrap="square" lIns="91425" tIns="91425" rIns="91425" bIns="91425" anchor="t" anchorCtr="0">
            <a:noAutofit/>
          </a:bodyPr>
          <a:lstStyle/>
          <a:p>
            <a:pPr marL="0" marR="0" lvl="0" indent="0" algn="l" rtl="0">
              <a:lnSpc>
                <a:spcPct val="200000"/>
              </a:lnSpc>
              <a:spcBef>
                <a:spcPts val="0"/>
              </a:spcBef>
              <a:spcAft>
                <a:spcPts val="0"/>
              </a:spcAft>
              <a:buClr>
                <a:schemeClr val="dk2"/>
              </a:buClr>
              <a:buSzPts val="1200"/>
              <a:buNone/>
            </a:pPr>
            <a:r>
              <a:rPr lang="en-US" sz="2400" b="0" i="0" u="none" strike="noStrike" cap="none">
                <a:solidFill>
                  <a:schemeClr val="dk2"/>
                </a:solidFill>
                <a:latin typeface="Catamaran Light"/>
                <a:ea typeface="Catamaran Light"/>
                <a:cs typeface="Catamaran Light"/>
                <a:sym typeface="Catamaran Light"/>
              </a:rPr>
              <a:t>Locate the county revenue commissioner’s office online</a:t>
            </a:r>
            <a:endParaRPr/>
          </a:p>
          <a:p>
            <a:pPr marL="0" marR="0" lvl="0" indent="0" algn="l" rtl="0">
              <a:lnSpc>
                <a:spcPct val="200000"/>
              </a:lnSpc>
              <a:spcBef>
                <a:spcPts val="0"/>
              </a:spcBef>
              <a:spcAft>
                <a:spcPts val="0"/>
              </a:spcAft>
              <a:buClr>
                <a:schemeClr val="dk2"/>
              </a:buClr>
              <a:buSzPts val="1200"/>
              <a:buNone/>
            </a:pPr>
            <a:r>
              <a:rPr lang="en-US" sz="2400" b="0" i="0" u="none" strike="noStrike" cap="none">
                <a:solidFill>
                  <a:schemeClr val="dk2"/>
                </a:solidFill>
                <a:latin typeface="Catamaran Light"/>
                <a:ea typeface="Catamaran Light"/>
                <a:cs typeface="Catamaran Light"/>
                <a:sym typeface="Catamaran Light"/>
              </a:rPr>
              <a:t>Connect with GIS site (online mapping tool)</a:t>
            </a:r>
            <a:endParaRPr/>
          </a:p>
          <a:p>
            <a:pPr marL="0" marR="0" lvl="0" indent="0" algn="l" rtl="0">
              <a:lnSpc>
                <a:spcPct val="200000"/>
              </a:lnSpc>
              <a:spcBef>
                <a:spcPts val="0"/>
              </a:spcBef>
              <a:spcAft>
                <a:spcPts val="0"/>
              </a:spcAft>
              <a:buClr>
                <a:schemeClr val="dk2"/>
              </a:buClr>
              <a:buSzPts val="1200"/>
              <a:buNone/>
            </a:pPr>
            <a:r>
              <a:rPr lang="en-US" sz="2400" b="0" i="0" u="none" strike="noStrike" cap="none">
                <a:solidFill>
                  <a:schemeClr val="dk2"/>
                </a:solidFill>
                <a:latin typeface="Catamaran Light"/>
                <a:ea typeface="Catamaran Light"/>
                <a:cs typeface="Catamaran Light"/>
                <a:sym typeface="Catamaran Light"/>
              </a:rPr>
              <a:t>Type in your family’s name</a:t>
            </a:r>
            <a:endParaRPr/>
          </a:p>
          <a:p>
            <a:pPr marL="457200" lvl="0" indent="-228600" algn="l" rtl="0">
              <a:lnSpc>
                <a:spcPct val="115000"/>
              </a:lnSpc>
              <a:spcBef>
                <a:spcPts val="0"/>
              </a:spcBef>
              <a:spcAft>
                <a:spcPts val="0"/>
              </a:spcAft>
              <a:buSzPts val="1200"/>
              <a:buNone/>
            </a:pPr>
            <a:endParaRPr/>
          </a:p>
        </p:txBody>
      </p:sp>
      <p:pic>
        <p:nvPicPr>
          <p:cNvPr id="683" name="Google Shape;683;g265f65f7d0f_0_56" descr="A picture containing text, computer, table, indoor  Description automatically generated"/>
          <p:cNvPicPr preferRelativeResize="0">
            <a:picLocks noGrp="1"/>
          </p:cNvPicPr>
          <p:nvPr>
            <p:ph type="pic" idx="2"/>
          </p:nvPr>
        </p:nvPicPr>
        <p:blipFill rotWithShape="1">
          <a:blip r:embed="rId3">
            <a:alphaModFix/>
          </a:blip>
          <a:srcRect l="99" r="89"/>
          <a:stretch/>
        </p:blipFill>
        <p:spPr>
          <a:xfrm>
            <a:off x="4997450" y="2795588"/>
            <a:ext cx="4146550" cy="21780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g265f65f7d0f_0_62"/>
          <p:cNvSpPr txBox="1">
            <a:spLocks noGrp="1"/>
          </p:cNvSpPr>
          <p:nvPr>
            <p:ph type="body" idx="1"/>
          </p:nvPr>
        </p:nvSpPr>
        <p:spPr>
          <a:xfrm>
            <a:off x="308345" y="5113"/>
            <a:ext cx="7304100" cy="722400"/>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sz="2800" b="1" i="0" u="none" strike="noStrike" cap="none">
                <a:solidFill>
                  <a:schemeClr val="lt1"/>
                </a:solidFill>
                <a:latin typeface="Livvic"/>
                <a:ea typeface="Livvic"/>
                <a:cs typeface="Livvic"/>
                <a:sym typeface="Livvic"/>
              </a:rPr>
              <a:t>An Example: Your county will look different.</a:t>
            </a:r>
            <a:endParaRPr/>
          </a:p>
          <a:p>
            <a:pPr marL="152400" lvl="0" indent="0" algn="l" rtl="0">
              <a:lnSpc>
                <a:spcPct val="115000"/>
              </a:lnSpc>
              <a:spcBef>
                <a:spcPts val="0"/>
              </a:spcBef>
              <a:spcAft>
                <a:spcPts val="0"/>
              </a:spcAft>
              <a:buSzPts val="1200"/>
              <a:buNone/>
            </a:pPr>
            <a:endParaRPr/>
          </a:p>
        </p:txBody>
      </p:sp>
      <p:pic>
        <p:nvPicPr>
          <p:cNvPr id="689" name="Google Shape;689;g265f65f7d0f_0_62"/>
          <p:cNvPicPr preferRelativeResize="0">
            <a:picLocks noGrp="1"/>
          </p:cNvPicPr>
          <p:nvPr>
            <p:ph type="pic" idx="2"/>
          </p:nvPr>
        </p:nvPicPr>
        <p:blipFill rotWithShape="1">
          <a:blip r:embed="rId3">
            <a:alphaModFix/>
          </a:blip>
          <a:srcRect t="1483" b="1482"/>
          <a:stretch/>
        </p:blipFill>
        <p:spPr>
          <a:xfrm>
            <a:off x="100527" y="666466"/>
            <a:ext cx="8942945" cy="4371371"/>
          </a:xfrm>
          <a:prstGeom prst="rect">
            <a:avLst/>
          </a:prstGeom>
          <a:noFill/>
          <a:ln>
            <a:noFill/>
          </a:ln>
        </p:spPr>
      </p:pic>
      <p:sp>
        <p:nvSpPr>
          <p:cNvPr id="690" name="Google Shape;690;g265f65f7d0f_0_62"/>
          <p:cNvSpPr/>
          <p:nvPr/>
        </p:nvSpPr>
        <p:spPr>
          <a:xfrm>
            <a:off x="3364045" y="1164897"/>
            <a:ext cx="390000" cy="652200"/>
          </a:xfrm>
          <a:prstGeom prst="downArrow">
            <a:avLst>
              <a:gd name="adj1" fmla="val 50000"/>
              <a:gd name="adj2" fmla="val 50000"/>
            </a:avLst>
          </a:prstGeom>
          <a:gradFill>
            <a:gsLst>
              <a:gs pos="0">
                <a:srgbClr val="FFAE23"/>
              </a:gs>
              <a:gs pos="100000">
                <a:srgbClr val="FFCE6C"/>
              </a:gs>
            </a:gsLst>
            <a:lin ang="16200038" scaled="0"/>
          </a:gradFill>
          <a:ln w="9525" cap="flat" cmpd="sng">
            <a:solidFill>
              <a:srgbClr val="FDA739"/>
            </a:solidFill>
            <a:prstDash val="solid"/>
            <a:round/>
            <a:headEnd type="none" w="sm" len="sm"/>
            <a:tailEnd type="none" w="sm" len="sm"/>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g265f65f7d0f_0_68"/>
          <p:cNvSpPr txBox="1">
            <a:spLocks noGrp="1"/>
          </p:cNvSpPr>
          <p:nvPr>
            <p:ph type="body" idx="1"/>
          </p:nvPr>
        </p:nvSpPr>
        <p:spPr>
          <a:xfrm>
            <a:off x="308345" y="5113"/>
            <a:ext cx="7304100" cy="722400"/>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a:t>Insert Your Family Name</a:t>
            </a:r>
            <a:endParaRPr/>
          </a:p>
        </p:txBody>
      </p:sp>
      <p:pic>
        <p:nvPicPr>
          <p:cNvPr id="696" name="Google Shape;696;g265f65f7d0f_0_68"/>
          <p:cNvPicPr preferRelativeResize="0"/>
          <p:nvPr/>
        </p:nvPicPr>
        <p:blipFill rotWithShape="1">
          <a:blip r:embed="rId3">
            <a:alphaModFix/>
          </a:blip>
          <a:srcRect/>
          <a:stretch/>
        </p:blipFill>
        <p:spPr>
          <a:xfrm>
            <a:off x="1311088" y="873749"/>
            <a:ext cx="7292976" cy="3844301"/>
          </a:xfrm>
          <a:prstGeom prst="rect">
            <a:avLst/>
          </a:prstGeom>
          <a:noFill/>
          <a:ln>
            <a:noFill/>
          </a:ln>
        </p:spPr>
      </p:pic>
      <p:sp>
        <p:nvSpPr>
          <p:cNvPr id="697" name="Google Shape;697;g265f65f7d0f_0_68"/>
          <p:cNvSpPr/>
          <p:nvPr/>
        </p:nvSpPr>
        <p:spPr>
          <a:xfrm>
            <a:off x="255493" y="3775207"/>
            <a:ext cx="1055700" cy="220500"/>
          </a:xfrm>
          <a:prstGeom prst="rightArrow">
            <a:avLst>
              <a:gd name="adj1" fmla="val 50000"/>
              <a:gd name="adj2" fmla="val 50000"/>
            </a:avLst>
          </a:prstGeom>
          <a:gradFill>
            <a:gsLst>
              <a:gs pos="0">
                <a:srgbClr val="A77215"/>
              </a:gs>
              <a:gs pos="100000">
                <a:srgbClr val="F1C79D"/>
              </a:gs>
            </a:gsLst>
            <a:lin ang="16200038" scaled="0"/>
          </a:gradFill>
          <a:ln w="9525" cap="flat" cmpd="sng">
            <a:solidFill>
              <a:srgbClr val="956B22"/>
            </a:solidFill>
            <a:prstDash val="solid"/>
            <a:round/>
            <a:headEnd type="none" w="sm" len="sm"/>
            <a:tailEnd type="none" w="sm" len="sm"/>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5EF4A-8C0E-CD7D-3C9C-B15538F4E8D6}"/>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F49A48B-5933-B941-90F1-5AD06DD405A4}"/>
              </a:ext>
            </a:extLst>
          </p:cNvPr>
          <p:cNvSpPr>
            <a:spLocks noGrp="1"/>
          </p:cNvSpPr>
          <p:nvPr>
            <p:ph idx="1"/>
          </p:nvPr>
        </p:nvSpPr>
        <p:spPr>
          <a:xfrm>
            <a:off x="108857" y="791935"/>
            <a:ext cx="8926286" cy="4200740"/>
          </a:xfrm>
        </p:spPr>
        <p:txBody>
          <a:bodyPr>
            <a:noAutofit/>
          </a:bodyPr>
          <a:lstStyle/>
          <a:p>
            <a:pPr marL="0" indent="0">
              <a:lnSpc>
                <a:spcPct val="110000"/>
              </a:lnSpc>
              <a:buNone/>
            </a:pPr>
            <a:r>
              <a:rPr lang="en-US" sz="2400" dirty="0"/>
              <a:t>Prior to filing a Title IX complaint with USDA against an institution, a potential complainant may want to find out about the institution’s grievance process and use that process to have the complaint resolved. However, a complainant is not required by law to use the institutional grievance process before filing a complaint with the Office of the Assistant Secretary of Civil Rights (OASCR). If a complainant uses an institutional grievance process and chooses to file the complaint with OASCR, the complaint must be filed with OASCR within 60 days after completion of the institutional grievance process. </a:t>
            </a:r>
          </a:p>
        </p:txBody>
      </p:sp>
      <p:pic>
        <p:nvPicPr>
          <p:cNvPr id="7" name="Picture 6">
            <a:extLst>
              <a:ext uri="{FF2B5EF4-FFF2-40B4-BE49-F238E27FC236}">
                <a16:creationId xmlns:a16="http://schemas.microsoft.com/office/drawing/2014/main" id="{FBC1D139-B694-3167-2EB2-0356789A19CF}"/>
              </a:ext>
            </a:extLst>
          </p:cNvPr>
          <p:cNvPicPr>
            <a:picLocks noChangeAspect="1"/>
          </p:cNvPicPr>
          <p:nvPr/>
        </p:nvPicPr>
        <p:blipFill>
          <a:blip r:embed="rId2"/>
          <a:stretch>
            <a:fillRect/>
          </a:stretch>
        </p:blipFill>
        <p:spPr>
          <a:xfrm>
            <a:off x="1752261" y="150825"/>
            <a:ext cx="5639480" cy="514350"/>
          </a:xfrm>
          <a:prstGeom prst="rect">
            <a:avLst/>
          </a:prstGeom>
        </p:spPr>
      </p:pic>
    </p:spTree>
    <p:extLst>
      <p:ext uri="{BB962C8B-B14F-4D97-AF65-F5344CB8AC3E}">
        <p14:creationId xmlns:p14="http://schemas.microsoft.com/office/powerpoint/2010/main" val="39471682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g265f65f7d0f_0_74"/>
          <p:cNvSpPr txBox="1">
            <a:spLocks noGrp="1"/>
          </p:cNvSpPr>
          <p:nvPr>
            <p:ph type="title" idx="4294967295"/>
          </p:nvPr>
        </p:nvSpPr>
        <p:spPr>
          <a:xfrm>
            <a:off x="329474" y="84947"/>
            <a:ext cx="6403200" cy="3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Livvic"/>
              <a:buNone/>
            </a:pPr>
            <a:r>
              <a:rPr lang="en-US">
                <a:solidFill>
                  <a:schemeClr val="lt1"/>
                </a:solidFill>
              </a:rPr>
              <a:t>If your family name is followed by</a:t>
            </a:r>
            <a:endParaRPr/>
          </a:p>
        </p:txBody>
      </p:sp>
      <p:sp>
        <p:nvSpPr>
          <p:cNvPr id="703" name="Google Shape;703;g265f65f7d0f_0_74"/>
          <p:cNvSpPr txBox="1">
            <a:spLocks noGrp="1"/>
          </p:cNvSpPr>
          <p:nvPr>
            <p:ph type="body" idx="1"/>
          </p:nvPr>
        </p:nvSpPr>
        <p:spPr>
          <a:xfrm>
            <a:off x="676800" y="793148"/>
            <a:ext cx="7456874" cy="2497525"/>
          </a:xfrm>
          <a:prstGeom prst="rect">
            <a:avLst/>
          </a:prstGeom>
          <a:noFill/>
          <a:ln>
            <a:noFill/>
          </a:ln>
        </p:spPr>
        <p:txBody>
          <a:bodyPr spcFirstLastPara="1" wrap="square" lIns="91425" tIns="91425" rIns="91425" bIns="91425" anchor="t" anchorCtr="0">
            <a:noAutofit/>
          </a:bodyPr>
          <a:lstStyle/>
          <a:p>
            <a:pPr marL="152400" lvl="0" indent="0" algn="l" rtl="0">
              <a:lnSpc>
                <a:spcPct val="150000"/>
              </a:lnSpc>
              <a:spcBef>
                <a:spcPts val="0"/>
              </a:spcBef>
              <a:spcAft>
                <a:spcPts val="0"/>
              </a:spcAft>
              <a:buSzPts val="1200"/>
              <a:buNone/>
            </a:pPr>
            <a:r>
              <a:rPr lang="en-US" b="1" dirty="0"/>
              <a:t>“heirs of…” </a:t>
            </a:r>
            <a:endParaRPr dirty="0"/>
          </a:p>
          <a:p>
            <a:pPr marL="152400" lvl="0" indent="0" algn="l" rtl="0">
              <a:lnSpc>
                <a:spcPct val="150000"/>
              </a:lnSpc>
              <a:spcBef>
                <a:spcPts val="0"/>
              </a:spcBef>
              <a:spcAft>
                <a:spcPts val="0"/>
              </a:spcAft>
              <a:buSzPts val="1200"/>
              <a:buNone/>
            </a:pPr>
            <a:r>
              <a:rPr lang="en-US" b="1" dirty="0"/>
              <a:t>“estate of…”</a:t>
            </a:r>
            <a:endParaRPr dirty="0"/>
          </a:p>
          <a:p>
            <a:pPr marL="152400" lvl="0" indent="0" algn="l" rtl="0">
              <a:lnSpc>
                <a:spcPct val="150000"/>
              </a:lnSpc>
              <a:spcBef>
                <a:spcPts val="0"/>
              </a:spcBef>
              <a:spcAft>
                <a:spcPts val="0"/>
              </a:spcAft>
              <a:buSzPts val="1200"/>
              <a:buNone/>
            </a:pPr>
            <a:r>
              <a:rPr lang="en-US" b="1" dirty="0"/>
              <a:t>“et al. …”</a:t>
            </a:r>
            <a:endParaRPr dirty="0"/>
          </a:p>
          <a:p>
            <a:pPr marL="152400" lvl="0" indent="0" algn="l" rtl="0">
              <a:lnSpc>
                <a:spcPct val="150000"/>
              </a:lnSpc>
              <a:spcBef>
                <a:spcPts val="0"/>
              </a:spcBef>
              <a:spcAft>
                <a:spcPts val="0"/>
              </a:spcAft>
              <a:buSzPts val="1200"/>
              <a:buNone/>
            </a:pPr>
            <a:r>
              <a:rPr lang="en-US" b="1" dirty="0"/>
              <a:t>“% interest…”</a:t>
            </a:r>
            <a:endParaRPr dirty="0"/>
          </a:p>
          <a:p>
            <a:pPr marL="152400" lvl="0" indent="0" algn="l" rtl="0">
              <a:lnSpc>
                <a:spcPct val="150000"/>
              </a:lnSpc>
              <a:spcBef>
                <a:spcPts val="0"/>
              </a:spcBef>
              <a:spcAft>
                <a:spcPts val="0"/>
              </a:spcAft>
              <a:buSzPts val="1200"/>
              <a:buNone/>
            </a:pPr>
            <a:r>
              <a:rPr lang="en-US" b="1" dirty="0"/>
              <a:t>“care of…” </a:t>
            </a:r>
            <a:endParaRPr dirty="0"/>
          </a:p>
          <a:p>
            <a:pPr marL="457200" lvl="0" indent="-228600" algn="l" rtl="0">
              <a:lnSpc>
                <a:spcPct val="115000"/>
              </a:lnSpc>
              <a:spcBef>
                <a:spcPts val="0"/>
              </a:spcBef>
              <a:spcAft>
                <a:spcPts val="0"/>
              </a:spcAft>
              <a:buSzPts val="1200"/>
              <a:buNone/>
            </a:pPr>
            <a:endParaRPr dirty="0"/>
          </a:p>
        </p:txBody>
      </p:sp>
      <p:sp>
        <p:nvSpPr>
          <p:cNvPr id="704" name="Google Shape;704;g265f65f7d0f_0_74"/>
          <p:cNvSpPr txBox="1">
            <a:spLocks noGrp="1"/>
          </p:cNvSpPr>
          <p:nvPr>
            <p:ph type="body" idx="3"/>
          </p:nvPr>
        </p:nvSpPr>
        <p:spPr>
          <a:xfrm>
            <a:off x="925513" y="3770875"/>
            <a:ext cx="7315200" cy="723900"/>
          </a:xfrm>
          <a:prstGeom prst="rect">
            <a:avLst/>
          </a:prstGeom>
          <a:noFill/>
          <a:ln>
            <a:noFill/>
          </a:ln>
        </p:spPr>
        <p:txBody>
          <a:bodyPr spcFirstLastPara="1" wrap="square" lIns="91425" tIns="91425" rIns="91425" bIns="91425" anchor="t" anchorCtr="0">
            <a:noAutofit/>
          </a:bodyPr>
          <a:lstStyle/>
          <a:p>
            <a:pPr marL="152400" lvl="0" indent="0" algn="ctr" rtl="0">
              <a:lnSpc>
                <a:spcPct val="115000"/>
              </a:lnSpc>
              <a:spcBef>
                <a:spcPts val="0"/>
              </a:spcBef>
              <a:spcAft>
                <a:spcPts val="0"/>
              </a:spcAft>
              <a:buSzPts val="1200"/>
              <a:buNone/>
            </a:pPr>
            <a:r>
              <a:rPr lang="en-US" sz="2800"/>
              <a:t>Then you may have heirs’ property</a:t>
            </a:r>
            <a:endParaRPr/>
          </a:p>
        </p:txBody>
      </p:sp>
      <p:pic>
        <p:nvPicPr>
          <p:cNvPr id="705" name="Google Shape;705;g265f65f7d0f_0_74" descr="Text, whiteboard  Description automatically generated"/>
          <p:cNvPicPr preferRelativeResize="0">
            <a:picLocks noGrp="1"/>
          </p:cNvPicPr>
          <p:nvPr>
            <p:ph type="pic" idx="2"/>
          </p:nvPr>
        </p:nvPicPr>
        <p:blipFill rotWithShape="1">
          <a:blip r:embed="rId3">
            <a:alphaModFix/>
          </a:blip>
          <a:srcRect t="1427" b="1437"/>
          <a:stretch/>
        </p:blipFill>
        <p:spPr>
          <a:xfrm>
            <a:off x="4997450" y="1203325"/>
            <a:ext cx="4146550" cy="21780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g2b2074257d1_0_23"/>
          <p:cNvSpPr txBox="1">
            <a:spLocks noGrp="1"/>
          </p:cNvSpPr>
          <p:nvPr>
            <p:ph type="body" idx="1"/>
          </p:nvPr>
        </p:nvSpPr>
        <p:spPr>
          <a:xfrm>
            <a:off x="-149013" y="654050"/>
            <a:ext cx="7206900" cy="511200"/>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dirty="0">
                <a:solidFill>
                  <a:schemeClr val="lt1"/>
                </a:solidFill>
              </a:rPr>
              <a:t>Label Challenges – Searching for terms</a:t>
            </a:r>
            <a:endParaRPr dirty="0"/>
          </a:p>
        </p:txBody>
      </p:sp>
      <p:sp>
        <p:nvSpPr>
          <p:cNvPr id="711" name="Google Shape;711;g2b2074257d1_0_23"/>
          <p:cNvSpPr txBox="1">
            <a:spLocks noGrp="1"/>
          </p:cNvSpPr>
          <p:nvPr>
            <p:ph type="body" idx="3"/>
          </p:nvPr>
        </p:nvSpPr>
        <p:spPr>
          <a:xfrm>
            <a:off x="914400" y="1604963"/>
            <a:ext cx="7335900" cy="3538500"/>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200"/>
              <a:buNone/>
            </a:pPr>
            <a:endParaRPr/>
          </a:p>
        </p:txBody>
      </p:sp>
      <p:graphicFrame>
        <p:nvGraphicFramePr>
          <p:cNvPr id="712" name="Google Shape;712;g2b2074257d1_0_23"/>
          <p:cNvGraphicFramePr/>
          <p:nvPr/>
        </p:nvGraphicFramePr>
        <p:xfrm>
          <a:off x="977462" y="1749410"/>
          <a:ext cx="6542675" cy="1981250"/>
        </p:xfrm>
        <a:graphic>
          <a:graphicData uri="http://schemas.openxmlformats.org/drawingml/2006/table">
            <a:tbl>
              <a:tblPr firstRow="1" bandRow="1">
                <a:noFill/>
                <a:tableStyleId>{8402DE42-D215-4C71-9032-620F205CC354}</a:tableStyleId>
              </a:tblPr>
              <a:tblGrid>
                <a:gridCol w="1438000">
                  <a:extLst>
                    <a:ext uri="{9D8B030D-6E8A-4147-A177-3AD203B41FA5}">
                      <a16:colId xmlns:a16="http://schemas.microsoft.com/office/drawing/2014/main" val="20000"/>
                    </a:ext>
                  </a:extLst>
                </a:gridCol>
                <a:gridCol w="5104675">
                  <a:extLst>
                    <a:ext uri="{9D8B030D-6E8A-4147-A177-3AD203B41FA5}">
                      <a16:colId xmlns:a16="http://schemas.microsoft.com/office/drawing/2014/main" val="20001"/>
                    </a:ext>
                  </a:extLst>
                </a:gridCol>
              </a:tblGrid>
              <a:tr h="3708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Term</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Examples of how it might be written</a:t>
                      </a:r>
                      <a:endParaRPr sz="1400" u="none" strike="noStrike" cap="none"/>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Heir</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Heir</a:t>
                      </a:r>
                      <a:endParaRPr sz="1400" u="none" strike="noStrike" cap="none"/>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Deceased</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dirty="0"/>
                        <a:t>Deceased, Dec., </a:t>
                      </a:r>
                      <a:r>
                        <a:rPr lang="en-US" sz="2000" u="none" strike="noStrike" cap="none" dirty="0" err="1"/>
                        <a:t>Dec’d</a:t>
                      </a:r>
                      <a:r>
                        <a:rPr lang="en-US" sz="2000" u="none" strike="noStrike" cap="none" dirty="0"/>
                        <a:t>.</a:t>
                      </a:r>
                      <a:endParaRPr sz="1400" u="none" strike="noStrike" cap="none" dirty="0"/>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Estate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Estate, Est.</a:t>
                      </a:r>
                      <a:endParaRPr sz="1400" u="none" strike="noStrike" cap="none"/>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Et al</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dirty="0"/>
                        <a:t>Et al, </a:t>
                      </a:r>
                      <a:r>
                        <a:rPr lang="en-US" sz="2000" u="none" strike="noStrike" cap="none" dirty="0" err="1"/>
                        <a:t>etal</a:t>
                      </a:r>
                      <a:endParaRPr sz="2000" u="none" strike="noStrike" cap="none" dirty="0"/>
                    </a:p>
                  </a:txBody>
                  <a:tcPr marL="91450" marR="91450" marT="45725" marB="45725"/>
                </a:tc>
                <a:extLst>
                  <a:ext uri="{0D108BD9-81ED-4DB2-BD59-A6C34878D82A}">
                    <a16:rowId xmlns:a16="http://schemas.microsoft.com/office/drawing/2014/main" val="10004"/>
                  </a:ext>
                </a:extLst>
              </a:tr>
            </a:tbl>
          </a:graphicData>
        </a:graphic>
      </p:graphicFrame>
      <p:sp>
        <p:nvSpPr>
          <p:cNvPr id="713" name="Google Shape;713;g2b2074257d1_0_23"/>
          <p:cNvSpPr txBox="1"/>
          <p:nvPr/>
        </p:nvSpPr>
        <p:spPr>
          <a:xfrm>
            <a:off x="859220" y="3839779"/>
            <a:ext cx="7125900" cy="1108200"/>
          </a:xfrm>
          <a:prstGeom prst="rect">
            <a:avLst/>
          </a:prstGeom>
          <a:noFill/>
          <a:ln>
            <a:noFill/>
          </a:ln>
        </p:spPr>
        <p:txBody>
          <a:bodyPr spcFirstLastPara="1" wrap="square" lIns="91425" tIns="45700" rIns="91425" bIns="45700" anchor="t" anchorCtr="0">
            <a:spAutoFit/>
          </a:bodyPr>
          <a:lstStyle/>
          <a:p>
            <a:pPr marL="15240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434343"/>
                </a:solidFill>
                <a:latin typeface="Catamaran Light"/>
                <a:ea typeface="Catamaran Light"/>
                <a:cs typeface="Catamaran Light"/>
                <a:sym typeface="Catamaran Light"/>
              </a:rPr>
              <a:t>Other search challenges:</a:t>
            </a:r>
            <a:endParaRPr sz="1400" b="0" i="0" u="none" strike="noStrike" cap="none">
              <a:solidFill>
                <a:srgbClr val="000000"/>
              </a:solidFill>
              <a:latin typeface="Arial"/>
              <a:ea typeface="Arial"/>
              <a:cs typeface="Arial"/>
              <a:sym typeface="Arial"/>
            </a:endParaRPr>
          </a:p>
          <a:p>
            <a:pPr marL="457200" marR="0" lvl="3" indent="-304800" algn="l" rtl="0">
              <a:lnSpc>
                <a:spcPct val="100000"/>
              </a:lnSpc>
              <a:spcBef>
                <a:spcPts val="0"/>
              </a:spcBef>
              <a:spcAft>
                <a:spcPts val="0"/>
              </a:spcAft>
              <a:buClr>
                <a:srgbClr val="000000"/>
              </a:buClr>
              <a:buSzPts val="1200"/>
              <a:buFont typeface="Arial"/>
              <a:buChar char="•"/>
            </a:pPr>
            <a:r>
              <a:rPr lang="en-US" sz="1800" b="1" i="0" u="none" strike="noStrike" cap="none">
                <a:solidFill>
                  <a:srgbClr val="434343"/>
                </a:solidFill>
                <a:latin typeface="Catamaran Light"/>
                <a:ea typeface="Catamaran Light"/>
                <a:cs typeface="Catamaran Light"/>
                <a:sym typeface="Catamaran Light"/>
              </a:rPr>
              <a:t>The word “heirs” is also part of the word “their”</a:t>
            </a:r>
            <a:endParaRPr sz="1400" b="0" i="0" u="none" strike="noStrike" cap="none">
              <a:solidFill>
                <a:srgbClr val="000000"/>
              </a:solidFill>
              <a:latin typeface="Arial"/>
              <a:ea typeface="Arial"/>
              <a:cs typeface="Arial"/>
              <a:sym typeface="Arial"/>
            </a:endParaRPr>
          </a:p>
          <a:p>
            <a:pPr marL="457200" marR="0" lvl="3" indent="-304800" algn="l" rtl="0">
              <a:lnSpc>
                <a:spcPct val="100000"/>
              </a:lnSpc>
              <a:spcBef>
                <a:spcPts val="0"/>
              </a:spcBef>
              <a:spcAft>
                <a:spcPts val="0"/>
              </a:spcAft>
              <a:buClr>
                <a:srgbClr val="000000"/>
              </a:buClr>
              <a:buSzPts val="1200"/>
              <a:buFont typeface="Arial"/>
              <a:buChar char="•"/>
            </a:pPr>
            <a:r>
              <a:rPr lang="en-US" sz="1800" b="1" i="0" u="none" strike="noStrike" cap="none">
                <a:solidFill>
                  <a:srgbClr val="434343"/>
                </a:solidFill>
                <a:latin typeface="Catamaran Light"/>
                <a:ea typeface="Catamaran Light"/>
                <a:cs typeface="Catamaran Light"/>
                <a:sym typeface="Catamaran Light"/>
              </a:rPr>
              <a:t>“Estate” may be part of a proper name (i.e. “Garden Estate”)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pic>
        <p:nvPicPr>
          <p:cNvPr id="714" name="Google Shape;714;g2b2074257d1_0_23" descr="A close-up of a compass&#10;&#10;Description automatically generated"/>
          <p:cNvPicPr preferRelativeResize="0">
            <a:picLocks noGrp="1"/>
          </p:cNvPicPr>
          <p:nvPr>
            <p:ph type="pic" idx="2"/>
          </p:nvPr>
        </p:nvPicPr>
        <p:blipFill rotWithShape="1">
          <a:blip r:embed="rId3">
            <a:alphaModFix/>
          </a:blip>
          <a:srcRect l="6621" r="10502"/>
          <a:stretch/>
        </p:blipFill>
        <p:spPr>
          <a:xfrm>
            <a:off x="6839000" y="209921"/>
            <a:ext cx="2305000" cy="139065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g265f65f7d0f_0_81"/>
          <p:cNvSpPr txBox="1">
            <a:spLocks noGrp="1"/>
          </p:cNvSpPr>
          <p:nvPr>
            <p:ph type="body" idx="1"/>
          </p:nvPr>
        </p:nvSpPr>
        <p:spPr>
          <a:xfrm>
            <a:off x="308345" y="5113"/>
            <a:ext cx="7304100" cy="722400"/>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a:solidFill>
                  <a:schemeClr val="lt1"/>
                </a:solidFill>
              </a:rPr>
              <a:t>Examples of How This Might Look</a:t>
            </a:r>
            <a:endParaRPr/>
          </a:p>
        </p:txBody>
      </p:sp>
      <p:pic>
        <p:nvPicPr>
          <p:cNvPr id="720" name="Google Shape;720;g265f65f7d0f_0_81"/>
          <p:cNvPicPr preferRelativeResize="0"/>
          <p:nvPr/>
        </p:nvPicPr>
        <p:blipFill rotWithShape="1">
          <a:blip r:embed="rId3">
            <a:alphaModFix/>
          </a:blip>
          <a:srcRect/>
          <a:stretch/>
        </p:blipFill>
        <p:spPr>
          <a:xfrm>
            <a:off x="152400" y="885725"/>
            <a:ext cx="8839201" cy="3869899"/>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g265f65f7d0f_0_99"/>
          <p:cNvSpPr txBox="1">
            <a:spLocks noGrp="1"/>
          </p:cNvSpPr>
          <p:nvPr>
            <p:ph type="title"/>
          </p:nvPr>
        </p:nvSpPr>
        <p:spPr>
          <a:xfrm>
            <a:off x="96167" y="47294"/>
            <a:ext cx="8520600" cy="31897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Access Challenges</a:t>
            </a:r>
            <a:endParaRPr/>
          </a:p>
        </p:txBody>
      </p:sp>
      <p:sp>
        <p:nvSpPr>
          <p:cNvPr id="726" name="Google Shape;726;g265f65f7d0f_0_99"/>
          <p:cNvSpPr txBox="1">
            <a:spLocks noGrp="1"/>
          </p:cNvSpPr>
          <p:nvPr>
            <p:ph type="body" idx="4294967295"/>
          </p:nvPr>
        </p:nvSpPr>
        <p:spPr>
          <a:xfrm>
            <a:off x="0" y="1201982"/>
            <a:ext cx="5607274" cy="3200400"/>
          </a:xfrm>
          <a:prstGeom prst="rect">
            <a:avLst/>
          </a:prstGeom>
          <a:noFill/>
          <a:ln>
            <a:noFill/>
          </a:ln>
        </p:spPr>
        <p:txBody>
          <a:bodyPr spcFirstLastPara="1" wrap="square" lIns="91425" tIns="91425" rIns="91425" bIns="91425" anchor="t" anchorCtr="0">
            <a:noAutofit/>
          </a:bodyPr>
          <a:lstStyle/>
          <a:p>
            <a:pPr marL="457200" marR="0" lvl="1" indent="0" algn="l" rtl="0">
              <a:lnSpc>
                <a:spcPct val="100000"/>
              </a:lnSpc>
              <a:spcBef>
                <a:spcPts val="0"/>
              </a:spcBef>
              <a:spcAft>
                <a:spcPts val="0"/>
              </a:spcAft>
              <a:buClr>
                <a:schemeClr val="dk1"/>
              </a:buClr>
              <a:buSzPts val="3200"/>
              <a:buNone/>
            </a:pPr>
            <a:endParaRPr sz="2400" dirty="0">
              <a:latin typeface="Avenir"/>
              <a:ea typeface="Avenir"/>
              <a:cs typeface="Avenir"/>
              <a:sym typeface="Avenir"/>
            </a:endParaRPr>
          </a:p>
          <a:p>
            <a:pPr marL="914400" lvl="1" indent="-457200" algn="l" rtl="0">
              <a:lnSpc>
                <a:spcPct val="100000"/>
              </a:lnSpc>
              <a:spcBef>
                <a:spcPts val="0"/>
              </a:spcBef>
              <a:spcAft>
                <a:spcPts val="0"/>
              </a:spcAft>
              <a:buClr>
                <a:schemeClr val="lt1"/>
              </a:buClr>
              <a:buSzPts val="2400"/>
              <a:buFont typeface="Arial"/>
              <a:buChar char="•"/>
            </a:pPr>
            <a:r>
              <a:rPr lang="en-US" sz="2400" b="0" i="0" u="none" strike="noStrike" cap="none" dirty="0">
                <a:solidFill>
                  <a:schemeClr val="lt1"/>
                </a:solidFill>
                <a:latin typeface="Avenir"/>
                <a:ea typeface="Avenir"/>
                <a:cs typeface="Avenir"/>
                <a:sym typeface="Avenir"/>
              </a:rPr>
              <a:t>Complete open access</a:t>
            </a:r>
            <a:endParaRPr sz="2400" b="0" i="0" u="none" strike="noStrike" cap="none" dirty="0">
              <a:solidFill>
                <a:schemeClr val="lt1"/>
              </a:solidFill>
              <a:latin typeface="Arial"/>
              <a:ea typeface="Arial"/>
              <a:cs typeface="Arial"/>
              <a:sym typeface="Arial"/>
            </a:endParaRPr>
          </a:p>
          <a:p>
            <a:pPr marL="914400" lvl="1" indent="-457200" algn="l" rtl="0">
              <a:lnSpc>
                <a:spcPct val="100000"/>
              </a:lnSpc>
              <a:spcBef>
                <a:spcPts val="1200"/>
              </a:spcBef>
              <a:spcAft>
                <a:spcPts val="0"/>
              </a:spcAft>
              <a:buClr>
                <a:schemeClr val="lt1"/>
              </a:buClr>
              <a:buSzPts val="2400"/>
              <a:buFont typeface="Arial"/>
              <a:buChar char="•"/>
            </a:pPr>
            <a:r>
              <a:rPr lang="en-US" sz="2400" b="0" i="0" u="none" strike="noStrike" cap="none" dirty="0">
                <a:solidFill>
                  <a:schemeClr val="lt1"/>
                </a:solidFill>
                <a:latin typeface="Avenir"/>
                <a:ea typeface="Avenir"/>
                <a:cs typeface="Avenir"/>
                <a:sym typeface="Avenir"/>
              </a:rPr>
              <a:t>Open access with limited numbers</a:t>
            </a:r>
            <a:endParaRPr sz="2400" b="0" i="0" u="none" strike="noStrike" cap="none" dirty="0">
              <a:solidFill>
                <a:schemeClr val="lt1"/>
              </a:solidFill>
              <a:latin typeface="Arial"/>
              <a:ea typeface="Arial"/>
              <a:cs typeface="Arial"/>
              <a:sym typeface="Arial"/>
            </a:endParaRPr>
          </a:p>
          <a:p>
            <a:pPr marL="914400" lvl="1" indent="-457200" algn="l" rtl="0">
              <a:lnSpc>
                <a:spcPct val="100000"/>
              </a:lnSpc>
              <a:spcBef>
                <a:spcPts val="1200"/>
              </a:spcBef>
              <a:spcAft>
                <a:spcPts val="0"/>
              </a:spcAft>
              <a:buClr>
                <a:schemeClr val="lt1"/>
              </a:buClr>
              <a:buSzPts val="2400"/>
              <a:buFont typeface="Arial"/>
              <a:buChar char="•"/>
            </a:pPr>
            <a:r>
              <a:rPr lang="en-US" sz="2400" b="0" i="0" u="none" strike="noStrike" cap="none" dirty="0">
                <a:solidFill>
                  <a:schemeClr val="lt1"/>
                </a:solidFill>
                <a:latin typeface="Avenir"/>
                <a:ea typeface="Avenir"/>
                <a:cs typeface="Avenir"/>
                <a:sym typeface="Avenir"/>
              </a:rPr>
              <a:t>Manual open access</a:t>
            </a:r>
            <a:endParaRPr sz="2400" b="0" i="0" u="none" strike="noStrike" cap="none" dirty="0">
              <a:solidFill>
                <a:schemeClr val="lt1"/>
              </a:solidFill>
              <a:latin typeface="Arial"/>
              <a:ea typeface="Arial"/>
              <a:cs typeface="Arial"/>
              <a:sym typeface="Arial"/>
            </a:endParaRPr>
          </a:p>
          <a:p>
            <a:pPr marL="914400" lvl="1" indent="-457200" algn="l" rtl="0">
              <a:lnSpc>
                <a:spcPct val="100000"/>
              </a:lnSpc>
              <a:spcBef>
                <a:spcPts val="1200"/>
              </a:spcBef>
              <a:spcAft>
                <a:spcPts val="0"/>
              </a:spcAft>
              <a:buClr>
                <a:schemeClr val="lt1"/>
              </a:buClr>
              <a:buSzPts val="2400"/>
              <a:buFont typeface="Arial"/>
              <a:buChar char="•"/>
            </a:pPr>
            <a:r>
              <a:rPr lang="en-US" sz="2400" b="0" i="0" u="none" strike="noStrike" cap="none" dirty="0">
                <a:solidFill>
                  <a:schemeClr val="lt1"/>
                </a:solidFill>
                <a:latin typeface="Avenir"/>
                <a:ea typeface="Avenir"/>
                <a:cs typeface="Avenir"/>
                <a:sym typeface="Avenir"/>
              </a:rPr>
              <a:t>Blocked access</a:t>
            </a:r>
            <a:endParaRPr sz="2400" b="0" i="0" u="none" strike="noStrike" cap="none" dirty="0">
              <a:solidFill>
                <a:schemeClr val="lt1"/>
              </a:solidFill>
              <a:latin typeface="Arial"/>
              <a:ea typeface="Arial"/>
              <a:cs typeface="Arial"/>
              <a:sym typeface="Arial"/>
            </a:endParaRPr>
          </a:p>
          <a:p>
            <a:pPr marL="914400" lvl="1" indent="-457200" algn="l" rtl="0">
              <a:lnSpc>
                <a:spcPct val="100000"/>
              </a:lnSpc>
              <a:spcBef>
                <a:spcPts val="1200"/>
              </a:spcBef>
              <a:spcAft>
                <a:spcPts val="0"/>
              </a:spcAft>
              <a:buClr>
                <a:schemeClr val="lt1"/>
              </a:buClr>
              <a:buSzPts val="2400"/>
              <a:buFont typeface="Arial"/>
              <a:buChar char="•"/>
            </a:pPr>
            <a:r>
              <a:rPr lang="en-US" sz="2400" b="0" i="0" u="none" strike="noStrike" cap="none" dirty="0">
                <a:solidFill>
                  <a:schemeClr val="lt1"/>
                </a:solidFill>
                <a:latin typeface="Avenir"/>
                <a:ea typeface="Avenir"/>
                <a:cs typeface="Avenir"/>
                <a:sym typeface="Avenir"/>
              </a:rPr>
              <a:t>Payment</a:t>
            </a:r>
            <a:endParaRPr sz="2400" b="0" i="0" u="none" strike="noStrike" cap="none" dirty="0">
              <a:solidFill>
                <a:schemeClr val="lt1"/>
              </a:solidFill>
              <a:latin typeface="Arial"/>
              <a:ea typeface="Arial"/>
              <a:cs typeface="Arial"/>
              <a:sym typeface="Arial"/>
            </a:endParaRPr>
          </a:p>
          <a:p>
            <a:pPr marL="457200" lvl="0" indent="-228600" algn="l" rtl="0">
              <a:lnSpc>
                <a:spcPct val="115000"/>
              </a:lnSpc>
              <a:spcBef>
                <a:spcPts val="1200"/>
              </a:spcBef>
              <a:spcAft>
                <a:spcPts val="0"/>
              </a:spcAft>
              <a:buClr>
                <a:srgbClr val="000000"/>
              </a:buClr>
              <a:buSzPts val="1200"/>
              <a:buNone/>
            </a:pPr>
            <a:endParaRPr sz="2400" dirty="0"/>
          </a:p>
        </p:txBody>
      </p:sp>
      <p:pic>
        <p:nvPicPr>
          <p:cNvPr id="727" name="Google Shape;727;g265f65f7d0f_0_99" descr="A close-up of a compass&#10;&#10;Description automatically generated"/>
          <p:cNvPicPr preferRelativeResize="0">
            <a:picLocks noGrp="1"/>
          </p:cNvPicPr>
          <p:nvPr>
            <p:ph type="pic" idx="2"/>
          </p:nvPr>
        </p:nvPicPr>
        <p:blipFill rotWithShape="1">
          <a:blip r:embed="rId3">
            <a:alphaModFix/>
          </a:blip>
          <a:srcRect l="36181" r="12442"/>
          <a:stretch/>
        </p:blipFill>
        <p:spPr>
          <a:xfrm>
            <a:off x="5248800" y="1052513"/>
            <a:ext cx="3895200" cy="3790732"/>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40"/>
          <p:cNvSpPr txBox="1">
            <a:spLocks noGrp="1"/>
          </p:cNvSpPr>
          <p:nvPr>
            <p:ph type="body" idx="1"/>
          </p:nvPr>
        </p:nvSpPr>
        <p:spPr>
          <a:xfrm>
            <a:off x="0" y="1609319"/>
            <a:ext cx="4246879" cy="3409527"/>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00000"/>
              </a:buClr>
              <a:buSzPts val="1100"/>
              <a:buFont typeface="Arial"/>
              <a:buNone/>
            </a:pPr>
            <a:r>
              <a:rPr lang="en-US" sz="3200" dirty="0">
                <a:solidFill>
                  <a:srgbClr val="000000"/>
                </a:solidFill>
                <a:latin typeface="Catamaran Thin"/>
                <a:ea typeface="Catamaran Thin"/>
                <a:cs typeface="Catamaran Thin"/>
                <a:sym typeface="Catamaran Thin"/>
              </a:rPr>
              <a:t>Because heirs’ property is land without </a:t>
            </a:r>
            <a:endParaRPr dirty="0"/>
          </a:p>
          <a:p>
            <a:pPr marL="0" lvl="0" indent="0" algn="ctr" rtl="0">
              <a:lnSpc>
                <a:spcPct val="100000"/>
              </a:lnSpc>
              <a:spcBef>
                <a:spcPts val="0"/>
              </a:spcBef>
              <a:spcAft>
                <a:spcPts val="0"/>
              </a:spcAft>
              <a:buClr>
                <a:srgbClr val="000000"/>
              </a:buClr>
              <a:buSzPts val="1100"/>
              <a:buFont typeface="Arial"/>
              <a:buNone/>
            </a:pPr>
            <a:r>
              <a:rPr lang="en-US" sz="3200" dirty="0">
                <a:solidFill>
                  <a:srgbClr val="000000"/>
                </a:solidFill>
                <a:latin typeface="Catamaran Thin"/>
                <a:ea typeface="Catamaran Thin"/>
                <a:cs typeface="Catamaran Thin"/>
                <a:sym typeface="Catamaran Thin"/>
              </a:rPr>
              <a:t>secured title, </a:t>
            </a:r>
            <a:endParaRPr dirty="0"/>
          </a:p>
          <a:p>
            <a:pPr marL="0" lvl="0" indent="0" algn="ctr" rtl="0">
              <a:lnSpc>
                <a:spcPct val="100000"/>
              </a:lnSpc>
              <a:spcBef>
                <a:spcPts val="0"/>
              </a:spcBef>
              <a:spcAft>
                <a:spcPts val="0"/>
              </a:spcAft>
              <a:buClr>
                <a:srgbClr val="000000"/>
              </a:buClr>
              <a:buSzPts val="1100"/>
              <a:buFont typeface="Arial"/>
              <a:buNone/>
            </a:pPr>
            <a:r>
              <a:rPr lang="en-US" sz="3200" dirty="0">
                <a:solidFill>
                  <a:srgbClr val="000000"/>
                </a:solidFill>
                <a:latin typeface="Catamaran Thin"/>
                <a:ea typeface="Catamaran Thin"/>
                <a:cs typeface="Catamaran Thin"/>
                <a:sym typeface="Catamaran Thin"/>
              </a:rPr>
              <a:t>it is often the target of predatory strategies, many legal.</a:t>
            </a:r>
            <a:endParaRPr sz="3200" dirty="0">
              <a:latin typeface="Catamaran Thin"/>
              <a:ea typeface="Catamaran Thin"/>
              <a:cs typeface="Catamaran Thin"/>
              <a:sym typeface="Catamaran Thin"/>
            </a:endParaRPr>
          </a:p>
          <a:p>
            <a:pPr marL="152400" lvl="0" indent="0" algn="ctr" rtl="0">
              <a:lnSpc>
                <a:spcPct val="115000"/>
              </a:lnSpc>
              <a:spcBef>
                <a:spcPts val="0"/>
              </a:spcBef>
              <a:spcAft>
                <a:spcPts val="0"/>
              </a:spcAft>
              <a:buSzPts val="1200"/>
              <a:buNone/>
            </a:pPr>
            <a:endParaRPr dirty="0"/>
          </a:p>
        </p:txBody>
      </p:sp>
      <p:sp>
        <p:nvSpPr>
          <p:cNvPr id="733" name="Google Shape;733;p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sz="4000" b="1" i="0" u="none" strike="noStrike" cap="none">
                <a:solidFill>
                  <a:schemeClr val="lt1"/>
                </a:solidFill>
                <a:latin typeface="Livvic"/>
                <a:ea typeface="Livvic"/>
                <a:cs typeface="Livvic"/>
                <a:sym typeface="Livvic"/>
              </a:rPr>
              <a:t>Part </a:t>
            </a:r>
            <a:r>
              <a:rPr lang="en-US"/>
              <a:t>VI</a:t>
            </a:r>
            <a:r>
              <a:rPr lang="en-US" sz="4000" b="1" i="0" u="none" strike="noStrike" cap="none">
                <a:solidFill>
                  <a:schemeClr val="lt1"/>
                </a:solidFill>
                <a:latin typeface="Livvic"/>
                <a:ea typeface="Livvic"/>
                <a:cs typeface="Livvic"/>
                <a:sym typeface="Livvic"/>
              </a:rPr>
              <a:t>: Land Loss</a:t>
            </a:r>
            <a:br>
              <a:rPr lang="en-US"/>
            </a:b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13"/>
          <p:cNvSpPr txBox="1">
            <a:spLocks noGrp="1"/>
          </p:cNvSpPr>
          <p:nvPr>
            <p:ph type="body" idx="1"/>
          </p:nvPr>
        </p:nvSpPr>
        <p:spPr>
          <a:xfrm>
            <a:off x="544068" y="500807"/>
            <a:ext cx="8055864" cy="817661"/>
          </a:xfrm>
          <a:prstGeom prst="rect">
            <a:avLst/>
          </a:prstGeom>
          <a:noFill/>
          <a:ln>
            <a:noFill/>
          </a:ln>
        </p:spPr>
        <p:txBody>
          <a:bodyPr spcFirstLastPara="1" wrap="square" lIns="91425" tIns="91425" rIns="91425" bIns="91425" anchor="t" anchorCtr="0">
            <a:noAutofit/>
          </a:bodyPr>
          <a:lstStyle/>
          <a:p>
            <a:pPr marL="457200" lvl="0" indent="-228600" algn="ctr" rtl="0">
              <a:lnSpc>
                <a:spcPct val="115000"/>
              </a:lnSpc>
              <a:spcBef>
                <a:spcPts val="0"/>
              </a:spcBef>
              <a:spcAft>
                <a:spcPts val="0"/>
              </a:spcAft>
              <a:buSzPts val="1200"/>
              <a:buNone/>
            </a:pPr>
            <a:r>
              <a:rPr lang="en-US" sz="4000"/>
              <a:t>Part VI: Land Loss</a:t>
            </a:r>
            <a:endParaRPr/>
          </a:p>
        </p:txBody>
      </p:sp>
      <p:pic>
        <p:nvPicPr>
          <p:cNvPr id="739" name="Google Shape;739;p13" descr="A large rock formation in the desert&#10;&#10;AI-generated content may be incorrect."/>
          <p:cNvPicPr preferRelativeResize="0">
            <a:picLocks noGrp="1"/>
          </p:cNvPicPr>
          <p:nvPr>
            <p:ph type="pic" idx="2"/>
          </p:nvPr>
        </p:nvPicPr>
        <p:blipFill rotWithShape="1">
          <a:blip r:embed="rId3">
            <a:alphaModFix/>
          </a:blip>
          <a:srcRect t="13580" b="35601"/>
          <a:stretch/>
        </p:blipFill>
        <p:spPr>
          <a:xfrm>
            <a:off x="4699507" y="1609725"/>
            <a:ext cx="4444493" cy="3533775"/>
          </a:xfrm>
          <a:prstGeom prst="rect">
            <a:avLst/>
          </a:prstGeom>
          <a:noFill/>
          <a:ln>
            <a:noFill/>
          </a:ln>
        </p:spPr>
      </p:pic>
      <p:sp>
        <p:nvSpPr>
          <p:cNvPr id="740" name="Google Shape;740;p13"/>
          <p:cNvSpPr txBox="1"/>
          <p:nvPr/>
        </p:nvSpPr>
        <p:spPr>
          <a:xfrm>
            <a:off x="255015" y="1859720"/>
            <a:ext cx="4316986" cy="303337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3200" b="0" i="0" u="none" strike="noStrike" cap="none">
                <a:solidFill>
                  <a:srgbClr val="000000"/>
                </a:solidFill>
                <a:latin typeface="Catamaran Thin"/>
                <a:ea typeface="Catamaran Thin"/>
                <a:cs typeface="Catamaran Thin"/>
                <a:sym typeface="Catamaran Thin"/>
              </a:rPr>
              <a:t>Because heirs’ property is land without </a:t>
            </a:r>
            <a:endParaRPr sz="2800" b="0" i="0" u="none" strike="noStrike" cap="none">
              <a:solidFill>
                <a:schemeClr val="lt1"/>
              </a:solidFill>
              <a:latin typeface="Livvic"/>
              <a:ea typeface="Livvic"/>
              <a:cs typeface="Livvic"/>
              <a:sym typeface="Livvic"/>
            </a:endParaRPr>
          </a:p>
          <a:p>
            <a:pPr marL="0" marR="0" lvl="0" indent="0" algn="ctr" rtl="0">
              <a:lnSpc>
                <a:spcPct val="100000"/>
              </a:lnSpc>
              <a:spcBef>
                <a:spcPts val="0"/>
              </a:spcBef>
              <a:spcAft>
                <a:spcPts val="0"/>
              </a:spcAft>
              <a:buClr>
                <a:srgbClr val="000000"/>
              </a:buClr>
              <a:buSzPts val="1100"/>
              <a:buFont typeface="Arial"/>
              <a:buNone/>
            </a:pPr>
            <a:r>
              <a:rPr lang="en-US" sz="3200" b="0" i="0" u="none" strike="noStrike" cap="none">
                <a:solidFill>
                  <a:srgbClr val="000000"/>
                </a:solidFill>
                <a:latin typeface="Catamaran Thin"/>
                <a:ea typeface="Catamaran Thin"/>
                <a:cs typeface="Catamaran Thin"/>
                <a:sym typeface="Catamaran Thin"/>
              </a:rPr>
              <a:t>secured title, </a:t>
            </a:r>
            <a:endParaRPr sz="2800" b="0" i="0" u="none" strike="noStrike" cap="none">
              <a:solidFill>
                <a:schemeClr val="lt1"/>
              </a:solidFill>
              <a:latin typeface="Livvic"/>
              <a:ea typeface="Livvic"/>
              <a:cs typeface="Livvic"/>
              <a:sym typeface="Livvic"/>
            </a:endParaRPr>
          </a:p>
          <a:p>
            <a:pPr marL="0" marR="0" lvl="0" indent="0" algn="ctr" rtl="0">
              <a:lnSpc>
                <a:spcPct val="100000"/>
              </a:lnSpc>
              <a:spcBef>
                <a:spcPts val="0"/>
              </a:spcBef>
              <a:spcAft>
                <a:spcPts val="0"/>
              </a:spcAft>
              <a:buClr>
                <a:srgbClr val="000000"/>
              </a:buClr>
              <a:buSzPts val="1100"/>
              <a:buFont typeface="Arial"/>
              <a:buNone/>
            </a:pPr>
            <a:r>
              <a:rPr lang="en-US" sz="3200" b="0" i="0" u="none" strike="noStrike" cap="none">
                <a:solidFill>
                  <a:srgbClr val="000000"/>
                </a:solidFill>
                <a:latin typeface="Catamaran Thin"/>
                <a:ea typeface="Catamaran Thin"/>
                <a:cs typeface="Catamaran Thin"/>
                <a:sym typeface="Catamaran Thin"/>
              </a:rPr>
              <a:t>it is often the target of predatory strategies, many legal.</a:t>
            </a:r>
            <a:endParaRPr sz="3200" b="0" i="0" u="none" strike="noStrike" cap="none">
              <a:solidFill>
                <a:schemeClr val="lt1"/>
              </a:solidFill>
              <a:latin typeface="Catamaran Thin"/>
              <a:ea typeface="Catamaran Thin"/>
              <a:cs typeface="Catamaran Thin"/>
              <a:sym typeface="Catamaran Thin"/>
            </a:endParaRPr>
          </a:p>
          <a:p>
            <a:pPr marL="152400" marR="0" lvl="0" indent="0" algn="ctr" rtl="0">
              <a:lnSpc>
                <a:spcPct val="115000"/>
              </a:lnSpc>
              <a:spcBef>
                <a:spcPts val="0"/>
              </a:spcBef>
              <a:spcAft>
                <a:spcPts val="0"/>
              </a:spcAft>
              <a:buClr>
                <a:schemeClr val="dk1"/>
              </a:buClr>
              <a:buSzPts val="1200"/>
              <a:buFont typeface="Catamaran Light"/>
              <a:buNone/>
            </a:pPr>
            <a:endParaRPr sz="2800" b="1" i="0" u="none" strike="noStrike" cap="none">
              <a:solidFill>
                <a:schemeClr val="lt1"/>
              </a:solidFill>
              <a:latin typeface="Livvic"/>
              <a:ea typeface="Livvic"/>
              <a:cs typeface="Livvic"/>
              <a:sym typeface="Livvic"/>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41"/>
          <p:cNvSpPr/>
          <p:nvPr/>
        </p:nvSpPr>
        <p:spPr>
          <a:xfrm rot="10800000" flipH="1">
            <a:off x="96167" y="79426"/>
            <a:ext cx="5542633"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6" name="Google Shape;746;p41"/>
          <p:cNvSpPr txBox="1">
            <a:spLocks noGrp="1"/>
          </p:cNvSpPr>
          <p:nvPr>
            <p:ph type="title"/>
          </p:nvPr>
        </p:nvSpPr>
        <p:spPr>
          <a:xfrm>
            <a:off x="96167" y="338137"/>
            <a:ext cx="8520600" cy="318976"/>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Heirs’ Property and Land Loss</a:t>
            </a:r>
            <a:endParaRPr>
              <a:solidFill>
                <a:schemeClr val="lt1"/>
              </a:solidFill>
            </a:endParaRPr>
          </a:p>
        </p:txBody>
      </p:sp>
      <p:sp>
        <p:nvSpPr>
          <p:cNvPr id="747" name="Google Shape;747;p41"/>
          <p:cNvSpPr/>
          <p:nvPr/>
        </p:nvSpPr>
        <p:spPr>
          <a:xfrm rot="5400000">
            <a:off x="876777" y="195741"/>
            <a:ext cx="3732845" cy="5486399"/>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8" name="Google Shape;748;p41"/>
          <p:cNvSpPr txBox="1"/>
          <p:nvPr/>
        </p:nvSpPr>
        <p:spPr>
          <a:xfrm flipH="1">
            <a:off x="141584" y="1447501"/>
            <a:ext cx="4572306" cy="3069319"/>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lt1"/>
              </a:buClr>
              <a:buSzPts val="1200"/>
              <a:buFont typeface="Catamaran Light"/>
              <a:buNone/>
            </a:pPr>
            <a:r>
              <a:rPr lang="en-US" sz="2400" b="0" i="0" u="none" strike="noStrike" cap="none">
                <a:solidFill>
                  <a:schemeClr val="lt1"/>
                </a:solidFill>
                <a:latin typeface="Catamaran Light"/>
                <a:ea typeface="Catamaran Light"/>
                <a:cs typeface="Catamaran Light"/>
                <a:sym typeface="Catamaran Light"/>
              </a:rPr>
              <a:t>Ways heirs’ property can be lost:</a:t>
            </a:r>
            <a:endParaRPr sz="2400" b="0" i="0" u="none" strike="noStrike" cap="none">
              <a:solidFill>
                <a:srgbClr val="000000"/>
              </a:solidFill>
              <a:latin typeface="Arial"/>
              <a:ea typeface="Arial"/>
              <a:cs typeface="Arial"/>
              <a:sym typeface="Arial"/>
            </a:endParaRPr>
          </a:p>
          <a:p>
            <a:pPr marL="342900" marR="0" lvl="8" indent="-342900" algn="l" rtl="0">
              <a:lnSpc>
                <a:spcPct val="115000"/>
              </a:lnSpc>
              <a:spcBef>
                <a:spcPts val="1600"/>
              </a:spcBef>
              <a:spcAft>
                <a:spcPts val="0"/>
              </a:spcAft>
              <a:buClr>
                <a:schemeClr val="lt1"/>
              </a:buClr>
              <a:buSzPts val="2400"/>
              <a:buFont typeface="Arial"/>
              <a:buChar char="•"/>
            </a:pPr>
            <a:r>
              <a:rPr lang="en-US" sz="2400" b="0" i="0" u="none" strike="noStrike" cap="none">
                <a:solidFill>
                  <a:schemeClr val="lt1"/>
                </a:solidFill>
                <a:latin typeface="Catamaran Light"/>
                <a:ea typeface="Catamaran Light"/>
                <a:cs typeface="Catamaran Light"/>
                <a:sym typeface="Catamaran Light"/>
              </a:rPr>
              <a:t>Tax Sales</a:t>
            </a:r>
            <a:endParaRPr sz="2400" b="0" i="0" u="none" strike="noStrike" cap="none">
              <a:solidFill>
                <a:srgbClr val="000000"/>
              </a:solidFill>
              <a:latin typeface="Arial"/>
              <a:ea typeface="Arial"/>
              <a:cs typeface="Arial"/>
              <a:sym typeface="Arial"/>
            </a:endParaRPr>
          </a:p>
          <a:p>
            <a:pPr marL="342900" marR="0" lvl="2" indent="-342900" algn="l" rtl="0">
              <a:lnSpc>
                <a:spcPct val="115000"/>
              </a:lnSpc>
              <a:spcBef>
                <a:spcPts val="1600"/>
              </a:spcBef>
              <a:spcAft>
                <a:spcPts val="0"/>
              </a:spcAft>
              <a:buClr>
                <a:schemeClr val="lt1"/>
              </a:buClr>
              <a:buSzPts val="2400"/>
              <a:buFont typeface="Arial"/>
              <a:buChar char="•"/>
            </a:pPr>
            <a:r>
              <a:rPr lang="en-US" sz="2400" b="0" i="0" u="none" strike="noStrike" cap="none">
                <a:solidFill>
                  <a:schemeClr val="lt1"/>
                </a:solidFill>
                <a:latin typeface="Catamaran Light"/>
                <a:ea typeface="Catamaran Light"/>
                <a:cs typeface="Catamaran Light"/>
                <a:sym typeface="Catamaran Light"/>
              </a:rPr>
              <a:t>Partition Sales</a:t>
            </a: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1600"/>
              </a:spcBef>
              <a:spcAft>
                <a:spcPts val="1600"/>
              </a:spcAft>
              <a:buClr>
                <a:schemeClr val="lt1"/>
              </a:buClr>
              <a:buSzPts val="1200"/>
              <a:buFont typeface="Catamaran Light"/>
              <a:buNone/>
            </a:pPr>
            <a:endParaRPr sz="2800" b="0" i="0" u="none" strike="noStrike" cap="none">
              <a:solidFill>
                <a:schemeClr val="lt1"/>
              </a:solidFill>
              <a:latin typeface="Catamaran Light"/>
              <a:ea typeface="Catamaran Light"/>
              <a:cs typeface="Catamaran Light"/>
              <a:sym typeface="Catamaran Light"/>
            </a:endParaRPr>
          </a:p>
        </p:txBody>
      </p:sp>
      <p:sp>
        <p:nvSpPr>
          <p:cNvPr id="749" name="Google Shape;749;p41"/>
          <p:cNvSpPr txBox="1"/>
          <p:nvPr/>
        </p:nvSpPr>
        <p:spPr>
          <a:xfrm>
            <a:off x="4357025" y="653125"/>
            <a:ext cx="4935900" cy="430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200" b="1" i="0" u="none" strike="noStrike" cap="none">
                <a:solidFill>
                  <a:srgbClr val="AC976F"/>
                </a:solidFill>
                <a:latin typeface="Arial"/>
                <a:ea typeface="Arial"/>
                <a:cs typeface="Arial"/>
                <a:sym typeface="Arial"/>
              </a:rPr>
              <a:t>89% Decline in U.S. Black Ag Land</a:t>
            </a:r>
            <a:endParaRPr sz="2200" b="0" i="0" u="none" strike="noStrike" cap="none">
              <a:solidFill>
                <a:srgbClr val="000000"/>
              </a:solidFill>
              <a:latin typeface="Arial"/>
              <a:ea typeface="Arial"/>
              <a:cs typeface="Arial"/>
              <a:sym typeface="Arial"/>
            </a:endParaRPr>
          </a:p>
        </p:txBody>
      </p:sp>
      <p:pic>
        <p:nvPicPr>
          <p:cNvPr id="750" name="Google Shape;750;p41"/>
          <p:cNvPicPr preferRelativeResize="0"/>
          <p:nvPr/>
        </p:nvPicPr>
        <p:blipFill rotWithShape="1">
          <a:blip r:embed="rId3">
            <a:alphaModFix/>
          </a:blip>
          <a:srcRect/>
          <a:stretch/>
        </p:blipFill>
        <p:spPr>
          <a:xfrm>
            <a:off x="4785050" y="962575"/>
            <a:ext cx="4358950" cy="395422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105"/>
          <p:cNvSpPr/>
          <p:nvPr/>
        </p:nvSpPr>
        <p:spPr>
          <a:xfrm rot="10800000" flipH="1">
            <a:off x="96167" y="79426"/>
            <a:ext cx="4263430"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6" name="Google Shape;756;p105"/>
          <p:cNvSpPr txBox="1">
            <a:spLocks noGrp="1"/>
          </p:cNvSpPr>
          <p:nvPr>
            <p:ph type="title"/>
          </p:nvPr>
        </p:nvSpPr>
        <p:spPr>
          <a:xfrm>
            <a:off x="96167" y="295751"/>
            <a:ext cx="8520600" cy="318976"/>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Tax Sales</a:t>
            </a:r>
            <a:endParaRPr>
              <a:solidFill>
                <a:schemeClr val="lt1"/>
              </a:solidFill>
            </a:endParaRPr>
          </a:p>
        </p:txBody>
      </p:sp>
      <p:sp>
        <p:nvSpPr>
          <p:cNvPr id="757" name="Google Shape;757;p105"/>
          <p:cNvSpPr txBox="1">
            <a:spLocks noGrp="1"/>
          </p:cNvSpPr>
          <p:nvPr>
            <p:ph type="body" idx="1"/>
          </p:nvPr>
        </p:nvSpPr>
        <p:spPr>
          <a:xfrm>
            <a:off x="96837" y="1066800"/>
            <a:ext cx="6303963" cy="373856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2000"/>
              <a:buNone/>
            </a:pPr>
            <a:r>
              <a:rPr lang="en-US" sz="2000" b="1" dirty="0">
                <a:solidFill>
                  <a:schemeClr val="lt1"/>
                </a:solidFill>
              </a:rPr>
              <a:t>Alabama Example:  From Non-payment of Taxes:</a:t>
            </a:r>
            <a:endParaRPr dirty="0">
              <a:solidFill>
                <a:schemeClr val="lt1"/>
              </a:solidFill>
            </a:endParaRPr>
          </a:p>
          <a:p>
            <a:pPr marL="342900" lvl="0" indent="-342900" algn="l" rtl="0">
              <a:lnSpc>
                <a:spcPct val="100000"/>
              </a:lnSpc>
              <a:spcBef>
                <a:spcPts val="0"/>
              </a:spcBef>
              <a:spcAft>
                <a:spcPts val="0"/>
              </a:spcAft>
              <a:buClr>
                <a:schemeClr val="lt1"/>
              </a:buClr>
              <a:buSzPts val="2200"/>
              <a:buFont typeface="Arial"/>
              <a:buChar char="•"/>
            </a:pPr>
            <a:r>
              <a:rPr lang="en-US" sz="2200" b="0" dirty="0">
                <a:solidFill>
                  <a:schemeClr val="lt1"/>
                </a:solidFill>
              </a:rPr>
              <a:t>Taxes due in October</a:t>
            </a:r>
            <a:endParaRPr sz="2200" b="0" dirty="0">
              <a:solidFill>
                <a:schemeClr val="lt1"/>
              </a:solidFill>
            </a:endParaRPr>
          </a:p>
          <a:p>
            <a:pPr marL="342900" lvl="0" indent="-342900" algn="l" rtl="0">
              <a:lnSpc>
                <a:spcPct val="100000"/>
              </a:lnSpc>
              <a:spcBef>
                <a:spcPts val="0"/>
              </a:spcBef>
              <a:spcAft>
                <a:spcPts val="0"/>
              </a:spcAft>
              <a:buClr>
                <a:schemeClr val="lt1"/>
              </a:buClr>
              <a:buSzPts val="2200"/>
              <a:buFont typeface="Arial"/>
              <a:buChar char="•"/>
            </a:pPr>
            <a:r>
              <a:rPr lang="en-US" sz="2200" b="0" dirty="0">
                <a:solidFill>
                  <a:schemeClr val="lt1"/>
                </a:solidFill>
              </a:rPr>
              <a:t>Delinquent after December 31</a:t>
            </a:r>
            <a:r>
              <a:rPr lang="en-US" sz="2200" b="0" baseline="30000" dirty="0">
                <a:solidFill>
                  <a:schemeClr val="lt1"/>
                </a:solidFill>
              </a:rPr>
              <a:t>st</a:t>
            </a:r>
            <a:endParaRPr sz="2200" b="0" dirty="0">
              <a:solidFill>
                <a:schemeClr val="lt1"/>
              </a:solidFill>
            </a:endParaRPr>
          </a:p>
          <a:p>
            <a:pPr marL="342900" lvl="0" indent="-342900" algn="l" rtl="0">
              <a:lnSpc>
                <a:spcPct val="100000"/>
              </a:lnSpc>
              <a:spcBef>
                <a:spcPts val="0"/>
              </a:spcBef>
              <a:spcAft>
                <a:spcPts val="0"/>
              </a:spcAft>
              <a:buClr>
                <a:schemeClr val="lt1"/>
              </a:buClr>
              <a:buSzPts val="2200"/>
              <a:buFont typeface="Arial"/>
              <a:buChar char="•"/>
            </a:pPr>
            <a:r>
              <a:rPr lang="en-US" sz="2200" b="0" dirty="0">
                <a:solidFill>
                  <a:schemeClr val="lt1"/>
                </a:solidFill>
              </a:rPr>
              <a:t>Tax sales on May 3, 2021</a:t>
            </a:r>
            <a:endParaRPr sz="2200" b="0" dirty="0">
              <a:solidFill>
                <a:schemeClr val="lt1"/>
              </a:solidFill>
            </a:endParaRPr>
          </a:p>
          <a:p>
            <a:pPr marL="742950" lvl="1" indent="-285750" algn="l" rtl="0">
              <a:lnSpc>
                <a:spcPct val="100000"/>
              </a:lnSpc>
              <a:spcBef>
                <a:spcPts val="0"/>
              </a:spcBef>
              <a:spcAft>
                <a:spcPts val="0"/>
              </a:spcAft>
              <a:buClr>
                <a:schemeClr val="lt1"/>
              </a:buClr>
              <a:buSzPts val="2200"/>
              <a:buFont typeface="Arial"/>
              <a:buChar char="•"/>
            </a:pPr>
            <a:r>
              <a:rPr lang="en-US" sz="2200" b="0" dirty="0">
                <a:solidFill>
                  <a:schemeClr val="lt1"/>
                </a:solidFill>
              </a:rPr>
              <a:t>Auction for payment of back taxes and fees, with bidding for interest starting at 12% and going down, to receive a tax lien certificate</a:t>
            </a:r>
            <a:endParaRPr sz="2200" b="0" dirty="0">
              <a:solidFill>
                <a:schemeClr val="lt1"/>
              </a:solidFill>
            </a:endParaRPr>
          </a:p>
          <a:p>
            <a:pPr marL="742950" lvl="1" indent="-285750" algn="l" rtl="0">
              <a:lnSpc>
                <a:spcPct val="100000"/>
              </a:lnSpc>
              <a:spcBef>
                <a:spcPts val="0"/>
              </a:spcBef>
              <a:spcAft>
                <a:spcPts val="0"/>
              </a:spcAft>
              <a:buClr>
                <a:schemeClr val="lt1"/>
              </a:buClr>
              <a:buSzPts val="2200"/>
              <a:buFont typeface="Arial"/>
              <a:buChar char="•"/>
            </a:pPr>
            <a:r>
              <a:rPr lang="en-US" sz="2200" b="0" dirty="0">
                <a:solidFill>
                  <a:schemeClr val="lt1"/>
                </a:solidFill>
              </a:rPr>
              <a:t>After 3 years, owns the property (land, house)</a:t>
            </a:r>
            <a:endParaRPr sz="2200" b="0" dirty="0">
              <a:solidFill>
                <a:schemeClr val="lt1"/>
              </a:solidFill>
            </a:endParaRPr>
          </a:p>
          <a:p>
            <a:pPr marL="742950" lvl="1" indent="-285750" algn="l" rtl="0">
              <a:lnSpc>
                <a:spcPct val="100000"/>
              </a:lnSpc>
              <a:spcBef>
                <a:spcPts val="0"/>
              </a:spcBef>
              <a:spcAft>
                <a:spcPts val="0"/>
              </a:spcAft>
              <a:buClr>
                <a:schemeClr val="lt1"/>
              </a:buClr>
              <a:buSzPts val="2200"/>
              <a:buFont typeface="Arial"/>
              <a:buChar char="•"/>
            </a:pPr>
            <a:r>
              <a:rPr lang="en-US" sz="2200" b="0" dirty="0">
                <a:solidFill>
                  <a:schemeClr val="lt1"/>
                </a:solidFill>
              </a:rPr>
              <a:t>Up to 3 years, owner has chance to buy back the tax deed by paying past taxes plus interest, up to 12%</a:t>
            </a:r>
            <a:endParaRPr sz="2200" b="0" dirty="0">
              <a:solidFill>
                <a:schemeClr val="lt1"/>
              </a:solidFill>
            </a:endParaRPr>
          </a:p>
          <a:p>
            <a:pPr marL="742950" lvl="1" indent="-209550" algn="l" rtl="0">
              <a:lnSpc>
                <a:spcPct val="115000"/>
              </a:lnSpc>
              <a:spcBef>
                <a:spcPts val="600"/>
              </a:spcBef>
              <a:spcAft>
                <a:spcPts val="1600"/>
              </a:spcAft>
              <a:buClr>
                <a:schemeClr val="lt1"/>
              </a:buClr>
              <a:buSzPts val="1200"/>
              <a:buFont typeface="Arial"/>
              <a:buNone/>
            </a:pPr>
            <a:endParaRPr sz="2000" dirty="0">
              <a:solidFill>
                <a:schemeClr val="lt1"/>
              </a:solidFill>
            </a:endParaRPr>
          </a:p>
        </p:txBody>
      </p:sp>
      <p:pic>
        <p:nvPicPr>
          <p:cNvPr id="758" name="Google Shape;758;p105"/>
          <p:cNvPicPr preferRelativeResize="0"/>
          <p:nvPr/>
        </p:nvPicPr>
        <p:blipFill rotWithShape="1">
          <a:blip r:embed="rId3">
            <a:alphaModFix/>
          </a:blip>
          <a:srcRect/>
          <a:stretch/>
        </p:blipFill>
        <p:spPr>
          <a:xfrm>
            <a:off x="6400800" y="614727"/>
            <a:ext cx="2743200" cy="3398053"/>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43"/>
          <p:cNvSpPr txBox="1">
            <a:spLocks noGrp="1"/>
          </p:cNvSpPr>
          <p:nvPr>
            <p:ph type="body" idx="1"/>
          </p:nvPr>
        </p:nvSpPr>
        <p:spPr>
          <a:xfrm>
            <a:off x="191755" y="560069"/>
            <a:ext cx="6315075" cy="511175"/>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a:solidFill>
                  <a:schemeClr val="lt1"/>
                </a:solidFill>
              </a:rPr>
              <a:t>Partition Sales</a:t>
            </a:r>
            <a:endParaRPr/>
          </a:p>
        </p:txBody>
      </p:sp>
      <p:sp>
        <p:nvSpPr>
          <p:cNvPr id="764" name="Google Shape;764;p43"/>
          <p:cNvSpPr txBox="1">
            <a:spLocks noGrp="1"/>
          </p:cNvSpPr>
          <p:nvPr>
            <p:ph type="body" idx="3"/>
          </p:nvPr>
        </p:nvSpPr>
        <p:spPr>
          <a:xfrm>
            <a:off x="191754" y="1604963"/>
            <a:ext cx="8952245" cy="2437029"/>
          </a:xfrm>
          <a:prstGeom prst="rect">
            <a:avLst/>
          </a:prstGeom>
          <a:noFill/>
          <a:ln>
            <a:noFill/>
          </a:ln>
        </p:spPr>
        <p:txBody>
          <a:bodyPr spcFirstLastPara="1" wrap="square" lIns="91425" tIns="91425" rIns="91425" bIns="91425" anchor="t" anchorCtr="0">
            <a:noAutofit/>
          </a:bodyPr>
          <a:lstStyle/>
          <a:p>
            <a:pPr marL="285750" lvl="0" indent="-285750" algn="l" rtl="0">
              <a:lnSpc>
                <a:spcPct val="115000"/>
              </a:lnSpc>
              <a:spcBef>
                <a:spcPts val="0"/>
              </a:spcBef>
              <a:spcAft>
                <a:spcPts val="0"/>
              </a:spcAft>
              <a:buClr>
                <a:schemeClr val="dk1"/>
              </a:buClr>
              <a:buSzPts val="1800"/>
              <a:buFont typeface="Arial"/>
              <a:buChar char="•"/>
            </a:pPr>
            <a:r>
              <a:rPr lang="en-US" sz="1800" b="0" dirty="0">
                <a:solidFill>
                  <a:schemeClr val="dk1"/>
                </a:solidFill>
              </a:rPr>
              <a:t>One or more co-owners of the property sell their fractional interest to a</a:t>
            </a:r>
            <a:r>
              <a:rPr lang="en-US" b="0" dirty="0"/>
              <a:t>n entity; i.e. a developer</a:t>
            </a:r>
            <a:endParaRPr dirty="0"/>
          </a:p>
          <a:p>
            <a:pPr marL="171450" lvl="0" indent="-114300" algn="l" rtl="0">
              <a:lnSpc>
                <a:spcPct val="115000"/>
              </a:lnSpc>
              <a:spcBef>
                <a:spcPts val="0"/>
              </a:spcBef>
              <a:spcAft>
                <a:spcPts val="0"/>
              </a:spcAft>
              <a:buClr>
                <a:schemeClr val="dk1"/>
              </a:buClr>
              <a:buSzPts val="900"/>
              <a:buFont typeface="Arial"/>
              <a:buNone/>
            </a:pPr>
            <a:endParaRPr sz="900" b="0" dirty="0">
              <a:solidFill>
                <a:schemeClr val="dk1"/>
              </a:solidFill>
            </a:endParaRPr>
          </a:p>
          <a:p>
            <a:pPr marL="285750" lvl="0" indent="-285750" algn="l" rtl="0">
              <a:lnSpc>
                <a:spcPct val="115000"/>
              </a:lnSpc>
              <a:spcBef>
                <a:spcPts val="0"/>
              </a:spcBef>
              <a:spcAft>
                <a:spcPts val="0"/>
              </a:spcAft>
              <a:buClr>
                <a:schemeClr val="dk1"/>
              </a:buClr>
              <a:buSzPts val="1800"/>
              <a:buFont typeface="Arial"/>
              <a:buChar char="•"/>
            </a:pPr>
            <a:r>
              <a:rPr lang="en-US" b="0" dirty="0"/>
              <a:t>The entity</a:t>
            </a:r>
            <a:r>
              <a:rPr lang="en-US" sz="1800" b="0" dirty="0">
                <a:solidFill>
                  <a:schemeClr val="dk1"/>
                </a:solidFill>
              </a:rPr>
              <a:t> files a “partition action” asking a court to order the whole property be sold so that the developer can get the value of their interest</a:t>
            </a:r>
            <a:endParaRPr dirty="0"/>
          </a:p>
          <a:p>
            <a:pPr marL="285750" lvl="0" indent="-171450" algn="l" rtl="0">
              <a:lnSpc>
                <a:spcPct val="115000"/>
              </a:lnSpc>
              <a:spcBef>
                <a:spcPts val="0"/>
              </a:spcBef>
              <a:spcAft>
                <a:spcPts val="0"/>
              </a:spcAft>
              <a:buClr>
                <a:schemeClr val="dk1"/>
              </a:buClr>
              <a:buSzPts val="1800"/>
              <a:buFont typeface="Arial"/>
              <a:buNone/>
            </a:pPr>
            <a:endParaRPr b="0" dirty="0">
              <a:solidFill>
                <a:schemeClr val="dk1"/>
              </a:solidFill>
            </a:endParaRPr>
          </a:p>
          <a:p>
            <a:pPr marL="285750" lvl="0" indent="-285750" algn="l" rtl="0">
              <a:lnSpc>
                <a:spcPct val="115000"/>
              </a:lnSpc>
              <a:spcBef>
                <a:spcPts val="0"/>
              </a:spcBef>
              <a:spcAft>
                <a:spcPts val="0"/>
              </a:spcAft>
              <a:buClr>
                <a:schemeClr val="dk1"/>
              </a:buClr>
              <a:buSzPts val="1800"/>
              <a:buFont typeface="Arial"/>
              <a:buChar char="•"/>
            </a:pPr>
            <a:r>
              <a:rPr lang="en-US" sz="1800" b="0" dirty="0">
                <a:solidFill>
                  <a:schemeClr val="dk1"/>
                </a:solidFill>
              </a:rPr>
              <a:t>The property gets sold.</a:t>
            </a:r>
            <a:endParaRPr dirty="0"/>
          </a:p>
          <a:p>
            <a:pPr marL="171450" lvl="0" indent="-120650" algn="l" rtl="0">
              <a:lnSpc>
                <a:spcPct val="100000"/>
              </a:lnSpc>
              <a:spcBef>
                <a:spcPts val="600"/>
              </a:spcBef>
              <a:spcAft>
                <a:spcPts val="0"/>
              </a:spcAft>
              <a:buClr>
                <a:schemeClr val="dk1"/>
              </a:buClr>
              <a:buSzPts val="800"/>
              <a:buFont typeface="Arial"/>
              <a:buNone/>
            </a:pPr>
            <a:endParaRPr sz="800" b="0" dirty="0">
              <a:solidFill>
                <a:schemeClr val="dk1"/>
              </a:solidFill>
            </a:endParaRPr>
          </a:p>
          <a:p>
            <a:pPr marL="285750" lvl="0" indent="-285750" algn="l" rtl="0">
              <a:lnSpc>
                <a:spcPct val="100000"/>
              </a:lnSpc>
              <a:spcBef>
                <a:spcPts val="600"/>
              </a:spcBef>
              <a:spcAft>
                <a:spcPts val="0"/>
              </a:spcAft>
              <a:buClr>
                <a:schemeClr val="dk1"/>
              </a:buClr>
              <a:buSzPts val="1800"/>
              <a:buFont typeface="Arial"/>
              <a:buChar char="•"/>
            </a:pPr>
            <a:r>
              <a:rPr lang="en-US" sz="1800" b="0" i="0" u="none" strike="noStrike" cap="none" dirty="0">
                <a:solidFill>
                  <a:schemeClr val="dk1"/>
                </a:solidFill>
                <a:latin typeface="Catamaran Light"/>
                <a:ea typeface="Catamaran Light"/>
                <a:cs typeface="Catamaran Light"/>
                <a:sym typeface="Catamaran Light"/>
              </a:rPr>
              <a:t>Proceeds from the sale are distributed among co-tenants based on their fractional interest.</a:t>
            </a:r>
            <a:endParaRPr dirty="0"/>
          </a:p>
          <a:p>
            <a:pPr marL="171450" lvl="0" indent="-120650" algn="l" rtl="0">
              <a:lnSpc>
                <a:spcPct val="100000"/>
              </a:lnSpc>
              <a:spcBef>
                <a:spcPts val="600"/>
              </a:spcBef>
              <a:spcAft>
                <a:spcPts val="0"/>
              </a:spcAft>
              <a:buClr>
                <a:schemeClr val="dk1"/>
              </a:buClr>
              <a:buSzPts val="800"/>
              <a:buFont typeface="Arial"/>
              <a:buNone/>
            </a:pPr>
            <a:endParaRPr sz="800" b="0" dirty="0">
              <a:solidFill>
                <a:schemeClr val="dk1"/>
              </a:solidFill>
            </a:endParaRPr>
          </a:p>
          <a:p>
            <a:pPr marL="285750" lvl="0" indent="-285750" algn="l" rtl="0">
              <a:lnSpc>
                <a:spcPct val="100000"/>
              </a:lnSpc>
              <a:spcBef>
                <a:spcPts val="600"/>
              </a:spcBef>
              <a:spcAft>
                <a:spcPts val="0"/>
              </a:spcAft>
              <a:buClr>
                <a:schemeClr val="dk1"/>
              </a:buClr>
              <a:buSzPts val="1800"/>
              <a:buFont typeface="Arial"/>
              <a:buChar char="•"/>
            </a:pPr>
            <a:r>
              <a:rPr lang="en-US" sz="1800" b="0" i="0" u="none" strike="noStrike" cap="none" dirty="0">
                <a:solidFill>
                  <a:schemeClr val="dk1"/>
                </a:solidFill>
                <a:latin typeface="Catamaran Light"/>
                <a:ea typeface="Catamaran Light"/>
                <a:cs typeface="Catamaran Light"/>
                <a:sym typeface="Catamaran Light"/>
              </a:rPr>
              <a:t>Result:  family loses the land</a:t>
            </a:r>
            <a:endParaRPr sz="2000" b="0" dirty="0">
              <a:solidFill>
                <a:schemeClr val="dk1"/>
              </a:solidFill>
            </a:endParaRPr>
          </a:p>
          <a:p>
            <a:pPr marL="457200" lvl="0" indent="-228600" algn="l" rtl="0">
              <a:lnSpc>
                <a:spcPct val="115000"/>
              </a:lnSpc>
              <a:spcBef>
                <a:spcPts val="0"/>
              </a:spcBef>
              <a:spcAft>
                <a:spcPts val="0"/>
              </a:spcAft>
              <a:buSzPts val="1200"/>
              <a:buNone/>
            </a:pPr>
            <a:endParaRPr dirty="0"/>
          </a:p>
        </p:txBody>
      </p:sp>
      <p:pic>
        <p:nvPicPr>
          <p:cNvPr id="765" name="Google Shape;765;p43" descr="Text  Description automatically generated"/>
          <p:cNvPicPr preferRelativeResize="0">
            <a:picLocks noGrp="1"/>
          </p:cNvPicPr>
          <p:nvPr>
            <p:ph type="pic" idx="2"/>
          </p:nvPr>
        </p:nvPicPr>
        <p:blipFill rotWithShape="1">
          <a:blip r:embed="rId3">
            <a:alphaModFix/>
          </a:blip>
          <a:srcRect t="6634" b="6633"/>
          <a:stretch/>
        </p:blipFill>
        <p:spPr>
          <a:xfrm>
            <a:off x="6731000" y="214313"/>
            <a:ext cx="2413000" cy="139065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pic>
        <p:nvPicPr>
          <p:cNvPr id="770" name="Google Shape;770;p58" descr="A picture containing tree, outdoor, ground, grass  Description automatically generated"/>
          <p:cNvPicPr preferRelativeResize="0"/>
          <p:nvPr/>
        </p:nvPicPr>
        <p:blipFill rotWithShape="1">
          <a:blip r:embed="rId3">
            <a:alphaModFix/>
          </a:blip>
          <a:srcRect/>
          <a:stretch/>
        </p:blipFill>
        <p:spPr>
          <a:xfrm flipH="1">
            <a:off x="1154596" y="0"/>
            <a:ext cx="6858000" cy="5143500"/>
          </a:xfrm>
          <a:prstGeom prst="rect">
            <a:avLst/>
          </a:prstGeom>
          <a:noFill/>
          <a:ln>
            <a:noFill/>
          </a:ln>
        </p:spPr>
      </p:pic>
      <p:sp>
        <p:nvSpPr>
          <p:cNvPr id="771" name="Google Shape;771;p58"/>
          <p:cNvSpPr/>
          <p:nvPr/>
        </p:nvSpPr>
        <p:spPr>
          <a:xfrm rot="5400000">
            <a:off x="3413957" y="-2000249"/>
            <a:ext cx="2316081" cy="9144001"/>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2" name="Google Shape;772;p58"/>
          <p:cNvSpPr txBox="1">
            <a:spLocks noGrp="1"/>
          </p:cNvSpPr>
          <p:nvPr>
            <p:ph type="body" idx="1"/>
          </p:nvPr>
        </p:nvSpPr>
        <p:spPr>
          <a:xfrm>
            <a:off x="499266" y="1413711"/>
            <a:ext cx="8145462" cy="70167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Livvic"/>
              <a:buNone/>
            </a:pPr>
            <a:r>
              <a:rPr lang="en-US" sz="3300"/>
              <a:t>Preventing Land Loss -</a:t>
            </a:r>
            <a:endParaRPr sz="3300"/>
          </a:p>
          <a:p>
            <a:pPr marL="0" marR="0" lvl="0" indent="0" algn="ctr" rtl="0">
              <a:lnSpc>
                <a:spcPct val="100000"/>
              </a:lnSpc>
              <a:spcBef>
                <a:spcPts val="0"/>
              </a:spcBef>
              <a:spcAft>
                <a:spcPts val="0"/>
              </a:spcAft>
              <a:buClr>
                <a:srgbClr val="000000"/>
              </a:buClr>
              <a:buSzPts val="2800"/>
              <a:buFont typeface="Livvic"/>
              <a:buNone/>
            </a:pPr>
            <a:r>
              <a:rPr lang="en-US" sz="3300" b="1" i="0" u="none" strike="noStrike" cap="none">
                <a:solidFill>
                  <a:schemeClr val="lt1"/>
                </a:solidFill>
                <a:latin typeface="Livvic"/>
                <a:ea typeface="Livvic"/>
                <a:cs typeface="Livvic"/>
                <a:sym typeface="Livvic"/>
              </a:rPr>
              <a:t>Uniform Partition</a:t>
            </a:r>
            <a:endParaRPr sz="3300"/>
          </a:p>
          <a:p>
            <a:pPr marL="0" marR="0" lvl="0" indent="0" algn="ctr" rtl="0">
              <a:lnSpc>
                <a:spcPct val="100000"/>
              </a:lnSpc>
              <a:spcBef>
                <a:spcPts val="0"/>
              </a:spcBef>
              <a:spcAft>
                <a:spcPts val="0"/>
              </a:spcAft>
              <a:buClr>
                <a:srgbClr val="000000"/>
              </a:buClr>
              <a:buSzPts val="2800"/>
              <a:buFont typeface="Livvic"/>
              <a:buNone/>
            </a:pPr>
            <a:r>
              <a:rPr lang="en-US" sz="3300" b="1" i="0" u="none" strike="noStrike" cap="none">
                <a:solidFill>
                  <a:schemeClr val="lt1"/>
                </a:solidFill>
                <a:latin typeface="Livvic"/>
                <a:ea typeface="Livvic"/>
                <a:cs typeface="Livvic"/>
                <a:sym typeface="Livvic"/>
              </a:rPr>
              <a:t>of Heirs Property Act</a:t>
            </a:r>
            <a:endParaRPr sz="3300"/>
          </a:p>
          <a:p>
            <a:pPr marL="0" marR="0" lvl="0" indent="0" algn="ctr" rtl="0">
              <a:lnSpc>
                <a:spcPct val="100000"/>
              </a:lnSpc>
              <a:spcBef>
                <a:spcPts val="0"/>
              </a:spcBef>
              <a:spcAft>
                <a:spcPts val="0"/>
              </a:spcAft>
              <a:buClr>
                <a:srgbClr val="000000"/>
              </a:buClr>
              <a:buSzPts val="2800"/>
              <a:buFont typeface="Livvic"/>
              <a:buNone/>
            </a:pPr>
            <a:r>
              <a:rPr lang="en-US" sz="3300" b="1" i="0" u="none" strike="noStrike" cap="none">
                <a:solidFill>
                  <a:schemeClr val="lt1"/>
                </a:solidFill>
                <a:latin typeface="Livvic"/>
                <a:ea typeface="Livvic"/>
                <a:cs typeface="Livvic"/>
                <a:sym typeface="Livvic"/>
              </a:rPr>
              <a:t>(UPHPA)</a:t>
            </a:r>
            <a:endParaRPr sz="3300"/>
          </a:p>
          <a:p>
            <a:pPr marL="152400" lvl="0" indent="0" algn="ctr" rtl="0">
              <a:lnSpc>
                <a:spcPct val="115000"/>
              </a:lnSpc>
              <a:spcBef>
                <a:spcPts val="0"/>
              </a:spcBef>
              <a:spcAft>
                <a:spcPts val="0"/>
              </a:spcAft>
              <a:buSzPts val="1200"/>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67744-E77A-62FF-93E6-0A5D61B12BF7}"/>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A852248-BD88-81D7-0AB2-537AC6D79307}"/>
              </a:ext>
            </a:extLst>
          </p:cNvPr>
          <p:cNvSpPr>
            <a:spLocks noGrp="1"/>
          </p:cNvSpPr>
          <p:nvPr>
            <p:ph idx="1"/>
          </p:nvPr>
        </p:nvSpPr>
        <p:spPr>
          <a:xfrm>
            <a:off x="138792" y="746818"/>
            <a:ext cx="8866415" cy="4200740"/>
          </a:xfrm>
        </p:spPr>
        <p:txBody>
          <a:bodyPr>
            <a:noAutofit/>
          </a:bodyPr>
          <a:lstStyle/>
          <a:p>
            <a:pPr marL="0" indent="0">
              <a:lnSpc>
                <a:spcPct val="110000"/>
              </a:lnSpc>
              <a:buNone/>
            </a:pPr>
            <a:r>
              <a:rPr lang="en-US" sz="2000" dirty="0"/>
              <a:t>To file a USDA program discrimination complaint, a complainant should complete Form AD-3027, USDA Program Discrimination Complaint Form, which can be obtained online at https://</a:t>
            </a:r>
            <a:r>
              <a:rPr lang="en-US" sz="2000" dirty="0" err="1"/>
              <a:t>www.usda.gov</a:t>
            </a:r>
            <a:r>
              <a:rPr lang="en-US" sz="2000" dirty="0"/>
              <a:t>/sites/default/files/documents/ad-3027.pdf; from any USDA office; by calling (866) 632-9992; or by writing a letter addressed to the USDA office listed below. The letter must contain the complainant’s name, address, telephone number, and a written description of the alleged discriminatory action in sufficient detail to inform OASCR about the nature and date of an alleged civil rights violation. The completed AD3027 form or letter must be submitted to USDA via: </a:t>
            </a:r>
          </a:p>
          <a:p>
            <a:pPr marL="0" indent="0">
              <a:lnSpc>
                <a:spcPct val="110000"/>
              </a:lnSpc>
              <a:buNone/>
            </a:pPr>
            <a:r>
              <a:rPr lang="en-US" sz="2000" dirty="0"/>
              <a:t>mail: U.S. Department of Agriculture Office of the Assistant Secretary for Civil Rights 1400 Independence Avenue, SW Washington, D.C. 20250-9410; or email: </a:t>
            </a:r>
            <a:r>
              <a:rPr lang="en-US" sz="2000" dirty="0" err="1"/>
              <a:t>program.intake@usda.gov</a:t>
            </a:r>
            <a:r>
              <a:rPr lang="en-US" sz="2000" dirty="0"/>
              <a:t> </a:t>
            </a:r>
          </a:p>
          <a:p>
            <a:pPr marL="0" indent="0">
              <a:lnSpc>
                <a:spcPct val="110000"/>
              </a:lnSpc>
              <a:buNone/>
            </a:pPr>
            <a:r>
              <a:rPr lang="en-US" sz="2000" dirty="0"/>
              <a:t>This institution is an equal opportunity provider.</a:t>
            </a:r>
          </a:p>
        </p:txBody>
      </p:sp>
      <p:pic>
        <p:nvPicPr>
          <p:cNvPr id="7" name="Picture 6">
            <a:extLst>
              <a:ext uri="{FF2B5EF4-FFF2-40B4-BE49-F238E27FC236}">
                <a16:creationId xmlns:a16="http://schemas.microsoft.com/office/drawing/2014/main" id="{521F5FC1-52FB-3D68-8544-CFFC8175014D}"/>
              </a:ext>
            </a:extLst>
          </p:cNvPr>
          <p:cNvPicPr>
            <a:picLocks noChangeAspect="1"/>
          </p:cNvPicPr>
          <p:nvPr/>
        </p:nvPicPr>
        <p:blipFill>
          <a:blip r:embed="rId2"/>
          <a:stretch>
            <a:fillRect/>
          </a:stretch>
        </p:blipFill>
        <p:spPr>
          <a:xfrm>
            <a:off x="1752260" y="232468"/>
            <a:ext cx="5639480" cy="514350"/>
          </a:xfrm>
          <a:prstGeom prst="rect">
            <a:avLst/>
          </a:prstGeom>
        </p:spPr>
      </p:pic>
    </p:spTree>
    <p:extLst>
      <p:ext uri="{BB962C8B-B14F-4D97-AF65-F5344CB8AC3E}">
        <p14:creationId xmlns:p14="http://schemas.microsoft.com/office/powerpoint/2010/main" val="38554412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115"/>
          <p:cNvSpPr txBox="1">
            <a:spLocks noGrp="1"/>
          </p:cNvSpPr>
          <p:nvPr>
            <p:ph type="ctrTitle"/>
          </p:nvPr>
        </p:nvSpPr>
        <p:spPr>
          <a:xfrm>
            <a:off x="176996" y="90506"/>
            <a:ext cx="8790008" cy="573689"/>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Uniform Partition of Heirs Property Act (UPHPA)</a:t>
            </a:r>
            <a:endParaRPr>
              <a:solidFill>
                <a:schemeClr val="lt1"/>
              </a:solidFill>
            </a:endParaRPr>
          </a:p>
        </p:txBody>
      </p:sp>
      <p:sp>
        <p:nvSpPr>
          <p:cNvPr id="778" name="Google Shape;778;p115"/>
          <p:cNvSpPr txBox="1"/>
          <p:nvPr/>
        </p:nvSpPr>
        <p:spPr>
          <a:xfrm>
            <a:off x="2110422" y="4650597"/>
            <a:ext cx="5086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Uniform Law Commission site at uniformlaws.org  </a:t>
            </a:r>
            <a:endParaRPr sz="1400" b="0" i="0" u="none" strike="noStrike" cap="none">
              <a:solidFill>
                <a:srgbClr val="000000"/>
              </a:solidFill>
              <a:highlight>
                <a:srgbClr val="FFFF00"/>
              </a:highlight>
              <a:latin typeface="Arial"/>
              <a:ea typeface="Arial"/>
              <a:cs typeface="Arial"/>
              <a:sym typeface="Arial"/>
            </a:endParaRPr>
          </a:p>
        </p:txBody>
      </p:sp>
      <p:sp>
        <p:nvSpPr>
          <p:cNvPr id="779" name="Google Shape;779;p115"/>
          <p:cNvSpPr txBox="1"/>
          <p:nvPr/>
        </p:nvSpPr>
        <p:spPr>
          <a:xfrm>
            <a:off x="462462" y="3604221"/>
            <a:ext cx="4191360"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400" b="0" i="0" u="none" strike="noStrike" cap="none" dirty="0">
                <a:solidFill>
                  <a:srgbClr val="000000"/>
                </a:solidFill>
                <a:latin typeface="Arial"/>
                <a:ea typeface="Arial"/>
                <a:cs typeface="Arial"/>
                <a:sym typeface="Arial"/>
              </a:rPr>
              <a:t>Where the Uniform Partition of Heirs Property Act has been </a:t>
            </a:r>
            <a:r>
              <a:rPr lang="en-US" sz="1400" b="1" i="0" u="none" strike="noStrike" cap="none" dirty="0">
                <a:solidFill>
                  <a:srgbClr val="1287C3"/>
                </a:solidFill>
                <a:latin typeface="Arial"/>
                <a:ea typeface="Arial"/>
                <a:cs typeface="Arial"/>
                <a:sym typeface="Arial"/>
              </a:rPr>
              <a:t>adopted</a:t>
            </a:r>
            <a:r>
              <a:rPr lang="en-US" sz="1400" b="0" i="0" u="none" strike="noStrike" cap="none" dirty="0">
                <a:solidFill>
                  <a:srgbClr val="000000"/>
                </a:solidFill>
                <a:latin typeface="Arial"/>
                <a:ea typeface="Arial"/>
                <a:cs typeface="Arial"/>
                <a:sym typeface="Arial"/>
              </a:rPr>
              <a:t> or </a:t>
            </a:r>
            <a:r>
              <a:rPr lang="en-US" sz="1400" b="1" i="0" u="none" strike="noStrike" cap="none" dirty="0">
                <a:solidFill>
                  <a:srgbClr val="88C312"/>
                </a:solidFill>
                <a:latin typeface="Arial"/>
                <a:ea typeface="Arial"/>
                <a:cs typeface="Arial"/>
                <a:sym typeface="Arial"/>
              </a:rPr>
              <a:t>introduced</a:t>
            </a:r>
            <a:r>
              <a:rPr lang="en-US" sz="1400" b="0" i="0" u="none" strike="noStrike" cap="none" dirty="0">
                <a:solidFill>
                  <a:srgbClr val="000000"/>
                </a:solidFill>
                <a:latin typeface="Arial"/>
                <a:ea typeface="Arial"/>
                <a:cs typeface="Arial"/>
                <a:sym typeface="Arial"/>
              </a:rPr>
              <a:t> </a:t>
            </a:r>
            <a:endParaRPr lang="en-US" sz="2000" dirty="0">
              <a:solidFill>
                <a:schemeClr val="dk2"/>
              </a:solidFill>
            </a:endParaRPr>
          </a:p>
          <a:p>
            <a:pPr marL="0" marR="0" lvl="0" indent="0" algn="ctr" rtl="0">
              <a:lnSpc>
                <a:spcPct val="100000"/>
              </a:lnSpc>
              <a:spcBef>
                <a:spcPts val="0"/>
              </a:spcBef>
              <a:spcAft>
                <a:spcPts val="0"/>
              </a:spcAft>
              <a:buClr>
                <a:srgbClr val="000000"/>
              </a:buClr>
              <a:buSzPts val="1800"/>
              <a:buFont typeface="Arial"/>
              <a:buNone/>
            </a:pPr>
            <a:r>
              <a:rPr lang="en-US" sz="1200" b="0" i="0" u="none" strike="noStrike" cap="none" dirty="0">
                <a:solidFill>
                  <a:schemeClr val="dk2"/>
                </a:solidFill>
                <a:latin typeface="Arial"/>
                <a:ea typeface="Arial"/>
                <a:cs typeface="Arial"/>
                <a:sym typeface="Arial"/>
              </a:rPr>
              <a:t>September 2025</a:t>
            </a:r>
            <a:endParaRPr sz="1200" b="0" i="0" u="none" strike="noStrike" cap="none" dirty="0">
              <a:solidFill>
                <a:srgbClr val="000000"/>
              </a:solidFill>
              <a:latin typeface="Arial"/>
              <a:ea typeface="Arial"/>
              <a:cs typeface="Arial"/>
              <a:sym typeface="Arial"/>
            </a:endParaRPr>
          </a:p>
        </p:txBody>
      </p:sp>
      <p:sp>
        <p:nvSpPr>
          <p:cNvPr id="780" name="Google Shape;780;p115"/>
          <p:cNvSpPr txBox="1">
            <a:spLocks noGrp="1"/>
          </p:cNvSpPr>
          <p:nvPr>
            <p:ph type="body" idx="1"/>
          </p:nvPr>
        </p:nvSpPr>
        <p:spPr>
          <a:xfrm>
            <a:off x="4936200" y="849575"/>
            <a:ext cx="4030800" cy="3530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200"/>
              <a:buNone/>
            </a:pPr>
            <a:r>
              <a:rPr lang="en-US" sz="1600" dirty="0">
                <a:latin typeface="Catamaran"/>
                <a:ea typeface="Catamaran"/>
                <a:cs typeface="Catamaran"/>
                <a:sym typeface="Catamaran"/>
              </a:rPr>
              <a:t>Uniform Partition of Heirs Property Act</a:t>
            </a:r>
            <a:r>
              <a:rPr lang="en-US" sz="1600" dirty="0"/>
              <a:t> (UPHPA) is a model law that state legislatures can adopt. It creates fair procedures for heirs’ property owners when a </a:t>
            </a:r>
            <a:r>
              <a:rPr lang="en-US" sz="1600" dirty="0">
                <a:latin typeface="Catamaran"/>
                <a:ea typeface="Catamaran"/>
                <a:cs typeface="Catamaran"/>
                <a:sym typeface="Catamaran"/>
              </a:rPr>
              <a:t>partition action</a:t>
            </a:r>
            <a:r>
              <a:rPr lang="en-US" sz="1600" dirty="0"/>
              <a:t> is filed.  </a:t>
            </a:r>
            <a:endParaRPr sz="1600" dirty="0"/>
          </a:p>
          <a:p>
            <a:pPr marL="0" lvl="0" indent="0" algn="l" rtl="0">
              <a:lnSpc>
                <a:spcPct val="115000"/>
              </a:lnSpc>
              <a:spcBef>
                <a:spcPts val="0"/>
              </a:spcBef>
              <a:spcAft>
                <a:spcPts val="0"/>
              </a:spcAft>
              <a:buSzPts val="1200"/>
              <a:buNone/>
            </a:pPr>
            <a:endParaRPr sz="1600" dirty="0"/>
          </a:p>
          <a:p>
            <a:pPr marL="0" lvl="0" indent="0" algn="l" rtl="0">
              <a:lnSpc>
                <a:spcPct val="115000"/>
              </a:lnSpc>
              <a:spcBef>
                <a:spcPts val="0"/>
              </a:spcBef>
              <a:spcAft>
                <a:spcPts val="0"/>
              </a:spcAft>
              <a:buSzPts val="1200"/>
              <a:buNone/>
            </a:pPr>
            <a:r>
              <a:rPr lang="en-US" sz="1600" dirty="0"/>
              <a:t>Under the UPHPA, heirs’ property owners have rights that protect them from losing their land and if the land is sold, it is sold for a fair value.</a:t>
            </a:r>
            <a:endParaRPr sz="1600" dirty="0"/>
          </a:p>
          <a:p>
            <a:pPr marL="0" lvl="0" indent="0" algn="l" rtl="0">
              <a:lnSpc>
                <a:spcPct val="115000"/>
              </a:lnSpc>
              <a:spcBef>
                <a:spcPts val="0"/>
              </a:spcBef>
              <a:spcAft>
                <a:spcPts val="0"/>
              </a:spcAft>
              <a:buSzPts val="1200"/>
              <a:buNone/>
            </a:pPr>
            <a:endParaRPr sz="1600" dirty="0"/>
          </a:p>
          <a:p>
            <a:pPr marL="0" lvl="0" indent="0" algn="l" rtl="0">
              <a:lnSpc>
                <a:spcPct val="115000"/>
              </a:lnSpc>
              <a:spcBef>
                <a:spcPts val="0"/>
              </a:spcBef>
              <a:spcAft>
                <a:spcPts val="0"/>
              </a:spcAft>
              <a:buSzPts val="1200"/>
              <a:buNone/>
            </a:pPr>
            <a:r>
              <a:rPr lang="en-US" sz="1600" dirty="0"/>
              <a:t>We’ll talk more about this in a later section of this training. </a:t>
            </a:r>
            <a:r>
              <a:rPr lang="en-US" dirty="0"/>
              <a:t> </a:t>
            </a:r>
            <a:endParaRPr dirty="0"/>
          </a:p>
        </p:txBody>
      </p:sp>
      <p:pic>
        <p:nvPicPr>
          <p:cNvPr id="5" name="Picture 4">
            <a:extLst>
              <a:ext uri="{FF2B5EF4-FFF2-40B4-BE49-F238E27FC236}">
                <a16:creationId xmlns:a16="http://schemas.microsoft.com/office/drawing/2014/main" id="{94F71324-5681-7593-38F4-A41689E8F3DE}"/>
              </a:ext>
            </a:extLst>
          </p:cNvPr>
          <p:cNvPicPr>
            <a:picLocks noChangeAspect="1"/>
          </p:cNvPicPr>
          <p:nvPr/>
        </p:nvPicPr>
        <p:blipFill>
          <a:blip r:embed="rId3"/>
          <a:stretch>
            <a:fillRect/>
          </a:stretch>
        </p:blipFill>
        <p:spPr>
          <a:xfrm>
            <a:off x="241357" y="935117"/>
            <a:ext cx="4605831" cy="2560642"/>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61"/>
          <p:cNvSpPr/>
          <p:nvPr/>
        </p:nvSpPr>
        <p:spPr>
          <a:xfrm rot="-5400000" flipH="1">
            <a:off x="-1758132" y="1730535"/>
            <a:ext cx="5140800" cy="1685129"/>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 name="Google Shape;787;p61"/>
          <p:cNvSpPr txBox="1">
            <a:spLocks noGrp="1"/>
          </p:cNvSpPr>
          <p:nvPr>
            <p:ph type="title" idx="8"/>
          </p:nvPr>
        </p:nvSpPr>
        <p:spPr>
          <a:xfrm>
            <a:off x="510137" y="2614293"/>
            <a:ext cx="1573500" cy="577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800"/>
              <a:buNone/>
            </a:pPr>
            <a:r>
              <a:rPr lang="en-US">
                <a:solidFill>
                  <a:schemeClr val="lt1"/>
                </a:solidFill>
              </a:rPr>
              <a:t>03</a:t>
            </a:r>
            <a:endParaRPr>
              <a:solidFill>
                <a:schemeClr val="lt1"/>
              </a:solidFill>
            </a:endParaRPr>
          </a:p>
        </p:txBody>
      </p:sp>
      <p:sp>
        <p:nvSpPr>
          <p:cNvPr id="788" name="Google Shape;788;p61"/>
          <p:cNvSpPr txBox="1">
            <a:spLocks noGrp="1"/>
          </p:cNvSpPr>
          <p:nvPr>
            <p:ph type="ctrTitle" idx="9"/>
          </p:nvPr>
        </p:nvSpPr>
        <p:spPr>
          <a:xfrm>
            <a:off x="1778732" y="89822"/>
            <a:ext cx="7127846" cy="1336573"/>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000"/>
              <a:buNone/>
            </a:pPr>
            <a:r>
              <a:rPr lang="en-US" sz="3200" dirty="0"/>
              <a:t>How Does the UPHPA Help?</a:t>
            </a:r>
            <a:br>
              <a:rPr lang="en-US" sz="3200" dirty="0"/>
            </a:br>
            <a:r>
              <a:rPr lang="en-US" sz="2000" dirty="0"/>
              <a:t>Provides the following protections in partition actions:</a:t>
            </a:r>
            <a:endParaRPr sz="2200" dirty="0"/>
          </a:p>
        </p:txBody>
      </p:sp>
      <p:sp>
        <p:nvSpPr>
          <p:cNvPr id="789" name="Google Shape;789;p61"/>
          <p:cNvSpPr txBox="1">
            <a:spLocks noGrp="1"/>
          </p:cNvSpPr>
          <p:nvPr>
            <p:ph type="title" idx="5"/>
          </p:nvPr>
        </p:nvSpPr>
        <p:spPr>
          <a:xfrm>
            <a:off x="510137" y="2065368"/>
            <a:ext cx="1615200" cy="577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800"/>
              <a:buNone/>
            </a:pPr>
            <a:r>
              <a:rPr lang="en-US">
                <a:solidFill>
                  <a:schemeClr val="lt1"/>
                </a:solidFill>
              </a:rPr>
              <a:t>02</a:t>
            </a:r>
            <a:endParaRPr>
              <a:solidFill>
                <a:schemeClr val="lt1"/>
              </a:solidFill>
            </a:endParaRPr>
          </a:p>
        </p:txBody>
      </p:sp>
      <p:sp>
        <p:nvSpPr>
          <p:cNvPr id="790" name="Google Shape;790;p61"/>
          <p:cNvSpPr txBox="1">
            <a:spLocks noGrp="1"/>
          </p:cNvSpPr>
          <p:nvPr>
            <p:ph type="ctrTitle"/>
          </p:nvPr>
        </p:nvSpPr>
        <p:spPr>
          <a:xfrm>
            <a:off x="1867942" y="1559016"/>
            <a:ext cx="7127845" cy="435504"/>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200"/>
              <a:buNone/>
            </a:pPr>
            <a:r>
              <a:rPr lang="en-US" sz="2000" b="0">
                <a:latin typeface="Catamaran Light"/>
                <a:ea typeface="Catamaran Light"/>
                <a:cs typeface="Catamaran Light"/>
                <a:sym typeface="Catamaran Light"/>
              </a:rPr>
              <a:t>Enhances Notice</a:t>
            </a:r>
            <a:endParaRPr sz="2000" b="0">
              <a:latin typeface="Catamaran Light"/>
              <a:ea typeface="Catamaran Light"/>
              <a:cs typeface="Catamaran Light"/>
              <a:sym typeface="Catamaran Light"/>
            </a:endParaRPr>
          </a:p>
        </p:txBody>
      </p:sp>
      <p:sp>
        <p:nvSpPr>
          <p:cNvPr id="791" name="Google Shape;791;p61"/>
          <p:cNvSpPr txBox="1">
            <a:spLocks noGrp="1"/>
          </p:cNvSpPr>
          <p:nvPr>
            <p:ph type="title" idx="2"/>
          </p:nvPr>
        </p:nvSpPr>
        <p:spPr>
          <a:xfrm>
            <a:off x="510137" y="1487868"/>
            <a:ext cx="1739100" cy="577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800"/>
              <a:buNone/>
            </a:pPr>
            <a:r>
              <a:rPr lang="en-US">
                <a:solidFill>
                  <a:schemeClr val="lt1"/>
                </a:solidFill>
              </a:rPr>
              <a:t>01</a:t>
            </a:r>
            <a:endParaRPr>
              <a:solidFill>
                <a:schemeClr val="lt1"/>
              </a:solidFill>
            </a:endParaRPr>
          </a:p>
        </p:txBody>
      </p:sp>
      <p:sp>
        <p:nvSpPr>
          <p:cNvPr id="792" name="Google Shape;792;p61"/>
          <p:cNvSpPr txBox="1"/>
          <p:nvPr/>
        </p:nvSpPr>
        <p:spPr>
          <a:xfrm>
            <a:off x="1867943" y="2136516"/>
            <a:ext cx="7127845" cy="43550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sz="1200" b="1" i="0" u="none" strike="noStrike" cap="none">
              <a:solidFill>
                <a:schemeClr val="dk1"/>
              </a:solidFill>
              <a:latin typeface="Livvic"/>
              <a:ea typeface="Livvic"/>
              <a:cs typeface="Livvic"/>
              <a:sym typeface="Livvic"/>
            </a:endParaRPr>
          </a:p>
          <a:p>
            <a:pPr marL="0" marR="0" lvl="0" indent="0" algn="l" rtl="0">
              <a:lnSpc>
                <a:spcPct val="100000"/>
              </a:lnSpc>
              <a:spcBef>
                <a:spcPts val="0"/>
              </a:spcBef>
              <a:spcAft>
                <a:spcPts val="0"/>
              </a:spcAft>
              <a:buClr>
                <a:schemeClr val="dk1"/>
              </a:buClr>
              <a:buSzPts val="1200"/>
              <a:buFont typeface="Livvic"/>
              <a:buNone/>
            </a:pPr>
            <a:r>
              <a:rPr lang="en-US" sz="2000" b="0" i="0" u="none" strike="noStrike" cap="none" dirty="0">
                <a:solidFill>
                  <a:schemeClr val="dk1"/>
                </a:solidFill>
                <a:latin typeface="Catamaran Light"/>
                <a:ea typeface="Catamaran Light"/>
                <a:cs typeface="Catamaran Light"/>
                <a:sym typeface="Catamaran Light"/>
              </a:rPr>
              <a:t>Independent Appraisal</a:t>
            </a:r>
            <a:endParaRPr sz="1400" b="0" i="0" u="none" strike="noStrike" cap="none" dirty="0">
              <a:solidFill>
                <a:srgbClr val="000000"/>
              </a:solidFill>
              <a:latin typeface="Arial"/>
              <a:ea typeface="Arial"/>
              <a:cs typeface="Arial"/>
              <a:sym typeface="Arial"/>
            </a:endParaRPr>
          </a:p>
        </p:txBody>
      </p:sp>
      <p:sp>
        <p:nvSpPr>
          <p:cNvPr id="793" name="Google Shape;793;p61"/>
          <p:cNvSpPr txBox="1"/>
          <p:nvPr/>
        </p:nvSpPr>
        <p:spPr>
          <a:xfrm>
            <a:off x="1867942" y="2685441"/>
            <a:ext cx="7127845" cy="43550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sz="1200" b="0" i="0" u="none" strike="noStrike" cap="none">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r>
              <a:rPr lang="en-US" sz="2000" b="0" i="0" u="none" strike="noStrike" cap="none">
                <a:solidFill>
                  <a:schemeClr val="dk1"/>
                </a:solidFill>
                <a:latin typeface="Catamaran Light"/>
                <a:ea typeface="Catamaran Light"/>
                <a:cs typeface="Catamaran Light"/>
                <a:sym typeface="Catamaran Light"/>
              </a:rPr>
              <a:t>Right of First Refusal</a:t>
            </a:r>
            <a:endParaRPr sz="1400" b="0" i="0" u="none" strike="noStrike" cap="none">
              <a:solidFill>
                <a:srgbClr val="000000"/>
              </a:solidFill>
              <a:latin typeface="Arial"/>
              <a:ea typeface="Arial"/>
              <a:cs typeface="Arial"/>
              <a:sym typeface="Arial"/>
            </a:endParaRPr>
          </a:p>
        </p:txBody>
      </p:sp>
      <p:grpSp>
        <p:nvGrpSpPr>
          <p:cNvPr id="794" name="Google Shape;794;p61"/>
          <p:cNvGrpSpPr/>
          <p:nvPr/>
        </p:nvGrpSpPr>
        <p:grpSpPr>
          <a:xfrm>
            <a:off x="510137" y="3172743"/>
            <a:ext cx="8485650" cy="577800"/>
            <a:chOff x="500663" y="3478481"/>
            <a:chExt cx="8485650" cy="577800"/>
          </a:xfrm>
        </p:grpSpPr>
        <p:sp>
          <p:nvSpPr>
            <p:cNvPr id="795" name="Google Shape;795;p61"/>
            <p:cNvSpPr txBox="1"/>
            <p:nvPr/>
          </p:nvSpPr>
          <p:spPr>
            <a:xfrm>
              <a:off x="500663" y="3478481"/>
              <a:ext cx="1573500"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04</a:t>
              </a:r>
              <a:endParaRPr sz="1400" b="0" i="0" u="none" strike="noStrike" cap="none">
                <a:solidFill>
                  <a:srgbClr val="000000"/>
                </a:solidFill>
                <a:latin typeface="Arial"/>
                <a:ea typeface="Arial"/>
                <a:cs typeface="Arial"/>
                <a:sym typeface="Arial"/>
              </a:endParaRPr>
            </a:p>
          </p:txBody>
        </p:sp>
        <p:sp>
          <p:nvSpPr>
            <p:cNvPr id="796" name="Google Shape;796;p61"/>
            <p:cNvSpPr txBox="1"/>
            <p:nvPr/>
          </p:nvSpPr>
          <p:spPr>
            <a:xfrm>
              <a:off x="1858468" y="3549629"/>
              <a:ext cx="7127845" cy="43550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sz="1200" b="0" i="0" u="none" strike="noStrike" cap="none">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r>
                <a:rPr lang="en-US" sz="2000" b="0" i="0" u="none" strike="noStrike" cap="none">
                  <a:solidFill>
                    <a:schemeClr val="dk1"/>
                  </a:solidFill>
                  <a:latin typeface="Catamaran Light"/>
                  <a:ea typeface="Catamaran Light"/>
                  <a:cs typeface="Catamaran Light"/>
                  <a:sym typeface="Catamaran Light"/>
                </a:rPr>
                <a:t>Preference for Partition-in-Kind</a:t>
              </a:r>
              <a:endParaRPr sz="1400" b="0" i="0" u="none" strike="noStrike" cap="none">
                <a:solidFill>
                  <a:srgbClr val="000000"/>
                </a:solidFill>
                <a:latin typeface="Arial"/>
                <a:ea typeface="Arial"/>
                <a:cs typeface="Arial"/>
                <a:sym typeface="Arial"/>
              </a:endParaRPr>
            </a:p>
          </p:txBody>
        </p:sp>
      </p:grpSp>
      <p:sp>
        <p:nvSpPr>
          <p:cNvPr id="797" name="Google Shape;797;p61"/>
          <p:cNvSpPr txBox="1"/>
          <p:nvPr/>
        </p:nvSpPr>
        <p:spPr>
          <a:xfrm>
            <a:off x="510137" y="3746081"/>
            <a:ext cx="1573500"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05</a:t>
            </a:r>
            <a:endParaRPr sz="1400" b="0" i="0" u="none" strike="noStrike" cap="none">
              <a:solidFill>
                <a:srgbClr val="000000"/>
              </a:solidFill>
              <a:latin typeface="Arial"/>
              <a:ea typeface="Arial"/>
              <a:cs typeface="Arial"/>
              <a:sym typeface="Arial"/>
            </a:endParaRPr>
          </a:p>
        </p:txBody>
      </p:sp>
      <p:sp>
        <p:nvSpPr>
          <p:cNvPr id="798" name="Google Shape;798;p61"/>
          <p:cNvSpPr txBox="1"/>
          <p:nvPr/>
        </p:nvSpPr>
        <p:spPr>
          <a:xfrm>
            <a:off x="1867942" y="3817229"/>
            <a:ext cx="7127845" cy="43550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sz="1200" b="0" i="0" u="none" strike="noStrike" cap="none">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r>
              <a:rPr lang="en-US" sz="2000" b="0" i="0" u="none" strike="noStrike" cap="none">
                <a:solidFill>
                  <a:schemeClr val="dk1"/>
                </a:solidFill>
                <a:latin typeface="Catamaran Light"/>
                <a:ea typeface="Catamaran Light"/>
                <a:cs typeface="Catamaran Light"/>
                <a:sym typeface="Catamaran Light"/>
              </a:rPr>
              <a:t>Open-Market Sale</a:t>
            </a:r>
            <a:endParaRPr sz="1400" b="0" i="0" u="none" strike="noStrike" cap="none">
              <a:solidFill>
                <a:srgbClr val="000000"/>
              </a:solidFill>
              <a:latin typeface="Arial"/>
              <a:ea typeface="Arial"/>
              <a:cs typeface="Arial"/>
              <a:sym typeface="Arial"/>
            </a:endParaRPr>
          </a:p>
        </p:txBody>
      </p:sp>
      <p:sp>
        <p:nvSpPr>
          <p:cNvPr id="799" name="Google Shape;799;p61"/>
          <p:cNvSpPr txBox="1"/>
          <p:nvPr/>
        </p:nvSpPr>
        <p:spPr>
          <a:xfrm>
            <a:off x="510137" y="4343111"/>
            <a:ext cx="1573500"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06</a:t>
            </a:r>
            <a:endParaRPr sz="1400" b="0" i="0" u="none" strike="noStrike" cap="none">
              <a:solidFill>
                <a:srgbClr val="000000"/>
              </a:solidFill>
              <a:latin typeface="Arial"/>
              <a:ea typeface="Arial"/>
              <a:cs typeface="Arial"/>
              <a:sym typeface="Arial"/>
            </a:endParaRPr>
          </a:p>
        </p:txBody>
      </p:sp>
      <p:sp>
        <p:nvSpPr>
          <p:cNvPr id="800" name="Google Shape;800;p61"/>
          <p:cNvSpPr txBox="1"/>
          <p:nvPr/>
        </p:nvSpPr>
        <p:spPr>
          <a:xfrm>
            <a:off x="1867942" y="4413856"/>
            <a:ext cx="7127845" cy="43550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sz="1200" b="0" i="0" u="none" strike="noStrike" cap="none">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r>
              <a:rPr lang="en-US" sz="2000" b="0" i="0" u="none" strike="noStrike" cap="none">
                <a:solidFill>
                  <a:schemeClr val="dk1"/>
                </a:solidFill>
                <a:latin typeface="Catamaran Light"/>
                <a:ea typeface="Catamaran Light"/>
                <a:cs typeface="Catamaran Light"/>
                <a:sym typeface="Catamaran Light"/>
              </a:rPr>
              <a:t>Partition in Kind- </a:t>
            </a:r>
            <a:r>
              <a:rPr lang="en-US" sz="1800" b="0" i="0" u="none" strike="noStrike" cap="none">
                <a:solidFill>
                  <a:schemeClr val="dk1"/>
                </a:solidFill>
                <a:latin typeface="Catamaran Light"/>
                <a:ea typeface="Catamaran Light"/>
                <a:cs typeface="Catamaran Light"/>
                <a:sym typeface="Catamaran Light"/>
              </a:rPr>
              <a:t>Dividing land into pieces of equal value for co-tenants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60"/>
          <p:cNvSpPr txBox="1">
            <a:spLocks noGrp="1"/>
          </p:cNvSpPr>
          <p:nvPr>
            <p:ph type="body" idx="1"/>
          </p:nvPr>
        </p:nvSpPr>
        <p:spPr>
          <a:xfrm>
            <a:off x="308345" y="5113"/>
            <a:ext cx="7304088" cy="722313"/>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sz="2800" dirty="0">
                <a:solidFill>
                  <a:schemeClr val="lt1"/>
                </a:solidFill>
              </a:rPr>
              <a:t>How Does the UPHPA Help?</a:t>
            </a:r>
            <a:endParaRPr dirty="0"/>
          </a:p>
        </p:txBody>
      </p:sp>
      <p:grpSp>
        <p:nvGrpSpPr>
          <p:cNvPr id="806" name="Google Shape;806;p60"/>
          <p:cNvGrpSpPr/>
          <p:nvPr/>
        </p:nvGrpSpPr>
        <p:grpSpPr>
          <a:xfrm>
            <a:off x="204085" y="1602887"/>
            <a:ext cx="8806564" cy="3186257"/>
            <a:chOff x="201506" y="1279695"/>
            <a:chExt cx="8806564" cy="3186257"/>
          </a:xfrm>
        </p:grpSpPr>
        <p:sp>
          <p:nvSpPr>
            <p:cNvPr id="807" name="Google Shape;807;p60"/>
            <p:cNvSpPr/>
            <p:nvPr/>
          </p:nvSpPr>
          <p:spPr>
            <a:xfrm>
              <a:off x="201506" y="1279695"/>
              <a:ext cx="1841011" cy="2981302"/>
            </a:xfrm>
            <a:prstGeom prst="roundRect">
              <a:avLst>
                <a:gd name="adj" fmla="val 10000"/>
              </a:avLst>
            </a:prstGeom>
            <a:solidFill>
              <a:srgbClr val="8F8269"/>
            </a:solidFill>
            <a:ln w="38100" cap="flat" cmpd="sng">
              <a:solidFill>
                <a:schemeClr val="lt1"/>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8" name="Google Shape;808;p60"/>
            <p:cNvSpPr/>
            <p:nvPr/>
          </p:nvSpPr>
          <p:spPr>
            <a:xfrm>
              <a:off x="406062" y="1474023"/>
              <a:ext cx="1841011" cy="2981302"/>
            </a:xfrm>
            <a:custGeom>
              <a:avLst/>
              <a:gdLst/>
              <a:ahLst/>
              <a:cxnLst/>
              <a:rect l="l" t="t" r="r" b="b"/>
              <a:pathLst>
                <a:path w="1841011" h="2981302" extrusionOk="0">
                  <a:moveTo>
                    <a:pt x="0" y="184101"/>
                  </a:moveTo>
                  <a:cubicBezTo>
                    <a:pt x="0" y="82425"/>
                    <a:pt x="82425" y="0"/>
                    <a:pt x="184101" y="0"/>
                  </a:cubicBezTo>
                  <a:lnTo>
                    <a:pt x="1656910" y="0"/>
                  </a:lnTo>
                  <a:cubicBezTo>
                    <a:pt x="1758586" y="0"/>
                    <a:pt x="1841011" y="82425"/>
                    <a:pt x="1841011" y="184101"/>
                  </a:cubicBezTo>
                  <a:lnTo>
                    <a:pt x="1841011" y="2797201"/>
                  </a:lnTo>
                  <a:cubicBezTo>
                    <a:pt x="1841011" y="2898877"/>
                    <a:pt x="1758586" y="2981302"/>
                    <a:pt x="1656910" y="2981302"/>
                  </a:cubicBezTo>
                  <a:lnTo>
                    <a:pt x="184101" y="2981302"/>
                  </a:lnTo>
                  <a:cubicBezTo>
                    <a:pt x="82425" y="2981302"/>
                    <a:pt x="0" y="2898877"/>
                    <a:pt x="0" y="2797201"/>
                  </a:cubicBezTo>
                  <a:lnTo>
                    <a:pt x="0" y="184101"/>
                  </a:lnTo>
                  <a:close/>
                </a:path>
              </a:pathLst>
            </a:custGeom>
            <a:solidFill>
              <a:schemeClr val="lt1">
                <a:alpha val="87843"/>
              </a:schemeClr>
            </a:solidFill>
            <a:ln w="25400" cap="flat" cmpd="sng">
              <a:solidFill>
                <a:srgbClr val="8F8269"/>
              </a:solidFill>
              <a:prstDash val="solid"/>
              <a:round/>
              <a:headEnd type="none" w="sm" len="sm"/>
              <a:tailEnd type="none" w="sm" len="sm"/>
            </a:ln>
          </p:spPr>
          <p:txBody>
            <a:bodyPr spcFirstLastPara="1" wrap="square" lIns="122500" tIns="122500" rIns="122500" bIns="1225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dirty="0">
                  <a:solidFill>
                    <a:schemeClr val="dk1"/>
                  </a:solidFill>
                  <a:latin typeface="Avenir"/>
                  <a:ea typeface="Avenir"/>
                  <a:cs typeface="Avenir"/>
                  <a:sym typeface="Avenir"/>
                </a:rPr>
                <a:t>May help heirs’ property landowners maintain ownership of their property</a:t>
              </a:r>
              <a:endParaRPr sz="1800" b="0" i="0" u="none" strike="noStrike" cap="none" dirty="0">
                <a:solidFill>
                  <a:schemeClr val="dk1"/>
                </a:solidFill>
                <a:latin typeface="Avenir"/>
                <a:ea typeface="Avenir"/>
                <a:cs typeface="Avenir"/>
                <a:sym typeface="Avenir"/>
              </a:endParaRPr>
            </a:p>
          </p:txBody>
        </p:sp>
        <p:sp>
          <p:nvSpPr>
            <p:cNvPr id="809" name="Google Shape;809;p60"/>
            <p:cNvSpPr/>
            <p:nvPr/>
          </p:nvSpPr>
          <p:spPr>
            <a:xfrm>
              <a:off x="2462253" y="1290321"/>
              <a:ext cx="1841011" cy="2981302"/>
            </a:xfrm>
            <a:prstGeom prst="roundRect">
              <a:avLst>
                <a:gd name="adj" fmla="val 10000"/>
              </a:avLst>
            </a:prstGeom>
            <a:solidFill>
              <a:srgbClr val="8F8269"/>
            </a:solidFill>
            <a:ln w="38100" cap="flat" cmpd="sng">
              <a:solidFill>
                <a:schemeClr val="lt1"/>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 name="Google Shape;810;p60"/>
            <p:cNvSpPr/>
            <p:nvPr/>
          </p:nvSpPr>
          <p:spPr>
            <a:xfrm>
              <a:off x="2666809" y="1484650"/>
              <a:ext cx="1841011" cy="2981302"/>
            </a:xfrm>
            <a:custGeom>
              <a:avLst/>
              <a:gdLst/>
              <a:ahLst/>
              <a:cxnLst/>
              <a:rect l="l" t="t" r="r" b="b"/>
              <a:pathLst>
                <a:path w="1841011" h="2981302" extrusionOk="0">
                  <a:moveTo>
                    <a:pt x="0" y="184101"/>
                  </a:moveTo>
                  <a:cubicBezTo>
                    <a:pt x="0" y="82425"/>
                    <a:pt x="82425" y="0"/>
                    <a:pt x="184101" y="0"/>
                  </a:cubicBezTo>
                  <a:lnTo>
                    <a:pt x="1656910" y="0"/>
                  </a:lnTo>
                  <a:cubicBezTo>
                    <a:pt x="1758586" y="0"/>
                    <a:pt x="1841011" y="82425"/>
                    <a:pt x="1841011" y="184101"/>
                  </a:cubicBezTo>
                  <a:lnTo>
                    <a:pt x="1841011" y="2797201"/>
                  </a:lnTo>
                  <a:cubicBezTo>
                    <a:pt x="1841011" y="2898877"/>
                    <a:pt x="1758586" y="2981302"/>
                    <a:pt x="1656910" y="2981302"/>
                  </a:cubicBezTo>
                  <a:lnTo>
                    <a:pt x="184101" y="2981302"/>
                  </a:lnTo>
                  <a:cubicBezTo>
                    <a:pt x="82425" y="2981302"/>
                    <a:pt x="0" y="2898877"/>
                    <a:pt x="0" y="2797201"/>
                  </a:cubicBezTo>
                  <a:lnTo>
                    <a:pt x="0" y="184101"/>
                  </a:lnTo>
                  <a:close/>
                </a:path>
              </a:pathLst>
            </a:custGeom>
            <a:solidFill>
              <a:schemeClr val="lt1">
                <a:alpha val="87843"/>
              </a:schemeClr>
            </a:solidFill>
            <a:ln w="25400" cap="flat" cmpd="sng">
              <a:solidFill>
                <a:srgbClr val="8F8269"/>
              </a:solidFill>
              <a:prstDash val="solid"/>
              <a:round/>
              <a:headEnd type="none" w="sm" len="sm"/>
              <a:tailEnd type="none" w="sm" len="sm"/>
            </a:ln>
          </p:spPr>
          <p:txBody>
            <a:bodyPr spcFirstLastPara="1" wrap="square" lIns="122500" tIns="122500" rIns="122500" bIns="1225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dk1"/>
                </a:solidFill>
                <a:latin typeface="Avenir"/>
                <a:ea typeface="Avenir"/>
                <a:cs typeface="Avenir"/>
                <a:sym typeface="Avenir"/>
              </a:endParaRPr>
            </a:p>
          </p:txBody>
        </p:sp>
        <p:sp>
          <p:nvSpPr>
            <p:cNvPr id="811" name="Google Shape;811;p60"/>
            <p:cNvSpPr/>
            <p:nvPr/>
          </p:nvSpPr>
          <p:spPr>
            <a:xfrm>
              <a:off x="4712377" y="1290321"/>
              <a:ext cx="1841011" cy="2981302"/>
            </a:xfrm>
            <a:prstGeom prst="roundRect">
              <a:avLst>
                <a:gd name="adj" fmla="val 10000"/>
              </a:avLst>
            </a:prstGeom>
            <a:solidFill>
              <a:srgbClr val="8F8269"/>
            </a:solidFill>
            <a:ln w="38100" cap="flat" cmpd="sng">
              <a:solidFill>
                <a:schemeClr val="lt1"/>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 name="Google Shape;812;p60"/>
            <p:cNvSpPr/>
            <p:nvPr/>
          </p:nvSpPr>
          <p:spPr>
            <a:xfrm>
              <a:off x="6962502" y="1290321"/>
              <a:ext cx="1841011" cy="2981302"/>
            </a:xfrm>
            <a:prstGeom prst="roundRect">
              <a:avLst>
                <a:gd name="adj" fmla="val 10000"/>
              </a:avLst>
            </a:prstGeom>
            <a:solidFill>
              <a:srgbClr val="8F8269"/>
            </a:solidFill>
            <a:ln w="38100" cap="flat" cmpd="sng">
              <a:solidFill>
                <a:schemeClr val="lt1"/>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 name="Google Shape;813;p60"/>
            <p:cNvSpPr/>
            <p:nvPr/>
          </p:nvSpPr>
          <p:spPr>
            <a:xfrm>
              <a:off x="7167059" y="1484650"/>
              <a:ext cx="1841011" cy="2981302"/>
            </a:xfrm>
            <a:custGeom>
              <a:avLst/>
              <a:gdLst/>
              <a:ahLst/>
              <a:cxnLst/>
              <a:rect l="l" t="t" r="r" b="b"/>
              <a:pathLst>
                <a:path w="1841011" h="2981302" extrusionOk="0">
                  <a:moveTo>
                    <a:pt x="0" y="184101"/>
                  </a:moveTo>
                  <a:cubicBezTo>
                    <a:pt x="0" y="82425"/>
                    <a:pt x="82425" y="0"/>
                    <a:pt x="184101" y="0"/>
                  </a:cubicBezTo>
                  <a:lnTo>
                    <a:pt x="1656910" y="0"/>
                  </a:lnTo>
                  <a:cubicBezTo>
                    <a:pt x="1758586" y="0"/>
                    <a:pt x="1841011" y="82425"/>
                    <a:pt x="1841011" y="184101"/>
                  </a:cubicBezTo>
                  <a:lnTo>
                    <a:pt x="1841011" y="2797201"/>
                  </a:lnTo>
                  <a:cubicBezTo>
                    <a:pt x="1841011" y="2898877"/>
                    <a:pt x="1758586" y="2981302"/>
                    <a:pt x="1656910" y="2981302"/>
                  </a:cubicBezTo>
                  <a:lnTo>
                    <a:pt x="184101" y="2981302"/>
                  </a:lnTo>
                  <a:cubicBezTo>
                    <a:pt x="82425" y="2981302"/>
                    <a:pt x="0" y="2898877"/>
                    <a:pt x="0" y="2797201"/>
                  </a:cubicBezTo>
                  <a:lnTo>
                    <a:pt x="0" y="184101"/>
                  </a:lnTo>
                  <a:close/>
                </a:path>
              </a:pathLst>
            </a:custGeom>
            <a:solidFill>
              <a:schemeClr val="lt1">
                <a:alpha val="87843"/>
              </a:schemeClr>
            </a:solidFill>
            <a:ln w="25400" cap="flat" cmpd="sng">
              <a:solidFill>
                <a:srgbClr val="8F8269"/>
              </a:solidFill>
              <a:prstDash val="solid"/>
              <a:round/>
              <a:headEnd type="none" w="sm" len="sm"/>
              <a:tailEnd type="none" w="sm" len="sm"/>
            </a:ln>
          </p:spPr>
          <p:txBody>
            <a:bodyPr spcFirstLastPara="1" wrap="square" lIns="122500" tIns="122500" rIns="122500" bIns="1225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dirty="0">
                  <a:solidFill>
                    <a:schemeClr val="dk1"/>
                  </a:solidFill>
                  <a:latin typeface="Avenir"/>
                  <a:ea typeface="Avenir"/>
                  <a:cs typeface="Avenir"/>
                  <a:sym typeface="Avenir"/>
                </a:rPr>
                <a:t>Preserves the right of a co-tenant to buy out the co-owner who wants to sell their interest</a:t>
              </a:r>
              <a:endParaRPr sz="1800" b="0" i="0" u="none" strike="noStrike" cap="none" dirty="0">
                <a:solidFill>
                  <a:schemeClr val="dk1"/>
                </a:solidFill>
                <a:latin typeface="Avenir"/>
                <a:ea typeface="Avenir"/>
                <a:cs typeface="Avenir"/>
                <a:sym typeface="Avenir"/>
              </a:endParaRPr>
            </a:p>
          </p:txBody>
        </p:sp>
      </p:grpSp>
      <p:sp>
        <p:nvSpPr>
          <p:cNvPr id="814" name="Google Shape;814;p60"/>
          <p:cNvSpPr txBox="1"/>
          <p:nvPr/>
        </p:nvSpPr>
        <p:spPr>
          <a:xfrm>
            <a:off x="1718441" y="1007553"/>
            <a:ext cx="5849007"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accent5"/>
                </a:solidFill>
                <a:latin typeface="Arial"/>
                <a:ea typeface="Arial"/>
                <a:cs typeface="Arial"/>
                <a:sym typeface="Arial"/>
              </a:rPr>
              <a:t>Applies only to heirs’ property</a:t>
            </a:r>
            <a:endParaRPr sz="1400" b="0" i="0" u="none" strike="noStrike" cap="none">
              <a:solidFill>
                <a:srgbClr val="000000"/>
              </a:solidFill>
              <a:latin typeface="Arial"/>
              <a:ea typeface="Arial"/>
              <a:cs typeface="Arial"/>
              <a:sym typeface="Arial"/>
            </a:endParaRPr>
          </a:p>
        </p:txBody>
      </p:sp>
      <p:sp>
        <p:nvSpPr>
          <p:cNvPr id="815" name="Google Shape;815;p60"/>
          <p:cNvSpPr txBox="1"/>
          <p:nvPr/>
        </p:nvSpPr>
        <p:spPr>
          <a:xfrm>
            <a:off x="2724647" y="2410551"/>
            <a:ext cx="1749900" cy="208710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dirty="0">
                <a:solidFill>
                  <a:srgbClr val="434343"/>
                </a:solidFill>
                <a:latin typeface="Avenir"/>
                <a:ea typeface="Avenir"/>
                <a:cs typeface="Avenir"/>
                <a:sym typeface="Avenir"/>
              </a:rPr>
              <a:t>Restructures the way partition sales occur so if the land is sold, a fair value is obtained</a:t>
            </a:r>
            <a:endParaRPr sz="1800" b="0" i="0" u="none" strike="noStrike" cap="none" dirty="0">
              <a:solidFill>
                <a:srgbClr val="434343"/>
              </a:solidFill>
              <a:latin typeface="Avenir"/>
              <a:ea typeface="Avenir"/>
              <a:cs typeface="Avenir"/>
              <a:sym typeface="Avenir"/>
            </a:endParaRPr>
          </a:p>
          <a:p>
            <a:pPr marL="0" marR="0" lvl="0" indent="0" algn="ctr" rtl="0">
              <a:lnSpc>
                <a:spcPct val="90000"/>
              </a:lnSpc>
              <a:spcBef>
                <a:spcPts val="0"/>
              </a:spcBef>
              <a:spcAft>
                <a:spcPts val="0"/>
              </a:spcAft>
              <a:buClr>
                <a:srgbClr val="000000"/>
              </a:buClr>
              <a:buSzPts val="1800"/>
              <a:buFont typeface="Arial"/>
              <a:buNone/>
            </a:pPr>
            <a:endParaRPr sz="1800" b="0" i="0" u="none" strike="noStrike" cap="none" dirty="0">
              <a:solidFill>
                <a:srgbClr val="434343"/>
              </a:solidFill>
              <a:latin typeface="Avenir"/>
              <a:ea typeface="Avenir"/>
              <a:cs typeface="Avenir"/>
              <a:sym typeface="Avenir"/>
            </a:endParaRPr>
          </a:p>
        </p:txBody>
      </p:sp>
      <p:sp>
        <p:nvSpPr>
          <p:cNvPr id="816" name="Google Shape;816;p60"/>
          <p:cNvSpPr/>
          <p:nvPr/>
        </p:nvSpPr>
        <p:spPr>
          <a:xfrm>
            <a:off x="4930135" y="1807842"/>
            <a:ext cx="1841011" cy="2981302"/>
          </a:xfrm>
          <a:custGeom>
            <a:avLst/>
            <a:gdLst/>
            <a:ahLst/>
            <a:cxnLst/>
            <a:rect l="l" t="t" r="r" b="b"/>
            <a:pathLst>
              <a:path w="1841011" h="2981302" extrusionOk="0">
                <a:moveTo>
                  <a:pt x="0" y="184101"/>
                </a:moveTo>
                <a:cubicBezTo>
                  <a:pt x="0" y="82425"/>
                  <a:pt x="82425" y="0"/>
                  <a:pt x="184101" y="0"/>
                </a:cubicBezTo>
                <a:lnTo>
                  <a:pt x="1656910" y="0"/>
                </a:lnTo>
                <a:cubicBezTo>
                  <a:pt x="1758586" y="0"/>
                  <a:pt x="1841011" y="82425"/>
                  <a:pt x="1841011" y="184101"/>
                </a:cubicBezTo>
                <a:lnTo>
                  <a:pt x="1841011" y="2797201"/>
                </a:lnTo>
                <a:cubicBezTo>
                  <a:pt x="1841011" y="2898877"/>
                  <a:pt x="1758586" y="2981302"/>
                  <a:pt x="1656910" y="2981302"/>
                </a:cubicBezTo>
                <a:lnTo>
                  <a:pt x="184101" y="2981302"/>
                </a:lnTo>
                <a:cubicBezTo>
                  <a:pt x="82425" y="2981302"/>
                  <a:pt x="0" y="2898877"/>
                  <a:pt x="0" y="2797201"/>
                </a:cubicBezTo>
                <a:lnTo>
                  <a:pt x="0" y="184101"/>
                </a:lnTo>
                <a:close/>
              </a:path>
            </a:pathLst>
          </a:custGeom>
          <a:solidFill>
            <a:schemeClr val="lt1">
              <a:alpha val="87843"/>
            </a:schemeClr>
          </a:solidFill>
          <a:ln w="25400" cap="flat" cmpd="sng">
            <a:solidFill>
              <a:srgbClr val="8F8269"/>
            </a:solidFill>
            <a:prstDash val="solid"/>
            <a:round/>
            <a:headEnd type="none" w="sm" len="sm"/>
            <a:tailEnd type="none" w="sm" len="sm"/>
          </a:ln>
        </p:spPr>
        <p:txBody>
          <a:bodyPr spcFirstLastPara="1" wrap="square" lIns="122500" tIns="122500" rIns="122500" bIns="1225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dirty="0">
                <a:solidFill>
                  <a:schemeClr val="dk1"/>
                </a:solidFill>
                <a:latin typeface="Avenir"/>
                <a:ea typeface="Avenir"/>
                <a:cs typeface="Avenir"/>
                <a:sym typeface="Avenir"/>
              </a:rPr>
              <a:t>Provides additional protections against the forced sale of heirs’ property</a:t>
            </a:r>
            <a:endParaRPr sz="1800" b="0" i="0" u="none" strike="noStrike" cap="none" dirty="0">
              <a:solidFill>
                <a:schemeClr val="dk1"/>
              </a:solidFill>
              <a:latin typeface="Avenir"/>
              <a:ea typeface="Avenir"/>
              <a:cs typeface="Avenir"/>
              <a:sym typeface="Aveni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p68"/>
          <p:cNvSpPr/>
          <p:nvPr/>
        </p:nvSpPr>
        <p:spPr>
          <a:xfrm rot="-5400000">
            <a:off x="4529891" y="-3555326"/>
            <a:ext cx="84218" cy="9143999"/>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2" name="Google Shape;822;p68"/>
          <p:cNvSpPr txBox="1">
            <a:spLocks noGrp="1"/>
          </p:cNvSpPr>
          <p:nvPr>
            <p:ph type="body" idx="3"/>
          </p:nvPr>
        </p:nvSpPr>
        <p:spPr>
          <a:xfrm>
            <a:off x="378690" y="1346906"/>
            <a:ext cx="4590473" cy="3240228"/>
          </a:xfrm>
          <a:prstGeom prst="rect">
            <a:avLst/>
          </a:prstGeom>
          <a:noFill/>
          <a:ln>
            <a:noFill/>
          </a:ln>
        </p:spPr>
        <p:txBody>
          <a:bodyPr spcFirstLastPara="1" wrap="square" lIns="91425" tIns="91425" rIns="91425" bIns="91425" anchor="t" anchorCtr="0">
            <a:noAutofit/>
          </a:bodyPr>
          <a:lstStyle/>
          <a:p>
            <a:pPr marL="152400" lvl="0" indent="0" algn="ctr" rtl="0">
              <a:lnSpc>
                <a:spcPct val="115000"/>
              </a:lnSpc>
              <a:spcBef>
                <a:spcPts val="0"/>
              </a:spcBef>
              <a:spcAft>
                <a:spcPts val="0"/>
              </a:spcAft>
              <a:buSzPts val="1200"/>
              <a:buNone/>
            </a:pPr>
            <a:r>
              <a:rPr lang="en-US" sz="2400" dirty="0">
                <a:solidFill>
                  <a:schemeClr val="dk1"/>
                </a:solidFill>
              </a:rPr>
              <a:t>Speak with an attorney licensed to practice law in the state where your land (real property) is located about the UPHPA, its enactment in your state, and how it can help resolve your heirs’ property issue.</a:t>
            </a:r>
            <a:endParaRPr sz="2400" dirty="0"/>
          </a:p>
          <a:p>
            <a:pPr marL="457200" lvl="0" indent="-228600" algn="l" rtl="0">
              <a:lnSpc>
                <a:spcPct val="115000"/>
              </a:lnSpc>
              <a:spcBef>
                <a:spcPts val="0"/>
              </a:spcBef>
              <a:spcAft>
                <a:spcPts val="0"/>
              </a:spcAft>
              <a:buSzPts val="1200"/>
              <a:buNone/>
            </a:pPr>
            <a:endParaRPr dirty="0"/>
          </a:p>
        </p:txBody>
      </p:sp>
      <p:sp>
        <p:nvSpPr>
          <p:cNvPr id="823" name="Google Shape;823;p68"/>
          <p:cNvSpPr txBox="1"/>
          <p:nvPr/>
        </p:nvSpPr>
        <p:spPr>
          <a:xfrm>
            <a:off x="136199" y="240658"/>
            <a:ext cx="8705346" cy="66810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2400"/>
              <a:buFont typeface="Livvic"/>
              <a:buNone/>
            </a:pPr>
            <a:r>
              <a:rPr lang="en-US" sz="2400" b="1" i="0" u="none" strike="noStrike" cap="none" dirty="0">
                <a:solidFill>
                  <a:schemeClr val="dk1"/>
                </a:solidFill>
                <a:latin typeface="Livvic"/>
                <a:ea typeface="Livvic"/>
                <a:cs typeface="Livvic"/>
                <a:sym typeface="Livvic"/>
              </a:rPr>
              <a:t>Critical Step to determine how the UPHPA can help you…</a:t>
            </a:r>
            <a:endParaRPr sz="1400" b="0" i="0" u="none" strike="noStrike" cap="none" dirty="0">
              <a:solidFill>
                <a:srgbClr val="000000"/>
              </a:solidFill>
              <a:latin typeface="Arial"/>
              <a:ea typeface="Arial"/>
              <a:cs typeface="Arial"/>
              <a:sym typeface="Arial"/>
            </a:endParaRPr>
          </a:p>
        </p:txBody>
      </p:sp>
      <p:pic>
        <p:nvPicPr>
          <p:cNvPr id="824" name="Google Shape;824;p68" descr="A person in a white shirt  Description automatically generated with low confidence"/>
          <p:cNvPicPr preferRelativeResize="0"/>
          <p:nvPr/>
        </p:nvPicPr>
        <p:blipFill rotWithShape="1">
          <a:blip r:embed="rId3">
            <a:alphaModFix/>
          </a:blip>
          <a:srcRect/>
          <a:stretch/>
        </p:blipFill>
        <p:spPr>
          <a:xfrm>
            <a:off x="5469648" y="1230330"/>
            <a:ext cx="3674352" cy="1837176"/>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g2b2074257d1_0_37"/>
          <p:cNvSpPr txBox="1">
            <a:spLocks noGrp="1"/>
          </p:cNvSpPr>
          <p:nvPr>
            <p:ph type="title"/>
          </p:nvPr>
        </p:nvSpPr>
        <p:spPr>
          <a:xfrm>
            <a:off x="1935126" y="445025"/>
            <a:ext cx="6897300" cy="57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800"/>
              <a:buNone/>
            </a:pPr>
            <a:r>
              <a:rPr lang="en-US" sz="2200"/>
              <a:t>Quick Survey </a:t>
            </a:r>
            <a:endParaRPr/>
          </a:p>
        </p:txBody>
      </p:sp>
      <p:sp>
        <p:nvSpPr>
          <p:cNvPr id="830" name="Google Shape;830;g2b2074257d1_0_37"/>
          <p:cNvSpPr txBox="1">
            <a:spLocks noGrp="1"/>
          </p:cNvSpPr>
          <p:nvPr>
            <p:ph type="body" idx="2"/>
          </p:nvPr>
        </p:nvSpPr>
        <p:spPr>
          <a:xfrm>
            <a:off x="1935163" y="1792288"/>
            <a:ext cx="6897600" cy="779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200"/>
              <a:buNone/>
            </a:pPr>
            <a:r>
              <a:rPr lang="en-US"/>
              <a:t>Do you understand why heir property is an important issue?</a:t>
            </a:r>
            <a:endParaRPr/>
          </a:p>
        </p:txBody>
      </p:sp>
      <p:sp>
        <p:nvSpPr>
          <p:cNvPr id="831" name="Google Shape;831;g2b2074257d1_0_37"/>
          <p:cNvSpPr txBox="1">
            <a:spLocks noGrp="1"/>
          </p:cNvSpPr>
          <p:nvPr>
            <p:ph type="body" idx="3"/>
          </p:nvPr>
        </p:nvSpPr>
        <p:spPr>
          <a:xfrm>
            <a:off x="1935126" y="2581897"/>
            <a:ext cx="6897600" cy="779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200"/>
              <a:buNone/>
            </a:pPr>
            <a:r>
              <a:rPr lang="en-US"/>
              <a:t>What got you fired up?</a:t>
            </a:r>
            <a:endParaRPr/>
          </a:p>
        </p:txBody>
      </p:sp>
      <p:sp>
        <p:nvSpPr>
          <p:cNvPr id="832" name="Google Shape;832;g2b2074257d1_0_37"/>
          <p:cNvSpPr txBox="1">
            <a:spLocks noGrp="1"/>
          </p:cNvSpPr>
          <p:nvPr>
            <p:ph type="body" idx="4"/>
          </p:nvPr>
        </p:nvSpPr>
        <p:spPr>
          <a:xfrm>
            <a:off x="1934613" y="3378489"/>
            <a:ext cx="6897600" cy="779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200"/>
              <a:buNone/>
            </a:pPr>
            <a:r>
              <a:rPr lang="en-US"/>
              <a:t>What is something you wish you had more information on?</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pic>
        <p:nvPicPr>
          <p:cNvPr id="837" name="Google Shape;837;p69" descr="A picture containing tree, outdoor, ground, grass  Description automatically generated"/>
          <p:cNvPicPr preferRelativeResize="0"/>
          <p:nvPr/>
        </p:nvPicPr>
        <p:blipFill rotWithShape="1">
          <a:blip r:embed="rId3">
            <a:alphaModFix/>
          </a:blip>
          <a:srcRect/>
          <a:stretch/>
        </p:blipFill>
        <p:spPr>
          <a:xfrm flipH="1">
            <a:off x="1154596" y="0"/>
            <a:ext cx="6858000" cy="5143500"/>
          </a:xfrm>
          <a:prstGeom prst="rect">
            <a:avLst/>
          </a:prstGeom>
          <a:noFill/>
          <a:ln>
            <a:noFill/>
          </a:ln>
        </p:spPr>
      </p:pic>
      <p:sp>
        <p:nvSpPr>
          <p:cNvPr id="838" name="Google Shape;838;p69"/>
          <p:cNvSpPr/>
          <p:nvPr/>
        </p:nvSpPr>
        <p:spPr>
          <a:xfrm rot="5400000">
            <a:off x="3413957" y="-2000249"/>
            <a:ext cx="2316081" cy="9144001"/>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9" name="Google Shape;839;p69"/>
          <p:cNvSpPr txBox="1"/>
          <p:nvPr/>
        </p:nvSpPr>
        <p:spPr>
          <a:xfrm>
            <a:off x="513185" y="2943226"/>
            <a:ext cx="8140822" cy="5715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rgbClr val="000000"/>
              </a:buClr>
              <a:buSzPts val="2800"/>
              <a:buFont typeface="Livvic"/>
              <a:buNone/>
            </a:pPr>
            <a:r>
              <a:rPr lang="en-US" sz="4000" b="1" i="0" u="none" strike="noStrike" cap="none">
                <a:solidFill>
                  <a:schemeClr val="lt1"/>
                </a:solidFill>
                <a:latin typeface="Livvic"/>
                <a:ea typeface="Livvic"/>
                <a:cs typeface="Livvic"/>
                <a:sym typeface="Livvic"/>
              </a:rPr>
              <a:t>Thank You!</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Google Shape;108;p21" descr="A picture containing tree, outdoor, ground, grass  Description automatically generated">
            <a:extLst>
              <a:ext uri="{FF2B5EF4-FFF2-40B4-BE49-F238E27FC236}">
                <a16:creationId xmlns:a16="http://schemas.microsoft.com/office/drawing/2014/main" id="{971C2FAA-4F6C-4F16-8D5A-3F2A2CA877F6}"/>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flipH="1">
            <a:off x="5962573" y="2938698"/>
            <a:ext cx="1828800" cy="2007746"/>
          </a:xfrm>
          <a:prstGeom prst="rect">
            <a:avLst/>
          </a:prstGeom>
          <a:noFill/>
          <a:ln>
            <a:noFill/>
          </a:ln>
        </p:spPr>
      </p:pic>
      <p:sp>
        <p:nvSpPr>
          <p:cNvPr id="10" name="Rectangle 3">
            <a:extLst>
              <a:ext uri="{FF2B5EF4-FFF2-40B4-BE49-F238E27FC236}">
                <a16:creationId xmlns:a16="http://schemas.microsoft.com/office/drawing/2014/main" id="{E2C3F3E4-D90B-43C8-A004-3EC724E91D93}"/>
              </a:ext>
              <a:ext uri="{C183D7F6-B498-43B3-948B-1728B52AA6E4}">
                <adec:decorative xmlns:adec="http://schemas.microsoft.com/office/drawing/2017/decorative" val="1"/>
              </a:ext>
            </a:extLst>
          </p:cNvPr>
          <p:cNvSpPr/>
          <p:nvPr/>
        </p:nvSpPr>
        <p:spPr>
          <a:xfrm>
            <a:off x="-2" y="766618"/>
            <a:ext cx="4572001" cy="3634513"/>
          </a:xfrm>
          <a:prstGeom prst="rect">
            <a:avLst/>
          </a:prstGeom>
          <a:solidFill>
            <a:srgbClr val="D7D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C27CDC0-34EC-4910-95E9-7F0ACD859718}"/>
              </a:ext>
            </a:extLst>
          </p:cNvPr>
          <p:cNvSpPr>
            <a:spLocks noGrp="1"/>
          </p:cNvSpPr>
          <p:nvPr>
            <p:ph type="title"/>
          </p:nvPr>
        </p:nvSpPr>
        <p:spPr>
          <a:xfrm>
            <a:off x="-1" y="188119"/>
            <a:ext cx="4586769" cy="578499"/>
          </a:xfrm>
        </p:spPr>
        <p:txBody>
          <a:bodyPr/>
          <a:lstStyle/>
          <a:p>
            <a:r>
              <a:rPr lang="en-US" sz="2800" dirty="0">
                <a:solidFill>
                  <a:srgbClr val="C05B53"/>
                </a:solidFill>
                <a:latin typeface="Livvic Black" pitchFamily="2" charset="0"/>
                <a:cs typeface="Lucida Sans Unicode"/>
              </a:rPr>
              <a:t>Community Workshop</a:t>
            </a:r>
            <a:endParaRPr lang="en-US" sz="2800" dirty="0">
              <a:solidFill>
                <a:srgbClr val="C05B53"/>
              </a:solidFill>
              <a:latin typeface="Livvic Black" pitchFamily="2" charset="0"/>
            </a:endParaRPr>
          </a:p>
        </p:txBody>
      </p:sp>
      <p:sp>
        <p:nvSpPr>
          <p:cNvPr id="5" name="Text Placeholder 4">
            <a:extLst>
              <a:ext uri="{FF2B5EF4-FFF2-40B4-BE49-F238E27FC236}">
                <a16:creationId xmlns:a16="http://schemas.microsoft.com/office/drawing/2014/main" id="{19E0E737-A1AF-4555-945E-E1D15F67FB1B}"/>
              </a:ext>
            </a:extLst>
          </p:cNvPr>
          <p:cNvSpPr>
            <a:spLocks noGrp="1"/>
          </p:cNvSpPr>
          <p:nvPr>
            <p:ph type="body" sz="quarter" idx="15"/>
          </p:nvPr>
        </p:nvSpPr>
        <p:spPr>
          <a:xfrm>
            <a:off x="0" y="1311931"/>
            <a:ext cx="4571993" cy="1028777"/>
          </a:xfrm>
        </p:spPr>
        <p:txBody>
          <a:bodyPr/>
          <a:lstStyle/>
          <a:p>
            <a:r>
              <a:rPr lang="en-US" sz="2800" dirty="0">
                <a:solidFill>
                  <a:schemeClr val="tx1">
                    <a:lumMod val="85000"/>
                    <a:lumOff val="15000"/>
                  </a:schemeClr>
                </a:solidFill>
                <a:cs typeface="TH SarabunPSK"/>
              </a:rPr>
              <a:t>Understanding </a:t>
            </a:r>
          </a:p>
          <a:p>
            <a:r>
              <a:rPr lang="en-US" sz="2800" dirty="0">
                <a:solidFill>
                  <a:schemeClr val="tx1">
                    <a:lumMod val="85000"/>
                    <a:lumOff val="15000"/>
                  </a:schemeClr>
                </a:solidFill>
                <a:cs typeface="TH SarabunPSK"/>
              </a:rPr>
              <a:t>Heirs’ Property at the</a:t>
            </a:r>
          </a:p>
          <a:p>
            <a:r>
              <a:rPr lang="en-US" sz="2800" dirty="0">
                <a:solidFill>
                  <a:schemeClr val="tx1">
                    <a:lumMod val="85000"/>
                    <a:lumOff val="15000"/>
                  </a:schemeClr>
                </a:solidFill>
                <a:cs typeface="TH SarabunPSK"/>
              </a:rPr>
              <a:t> Community Level</a:t>
            </a:r>
          </a:p>
        </p:txBody>
      </p:sp>
      <p:sp>
        <p:nvSpPr>
          <p:cNvPr id="6" name="Text Placeholder 5">
            <a:extLst>
              <a:ext uri="{FF2B5EF4-FFF2-40B4-BE49-F238E27FC236}">
                <a16:creationId xmlns:a16="http://schemas.microsoft.com/office/drawing/2014/main" id="{480B80E7-8218-4EFC-8B75-3132E7EE9BB8}"/>
              </a:ext>
            </a:extLst>
          </p:cNvPr>
          <p:cNvSpPr>
            <a:spLocks noGrp="1"/>
          </p:cNvSpPr>
          <p:nvPr>
            <p:ph type="body" sz="quarter" idx="16"/>
          </p:nvPr>
        </p:nvSpPr>
        <p:spPr>
          <a:xfrm>
            <a:off x="-3" y="2886021"/>
            <a:ext cx="4571996" cy="1423709"/>
          </a:xfrm>
        </p:spPr>
        <p:txBody>
          <a:bodyPr/>
          <a:lstStyle/>
          <a:p>
            <a:r>
              <a:rPr lang="en-US" sz="2400" dirty="0">
                <a:solidFill>
                  <a:srgbClr val="C05B53"/>
                </a:solidFill>
                <a:latin typeface="Livvic Black" pitchFamily="2" charset="0"/>
              </a:rPr>
              <a:t>Workshop Evaluation</a:t>
            </a:r>
          </a:p>
          <a:p>
            <a:endParaRPr lang="en-US" sz="2400" dirty="0">
              <a:solidFill>
                <a:srgbClr val="C05B53"/>
              </a:solidFill>
              <a:latin typeface="Livvic Black" pitchFamily="2" charset="0"/>
            </a:endParaRPr>
          </a:p>
          <a:p>
            <a:r>
              <a:rPr lang="en-US" sz="2400" i="1" dirty="0">
                <a:solidFill>
                  <a:srgbClr val="C05B53"/>
                </a:solidFill>
                <a:latin typeface="Livvic Black" pitchFamily="2" charset="0"/>
              </a:rPr>
              <a:t>Please Scan the QR Code</a:t>
            </a:r>
          </a:p>
        </p:txBody>
      </p:sp>
      <p:pic>
        <p:nvPicPr>
          <p:cNvPr id="32" name="Picture 31" descr="Shape&#10;&#10;Description automatically generated with low confidence">
            <a:extLst>
              <a:ext uri="{FF2B5EF4-FFF2-40B4-BE49-F238E27FC236}">
                <a16:creationId xmlns:a16="http://schemas.microsoft.com/office/drawing/2014/main" id="{EADF41C0-036D-4D39-B65E-5F8CDF2A84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36119" y="4460111"/>
            <a:ext cx="1160703" cy="559783"/>
          </a:xfrm>
          <a:prstGeom prst="rect">
            <a:avLst/>
          </a:prstGeom>
        </p:spPr>
      </p:pic>
      <p:pic>
        <p:nvPicPr>
          <p:cNvPr id="11" name="Picture 10" descr="Southern Extension Risk Management Education">
            <a:extLst>
              <a:ext uri="{FF2B5EF4-FFF2-40B4-BE49-F238E27FC236}">
                <a16:creationId xmlns:a16="http://schemas.microsoft.com/office/drawing/2014/main" id="{4DDF3FCE-6742-45B7-A4EC-DB98D6BB2A94}"/>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56797" y="4587068"/>
            <a:ext cx="1049451" cy="359376"/>
          </a:xfrm>
          <a:prstGeom prst="rect">
            <a:avLst/>
          </a:prstGeom>
          <a:noFill/>
          <a:ln>
            <a:noFill/>
          </a:ln>
        </p:spPr>
      </p:pic>
      <p:pic>
        <p:nvPicPr>
          <p:cNvPr id="9" name="Picture 8" descr="Qr code&#10;&#10;Description automatically generated">
            <a:extLst>
              <a:ext uri="{FF2B5EF4-FFF2-40B4-BE49-F238E27FC236}">
                <a16:creationId xmlns:a16="http://schemas.microsoft.com/office/drawing/2014/main" id="{7BC25762-BB91-1024-3D7B-435151C0C69E}"/>
              </a:ext>
            </a:extLst>
          </p:cNvPr>
          <p:cNvPicPr>
            <a:picLocks noChangeAspect="1"/>
          </p:cNvPicPr>
          <p:nvPr/>
        </p:nvPicPr>
        <p:blipFill>
          <a:blip r:embed="rId6"/>
          <a:stretch>
            <a:fillRect/>
          </a:stretch>
        </p:blipFill>
        <p:spPr>
          <a:xfrm>
            <a:off x="5505373" y="142821"/>
            <a:ext cx="2743200" cy="2743200"/>
          </a:xfrm>
          <a:prstGeom prst="rect">
            <a:avLst/>
          </a:prstGeom>
        </p:spPr>
      </p:pic>
      <p:pic>
        <p:nvPicPr>
          <p:cNvPr id="2" name="Google Shape;152;p53">
            <a:extLst>
              <a:ext uri="{FF2B5EF4-FFF2-40B4-BE49-F238E27FC236}">
                <a16:creationId xmlns:a16="http://schemas.microsoft.com/office/drawing/2014/main" id="{414FAA20-E6FE-5FA5-F720-BEF9C31F97BE}"/>
              </a:ext>
            </a:extLst>
          </p:cNvPr>
          <p:cNvPicPr preferRelativeResize="0"/>
          <p:nvPr/>
        </p:nvPicPr>
        <p:blipFill>
          <a:blip r:embed="rId7">
            <a:alphaModFix/>
          </a:blip>
          <a:stretch>
            <a:fillRect/>
          </a:stretch>
        </p:blipFill>
        <p:spPr>
          <a:xfrm>
            <a:off x="303176" y="4504284"/>
            <a:ext cx="1234193" cy="475346"/>
          </a:xfrm>
          <a:prstGeom prst="rect">
            <a:avLst/>
          </a:prstGeom>
          <a:noFill/>
          <a:ln>
            <a:noFill/>
          </a:ln>
        </p:spPr>
      </p:pic>
    </p:spTree>
    <p:extLst>
      <p:ext uri="{BB962C8B-B14F-4D97-AF65-F5344CB8AC3E}">
        <p14:creationId xmlns:p14="http://schemas.microsoft.com/office/powerpoint/2010/main" val="3691080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48"/>
          <p:cNvSpPr txBox="1">
            <a:spLocks noGrp="1"/>
          </p:cNvSpPr>
          <p:nvPr>
            <p:ph type="body" idx="1"/>
          </p:nvPr>
        </p:nvSpPr>
        <p:spPr>
          <a:xfrm>
            <a:off x="308345" y="5113"/>
            <a:ext cx="7304088" cy="722313"/>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200"/>
              <a:buNone/>
            </a:pPr>
            <a:r>
              <a:rPr lang="en-US"/>
              <a:t>Partnering Organizations</a:t>
            </a:r>
            <a:endParaRPr/>
          </a:p>
        </p:txBody>
      </p:sp>
      <p:pic>
        <p:nvPicPr>
          <p:cNvPr id="246" name="Google Shape;246;p48" descr="Shape&#10;&#10;Description automatically generated with low confidence"/>
          <p:cNvPicPr preferRelativeResize="0"/>
          <p:nvPr/>
        </p:nvPicPr>
        <p:blipFill rotWithShape="1">
          <a:blip r:embed="rId3">
            <a:alphaModFix/>
          </a:blip>
          <a:srcRect/>
          <a:stretch/>
        </p:blipFill>
        <p:spPr>
          <a:xfrm>
            <a:off x="5231339" y="3084423"/>
            <a:ext cx="3345251" cy="1613345"/>
          </a:xfrm>
          <a:prstGeom prst="rect">
            <a:avLst/>
          </a:prstGeom>
          <a:noFill/>
          <a:ln>
            <a:noFill/>
          </a:ln>
        </p:spPr>
      </p:pic>
      <p:pic>
        <p:nvPicPr>
          <p:cNvPr id="247" name="Google Shape;247;p48" descr="Southern Extension Risk Management Education"/>
          <p:cNvPicPr preferRelativeResize="0"/>
          <p:nvPr/>
        </p:nvPicPr>
        <p:blipFill rotWithShape="1">
          <a:blip r:embed="rId4">
            <a:alphaModFix/>
          </a:blip>
          <a:srcRect/>
          <a:stretch/>
        </p:blipFill>
        <p:spPr>
          <a:xfrm>
            <a:off x="922040" y="3237239"/>
            <a:ext cx="3345251" cy="1145554"/>
          </a:xfrm>
          <a:prstGeom prst="rect">
            <a:avLst/>
          </a:prstGeom>
          <a:noFill/>
          <a:ln>
            <a:noFill/>
          </a:ln>
        </p:spPr>
      </p:pic>
      <p:pic>
        <p:nvPicPr>
          <p:cNvPr id="2" name="Picture 1" descr="A close-up of a logo&#10;&#10;AI-generated content may be incorrect.">
            <a:extLst>
              <a:ext uri="{FF2B5EF4-FFF2-40B4-BE49-F238E27FC236}">
                <a16:creationId xmlns:a16="http://schemas.microsoft.com/office/drawing/2014/main" id="{249BC578-3CE0-5BD0-9B0B-9CC9031DD061}"/>
              </a:ext>
            </a:extLst>
          </p:cNvPr>
          <p:cNvPicPr>
            <a:picLocks noChangeAspect="1"/>
          </p:cNvPicPr>
          <p:nvPr/>
        </p:nvPicPr>
        <p:blipFill>
          <a:blip r:embed="rId5"/>
          <a:srcRect/>
          <a:stretch/>
        </p:blipFill>
        <p:spPr>
          <a:xfrm>
            <a:off x="2627998" y="1195421"/>
            <a:ext cx="3888005" cy="164592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
          <p:cNvSpPr txBox="1">
            <a:spLocks noGrp="1"/>
          </p:cNvSpPr>
          <p:nvPr>
            <p:ph type="title"/>
          </p:nvPr>
        </p:nvSpPr>
        <p:spPr>
          <a:xfrm>
            <a:off x="5241850" y="243007"/>
            <a:ext cx="3590449"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Acknowledgements</a:t>
            </a:r>
            <a:endParaRPr/>
          </a:p>
        </p:txBody>
      </p:sp>
      <p:sp>
        <p:nvSpPr>
          <p:cNvPr id="254" name="Google Shape;254;p3"/>
          <p:cNvSpPr txBox="1">
            <a:spLocks noGrp="1"/>
          </p:cNvSpPr>
          <p:nvPr>
            <p:ph type="body" idx="1"/>
          </p:nvPr>
        </p:nvSpPr>
        <p:spPr>
          <a:xfrm>
            <a:off x="1339850" y="3472232"/>
            <a:ext cx="7804150" cy="1553682"/>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a:t>Contributors and Reviewers</a:t>
            </a:r>
            <a:endParaRPr/>
          </a:p>
          <a:p>
            <a:pPr marL="241300" marR="0" lvl="0" indent="-196850" algn="l" rtl="0">
              <a:lnSpc>
                <a:spcPct val="100000"/>
              </a:lnSpc>
              <a:spcBef>
                <a:spcPts val="300"/>
              </a:spcBef>
              <a:spcAft>
                <a:spcPts val="0"/>
              </a:spcAft>
              <a:buClr>
                <a:schemeClr val="dk1"/>
              </a:buClr>
              <a:buSzPts val="1100"/>
              <a:buFont typeface="Nunito Light"/>
              <a:buChar char="●"/>
            </a:pPr>
            <a:r>
              <a:rPr lang="en-US" sz="1600" b="0" i="0" u="none" strike="noStrike" cap="none">
                <a:solidFill>
                  <a:schemeClr val="dk1"/>
                </a:solidFill>
                <a:latin typeface="Catamaran Light"/>
                <a:ea typeface="Catamaran Light"/>
                <a:cs typeface="Catamaran Light"/>
                <a:sym typeface="Catamaran Light"/>
              </a:rPr>
              <a:t>Conner Bailey, PhD, Professor Emeritus, Auburn University </a:t>
            </a:r>
            <a:endParaRPr sz="1800"/>
          </a:p>
          <a:p>
            <a:pPr marL="241300" marR="0" lvl="0" indent="-196850" algn="l" rtl="0">
              <a:lnSpc>
                <a:spcPct val="100000"/>
              </a:lnSpc>
              <a:spcBef>
                <a:spcPts val="300"/>
              </a:spcBef>
              <a:spcAft>
                <a:spcPts val="0"/>
              </a:spcAft>
              <a:buClr>
                <a:schemeClr val="dk1"/>
              </a:buClr>
              <a:buSzPts val="1100"/>
              <a:buFont typeface="Nunito Light"/>
              <a:buChar char="●"/>
            </a:pPr>
            <a:r>
              <a:rPr lang="en-US" sz="1600" b="0" i="0" u="none" strike="noStrike" cap="none">
                <a:solidFill>
                  <a:schemeClr val="dk1"/>
                </a:solidFill>
                <a:latin typeface="Catamaran Light"/>
                <a:ea typeface="Catamaran Light"/>
                <a:cs typeface="Catamaran Light"/>
                <a:sym typeface="Catamaran Light"/>
              </a:rPr>
              <a:t>Sam Cook, Executive Director of Forest Assets, North Carolina State University</a:t>
            </a:r>
            <a:endParaRPr sz="1800"/>
          </a:p>
          <a:p>
            <a:pPr marL="241300" marR="0" lvl="0" indent="-196850" algn="l" rtl="0">
              <a:lnSpc>
                <a:spcPct val="100000"/>
              </a:lnSpc>
              <a:spcBef>
                <a:spcPts val="300"/>
              </a:spcBef>
              <a:spcAft>
                <a:spcPts val="0"/>
              </a:spcAft>
              <a:buClr>
                <a:schemeClr val="dk1"/>
              </a:buClr>
              <a:buSzPts val="1100"/>
              <a:buFont typeface="Nunito Light"/>
              <a:buChar char="●"/>
            </a:pPr>
            <a:r>
              <a:rPr lang="en-US" sz="1600" b="0" i="0" u="none" strike="noStrike" cap="none">
                <a:solidFill>
                  <a:schemeClr val="dk1"/>
                </a:solidFill>
                <a:latin typeface="Catamaran Light"/>
                <a:ea typeface="Catamaran Light"/>
                <a:cs typeface="Catamaran Light"/>
                <a:sym typeface="Catamaran Light"/>
              </a:rPr>
              <a:t>Savi Horne, Esquire, Executive Director, Land Loss Prevention Project</a:t>
            </a:r>
            <a:endParaRPr sz="1800"/>
          </a:p>
          <a:p>
            <a:pPr marL="241300" marR="0" lvl="0" indent="-196850" algn="l" rtl="0">
              <a:lnSpc>
                <a:spcPct val="100000"/>
              </a:lnSpc>
              <a:spcBef>
                <a:spcPts val="300"/>
              </a:spcBef>
              <a:spcAft>
                <a:spcPts val="0"/>
              </a:spcAft>
              <a:buClr>
                <a:schemeClr val="dk1"/>
              </a:buClr>
              <a:buSzPts val="1100"/>
              <a:buFont typeface="Nunito Light"/>
              <a:buChar char="●"/>
            </a:pPr>
            <a:r>
              <a:rPr lang="en-US" sz="1600" b="0" i="0" u="none" strike="noStrike" cap="none">
                <a:solidFill>
                  <a:schemeClr val="dk1"/>
                </a:solidFill>
                <a:latin typeface="Catamaran Light"/>
                <a:ea typeface="Catamaran Light"/>
                <a:cs typeface="Catamaran Light"/>
                <a:sym typeface="Catamaran Light"/>
              </a:rPr>
              <a:t>Lorette Picciano, Executive Director, Rural Coalition</a:t>
            </a:r>
            <a:endParaRPr sz="1800"/>
          </a:p>
          <a:p>
            <a:pPr marL="323850" lvl="0" indent="-95250" algn="l" rtl="0">
              <a:lnSpc>
                <a:spcPct val="115000"/>
              </a:lnSpc>
              <a:spcBef>
                <a:spcPts val="0"/>
              </a:spcBef>
              <a:spcAft>
                <a:spcPts val="0"/>
              </a:spcAft>
              <a:buSzPts val="1200"/>
              <a:buFont typeface="Arial"/>
              <a:buNone/>
            </a:pPr>
            <a:endParaRPr sz="1600"/>
          </a:p>
        </p:txBody>
      </p:sp>
      <p:sp>
        <p:nvSpPr>
          <p:cNvPr id="255" name="Google Shape;255;p3"/>
          <p:cNvSpPr txBox="1">
            <a:spLocks noGrp="1"/>
          </p:cNvSpPr>
          <p:nvPr>
            <p:ph type="body" idx="2"/>
          </p:nvPr>
        </p:nvSpPr>
        <p:spPr>
          <a:xfrm>
            <a:off x="1339850" y="420330"/>
            <a:ext cx="7804150" cy="2442396"/>
          </a:xfrm>
          <a:prstGeom prst="rect">
            <a:avLst/>
          </a:prstGeom>
          <a:noFill/>
          <a:ln>
            <a:noFill/>
          </a:ln>
        </p:spPr>
        <p:txBody>
          <a:bodyPr spcFirstLastPara="1" wrap="square" lIns="91425" tIns="91425" rIns="91425" bIns="91425" anchor="t" anchorCtr="0">
            <a:noAutofit/>
          </a:bodyPr>
          <a:lstStyle/>
          <a:p>
            <a:pPr marL="152400" lvl="0" indent="0" algn="l" rtl="0">
              <a:lnSpc>
                <a:spcPct val="100000"/>
              </a:lnSpc>
              <a:spcBef>
                <a:spcPts val="0"/>
              </a:spcBef>
              <a:spcAft>
                <a:spcPts val="0"/>
              </a:spcAft>
              <a:buSzPts val="1200"/>
              <a:buNone/>
            </a:pPr>
            <a:r>
              <a:rPr lang="en-US"/>
              <a:t>Primary Authors</a:t>
            </a:r>
            <a:endParaRPr/>
          </a:p>
          <a:p>
            <a:pPr marL="152400" lvl="0" indent="0" algn="l" rtl="0">
              <a:lnSpc>
                <a:spcPct val="100000"/>
              </a:lnSpc>
              <a:spcBef>
                <a:spcPts val="0"/>
              </a:spcBef>
              <a:spcAft>
                <a:spcPts val="0"/>
              </a:spcAft>
              <a:buSzPts val="1200"/>
              <a:buNone/>
            </a:pPr>
            <a:r>
              <a:rPr lang="en-US" sz="1600"/>
              <a:t>Andrea’ Barnes, Esquire</a:t>
            </a:r>
            <a:endParaRPr/>
          </a:p>
          <a:p>
            <a:pPr marL="152400" lvl="0" indent="0" algn="l" rtl="0">
              <a:lnSpc>
                <a:spcPct val="100000"/>
              </a:lnSpc>
              <a:spcBef>
                <a:spcPts val="0"/>
              </a:spcBef>
              <a:spcAft>
                <a:spcPts val="0"/>
              </a:spcAft>
              <a:buSzPts val="1200"/>
              <a:buNone/>
            </a:pPr>
            <a:r>
              <a:rPr lang="en-US" sz="1600" b="0"/>
              <a:t>Mississippi Center for Justice</a:t>
            </a:r>
            <a:endParaRPr/>
          </a:p>
          <a:p>
            <a:pPr marL="152400" lvl="0" indent="0" algn="l" rtl="0">
              <a:lnSpc>
                <a:spcPct val="100000"/>
              </a:lnSpc>
              <a:spcBef>
                <a:spcPts val="0"/>
              </a:spcBef>
              <a:spcAft>
                <a:spcPts val="0"/>
              </a:spcAft>
              <a:buSzPts val="1200"/>
              <a:buNone/>
            </a:pPr>
            <a:endParaRPr sz="1600" b="0"/>
          </a:p>
          <a:p>
            <a:pPr marL="152400" lvl="0" indent="0" algn="l" rtl="0">
              <a:lnSpc>
                <a:spcPct val="100000"/>
              </a:lnSpc>
              <a:spcBef>
                <a:spcPts val="0"/>
              </a:spcBef>
              <a:spcAft>
                <a:spcPts val="0"/>
              </a:spcAft>
              <a:buSzPts val="1200"/>
              <a:buNone/>
            </a:pPr>
            <a:r>
              <a:rPr lang="en-US" sz="1600"/>
              <a:t>Gloria Bromell Tinubu, PhD</a:t>
            </a:r>
            <a:endParaRPr/>
          </a:p>
          <a:p>
            <a:pPr marL="152400" lvl="0" indent="0" algn="l" rtl="0">
              <a:lnSpc>
                <a:spcPct val="100000"/>
              </a:lnSpc>
              <a:spcBef>
                <a:spcPts val="0"/>
              </a:spcBef>
              <a:spcAft>
                <a:spcPts val="0"/>
              </a:spcAft>
              <a:buSzPts val="1200"/>
              <a:buNone/>
            </a:pPr>
            <a:r>
              <a:rPr lang="en-US" sz="1600" b="0"/>
              <a:t>GBT Associates, LLC</a:t>
            </a:r>
            <a:endParaRPr/>
          </a:p>
          <a:p>
            <a:pPr marL="152400" lvl="0" indent="0" algn="l" rtl="0">
              <a:lnSpc>
                <a:spcPct val="100000"/>
              </a:lnSpc>
              <a:spcBef>
                <a:spcPts val="0"/>
              </a:spcBef>
              <a:spcAft>
                <a:spcPts val="0"/>
              </a:spcAft>
              <a:buSzPts val="1200"/>
              <a:buNone/>
            </a:pPr>
            <a:endParaRPr sz="1600" b="0"/>
          </a:p>
          <a:p>
            <a:pPr marL="152400" lvl="0" indent="0" algn="l" rtl="0">
              <a:lnSpc>
                <a:spcPct val="100000"/>
              </a:lnSpc>
              <a:spcBef>
                <a:spcPts val="0"/>
              </a:spcBef>
              <a:spcAft>
                <a:spcPts val="0"/>
              </a:spcAft>
              <a:buSzPts val="1200"/>
              <a:buNone/>
            </a:pPr>
            <a:r>
              <a:rPr lang="en-US" sz="1600"/>
              <a:t>Robert Zabawa, PhD</a:t>
            </a:r>
            <a:endParaRPr/>
          </a:p>
          <a:p>
            <a:pPr marL="152400" lvl="0" indent="0" algn="l" rtl="0">
              <a:lnSpc>
                <a:spcPct val="100000"/>
              </a:lnSpc>
              <a:spcBef>
                <a:spcPts val="0"/>
              </a:spcBef>
              <a:spcAft>
                <a:spcPts val="0"/>
              </a:spcAft>
              <a:buSzPts val="1200"/>
              <a:buNone/>
            </a:pPr>
            <a:r>
              <a:rPr lang="en-US" sz="1600" b="0"/>
              <a:t>Tuskegee University</a:t>
            </a:r>
            <a:endParaRPr/>
          </a:p>
          <a:p>
            <a:pPr marL="152400" lvl="0" indent="0" algn="l" rtl="0">
              <a:lnSpc>
                <a:spcPct val="100000"/>
              </a:lnSpc>
              <a:spcBef>
                <a:spcPts val="0"/>
              </a:spcBef>
              <a:spcAft>
                <a:spcPts val="0"/>
              </a:spcAft>
              <a:buSzPts val="1200"/>
              <a:buNone/>
            </a:pPr>
            <a:endParaRPr sz="1600" b="0"/>
          </a:p>
          <a:p>
            <a:pPr marL="152400" lvl="0" indent="0" algn="l" rtl="0">
              <a:lnSpc>
                <a:spcPct val="100000"/>
              </a:lnSpc>
              <a:spcBef>
                <a:spcPts val="0"/>
              </a:spcBef>
              <a:spcAft>
                <a:spcPts val="0"/>
              </a:spcAft>
              <a:buSzPts val="1200"/>
              <a:buNone/>
            </a:pPr>
            <a:r>
              <a:rPr lang="en-US" sz="1600" i="0" u="none" strike="noStrike" cap="none">
                <a:solidFill>
                  <a:schemeClr val="dk1"/>
                </a:solidFill>
                <a:latin typeface="Livvic"/>
                <a:ea typeface="Livvic"/>
                <a:cs typeface="Livvic"/>
                <a:sym typeface="Livvic"/>
              </a:rPr>
              <a:t>Kara Woods, PhD</a:t>
            </a:r>
            <a:endParaRPr/>
          </a:p>
          <a:p>
            <a:pPr marL="152400" lvl="0" indent="0" algn="l" rtl="0">
              <a:lnSpc>
                <a:spcPct val="100000"/>
              </a:lnSpc>
              <a:spcBef>
                <a:spcPts val="0"/>
              </a:spcBef>
              <a:spcAft>
                <a:spcPts val="0"/>
              </a:spcAft>
              <a:buSzPts val="1200"/>
              <a:buNone/>
            </a:pPr>
            <a:r>
              <a:rPr lang="en-US" sz="1600" b="0" i="0" u="none" strike="noStrike" cap="none">
                <a:solidFill>
                  <a:schemeClr val="dk1"/>
                </a:solidFill>
                <a:latin typeface="Catamaran Light"/>
                <a:ea typeface="Catamaran Light"/>
                <a:cs typeface="Catamaran Light"/>
                <a:sym typeface="Catamaran Light"/>
              </a:rPr>
              <a:t>Policy Analyst, The Policy Research Center, Alcorn State University</a:t>
            </a:r>
            <a:endParaRPr sz="1600" b="0"/>
          </a:p>
          <a:p>
            <a:pPr marL="152400" lvl="0" indent="0" algn="l" rtl="0">
              <a:lnSpc>
                <a:spcPct val="100000"/>
              </a:lnSpc>
              <a:spcBef>
                <a:spcPts val="0"/>
              </a:spcBef>
              <a:spcAft>
                <a:spcPts val="0"/>
              </a:spcAft>
              <a:buSzPts val="1200"/>
              <a:buNone/>
            </a:pPr>
            <a:endParaRPr/>
          </a:p>
          <a:p>
            <a:pPr marL="152400" lvl="0" indent="0" algn="l" rtl="0">
              <a:lnSpc>
                <a:spcPct val="100000"/>
              </a:lnSpc>
              <a:spcBef>
                <a:spcPts val="0"/>
              </a:spcBef>
              <a:spcAft>
                <a:spcPts val="0"/>
              </a:spcAft>
              <a:buSzPts val="1200"/>
              <a:buNone/>
            </a:pPr>
            <a:endParaRPr sz="1600" b="0"/>
          </a:p>
        </p:txBody>
      </p:sp>
    </p:spTree>
  </p:cSld>
  <p:clrMapOvr>
    <a:masterClrMapping/>
  </p:clrMapOvr>
</p:sld>
</file>

<file path=ppt/theme/theme1.xml><?xml version="1.0" encoding="utf-8"?>
<a:theme xmlns:a="http://schemas.openxmlformats.org/drawingml/2006/main" name="Engineering Project Proposal by Slidesgo">
  <a:themeElements>
    <a:clrScheme name="Simple Light">
      <a:dk1>
        <a:srgbClr val="434343"/>
      </a:dk1>
      <a:lt1>
        <a:srgbClr val="FFFFFF"/>
      </a:lt1>
      <a:dk2>
        <a:srgbClr val="595959"/>
      </a:dk2>
      <a:lt2>
        <a:srgbClr val="EEEEEE"/>
      </a:lt2>
      <a:accent1>
        <a:srgbClr val="908269"/>
      </a:accent1>
      <a:accent2>
        <a:srgbClr val="212121"/>
      </a:accent2>
      <a:accent3>
        <a:srgbClr val="CFC3AC"/>
      </a:accent3>
      <a:accent4>
        <a:srgbClr val="976E26"/>
      </a:accent4>
      <a:accent5>
        <a:srgbClr val="927D59"/>
      </a:accent5>
      <a:accent6>
        <a:srgbClr val="584F3E"/>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TotalTime>
  <Words>8502</Words>
  <Application>Microsoft Macintosh PowerPoint</Application>
  <PresentationFormat>On-screen Show (16:9)</PresentationFormat>
  <Paragraphs>1110</Paragraphs>
  <Slides>76</Slides>
  <Notes>71</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76</vt:i4>
      </vt:variant>
    </vt:vector>
  </HeadingPairs>
  <TitlesOfParts>
    <vt:vector size="96" baseType="lpstr">
      <vt:lpstr>Catamaran Light</vt:lpstr>
      <vt:lpstr>Catamaran Bold</vt:lpstr>
      <vt:lpstr>TH SarabunPSK</vt:lpstr>
      <vt:lpstr>Courier New</vt:lpstr>
      <vt:lpstr>Lucida Sans</vt:lpstr>
      <vt:lpstr>Lucida Sans Unicode</vt:lpstr>
      <vt:lpstr>Nunito Light</vt:lpstr>
      <vt:lpstr>Arial</vt:lpstr>
      <vt:lpstr>Libre Baskerville</vt:lpstr>
      <vt:lpstr>Cambria Math</vt:lpstr>
      <vt:lpstr>Calibri</vt:lpstr>
      <vt:lpstr>Candara</vt:lpstr>
      <vt:lpstr>Catamaran</vt:lpstr>
      <vt:lpstr>Fira Sans Extra Condensed Medium</vt:lpstr>
      <vt:lpstr>Livvic</vt:lpstr>
      <vt:lpstr>Avenir</vt:lpstr>
      <vt:lpstr>Livvic Black</vt:lpstr>
      <vt:lpstr>Dosis</vt:lpstr>
      <vt:lpstr>Catamaran Thin</vt:lpstr>
      <vt:lpstr>Engineering Project Proposal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Acknowledgements</vt:lpstr>
      <vt:lpstr>Presenters</vt:lpstr>
      <vt:lpstr>Topics to Explore</vt:lpstr>
      <vt:lpstr>PowerPoint Presentation</vt:lpstr>
      <vt:lpstr>OVERVIEW OF HEIRS’ PROPERTY</vt:lpstr>
      <vt:lpstr>PowerPoint Presentation</vt:lpstr>
      <vt:lpstr>Protecting Your Information</vt:lpstr>
      <vt:lpstr>PowerPoint Presentation</vt:lpstr>
      <vt:lpstr>PowerPoint Presentation</vt:lpstr>
      <vt:lpstr>PowerPoint Presentation</vt:lpstr>
      <vt:lpstr>PowerPoint Presentation</vt:lpstr>
      <vt:lpstr>PowerPoint Presentation</vt:lpstr>
      <vt:lpstr>PowerPoint Presentation</vt:lpstr>
      <vt:lpstr>For example, if you die without a will in Alabama…</vt:lpstr>
      <vt:lpstr>PowerPoint Presentation</vt:lpstr>
      <vt:lpstr>Impacts</vt:lpstr>
      <vt:lpstr>PowerPoint Presentation</vt:lpstr>
      <vt:lpstr>Impact on Personal and Family Assets: </vt:lpstr>
      <vt:lpstr>Impact on Participation in Federal Programs:</vt:lpstr>
      <vt:lpstr>PowerPoint Presentation</vt:lpstr>
      <vt:lpstr>SUMMARIZING</vt:lpstr>
      <vt:lpstr>PowerPoint Presentation</vt:lpstr>
      <vt:lpstr>Question:</vt:lpstr>
      <vt:lpstr>Competing Strategies</vt:lpstr>
      <vt:lpstr>Legal Considerations</vt:lpstr>
      <vt:lpstr>Cultural Considerations</vt:lpstr>
      <vt:lpstr>Cultural Considerations, continued</vt:lpstr>
      <vt:lpstr>Consider this Quote: Valuing Land in Common </vt:lpstr>
      <vt:lpstr>Consider this quote: Changing Values </vt:lpstr>
      <vt:lpstr>PowerPoint Presentation</vt:lpstr>
      <vt:lpstr>Video Debrief</vt:lpstr>
      <vt:lpstr>PowerPoint Presentation</vt:lpstr>
      <vt:lpstr>Fractional Ownership</vt:lpstr>
      <vt:lpstr>PowerPoint Presentation</vt:lpstr>
      <vt:lpstr>PowerPoint Presentation</vt:lpstr>
      <vt:lpstr>Land Grants Example</vt:lpstr>
      <vt:lpstr>PowerPoint Presentation</vt:lpstr>
      <vt:lpstr>40 Acres and a Mule</vt:lpstr>
      <vt:lpstr>40 Acres: 1865</vt:lpstr>
      <vt:lpstr>40 Acres: 1865 - 2020</vt:lpstr>
      <vt:lpstr>Distance Causes Challenges</vt:lpstr>
      <vt:lpstr>PowerPoint Presentation</vt:lpstr>
      <vt:lpstr>PowerPoint Presentation</vt:lpstr>
      <vt:lpstr>Is there Heirs’ Property in my…</vt:lpstr>
      <vt:lpstr>PowerPoint Presentation</vt:lpstr>
      <vt:lpstr>Is there Heirs’ Property in my…</vt:lpstr>
      <vt:lpstr>PowerPoint Presentation</vt:lpstr>
      <vt:lpstr>Is there Heirs’ Property in my…</vt:lpstr>
      <vt:lpstr>Looking Online</vt:lpstr>
      <vt:lpstr>PowerPoint Presentation</vt:lpstr>
      <vt:lpstr>PowerPoint Presentation</vt:lpstr>
      <vt:lpstr>If your family name is followed by</vt:lpstr>
      <vt:lpstr>PowerPoint Presentation</vt:lpstr>
      <vt:lpstr>PowerPoint Presentation</vt:lpstr>
      <vt:lpstr>Access Challenges</vt:lpstr>
      <vt:lpstr>Part VI: Land Loss </vt:lpstr>
      <vt:lpstr>PowerPoint Presentation</vt:lpstr>
      <vt:lpstr>Heirs’ Property and Land Loss</vt:lpstr>
      <vt:lpstr>Tax Sales</vt:lpstr>
      <vt:lpstr>PowerPoint Presentation</vt:lpstr>
      <vt:lpstr>PowerPoint Presentation</vt:lpstr>
      <vt:lpstr>Uniform Partition of Heirs Property Act (UPHPA)</vt:lpstr>
      <vt:lpstr>03</vt:lpstr>
      <vt:lpstr>PowerPoint Presentation</vt:lpstr>
      <vt:lpstr>PowerPoint Presentation</vt:lpstr>
      <vt:lpstr>Quick Survey </vt:lpstr>
      <vt:lpstr>PowerPoint Presentation</vt:lpstr>
      <vt:lpstr>Community Workshop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setup</dc:creator>
  <cp:lastModifiedBy>Kelly, Carmen</cp:lastModifiedBy>
  <cp:revision>20</cp:revision>
  <dcterms:modified xsi:type="dcterms:W3CDTF">2026-04-13T17:34:09Z</dcterms:modified>
</cp:coreProperties>
</file>