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257" r:id="rId3"/>
    <p:sldId id="333" r:id="rId4"/>
    <p:sldId id="334" r:id="rId5"/>
    <p:sldId id="335" r:id="rId6"/>
    <p:sldId id="336" r:id="rId7"/>
    <p:sldId id="337" r:id="rId8"/>
    <p:sldId id="258" r:id="rId9"/>
    <p:sldId id="259" r:id="rId10"/>
    <p:sldId id="260" r:id="rId11"/>
    <p:sldId id="332" r:id="rId12"/>
    <p:sldId id="262" r:id="rId13"/>
    <p:sldId id="263" r:id="rId14"/>
    <p:sldId id="264" r:id="rId15"/>
    <p:sldId id="265" r:id="rId16"/>
    <p:sldId id="266" r:id="rId17"/>
    <p:sldId id="267" r:id="rId18"/>
    <p:sldId id="268" r:id="rId19"/>
    <p:sldId id="269" r:id="rId20"/>
    <p:sldId id="270" r:id="rId21"/>
    <p:sldId id="271" r:id="rId22"/>
    <p:sldId id="331"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328" r:id="rId45"/>
    <p:sldId id="295" r:id="rId46"/>
    <p:sldId id="296" r:id="rId47"/>
    <p:sldId id="297" r:id="rId48"/>
    <p:sldId id="298" r:id="rId49"/>
    <p:sldId id="299" r:id="rId50"/>
    <p:sldId id="300" r:id="rId51"/>
    <p:sldId id="301" r:id="rId52"/>
    <p:sldId id="302" r:id="rId53"/>
    <p:sldId id="303" r:id="rId54"/>
    <p:sldId id="329" r:id="rId55"/>
    <p:sldId id="305" r:id="rId56"/>
    <p:sldId id="330"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Lst>
  <p:sldSz cx="9144000" cy="5143500" type="screen16x9"/>
  <p:notesSz cx="6858000" cy="9144000"/>
  <p:embeddedFontLst>
    <p:embeddedFont>
      <p:font typeface="Avenir" panose="02000503020000020003" pitchFamily="2" charset="0"/>
      <p:regular r:id="rId78"/>
      <p:italic r:id="rId79"/>
    </p:embeddedFont>
    <p:embeddedFont>
      <p:font typeface="Cambria Math" panose="02040503050406030204" pitchFamily="18" charset="0"/>
      <p:regular r:id="rId80"/>
    </p:embeddedFont>
    <p:embeddedFont>
      <p:font typeface="Candara" panose="020E0502030303020204" pitchFamily="34" charset="0"/>
      <p:regular r:id="rId81"/>
      <p:bold r:id="rId82"/>
      <p:italic r:id="rId83"/>
      <p:boldItalic r:id="rId84"/>
    </p:embeddedFont>
    <p:embeddedFont>
      <p:font typeface="Catamaran" pitchFamily="2" charset="77"/>
      <p:regular r:id="rId85"/>
      <p:bold r:id="rId86"/>
    </p:embeddedFont>
    <p:embeddedFont>
      <p:font typeface="Catamaran Bold" pitchFamily="2" charset="77"/>
      <p:bold r:id="rId87"/>
    </p:embeddedFont>
    <p:embeddedFont>
      <p:font typeface="Catamaran Light" pitchFamily="2" charset="77"/>
      <p:regular r:id="rId88"/>
      <p:bold r:id="rId89"/>
    </p:embeddedFont>
    <p:embeddedFont>
      <p:font typeface="Catamaran Thin" pitchFamily="2" charset="77"/>
      <p:regular r:id="rId90"/>
      <p:bold r:id="rId91"/>
    </p:embeddedFont>
    <p:embeddedFont>
      <p:font typeface="Dosis" pitchFamily="2" charset="77"/>
      <p:regular r:id="rId92"/>
      <p:bold r:id="rId93"/>
    </p:embeddedFont>
    <p:embeddedFont>
      <p:font typeface="Fira Sans Extra Condensed Medium" panose="020B0603050000020004" pitchFamily="34" charset="0"/>
      <p:regular r:id="rId94"/>
      <p:bold r:id="rId95"/>
      <p:italic r:id="rId96"/>
      <p:boldItalic r:id="rId97"/>
    </p:embeddedFont>
    <p:embeddedFont>
      <p:font typeface="Libre Baskerville" panose="02000000000000000000" pitchFamily="2" charset="0"/>
      <p:regular r:id="rId98"/>
      <p:bold r:id="rId99"/>
      <p:italic r:id="rId100"/>
    </p:embeddedFont>
    <p:embeddedFont>
      <p:font typeface="Livvic" pitchFamily="2" charset="77"/>
      <p:regular r:id="rId101"/>
      <p:bold r:id="rId102"/>
      <p:italic r:id="rId103"/>
      <p:boldItalic r:id="rId104"/>
    </p:embeddedFont>
    <p:embeddedFont>
      <p:font typeface="Livvic Black" pitchFamily="2" charset="77"/>
      <p:bold r:id="rId105"/>
      <p:italic r:id="rId106"/>
      <p:boldItalic r:id="rId107"/>
    </p:embeddedFont>
    <p:embeddedFont>
      <p:font typeface="Lucida Sans" panose="020B0602030504020204" pitchFamily="34" charset="77"/>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3" roundtripDataSignature="AMtx7mjbelOBnO7LwLE5FXPlUp4QUzsO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B1108-EEFA-42D4-A1E2-15D672A957B9}" v="483" dt="2026-01-09T01:20:37.371"/>
  </p1510:revLst>
</p1510:revInfo>
</file>

<file path=ppt/tableStyles.xml><?xml version="1.0" encoding="utf-8"?>
<a:tblStyleLst xmlns:a="http://schemas.openxmlformats.org/drawingml/2006/main" def="{B8F9433F-384E-4494-819C-372FC8E018B0}">
  <a:tblStyle styleId="{B8F9433F-384E-4494-819C-372FC8E018B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402DE42-D215-4C71-9032-620F205CC354}"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6F4F1"/>
          </a:solidFill>
        </a:fill>
      </a:tcStyle>
    </a:wholeTbl>
    <a:band1H>
      <a:tcTxStyle b="off" i="off"/>
      <a:tcStyle>
        <a:tcBdr/>
        <a:fill>
          <a:solidFill>
            <a:srgbClr val="EDE9E2"/>
          </a:solidFill>
        </a:fill>
      </a:tcStyle>
    </a:band1H>
    <a:band2H>
      <a:tcTxStyle b="off" i="off"/>
      <a:tcStyle>
        <a:tcBdr/>
      </a:tcStyle>
    </a:band2H>
    <a:band1V>
      <a:tcTxStyle b="off" i="off"/>
      <a:tcStyle>
        <a:tcBdr/>
        <a:fill>
          <a:solidFill>
            <a:srgbClr val="EDE9E2"/>
          </a:solidFill>
        </a:fill>
      </a:tcStyle>
    </a:band1V>
    <a:band2V>
      <a:tcTxStyle b="off" i="off"/>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08"/>
    <p:restoredTop sz="66395" autoAdjust="0"/>
  </p:normalViewPr>
  <p:slideViewPr>
    <p:cSldViewPr snapToGrid="0">
      <p:cViewPr varScale="1">
        <p:scale>
          <a:sx n="104" d="100"/>
          <a:sy n="104" d="100"/>
        </p:scale>
        <p:origin x="1888"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07" Type="http://schemas.openxmlformats.org/officeDocument/2006/relationships/font" Target="fonts/font3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102" Type="http://schemas.openxmlformats.org/officeDocument/2006/relationships/font" Target="fonts/font25.fntdata"/><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customschemas.google.com/relationships/presentationmetadata" Target="metadata"/><Relationship Id="rId118" Type="http://schemas.microsoft.com/office/2015/10/relationships/revisionInfo" Target="revisionInfo.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6.fntdata"/><Relationship Id="rId108" Type="http://schemas.openxmlformats.org/officeDocument/2006/relationships/font" Target="fonts/font3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0.fntdata"/><Relationship Id="rId104" Type="http://schemas.openxmlformats.org/officeDocument/2006/relationships/font" Target="fonts/font2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110" Type="http://schemas.openxmlformats.org/officeDocument/2006/relationships/font" Target="fonts/font33.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 Id="rId100" Type="http://schemas.openxmlformats.org/officeDocument/2006/relationships/font" Target="fonts/font23.fntdata"/><Relationship Id="rId105"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6.fntdata"/><Relationship Id="rId98" Type="http://schemas.openxmlformats.org/officeDocument/2006/relationships/font" Target="fonts/font2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6.fntdata"/><Relationship Id="rId88" Type="http://schemas.openxmlformats.org/officeDocument/2006/relationships/font" Target="fonts/font11.fntdata"/><Relationship Id="rId111" Type="http://schemas.openxmlformats.org/officeDocument/2006/relationships/font" Target="fonts/font3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noProof="0" dirty="0"/>
              <a:t>Instrucciones: </a:t>
            </a:r>
            <a:r>
              <a:rPr lang="es-MX" b="0" noProof="0" dirty="0"/>
              <a:t>Antes de que comience la sesión, inserte la fecha y la ubicación de su evento. Mantenga esta diapositiva visible mientras los participantes ingresan al salón.</a:t>
            </a: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s-MX" sz="1100" b="0" i="0" u="none" strike="noStrike" cap="none" noProof="0" dirty="0">
                <a:solidFill>
                  <a:srgbClr val="000000"/>
                </a:solidFill>
                <a:effectLst/>
                <a:latin typeface="Arial"/>
                <a:ea typeface="Arial"/>
                <a:cs typeface="Arial"/>
                <a:sym typeface="Arial"/>
              </a:rPr>
              <a:t>Este material fue desarrollado y la capacitación para instructores se proporcionó como una colaboración con el </a:t>
            </a:r>
            <a:r>
              <a:rPr lang="es-MX" sz="1100" b="0" i="0" u="none" strike="noStrike" cap="none" noProof="0" dirty="0" err="1">
                <a:solidFill>
                  <a:srgbClr val="000000"/>
                </a:solidFill>
                <a:effectLst/>
                <a:latin typeface="Arial"/>
                <a:ea typeface="Arial"/>
                <a:cs typeface="Arial"/>
                <a:sym typeface="Arial"/>
              </a:rPr>
              <a:t>National</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Policy</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Research</a:t>
            </a:r>
            <a:r>
              <a:rPr lang="es-MX" sz="1100" b="0" i="0" u="none" strike="noStrike" cap="none" noProof="0" dirty="0">
                <a:solidFill>
                  <a:srgbClr val="000000"/>
                </a:solidFill>
                <a:effectLst/>
                <a:latin typeface="Arial"/>
                <a:ea typeface="Arial"/>
                <a:cs typeface="Arial"/>
                <a:sym typeface="Arial"/>
              </a:rPr>
              <a:t> Center de la Universidad Estatal de </a:t>
            </a:r>
            <a:r>
              <a:rPr lang="es-MX" sz="1100" b="0" i="0" u="none" strike="noStrike" cap="none" noProof="0" dirty="0" err="1">
                <a:solidFill>
                  <a:srgbClr val="000000"/>
                </a:solidFill>
                <a:effectLst/>
                <a:latin typeface="Arial"/>
                <a:ea typeface="Arial"/>
                <a:cs typeface="Arial"/>
                <a:sym typeface="Arial"/>
              </a:rPr>
              <a:t>Alcorn</a:t>
            </a:r>
            <a:r>
              <a:rPr lang="es-MX" sz="1100" b="0" i="0" u="none" strike="noStrike" cap="none" noProof="0" dirty="0">
                <a:solidFill>
                  <a:srgbClr val="000000"/>
                </a:solidFill>
                <a:effectLst/>
                <a:latin typeface="Arial"/>
                <a:ea typeface="Arial"/>
                <a:cs typeface="Arial"/>
                <a:sym typeface="Arial"/>
              </a:rPr>
              <a:t>,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Extension </a:t>
            </a:r>
            <a:r>
              <a:rPr lang="es-MX" sz="1100" b="0" i="0" u="none" strike="noStrike" cap="none" noProof="0" dirty="0" err="1">
                <a:solidFill>
                  <a:srgbClr val="000000"/>
                </a:solidFill>
                <a:effectLst/>
                <a:latin typeface="Arial"/>
                <a:ea typeface="Arial"/>
                <a:cs typeface="Arial"/>
                <a:sym typeface="Arial"/>
              </a:rPr>
              <a:t>Risk</a:t>
            </a:r>
            <a:r>
              <a:rPr lang="es-MX" sz="1100" b="0" i="0" u="none" strike="noStrike" cap="none" noProof="0" dirty="0">
                <a:solidFill>
                  <a:srgbClr val="000000"/>
                </a:solidFill>
                <a:effectLst/>
                <a:latin typeface="Arial"/>
                <a:ea typeface="Arial"/>
                <a:cs typeface="Arial"/>
                <a:sym typeface="Arial"/>
              </a:rPr>
              <a:t> Management </a:t>
            </a:r>
            <a:r>
              <a:rPr lang="es-MX" sz="1100" b="0" i="0" u="none" strike="noStrike" cap="none" noProof="0" dirty="0" err="1">
                <a:solidFill>
                  <a:srgbClr val="000000"/>
                </a:solidFill>
                <a:effectLst/>
                <a:latin typeface="Arial"/>
                <a:ea typeface="Arial"/>
                <a:cs typeface="Arial"/>
                <a:sym typeface="Arial"/>
              </a:rPr>
              <a:t>Education</a:t>
            </a:r>
            <a:r>
              <a:rPr lang="es-MX" sz="1100" b="0" i="0" u="none" strike="noStrike" cap="none" noProof="0" dirty="0">
                <a:solidFill>
                  <a:srgbClr val="000000"/>
                </a:solidFill>
                <a:effectLst/>
                <a:latin typeface="Arial"/>
                <a:ea typeface="Arial"/>
                <a:cs typeface="Arial"/>
                <a:sym typeface="Arial"/>
              </a:rPr>
              <a:t> Center y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Rural </a:t>
            </a:r>
            <a:r>
              <a:rPr lang="es-MX" sz="1100" b="0" i="0" u="none" strike="noStrike" cap="none" noProof="0" dirty="0" err="1">
                <a:solidFill>
                  <a:srgbClr val="000000"/>
                </a:solidFill>
                <a:effectLst/>
                <a:latin typeface="Arial"/>
                <a:ea typeface="Arial"/>
                <a:cs typeface="Arial"/>
                <a:sym typeface="Arial"/>
              </a:rPr>
              <a:t>Development</a:t>
            </a:r>
            <a:r>
              <a:rPr lang="es-MX" sz="1100" b="0" i="0" u="none" strike="noStrike" cap="none" noProof="0" dirty="0">
                <a:solidFill>
                  <a:srgbClr val="000000"/>
                </a:solidFill>
                <a:effectLst/>
                <a:latin typeface="Arial"/>
                <a:ea typeface="Arial"/>
                <a:cs typeface="Arial"/>
                <a:sym typeface="Arial"/>
              </a:rPr>
              <a:t> Center, alojado en la Universidad Estatal de Misisipi, con financiamiento parcial del USDA.</a:t>
            </a:r>
          </a:p>
          <a:p>
            <a:pPr marL="0" lvl="0" indent="0" algn="l" rtl="0">
              <a:lnSpc>
                <a:spcPct val="100000"/>
              </a:lnSpc>
              <a:spcBef>
                <a:spcPts val="0"/>
              </a:spcBef>
              <a:spcAft>
                <a:spcPts val="0"/>
              </a:spcAft>
              <a:buSzPts val="1100"/>
              <a:buNone/>
            </a:pP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s-MX" sz="1100" b="0" i="0" u="none" strike="noStrike" cap="none" noProof="0" dirty="0">
                <a:solidFill>
                  <a:srgbClr val="000000"/>
                </a:solidFill>
                <a:effectLst/>
                <a:latin typeface="Arial"/>
                <a:ea typeface="Arial"/>
                <a:cs typeface="Arial"/>
                <a:sym typeface="Arial"/>
              </a:rPr>
              <a:t>La Universidad Estatal de Misisipi es una institución de igualdad de oportunidades. Se prohíbe la discriminación en el empleo universitario, programas o actividades por motivos de raza, color, etnia, sexo, embarazo, religión, origen nacional, discapacidad, edad, orientación sexual, información genética, condición de veterano de EE. UU. o cualquier otro estatus en la medida en que esté protegido por la ley aplicable.</a:t>
            </a:r>
          </a:p>
          <a:p>
            <a:pPr marL="0" lvl="0" indent="0" algn="l" rtl="0">
              <a:lnSpc>
                <a:spcPct val="100000"/>
              </a:lnSpc>
              <a:spcBef>
                <a:spcPts val="0"/>
              </a:spcBef>
              <a:spcAft>
                <a:spcPts val="0"/>
              </a:spcAft>
              <a:buSzPts val="1100"/>
              <a:buNone/>
            </a:pPr>
            <a:endParaRPr lang="es-MX" noProof="0" dirty="0"/>
          </a:p>
          <a:p>
            <a:pPr marL="0" lvl="0" indent="0" algn="l" rtl="0">
              <a:lnSpc>
                <a:spcPct val="100000"/>
              </a:lnSpc>
              <a:spcBef>
                <a:spcPts val="0"/>
              </a:spcBef>
              <a:spcAft>
                <a:spcPts val="0"/>
              </a:spcAft>
              <a:buSzPts val="1100"/>
              <a:buNone/>
            </a:pPr>
            <a:r>
              <a:rPr lang="es-MX" noProof="0" dirty="0"/>
              <a:t>Las preguntas sobre programas de igualdad de oportunidades o cumplimiento deben dirigirse a la Office of Civil </a:t>
            </a:r>
            <a:r>
              <a:rPr lang="es-MX" noProof="0" dirty="0" err="1"/>
              <a:t>Rights</a:t>
            </a:r>
            <a:r>
              <a:rPr lang="es-MX" noProof="0" dirty="0"/>
              <a:t> </a:t>
            </a:r>
            <a:r>
              <a:rPr lang="es-MX" noProof="0" dirty="0" err="1"/>
              <a:t>Compliance</a:t>
            </a:r>
            <a:r>
              <a:rPr lang="es-MX" noProof="0" dirty="0"/>
              <a:t>, 231 </a:t>
            </a:r>
            <a:r>
              <a:rPr lang="es-MX" noProof="0" dirty="0" err="1"/>
              <a:t>Famous</a:t>
            </a:r>
            <a:r>
              <a:rPr lang="es-MX" noProof="0" dirty="0"/>
              <a:t> Maroon Band Street, P.O. 6044, Mississippi </a:t>
            </a:r>
            <a:r>
              <a:rPr lang="es-MX" noProof="0" dirty="0" err="1"/>
              <a:t>State</a:t>
            </a:r>
            <a:r>
              <a:rPr lang="es-MX" noProof="0" dirty="0"/>
              <a:t>, MS 39762, (662) 325-5839.</a:t>
            </a:r>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NOTA</a:t>
            </a:r>
            <a:r>
              <a:rPr lang="es-MX" b="0" noProof="0" dirty="0"/>
              <a:t>:  Si no realiza los tres segmentos en el mismo evento, incluya las diapositivas 1 a 4 al inicio de sus otras sesiones, ya que proporcionan la base general para la capacitación.</a:t>
            </a:r>
          </a:p>
          <a:p>
            <a:pPr marL="0" marR="0" lvl="0" indent="0" algn="l" rtl="0">
              <a:lnSpc>
                <a:spcPct val="100000"/>
              </a:lnSpc>
              <a:spcBef>
                <a:spcPts val="0"/>
              </a:spcBef>
              <a:spcAft>
                <a:spcPts val="0"/>
              </a:spcAft>
              <a:buClr>
                <a:schemeClr val="dk1"/>
              </a:buClr>
              <a:buSzPts val="1200"/>
              <a:buFont typeface="Calibri"/>
              <a:buNone/>
            </a:pPr>
            <a:endParaRPr lang="es-MX" b="1" noProof="0" dirty="0"/>
          </a:p>
          <a:p>
            <a:pPr marL="0" marR="0" lvl="0" indent="0" algn="l" rtl="0">
              <a:lnSpc>
                <a:spcPct val="100000"/>
              </a:lnSpc>
              <a:spcBef>
                <a:spcPts val="0"/>
              </a:spcBef>
              <a:spcAft>
                <a:spcPts val="0"/>
              </a:spcAft>
              <a:buClr>
                <a:schemeClr val="dk1"/>
              </a:buClr>
              <a:buSzPts val="1200"/>
              <a:buFont typeface="Calibri"/>
              <a:buNone/>
            </a:pPr>
            <a:r>
              <a:rPr lang="es-MX" b="1" noProof="0" dirty="0"/>
              <a:t>Tiempo</a:t>
            </a:r>
            <a:r>
              <a:rPr lang="es-MX" b="0" noProof="0" dirty="0"/>
              <a:t>: 1 minuto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lvl="0" indent="0" algn="l" rtl="0">
              <a:lnSpc>
                <a:spcPct val="100000"/>
              </a:lnSpc>
              <a:spcBef>
                <a:spcPts val="0"/>
              </a:spcBef>
              <a:spcAft>
                <a:spcPts val="0"/>
              </a:spcAft>
              <a:buSzPts val="1100"/>
              <a:buNone/>
            </a:pPr>
            <a:r>
              <a:rPr lang="es-MX" b="1" noProof="0" dirty="0"/>
              <a:t>Material de apoyo: </a:t>
            </a:r>
            <a:r>
              <a:rPr lang="es-MX" b="0" noProof="0" dirty="0"/>
              <a:t>Ninguno</a:t>
            </a:r>
            <a:endParaRPr lang="es-MX" noProof="0" dirty="0"/>
          </a:p>
        </p:txBody>
      </p:sp>
      <p:sp>
        <p:nvSpPr>
          <p:cNvPr id="220" name="Google Shape;22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e77e0532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2a6e77e0532_8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MX" b="1" noProof="0" dirty="0"/>
              <a:t>Instrucciones: </a:t>
            </a:r>
            <a:r>
              <a:rPr lang="es-MX" noProof="0" dirty="0"/>
              <a:t>Presente estas directrices a los participantes para garantizar que comprendan las razones por las cuales no deben compartirse historias ni preguntas de índole personal.</a:t>
            </a:r>
          </a:p>
          <a:p>
            <a:pPr marL="0" marR="0" lvl="0" indent="0" algn="l" rtl="0">
              <a:lnSpc>
                <a:spcPct val="100000"/>
              </a:lnSpc>
              <a:spcBef>
                <a:spcPts val="0"/>
              </a:spcBef>
              <a:spcAft>
                <a:spcPts val="0"/>
              </a:spcAft>
              <a:buClr>
                <a:schemeClr val="dk1"/>
              </a:buClr>
              <a:buSzPts val="1200"/>
              <a:buFont typeface="Calibri"/>
              <a:buNone/>
            </a:pPr>
            <a:endParaRPr lang="es-MX" b="1" noProof="0" dirty="0"/>
          </a:p>
          <a:p>
            <a:pPr marL="0" marR="0" lvl="0" indent="0" algn="l" rtl="0">
              <a:lnSpc>
                <a:spcPct val="100000"/>
              </a:lnSpc>
              <a:spcBef>
                <a:spcPts val="0"/>
              </a:spcBef>
              <a:spcAft>
                <a:spcPts val="0"/>
              </a:spcAft>
              <a:buClr>
                <a:schemeClr val="dk1"/>
              </a:buClr>
              <a:buSzPts val="1200"/>
              <a:buFont typeface="Calibri"/>
              <a:buNone/>
            </a:pPr>
            <a:r>
              <a:rPr lang="es-MX" b="1" noProof="0" dirty="0"/>
              <a:t>     Tiempo</a:t>
            </a:r>
            <a:r>
              <a:rPr lang="es-MX" b="0" noProof="0" dirty="0"/>
              <a:t>: 1 minuto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     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marR="0" lvl="0" indent="0" algn="l" rtl="0">
              <a:lnSpc>
                <a:spcPct val="100000"/>
              </a:lnSpc>
              <a:spcBef>
                <a:spcPts val="0"/>
              </a:spcBef>
              <a:spcAft>
                <a:spcPts val="0"/>
              </a:spcAft>
              <a:buClr>
                <a:srgbClr val="000000"/>
              </a:buClr>
              <a:buSzPts val="1100"/>
              <a:buFont typeface="Arial"/>
              <a:buNone/>
            </a:pPr>
            <a:r>
              <a:rPr lang="es-MX" b="1" noProof="0" dirty="0"/>
              <a:t>     Material de apoyo</a:t>
            </a:r>
            <a:r>
              <a:rPr lang="es-MX" noProof="0" dirty="0"/>
              <a:t>: Ninguno</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noProof="0" dirty="0">
                <a:latin typeface="Arial"/>
                <a:ea typeface="Arial"/>
                <a:cs typeface="Arial"/>
                <a:sym typeface="Arial"/>
              </a:rPr>
              <a:t>Esta sección sirve como introducción para explicar qué es la propiedad de herederos.</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b="0"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noProof="0" dirty="0">
                <a:latin typeface="Arial"/>
                <a:ea typeface="Arial"/>
                <a:cs typeface="Arial"/>
                <a:sym typeface="Arial"/>
              </a:rPr>
              <a:t>Utilizando los puntos de la diapositiva, ofrezca una breve explicación de lo que significa la propiedad de herederos.</a:t>
            </a:r>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La propiedad de herederos se refiere a un terreno o vivienda en la que cada persona recibe un interés en la propiedad, y la cantidad de ese interés se determina según el orden de herencia. Una persona no se considera heredera hasta que la generación anterior ha fallecido.</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Independientemente del tamaño del interés que cada quien reciba, todas las personas son copropietarias, y todos los copropietarios tienen los mismos derechos legales para decidir —o no decidir— sobre el uso o manejo del terreno. </a:t>
            </a:r>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Este concepto se explicará con más detalle en la sección del árbol genealógico más adelante en la presentación.</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2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b="0" noProof="0" dirty="0">
                <a:latin typeface="Arial"/>
                <a:ea typeface="Arial"/>
                <a:cs typeface="Arial"/>
                <a:sym typeface="Arial"/>
              </a:rPr>
              <a:t>ninguno</a:t>
            </a:r>
            <a:endParaRPr lang="es-MX"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b2074257d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2b2074257d1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Revise los derechos que cada heredero tiene como copropietario, según se describen en esta diapositiva</a:t>
            </a:r>
            <a:r>
              <a:rPr lang="es-MX" b="1" noProof="0" dirty="0">
                <a:latin typeface="Arial"/>
                <a:ea typeface="Arial"/>
                <a:cs typeface="Arial"/>
                <a:sym typeface="Arial"/>
              </a:rPr>
              <a:t>.</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2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b="0" noProof="0" dirty="0">
                <a:latin typeface="Arial"/>
                <a:ea typeface="Arial"/>
                <a:cs typeface="Arial"/>
                <a:sym typeface="Arial"/>
              </a:rPr>
              <a:t>ninguno</a:t>
            </a:r>
            <a:endParaRPr lang="es-MX"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b2074257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2b2074257d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Explique que, como muestran estos ejemplos, la propiedad de herederos recibe muchos nombres distintos, y estas variaciones pueden aparecer incluso dentro del mismo condado.</a:t>
            </a:r>
          </a:p>
          <a:p>
            <a:pPr marL="158750" lvl="0" indent="0" algn="l" rtl="0">
              <a:lnSpc>
                <a:spcPct val="100000"/>
              </a:lnSpc>
              <a:spcBef>
                <a:spcPts val="0"/>
              </a:spcBef>
              <a:spcAft>
                <a:spcPts val="0"/>
              </a:spcAft>
              <a:buSzPts val="1100"/>
              <a:buNone/>
            </a:pPr>
            <a:r>
              <a:rPr lang="es-ES" dirty="0"/>
              <a:t>La propiedad de herederos significa que los herederos poseen la tierra “sin un título claro”. En algunos lugares también se le llama “Propiedad Familiar”, “Fragmentado”, “Titulo enredado” o “problemas con titulo de propiedad”, etc.,.</a:t>
            </a:r>
          </a:p>
          <a:p>
            <a:pPr marL="158750" lvl="0" indent="0" algn="l" rtl="0">
              <a:lnSpc>
                <a:spcPct val="100000"/>
              </a:lnSpc>
              <a:spcBef>
                <a:spcPts val="0"/>
              </a:spcBef>
              <a:spcAft>
                <a:spcPts val="0"/>
              </a:spcAft>
              <a:buSzPts val="1100"/>
              <a:buNone/>
            </a:pPr>
            <a:r>
              <a:rPr lang="es-ES" dirty="0"/>
              <a:t>Esta situación limita la capacidad de manejar la propiedad y dificulta usar el terreno como un activo para generar o acumular riqueza.</a:t>
            </a:r>
            <a:endParaRPr dirty="0"/>
          </a:p>
          <a:p>
            <a:pPr marL="158750" lvl="0" indent="0" algn="l" rtl="0">
              <a:lnSpc>
                <a:spcPct val="100000"/>
              </a:lnSpc>
              <a:spcBef>
                <a:spcPts val="0"/>
              </a:spcBef>
              <a:spcAft>
                <a:spcPts val="0"/>
              </a:spcAft>
              <a:buSzPts val="1100"/>
              <a:buNone/>
            </a:pPr>
            <a:endParaRPr lang="es-ES" b="1" i="0" dirty="0"/>
          </a:p>
          <a:p>
            <a:pPr marL="158750" lvl="0" indent="0" algn="l" rtl="0">
              <a:lnSpc>
                <a:spcPct val="100000"/>
              </a:lnSpc>
              <a:spcBef>
                <a:spcPts val="0"/>
              </a:spcBef>
              <a:spcAft>
                <a:spcPts val="0"/>
              </a:spcAft>
              <a:buSzPts val="1100"/>
              <a:buNone/>
            </a:pPr>
            <a:r>
              <a:rPr lang="es-MX" b="1" i="0" noProof="0" dirty="0"/>
              <a:t>Discusión:</a:t>
            </a:r>
            <a:r>
              <a:rPr lang="es-MX" b="0" i="0" noProof="0" dirty="0"/>
              <a:t>¿Qué desafíos creen que podría causar esta situación?</a:t>
            </a:r>
          </a:p>
          <a:p>
            <a:pPr marL="158750" lvl="0" indent="0" algn="l" rtl="0">
              <a:lnSpc>
                <a:spcPct val="100000"/>
              </a:lnSpc>
              <a:spcBef>
                <a:spcPts val="0"/>
              </a:spcBef>
              <a:spcAft>
                <a:spcPts val="0"/>
              </a:spcAft>
              <a:buSzPts val="1100"/>
              <a:buNone/>
            </a:pP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Explique que, como muestran estos ejemplos, la propiedad de herederos recibe muchos nombres distintos, y estas variaciones pueden encontrarse incluso dentro del mismo condado.</a:t>
            </a:r>
            <a:endParaRPr dirty="0"/>
          </a:p>
          <a:p>
            <a:pPr marL="158750" lvl="0" indent="0" algn="l" rtl="0">
              <a:lnSpc>
                <a:spcPct val="100000"/>
              </a:lnSpc>
              <a:spcBef>
                <a:spcPts val="0"/>
              </a:spcBef>
              <a:spcAft>
                <a:spcPts val="0"/>
              </a:spcAft>
              <a:buSzPts val="1100"/>
              <a:buNone/>
            </a:pPr>
            <a:endParaRPr lang="en-US" b="1" i="0" dirty="0"/>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Discusión: </a:t>
            </a:r>
            <a:r>
              <a:rPr lang="es-MX" b="0" noProof="0" dirty="0">
                <a:latin typeface="Arial"/>
                <a:ea typeface="Arial"/>
                <a:cs typeface="Arial"/>
                <a:sym typeface="Arial"/>
              </a:rPr>
              <a:t>¿Qué desafíos creen que podría causar esta situación?</a:t>
            </a:r>
          </a:p>
          <a:p>
            <a:pPr marL="158750" lvl="0" indent="0" algn="l" rtl="0">
              <a:lnSpc>
                <a:spcPct val="100000"/>
              </a:lnSpc>
              <a:spcBef>
                <a:spcPts val="0"/>
              </a:spcBef>
              <a:spcAft>
                <a:spcPts val="0"/>
              </a:spcAft>
              <a:buSzPts val="1100"/>
              <a:buNone/>
            </a:pPr>
            <a:endParaRPr lang="es-MX" b="1"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Esta nota importante ayuda a establecer por qué se necesita esta educación. Nadie quiere que el estado sea quien tome la decisión final sobre cómo se divide su patrimonio después de su fallecimiento.</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a:extLst>
            <a:ext uri="{FF2B5EF4-FFF2-40B4-BE49-F238E27FC236}">
              <a16:creationId xmlns:a16="http://schemas.microsoft.com/office/drawing/2014/main" id="{8938E2DB-BAD1-1D68-D4A9-7C9076606443}"/>
            </a:ext>
          </a:extLst>
        </p:cNvPr>
        <p:cNvGrpSpPr/>
        <p:nvPr/>
      </p:nvGrpSpPr>
      <p:grpSpPr>
        <a:xfrm>
          <a:off x="0" y="0"/>
          <a:ext cx="0" cy="0"/>
          <a:chOff x="0" y="0"/>
          <a:chExt cx="0" cy="0"/>
        </a:xfrm>
      </p:grpSpPr>
      <p:sp>
        <p:nvSpPr>
          <p:cNvPr id="336" name="Google Shape;336;g2b2074257d1_0_0:notes">
            <a:extLst>
              <a:ext uri="{FF2B5EF4-FFF2-40B4-BE49-F238E27FC236}">
                <a16:creationId xmlns:a16="http://schemas.microsoft.com/office/drawing/2014/main" id="{06B6AD43-C4E2-00E0-7B3F-160F528E5B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g2b2074257d1_0_0:notes">
            <a:extLst>
              <a:ext uri="{FF2B5EF4-FFF2-40B4-BE49-F238E27FC236}">
                <a16:creationId xmlns:a16="http://schemas.microsoft.com/office/drawing/2014/main" id="{EC5287E5-D119-E113-3692-73BBCAD1410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sz="1100"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sz="1100" b="0" noProof="0" dirty="0">
                <a:latin typeface="Arial"/>
                <a:ea typeface="Arial"/>
                <a:cs typeface="Arial"/>
                <a:sym typeface="Arial"/>
              </a:rPr>
              <a:t>Este cuadro muestra la complejidad de lo que podría ocurrir en un solo estado. Las leyes estatales varían, lo que crea un sistema muy complicado.</a:t>
            </a:r>
          </a:p>
          <a:p>
            <a:pPr marL="0" marR="0" lvl="0" indent="0" algn="l" rtl="0">
              <a:lnSpc>
                <a:spcPct val="100000"/>
              </a:lnSpc>
              <a:spcBef>
                <a:spcPts val="0"/>
              </a:spcBef>
              <a:spcAft>
                <a:spcPts val="0"/>
              </a:spcAft>
              <a:buSzPts val="1400"/>
              <a:buNone/>
            </a:pPr>
            <a:endParaRPr lang="es-MX" sz="1100"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sz="1100" b="1" noProof="0" dirty="0">
                <a:latin typeface="Arial"/>
                <a:ea typeface="Arial"/>
                <a:cs typeface="Arial"/>
                <a:sym typeface="Arial"/>
              </a:rPr>
              <a:t>Nota:</a:t>
            </a:r>
          </a:p>
          <a:p>
            <a:pPr marL="0" marR="0" lvl="0" indent="0" algn="l" rtl="0">
              <a:lnSpc>
                <a:spcPct val="100000"/>
              </a:lnSpc>
              <a:spcBef>
                <a:spcPts val="0"/>
              </a:spcBef>
              <a:spcAft>
                <a:spcPts val="0"/>
              </a:spcAft>
              <a:buSzPts val="1400"/>
              <a:buNone/>
            </a:pPr>
            <a:r>
              <a:rPr lang="es-MX" sz="1100" noProof="0" dirty="0">
                <a:latin typeface="Arial"/>
                <a:ea typeface="Arial"/>
                <a:cs typeface="Arial"/>
                <a:sym typeface="Arial"/>
              </a:rPr>
              <a:t>Si los participantes comienzan a hacer muchas preguntas de “¿qué pasaría si…?” sobre situaciones específicas, tenga cuidado al responder. Más bien, recuérdeles que estas son declaraciones generales destinadas a mostrar la complejidad del tema.</a:t>
            </a:r>
          </a:p>
          <a:p>
            <a:pPr marL="0" marR="0" lvl="0" indent="0" algn="l" rtl="0">
              <a:lnSpc>
                <a:spcPct val="100000"/>
              </a:lnSpc>
              <a:spcBef>
                <a:spcPts val="0"/>
              </a:spcBef>
              <a:spcAft>
                <a:spcPts val="0"/>
              </a:spcAft>
              <a:buSzPts val="1400"/>
              <a:buNone/>
            </a:pPr>
            <a:endParaRPr lang="es-MX" sz="1100"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sz="1100" noProof="0" dirty="0">
                <a:latin typeface="Arial"/>
                <a:ea typeface="Arial"/>
                <a:cs typeface="Arial"/>
                <a:sym typeface="Arial"/>
              </a:rPr>
              <a:t>Además, recuerde —y recuérdeles a los participantes— que usted no es abogado, y que las preguntas detalladas deben ser respondidas por un abogado.</a:t>
            </a:r>
          </a:p>
          <a:p>
            <a:pPr marL="0" lvl="0" indent="0" algn="l" rtl="0">
              <a:lnSpc>
                <a:spcPct val="100000"/>
              </a:lnSpc>
              <a:spcBef>
                <a:spcPts val="0"/>
              </a:spcBef>
              <a:spcAft>
                <a:spcPts val="0"/>
              </a:spcAft>
              <a:buSzPts val="1400"/>
              <a:buNone/>
            </a:pPr>
            <a:endParaRPr lang="es-MX" sz="1100"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sz="1100" b="1" noProof="0" dirty="0">
                <a:latin typeface="Arial"/>
                <a:ea typeface="Arial"/>
                <a:cs typeface="Arial"/>
                <a:sym typeface="Arial"/>
              </a:rPr>
              <a:t>Tiempo</a:t>
            </a:r>
            <a:r>
              <a:rPr lang="es-MX" sz="1100" noProof="0" dirty="0">
                <a:latin typeface="Arial"/>
                <a:ea typeface="Arial"/>
                <a:cs typeface="Arial"/>
                <a:sym typeface="Arial"/>
              </a:rPr>
              <a:t>: 5 minutos</a:t>
            </a:r>
            <a:endParaRPr lang="es-MX" sz="1100" noProof="0" dirty="0"/>
          </a:p>
          <a:p>
            <a:pPr marL="0" marR="0" lvl="0" indent="0" algn="l" rtl="0">
              <a:lnSpc>
                <a:spcPct val="100000"/>
              </a:lnSpc>
              <a:spcBef>
                <a:spcPts val="0"/>
              </a:spcBef>
              <a:spcAft>
                <a:spcPts val="0"/>
              </a:spcAft>
              <a:buSzPts val="1400"/>
              <a:buNone/>
            </a:pPr>
            <a:endParaRPr lang="es-MX" sz="1100"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sz="1100" b="1" noProof="0" dirty="0">
                <a:latin typeface="Arial"/>
                <a:ea typeface="Arial"/>
                <a:cs typeface="Arial"/>
                <a:sym typeface="Arial"/>
              </a:rPr>
              <a:t>Materiales:  </a:t>
            </a:r>
            <a:r>
              <a:rPr lang="es-MX" sz="1100" noProof="0" dirty="0">
                <a:latin typeface="Arial"/>
                <a:ea typeface="Arial"/>
                <a:cs typeface="Arial"/>
                <a:sym typeface="Arial"/>
              </a:rPr>
              <a:t>Ninguno</a:t>
            </a:r>
            <a:endParaRPr lang="es-MX" sz="1100" noProof="0" dirty="0"/>
          </a:p>
          <a:p>
            <a:pPr marL="0" marR="0" lvl="0" indent="0" algn="l" rtl="0">
              <a:lnSpc>
                <a:spcPct val="100000"/>
              </a:lnSpc>
              <a:spcBef>
                <a:spcPts val="0"/>
              </a:spcBef>
              <a:spcAft>
                <a:spcPts val="0"/>
              </a:spcAft>
              <a:buSzPts val="1400"/>
              <a:buNone/>
            </a:pPr>
            <a:endParaRPr lang="es-MX" sz="1100"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sz="1100" b="1" noProof="0" dirty="0">
                <a:latin typeface="Arial"/>
                <a:ea typeface="Arial"/>
                <a:cs typeface="Arial"/>
                <a:sym typeface="Arial"/>
              </a:rPr>
              <a:t>Materiales de apoyo:  </a:t>
            </a:r>
            <a:r>
              <a:rPr lang="es-MX" sz="110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sz="1100"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dirty="0">
                <a:latin typeface="Arial"/>
                <a:ea typeface="Arial"/>
                <a:cs typeface="Arial"/>
                <a:sym typeface="Arial"/>
              </a:rPr>
              <a:t>Fuente:</a:t>
            </a:r>
            <a:r>
              <a:rPr lang="en-US" sz="1100" dirty="0">
                <a:latin typeface="Arial"/>
                <a:ea typeface="Arial"/>
                <a:cs typeface="Arial"/>
                <a:sym typeface="Arial"/>
              </a:rPr>
              <a:t> https://www.nolo.com/legal-encyclopedia/intestate-succession-alabama.html</a:t>
            </a:r>
            <a:endParaRPr sz="1100" dirty="0"/>
          </a:p>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20391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b274beff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2b274beff9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Esta es la sección introductoria para hablar sobre qué es la propiedad de herederos.</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a6e77e0532_8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g2a6e77e0532_8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La propiedad de herederos afecta múltiples niveles, desde el ámbito personal y familiar hasta el nivel comunitario.</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err="1">
                <a:latin typeface="Arial"/>
                <a:ea typeface="Arial"/>
                <a:cs typeface="Arial"/>
                <a:sym typeface="Arial"/>
              </a:rPr>
              <a:t>Matereiales</a:t>
            </a:r>
            <a:r>
              <a:rPr lang="es-MX" b="1" noProof="0" dirty="0">
                <a:latin typeface="Arial"/>
                <a:ea typeface="Arial"/>
                <a:cs typeface="Arial"/>
                <a:sym typeface="Arial"/>
              </a:rPr>
              <a:t>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noProof="0" dirty="0"/>
              <a:t>Instrucciones: </a:t>
            </a:r>
            <a:r>
              <a:rPr lang="es-MX" b="0" noProof="0" dirty="0"/>
              <a:t> Describa el objetivo general del currículo</a:t>
            </a:r>
            <a:endParaRPr lang="es-MX" noProof="0" dirty="0"/>
          </a:p>
          <a:p>
            <a:pPr marL="0" lvl="0" indent="0" algn="l" rtl="0">
              <a:lnSpc>
                <a:spcPct val="100000"/>
              </a:lnSpc>
              <a:spcBef>
                <a:spcPts val="0"/>
              </a:spcBef>
              <a:spcAft>
                <a:spcPts val="0"/>
              </a:spcAft>
              <a:buSzPts val="1100"/>
              <a:buNone/>
            </a:pPr>
            <a:endParaRPr lang="es-MX" b="0" noProof="0" dirty="0"/>
          </a:p>
          <a:p>
            <a:pPr marL="0" marR="0" lvl="0" indent="0" algn="l" rtl="0">
              <a:lnSpc>
                <a:spcPct val="100000"/>
              </a:lnSpc>
              <a:spcBef>
                <a:spcPts val="0"/>
              </a:spcBef>
              <a:spcAft>
                <a:spcPts val="0"/>
              </a:spcAft>
              <a:buClr>
                <a:schemeClr val="dk1"/>
              </a:buClr>
              <a:buSzPts val="1200"/>
              <a:buFont typeface="Calibri"/>
              <a:buNone/>
            </a:pPr>
            <a:r>
              <a:rPr lang="es-MX" b="1" noProof="0" dirty="0"/>
              <a:t>Tiempo</a:t>
            </a:r>
            <a:r>
              <a:rPr lang="es-MX" b="0" noProof="0" dirty="0"/>
              <a:t>: 1 minuto</a:t>
            </a:r>
            <a:endParaRPr lang="es-MX" noProof="0" dirty="0"/>
          </a:p>
          <a:p>
            <a:pPr marL="0" marR="0" lvl="0" indent="0" algn="l" rtl="0">
              <a:lnSpc>
                <a:spcPct val="100000"/>
              </a:lnSpc>
              <a:spcBef>
                <a:spcPts val="0"/>
              </a:spcBef>
              <a:spcAft>
                <a:spcPts val="0"/>
              </a:spcAft>
              <a:buClr>
                <a:schemeClr val="dk1"/>
              </a:buClr>
              <a:buSzPts val="1200"/>
              <a:buFont typeface="Calibri"/>
              <a:buNone/>
            </a:pPr>
            <a:endParaRPr lang="es-MX" b="0" noProof="0" dirty="0"/>
          </a:p>
          <a:p>
            <a:pPr marL="0" marR="0" lvl="0" indent="0" algn="l" rtl="0">
              <a:lnSpc>
                <a:spcPct val="100000"/>
              </a:lnSpc>
              <a:spcBef>
                <a:spcPts val="0"/>
              </a:spcBef>
              <a:spcAft>
                <a:spcPts val="0"/>
              </a:spcAft>
              <a:buClr>
                <a:schemeClr val="dk1"/>
              </a:buClr>
              <a:buSzPts val="1200"/>
              <a:buFont typeface="Calibri"/>
              <a:buNone/>
            </a:pPr>
            <a:r>
              <a:rPr lang="es-MX" b="1" noProof="0" dirty="0"/>
              <a:t>Material</a:t>
            </a:r>
            <a:r>
              <a:rPr lang="es-MX" b="0" noProof="0" dirty="0"/>
              <a:t>: Ninguno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Material de apoyo:  </a:t>
            </a:r>
            <a:r>
              <a:rPr lang="es-MX" b="0" noProof="0" dirty="0"/>
              <a:t>Ninguno</a:t>
            </a:r>
            <a:endParaRPr lang="es-MX" noProof="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s-MX" sz="2000" b="1" noProof="0" dirty="0">
                <a:solidFill>
                  <a:srgbClr val="000000"/>
                </a:solidFill>
                <a:latin typeface="Arial"/>
                <a:ea typeface="Arial"/>
                <a:cs typeface="Arial"/>
                <a:sym typeface="Arial"/>
              </a:rPr>
              <a:t>Instrucciones: </a:t>
            </a:r>
            <a:r>
              <a:rPr lang="es-MX" sz="2000" noProof="0" dirty="0">
                <a:solidFill>
                  <a:srgbClr val="000000"/>
                </a:solidFill>
                <a:latin typeface="Arial"/>
                <a:ea typeface="Arial"/>
                <a:cs typeface="Arial"/>
                <a:sym typeface="Arial"/>
              </a:rPr>
              <a:t>La propiedad de herederos puede limitar los usos permitidos de la tierra, incluyendo la generación de ingresos o la posibilidad de mejorarla; por ejemplo, obtener un préstamo para construir una estructura permanente, como una casa.</a:t>
            </a:r>
          </a:p>
          <a:p>
            <a:pPr marL="0" marR="0" lvl="0" indent="0" algn="l" rtl="0">
              <a:lnSpc>
                <a:spcPct val="100000"/>
              </a:lnSpc>
              <a:spcBef>
                <a:spcPts val="0"/>
              </a:spcBef>
              <a:spcAft>
                <a:spcPts val="0"/>
              </a:spcAft>
              <a:buClr>
                <a:schemeClr val="lt1"/>
              </a:buClr>
              <a:buSzPts val="1100"/>
              <a:buFont typeface="Arial"/>
              <a:buNone/>
            </a:pPr>
            <a:r>
              <a:rPr lang="es-MX" sz="2000" noProof="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lt1"/>
              </a:buClr>
              <a:buSzPts val="1100"/>
              <a:buFont typeface="Arial"/>
              <a:buNone/>
            </a:pPr>
            <a:r>
              <a:rPr lang="es-MX" noProof="0" dirty="0"/>
              <a:t>La propiedad de herederos limita la manera en que la tierra puede ser administrada.</a:t>
            </a:r>
          </a:p>
          <a:p>
            <a:pPr marL="0" marR="0" lvl="0" indent="0" algn="l" rtl="0">
              <a:lnSpc>
                <a:spcPct val="100000"/>
              </a:lnSpc>
              <a:spcBef>
                <a:spcPts val="0"/>
              </a:spcBef>
              <a:spcAft>
                <a:spcPts val="0"/>
              </a:spcAft>
              <a:buClr>
                <a:schemeClr val="lt1"/>
              </a:buClr>
              <a:buSzPts val="1100"/>
              <a:buFont typeface="Arial"/>
              <a:buNone/>
            </a:pPr>
            <a:r>
              <a:rPr lang="es-MX" noProof="0" dirty="0"/>
              <a:t>Los herederos deben ponerse de acuerdo para cualquier decisión relacionada con la tierra, incluida la división de las ganancias. </a:t>
            </a:r>
          </a:p>
          <a:p>
            <a:pPr marL="0" marR="0" lvl="0" indent="0" algn="l" rtl="0">
              <a:lnSpc>
                <a:spcPct val="100000"/>
              </a:lnSpc>
              <a:spcBef>
                <a:spcPts val="0"/>
              </a:spcBef>
              <a:spcAft>
                <a:spcPts val="0"/>
              </a:spcAft>
              <a:buClr>
                <a:schemeClr val="lt1"/>
              </a:buClr>
              <a:buSzPts val="1100"/>
              <a:buFont typeface="Arial"/>
              <a:buNone/>
            </a:pPr>
            <a:endParaRPr lang="es-MX" noProof="0" dirty="0"/>
          </a:p>
          <a:p>
            <a:pPr marL="0" marR="0" lvl="0" indent="0" algn="l" rtl="0">
              <a:lnSpc>
                <a:spcPct val="100000"/>
              </a:lnSpc>
              <a:spcBef>
                <a:spcPts val="0"/>
              </a:spcBef>
              <a:spcAft>
                <a:spcPts val="0"/>
              </a:spcAft>
              <a:buClr>
                <a:schemeClr val="lt1"/>
              </a:buClr>
              <a:buSzPts val="1100"/>
              <a:buFont typeface="Arial"/>
              <a:buNone/>
            </a:pPr>
            <a:r>
              <a:rPr lang="es-MX" noProof="0" dirty="0"/>
              <a:t>Por ejemplo:</a:t>
            </a:r>
          </a:p>
          <a:p>
            <a:pPr marL="0" marR="0" lvl="0" indent="0" algn="l" rtl="0">
              <a:lnSpc>
                <a:spcPct val="100000"/>
              </a:lnSpc>
              <a:spcBef>
                <a:spcPts val="0"/>
              </a:spcBef>
              <a:spcAft>
                <a:spcPts val="0"/>
              </a:spcAft>
              <a:buClr>
                <a:schemeClr val="lt1"/>
              </a:buClr>
              <a:buSzPts val="1100"/>
              <a:buFont typeface="Arial"/>
              <a:buNone/>
            </a:pPr>
            <a:r>
              <a:rPr lang="es-MX" noProof="0" dirty="0"/>
              <a:t>• Cosecha de madera y reforestación</a:t>
            </a:r>
          </a:p>
          <a:p>
            <a:pPr marL="0" marR="0" lvl="0" indent="0" algn="l" rtl="0">
              <a:lnSpc>
                <a:spcPct val="100000"/>
              </a:lnSpc>
              <a:spcBef>
                <a:spcPts val="0"/>
              </a:spcBef>
              <a:spcAft>
                <a:spcPts val="0"/>
              </a:spcAft>
              <a:buClr>
                <a:schemeClr val="lt1"/>
              </a:buClr>
              <a:buSzPts val="1100"/>
              <a:buFont typeface="Arial"/>
              <a:buNone/>
            </a:pPr>
            <a:r>
              <a:rPr lang="es-MX" noProof="0" dirty="0"/>
              <a:t>• Siembra y cosecha agrícola</a:t>
            </a:r>
          </a:p>
          <a:p>
            <a:pPr marL="0" marR="0" lvl="0" indent="0" algn="l" rtl="0">
              <a:lnSpc>
                <a:spcPct val="100000"/>
              </a:lnSpc>
              <a:spcBef>
                <a:spcPts val="0"/>
              </a:spcBef>
              <a:spcAft>
                <a:spcPts val="0"/>
              </a:spcAft>
              <a:buClr>
                <a:schemeClr val="lt1"/>
              </a:buClr>
              <a:buSzPts val="1100"/>
              <a:buFont typeface="Arial"/>
              <a:buNone/>
            </a:pPr>
            <a:r>
              <a:rPr lang="es-MX" noProof="0" dirty="0"/>
              <a:t>• Derechos minerales</a:t>
            </a:r>
          </a:p>
          <a:p>
            <a:pPr marL="0" marR="0" lvl="0" indent="0" algn="l" rtl="0">
              <a:lnSpc>
                <a:spcPct val="100000"/>
              </a:lnSpc>
              <a:spcBef>
                <a:spcPts val="0"/>
              </a:spcBef>
              <a:spcAft>
                <a:spcPts val="0"/>
              </a:spcAft>
              <a:buClr>
                <a:schemeClr val="lt1"/>
              </a:buClr>
              <a:buSzPts val="1100"/>
              <a:buFont typeface="Arial"/>
              <a:buNone/>
            </a:pPr>
            <a:r>
              <a:rPr lang="es-MX" noProof="0" dirty="0"/>
              <a:t>• Hipotecas y otros préstamos</a:t>
            </a:r>
          </a:p>
          <a:p>
            <a:pPr marL="0" marR="0" lvl="0" indent="0" algn="l" rtl="0">
              <a:lnSpc>
                <a:spcPct val="100000"/>
              </a:lnSpc>
              <a:spcBef>
                <a:spcPts val="0"/>
              </a:spcBef>
              <a:spcAft>
                <a:spcPts val="0"/>
              </a:spcAft>
              <a:buClr>
                <a:schemeClr val="lt1"/>
              </a:buClr>
              <a:buSzPts val="1100"/>
              <a:buFont typeface="Arial"/>
              <a:buNone/>
            </a:pPr>
            <a:r>
              <a:rPr lang="es-MX" noProof="0" dirty="0"/>
              <a:t>• Programas del USDA</a:t>
            </a:r>
          </a:p>
          <a:p>
            <a:pPr marL="0" marR="0" lvl="0" indent="0" algn="l" rtl="0">
              <a:lnSpc>
                <a:spcPct val="100000"/>
              </a:lnSpc>
              <a:spcBef>
                <a:spcPts val="0"/>
              </a:spcBef>
              <a:spcAft>
                <a:spcPts val="0"/>
              </a:spcAft>
              <a:buClr>
                <a:schemeClr val="lt1"/>
              </a:buClr>
              <a:buSzPts val="1100"/>
              <a:buFont typeface="Arial"/>
              <a:buNone/>
            </a:pPr>
            <a:r>
              <a:rPr lang="es-MX" noProof="0" dirty="0"/>
              <a:t>• Acuerdos de conservación.</a:t>
            </a:r>
            <a:endParaRPr lang="es-MX" sz="2000" noProof="0" dirty="0"/>
          </a:p>
          <a:p>
            <a:pPr marL="457200" marR="0" lvl="0" indent="-228600" algn="l" rtl="0">
              <a:lnSpc>
                <a:spcPct val="100000"/>
              </a:lnSpc>
              <a:spcBef>
                <a:spcPts val="0"/>
              </a:spcBef>
              <a:spcAft>
                <a:spcPts val="0"/>
              </a:spcAft>
              <a:buSzPts val="1400"/>
              <a:buNone/>
            </a:pPr>
            <a:endParaRPr lang="es-MX" sz="2000" noProof="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s-MX" sz="2000" b="1" noProof="0" dirty="0">
                <a:latin typeface="Arial"/>
                <a:ea typeface="Arial"/>
                <a:cs typeface="Arial"/>
                <a:sym typeface="Arial"/>
              </a:rPr>
              <a:t>Tiempo</a:t>
            </a:r>
            <a:r>
              <a:rPr lang="es-MX" sz="2000" noProof="0" dirty="0">
                <a:latin typeface="Arial"/>
                <a:ea typeface="Arial"/>
                <a:cs typeface="Arial"/>
                <a:sym typeface="Arial"/>
              </a:rPr>
              <a:t>: 5 minutos</a:t>
            </a:r>
            <a:endParaRPr lang="es-MX" sz="2000" noProof="0" dirty="0"/>
          </a:p>
          <a:p>
            <a:pPr marL="457200" marR="0" lvl="0" indent="-228600" algn="l" rtl="0">
              <a:lnSpc>
                <a:spcPct val="100000"/>
              </a:lnSpc>
              <a:spcBef>
                <a:spcPts val="0"/>
              </a:spcBef>
              <a:spcAft>
                <a:spcPts val="0"/>
              </a:spcAft>
              <a:buSzPts val="1400"/>
              <a:buNone/>
            </a:pPr>
            <a:endParaRPr lang="es-MX" sz="2000"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sz="2000" b="1" noProof="0" dirty="0">
                <a:latin typeface="Arial"/>
                <a:ea typeface="Arial"/>
                <a:cs typeface="Arial"/>
                <a:sym typeface="Arial"/>
              </a:rPr>
              <a:t>Materiales:  </a:t>
            </a:r>
            <a:r>
              <a:rPr lang="es-MX" sz="2000" noProof="0" dirty="0">
                <a:latin typeface="Arial"/>
                <a:ea typeface="Arial"/>
                <a:cs typeface="Arial"/>
                <a:sym typeface="Arial"/>
              </a:rPr>
              <a:t>Ninguno</a:t>
            </a:r>
            <a:endParaRPr lang="es-MX" sz="2000" noProof="0" dirty="0"/>
          </a:p>
          <a:p>
            <a:pPr marL="457200" marR="0" lvl="0" indent="-228600" algn="l" rtl="0">
              <a:lnSpc>
                <a:spcPct val="100000"/>
              </a:lnSpc>
              <a:spcBef>
                <a:spcPts val="0"/>
              </a:spcBef>
              <a:spcAft>
                <a:spcPts val="0"/>
              </a:spcAft>
              <a:buSzPts val="1400"/>
              <a:buNone/>
            </a:pPr>
            <a:endParaRPr lang="es-MX" sz="2000"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sz="2000" b="1" noProof="0" dirty="0">
                <a:latin typeface="Arial"/>
                <a:ea typeface="Arial"/>
                <a:cs typeface="Arial"/>
                <a:sym typeface="Arial"/>
              </a:rPr>
              <a:t>Material de apoyo:  </a:t>
            </a:r>
            <a:r>
              <a:rPr lang="es-MX" sz="2000" noProof="0" dirty="0">
                <a:latin typeface="Arial"/>
                <a:ea typeface="Arial"/>
                <a:cs typeface="Arial"/>
                <a:sym typeface="Arial"/>
              </a:rPr>
              <a:t>Ninguno</a:t>
            </a:r>
            <a:endParaRPr lang="es-MX" sz="2000" noProof="0" dirty="0"/>
          </a:p>
          <a:p>
            <a:pPr marL="0" marR="0" lvl="0" indent="0" algn="l" rtl="0">
              <a:lnSpc>
                <a:spcPct val="100000"/>
              </a:lnSpc>
              <a:spcBef>
                <a:spcPts val="0"/>
              </a:spcBef>
              <a:spcAft>
                <a:spcPts val="0"/>
              </a:spcAft>
              <a:buClr>
                <a:schemeClr val="lt1"/>
              </a:buClr>
              <a:buSzPts val="1100"/>
              <a:buFont typeface="Arial"/>
              <a:buNone/>
            </a:pPr>
            <a:endParaRPr sz="2000" dirty="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dirty="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dirty="0">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Aunque los propietarios de una propiedad de herederos poseen un activo, se trata de un activo con capacidades muy limitadas. Destaque estas limitaciones del activo.</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	• </a:t>
            </a:r>
            <a:r>
              <a:rPr lang="es-MX" b="1" noProof="0" dirty="0">
                <a:latin typeface="Arial"/>
                <a:ea typeface="Arial"/>
                <a:cs typeface="Arial"/>
                <a:sym typeface="Arial"/>
              </a:rPr>
              <a:t>Promueve la pobreza intergeneracional</a:t>
            </a:r>
            <a:r>
              <a:rPr lang="es-MX" noProof="0" dirty="0">
                <a:latin typeface="Arial"/>
                <a:ea typeface="Arial"/>
                <a:cs typeface="Arial"/>
                <a:sym typeface="Arial"/>
              </a:rPr>
              <a:t> – la falta de propiedad individual de la tierra dificulta la creación de riqueza.</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	• </a:t>
            </a:r>
            <a:r>
              <a:rPr lang="es-MX" b="1" noProof="0" dirty="0">
                <a:latin typeface="Arial"/>
                <a:ea typeface="Arial"/>
                <a:cs typeface="Arial"/>
                <a:sym typeface="Arial"/>
              </a:rPr>
              <a:t>Limita el uso pleno de la tierra </a:t>
            </a:r>
            <a:r>
              <a:rPr lang="es-MX" noProof="0" dirty="0">
                <a:latin typeface="Arial"/>
                <a:ea typeface="Arial"/>
                <a:cs typeface="Arial"/>
                <a:sym typeface="Arial"/>
              </a:rPr>
              <a:t>– algunos usos potenciales requieren el acuerdo de todos los herederos, lo cual puede ser difícil de lograr.</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	• </a:t>
            </a:r>
            <a:r>
              <a:rPr lang="es-MX" b="1" noProof="0" dirty="0">
                <a:latin typeface="Arial"/>
                <a:ea typeface="Arial"/>
                <a:cs typeface="Arial"/>
                <a:sym typeface="Arial"/>
              </a:rPr>
              <a:t>Dificulta asegurar la propiedad </a:t>
            </a:r>
            <a:r>
              <a:rPr lang="es-MX" noProof="0" dirty="0">
                <a:latin typeface="Arial"/>
                <a:ea typeface="Arial"/>
                <a:cs typeface="Arial"/>
                <a:sym typeface="Arial"/>
              </a:rPr>
              <a:t>– puede requerirse prueba de propiedad, algo complicado para los herederos.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	• </a:t>
            </a:r>
            <a:r>
              <a:rPr lang="es-MX" b="1" noProof="0" dirty="0">
                <a:latin typeface="Arial"/>
                <a:ea typeface="Arial"/>
                <a:cs typeface="Arial"/>
                <a:sym typeface="Arial"/>
              </a:rPr>
              <a:t>Bloquea el acceso a algunos programas federales </a:t>
            </a:r>
            <a:r>
              <a:rPr lang="es-MX" noProof="0" dirty="0">
                <a:latin typeface="Arial"/>
                <a:ea typeface="Arial"/>
                <a:cs typeface="Arial"/>
                <a:sym typeface="Arial"/>
              </a:rPr>
              <a:t>– ciertos programas federales exigen comprobación de propiedad para poder participar.</a:t>
            </a:r>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628650" marR="0" lvl="1" indent="-101600" algn="l" rtl="0">
              <a:lnSpc>
                <a:spcPct val="100000"/>
              </a:lnSpc>
              <a:spcBef>
                <a:spcPts val="0"/>
              </a:spcBef>
              <a:spcAft>
                <a:spcPts val="0"/>
              </a:spcAft>
              <a:buClr>
                <a:schemeClr val="lt1"/>
              </a:buClr>
              <a:buSzPts val="1100"/>
              <a:buFont typeface="Arial"/>
              <a:buNone/>
            </a:pPr>
            <a:endParaRPr lang="es-MX" sz="1800" b="0" i="0" u="none" strike="noStrike" cap="none" noProof="0" dirty="0">
              <a:solidFill>
                <a:schemeClr val="lt1"/>
              </a:solidFill>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4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t>Instrucciones:</a:t>
            </a:r>
          </a:p>
          <a:p>
            <a:pPr marL="0" marR="0" lvl="0" indent="0" algn="l" rtl="0">
              <a:lnSpc>
                <a:spcPct val="100000"/>
              </a:lnSpc>
              <a:spcBef>
                <a:spcPts val="0"/>
              </a:spcBef>
              <a:spcAft>
                <a:spcPts val="0"/>
              </a:spcAft>
              <a:buSzPts val="1400"/>
              <a:buNone/>
            </a:pPr>
            <a:r>
              <a:rPr lang="es-MX" noProof="0" dirty="0"/>
              <a:t>Aunque los propietarios de una propiedad de herederos poseen un bien, se trata de un bien con capacidades muy limitadas. Destaque estas limitaciones, especialmente cuando se intenta participar en programas federales como los del USDA o FEMA.</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4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1" indent="0" algn="l" rtl="0">
              <a:lnSpc>
                <a:spcPct val="90000"/>
              </a:lnSpc>
              <a:spcBef>
                <a:spcPts val="0"/>
              </a:spcBef>
              <a:spcAft>
                <a:spcPts val="0"/>
              </a:spcAft>
              <a:buSzPts val="1946"/>
              <a:buNone/>
            </a:pPr>
            <a:r>
              <a:rPr lang="es-MX" sz="1200" b="1" noProof="0" dirty="0">
                <a:solidFill>
                  <a:schemeClr val="dk1"/>
                </a:solidFill>
              </a:rPr>
              <a:t>Instrucciones:</a:t>
            </a:r>
          </a:p>
          <a:p>
            <a:pPr marL="457200" lvl="1" indent="0" algn="l" rtl="0">
              <a:lnSpc>
                <a:spcPct val="90000"/>
              </a:lnSpc>
              <a:spcBef>
                <a:spcPts val="0"/>
              </a:spcBef>
              <a:spcAft>
                <a:spcPts val="0"/>
              </a:spcAft>
              <a:buSzPts val="1946"/>
              <a:buNone/>
            </a:pPr>
            <a:r>
              <a:rPr lang="es-MX" sz="1200" noProof="0" dirty="0">
                <a:solidFill>
                  <a:schemeClr val="dk1"/>
                </a:solidFill>
              </a:rPr>
              <a:t>Esta diapositiva muestra cómo las limitaciones en el uso de la propiedad de herederos terminan afectando a la comunidad.</a:t>
            </a:r>
          </a:p>
          <a:p>
            <a:pPr marL="457200" lvl="1" indent="0" algn="l" rtl="0">
              <a:lnSpc>
                <a:spcPct val="90000"/>
              </a:lnSpc>
              <a:spcBef>
                <a:spcPts val="0"/>
              </a:spcBef>
              <a:spcAft>
                <a:spcPts val="0"/>
              </a:spcAft>
              <a:buSzPts val="1946"/>
              <a:buNone/>
            </a:pPr>
            <a:endParaRPr lang="es-MX" sz="1200" noProof="0" dirty="0">
              <a:solidFill>
                <a:schemeClr val="dk1"/>
              </a:solidFill>
            </a:endParaRPr>
          </a:p>
          <a:p>
            <a:pPr marL="158750" lvl="0" indent="0" algn="l" rtl="0">
              <a:lnSpc>
                <a:spcPct val="100000"/>
              </a:lnSpc>
              <a:spcBef>
                <a:spcPts val="0"/>
              </a:spcBef>
              <a:spcAft>
                <a:spcPts val="0"/>
              </a:spcAft>
              <a:buSzPts val="1100"/>
              <a:buNone/>
            </a:pPr>
            <a:r>
              <a:rPr lang="es-MX" noProof="0" dirty="0"/>
              <a:t>Si la propiedad de herederos afecta la manera en que se gestiona la tierra y esta no puede desarrollarse a su máximo potencial, la comunidad pierde ingresos fiscales que podrían generarse a partir de un mayor desarrollo y mejoras. Esto impacta directamente en:</a:t>
            </a:r>
          </a:p>
          <a:p>
            <a:pPr marL="1530350" lvl="3" indent="0" algn="l" rtl="0">
              <a:lnSpc>
                <a:spcPct val="100000"/>
              </a:lnSpc>
              <a:spcBef>
                <a:spcPts val="0"/>
              </a:spcBef>
              <a:spcAft>
                <a:spcPts val="0"/>
              </a:spcAft>
              <a:buSzPts val="1100"/>
              <a:buNone/>
            </a:pPr>
            <a:endParaRPr lang="es-MX" noProof="0" dirty="0"/>
          </a:p>
          <a:p>
            <a:pPr marL="1530350" lvl="3" indent="0" algn="l" rtl="0">
              <a:lnSpc>
                <a:spcPct val="100000"/>
              </a:lnSpc>
              <a:spcBef>
                <a:spcPts val="0"/>
              </a:spcBef>
              <a:spcAft>
                <a:spcPts val="0"/>
              </a:spcAft>
              <a:buSzPts val="1100"/>
              <a:buNone/>
            </a:pPr>
            <a:r>
              <a:rPr lang="es-MX" noProof="0" dirty="0"/>
              <a:t>• Carreteras y puentes</a:t>
            </a:r>
          </a:p>
          <a:p>
            <a:pPr marL="1530350" lvl="3" indent="0" algn="l" rtl="0">
              <a:lnSpc>
                <a:spcPct val="100000"/>
              </a:lnSpc>
              <a:spcBef>
                <a:spcPts val="0"/>
              </a:spcBef>
              <a:spcAft>
                <a:spcPts val="0"/>
              </a:spcAft>
              <a:buSzPts val="1100"/>
              <a:buNone/>
            </a:pPr>
            <a:r>
              <a:rPr lang="es-MX" noProof="0" dirty="0"/>
              <a:t>• Servicios de bomberos y seguridad</a:t>
            </a:r>
          </a:p>
          <a:p>
            <a:pPr marL="1530350" lvl="3" indent="0" algn="l" rtl="0">
              <a:lnSpc>
                <a:spcPct val="100000"/>
              </a:lnSpc>
              <a:spcBef>
                <a:spcPts val="0"/>
              </a:spcBef>
              <a:spcAft>
                <a:spcPts val="0"/>
              </a:spcAft>
              <a:buSzPts val="1100"/>
              <a:buNone/>
            </a:pPr>
            <a:r>
              <a:rPr lang="es-MX" noProof="0" dirty="0"/>
              <a:t>• Saneamiento</a:t>
            </a:r>
          </a:p>
          <a:p>
            <a:pPr marL="1530350" lvl="3" indent="0" algn="l" rtl="0">
              <a:lnSpc>
                <a:spcPct val="100000"/>
              </a:lnSpc>
              <a:spcBef>
                <a:spcPts val="0"/>
              </a:spcBef>
              <a:spcAft>
                <a:spcPts val="0"/>
              </a:spcAft>
              <a:buSzPts val="1100"/>
              <a:buNone/>
            </a:pPr>
            <a:r>
              <a:rPr lang="es-MX" noProof="0" dirty="0"/>
              <a:t>• Educación</a:t>
            </a:r>
          </a:p>
          <a:p>
            <a:pPr marL="158750" lvl="0" indent="0" algn="l" rtl="0">
              <a:lnSpc>
                <a:spcPct val="100000"/>
              </a:lnSpc>
              <a:spcBef>
                <a:spcPts val="0"/>
              </a:spcBef>
              <a:spcAft>
                <a:spcPts val="0"/>
              </a:spcAft>
              <a:buSzPts val="1100"/>
              <a:buNone/>
            </a:pPr>
            <a:endParaRPr lang="es-MX" noProof="0" dirty="0"/>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b="0" noProof="0" dirty="0">
                <a:latin typeface="Arial"/>
                <a:ea typeface="Arial"/>
                <a:cs typeface="Arial"/>
                <a:sym typeface="Arial"/>
              </a:rPr>
              <a:t>Ninguno</a:t>
            </a:r>
            <a:endParaRPr lang="es-MX" b="0"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noProof="0" dirty="0">
                <a:latin typeface="Arial"/>
                <a:ea typeface="Arial"/>
                <a:cs typeface="Arial"/>
                <a:sym typeface="Arial"/>
              </a:rPr>
              <a:t>Revise estos puntos de resumen para prepararse para la siguiente sección.</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abf99d610a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2abf99d610a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s-MX" b="1" noProof="0" dirty="0"/>
              <a:t>Instrucciones:</a:t>
            </a:r>
          </a:p>
          <a:p>
            <a:pPr marL="0" lvl="0" indent="0" algn="l" rtl="0">
              <a:lnSpc>
                <a:spcPct val="100000"/>
              </a:lnSpc>
              <a:spcBef>
                <a:spcPts val="0"/>
              </a:spcBef>
              <a:spcAft>
                <a:spcPts val="0"/>
              </a:spcAft>
              <a:buSzPts val="1400"/>
              <a:buNone/>
            </a:pPr>
            <a:r>
              <a:rPr lang="es-MX" noProof="0" dirty="0"/>
              <a:t>Esta sección introduce los obstáculos legales y culturales que pueden enfrentar los propietarios de propiedades de herederos. Tanto las consideraciones legales como las culturales son fundamentales para determinar cómo se transmite y utiliza la tierra de una generación a la siguiente.</a:t>
            </a:r>
          </a:p>
          <a:p>
            <a:pPr marL="0" lvl="0" indent="0" algn="l" rtl="0">
              <a:lnSpc>
                <a:spcPct val="100000"/>
              </a:lnSpc>
              <a:spcBef>
                <a:spcPts val="0"/>
              </a:spcBef>
              <a:spcAft>
                <a:spcPts val="0"/>
              </a:spcAft>
              <a:buSzPts val="1400"/>
              <a:buNone/>
            </a:pPr>
            <a:endParaRPr lang="es-MX" noProof="0" dirty="0"/>
          </a:p>
          <a:p>
            <a:pPr marL="0" lvl="0" indent="0" algn="l" rtl="0">
              <a:lnSpc>
                <a:spcPct val="100000"/>
              </a:lnSpc>
              <a:spcBef>
                <a:spcPts val="0"/>
              </a:spcBef>
              <a:spcAft>
                <a:spcPts val="0"/>
              </a:spcAft>
              <a:buSzPts val="1400"/>
              <a:buNone/>
            </a:pPr>
            <a:r>
              <a:rPr lang="es-MX" b="1" noProof="0" dirty="0"/>
              <a:t>Tiempo</a:t>
            </a:r>
            <a:r>
              <a:rPr lang="es-MX" noProof="0" dirty="0"/>
              <a:t>: 1 minuto</a:t>
            </a:r>
          </a:p>
          <a:p>
            <a:pPr marL="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SzPts val="1400"/>
              <a:buNone/>
            </a:pPr>
            <a:r>
              <a:rPr lang="es-MX" b="1" noProof="0" dirty="0"/>
              <a:t>Materiales:  </a:t>
            </a:r>
            <a:r>
              <a:rPr lang="es-MX" b="0" noProof="0" dirty="0"/>
              <a:t>Ninguno</a:t>
            </a:r>
            <a:endParaRPr lang="es-MX" noProof="0" dirty="0"/>
          </a:p>
          <a:p>
            <a:pPr marL="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SzPts val="1400"/>
              <a:buNone/>
            </a:pPr>
            <a:r>
              <a:rPr lang="es-MX" b="1" noProof="0" dirty="0"/>
              <a:t>Material de apoyo:  </a:t>
            </a:r>
            <a:r>
              <a:rPr lang="es-MX" noProof="0" dirty="0"/>
              <a:t>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Algunas personas podrían asumir rápidamente que todo lo que se necesita es un testamento. Sin embargo, varios factores adicionales entran en juego cuando las familias navegan este proceso.</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400"/>
              <a:buFont typeface="Arial"/>
              <a:buNone/>
            </a:pP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Esta diapositiva profundiza en el “sí/no” explicado anteriormente. Tenga en cuenta que, además de las diapositivas de esta sección general, este currículo incluye una sección más detallada sobre la prevención de la propiedad de herederos mediante la planificación patrimonial</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2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Existen varias barreras para transferir tierras. Algunas de las más mencionadas se enumeran aquí.</a:t>
            </a:r>
          </a:p>
          <a:p>
            <a:pPr marL="457200" lvl="1" indent="0" algn="l" rtl="0">
              <a:lnSpc>
                <a:spcPct val="100000"/>
              </a:lnSpc>
              <a:spcBef>
                <a:spcPts val="0"/>
              </a:spcBef>
              <a:spcAft>
                <a:spcPts val="0"/>
              </a:spcAft>
              <a:buSzPts val="1100"/>
              <a:buNone/>
            </a:pPr>
            <a:endParaRPr lang="es-MX" noProof="0" dirty="0"/>
          </a:p>
          <a:p>
            <a:pPr marL="457200" lvl="1" indent="0" algn="l" rtl="0">
              <a:lnSpc>
                <a:spcPct val="100000"/>
              </a:lnSpc>
              <a:spcBef>
                <a:spcPts val="0"/>
              </a:spcBef>
              <a:spcAft>
                <a:spcPts val="0"/>
              </a:spcAft>
              <a:buSzPts val="1100"/>
              <a:buNone/>
            </a:pPr>
            <a:r>
              <a:rPr lang="es-MX" noProof="0" dirty="0"/>
              <a:t>Estudios previos han encontrado que un gran porcentaje de los estadounidenses en general no tiene testamento (a menudo hasta un 50%). El porcentaje de afroamericanos sin testamento es significativamente mayor, acercándose al 70% o más. Las razones para no redactar un testamento u otros tipos de planificación patrimonial incluyen la desinformación sobre cómo, cuándo o a quién incluir en un testamento; el deseo de evitar disputas familiares sobre quién recibirá qué bienes; e incluso creencias de que escribir un testamento indica que una persona está lista para morir o que podría provocar la muerte.</a:t>
            </a:r>
          </a:p>
          <a:p>
            <a:pPr marL="457200" lvl="1" indent="0" algn="l" rtl="0">
              <a:lnSpc>
                <a:spcPct val="100000"/>
              </a:lnSpc>
              <a:spcBef>
                <a:spcPts val="0"/>
              </a:spcBef>
              <a:spcAft>
                <a:spcPts val="0"/>
              </a:spcAft>
              <a:buSzPts val="1100"/>
              <a:buNone/>
            </a:pPr>
            <a:endParaRPr lang="es-MX" noProof="0" dirty="0"/>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El costo de contratar a un abogado no es insignificante, aunque algunos pueden ofrecer tarifas ajustadas</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según los ingresos.</a:t>
            </a:r>
          </a:p>
          <a:p>
            <a:pPr marL="457200" marR="0" lvl="0" indent="-228600" algn="l" rtl="0">
              <a:lnSpc>
                <a:spcPct val="100000"/>
              </a:lnSpc>
              <a:spcBef>
                <a:spcPts val="0"/>
              </a:spcBef>
              <a:spcAft>
                <a:spcPts val="0"/>
              </a:spcAft>
              <a:buSzPts val="1400"/>
              <a:buNone/>
            </a:pPr>
            <a:endParaRPr lang="es-MX" b="0"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Muchos propietarios de tierras han tenido experiencias previas o han escuchado historias sobre abogados, jueces y otros funcionarios del condado que participaron en esquemas para despojar de tierras.</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b="0"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 </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La cultura también puede desempeñar un papel en la creación de barreras.   Por ejemplo:</a:t>
            </a:r>
          </a:p>
          <a:p>
            <a:pPr marL="457200" marR="0" lvl="0" indent="-228600" algn="l" rtl="0">
              <a:lnSpc>
                <a:spcPct val="100000"/>
              </a:lnSpc>
              <a:spcBef>
                <a:spcPts val="0"/>
              </a:spcBef>
              <a:spcAft>
                <a:spcPts val="0"/>
              </a:spcAft>
              <a:buSzPts val="1400"/>
              <a:buNone/>
            </a:pPr>
            <a:endParaRPr lang="es-MX" b="0"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La tierra no es una mercancía para vender. Algunas personas consideran que la tierra forma parte de la familia de una manera distinta a otros bienes financieros. Por ello, no se la ve como una mercancía que deba venderse.</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Tabú sobre hablar de la muerte. En algunas culturas, hablar de la muerte se considera un ‘tabú’, lo que puede dificultar las conversaciones sobre prevención o resolución.</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La tierra proporciona un hogar al que todos pueden regresar. En algunas culturas se valora tener un ‘hogar familiar’ donde todas las generaciones puedan reunirse.</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La tierra brinda una conexión religiosa que debe respetarse. La historia de la tierra también debe respetarse.</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b="0"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 </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Instrucciones: </a:t>
            </a:r>
            <a:r>
              <a:rPr lang="es-MX" b="0" noProof="0" dirty="0">
                <a:solidFill>
                  <a:schemeClr val="dk1"/>
                </a:solidFill>
              </a:rPr>
              <a:t>Esta diapositiva destaca las organizaciones asociadas que han trabajado conjuntamente para desarrollar materiales y organizar capacitaciones.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s-MX" sz="1100" b="0" i="0" u="none" strike="noStrike" cap="none" noProof="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s-MX" sz="1100" b="0" i="0" u="none" strike="noStrike" cap="none" noProof="0" dirty="0">
                <a:solidFill>
                  <a:srgbClr val="000000"/>
                </a:solidFill>
                <a:effectLst/>
                <a:latin typeface="Arial"/>
                <a:ea typeface="Arial"/>
                <a:cs typeface="Arial"/>
                <a:sym typeface="Arial"/>
              </a:rPr>
              <a:t>Este material fue desarrollado y la capacitación para instructores se proporcionó como una colaboración con el </a:t>
            </a:r>
            <a:r>
              <a:rPr lang="es-MX" sz="1100" b="0" i="0" u="none" strike="noStrike" cap="none" noProof="0" dirty="0" err="1">
                <a:solidFill>
                  <a:srgbClr val="000000"/>
                </a:solidFill>
                <a:effectLst/>
                <a:latin typeface="Arial"/>
                <a:ea typeface="Arial"/>
                <a:cs typeface="Arial"/>
                <a:sym typeface="Arial"/>
              </a:rPr>
              <a:t>National</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Policy</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Research</a:t>
            </a:r>
            <a:r>
              <a:rPr lang="es-MX" sz="1100" b="0" i="0" u="none" strike="noStrike" cap="none" noProof="0" dirty="0">
                <a:solidFill>
                  <a:srgbClr val="000000"/>
                </a:solidFill>
                <a:effectLst/>
                <a:latin typeface="Arial"/>
                <a:ea typeface="Arial"/>
                <a:cs typeface="Arial"/>
                <a:sym typeface="Arial"/>
              </a:rPr>
              <a:t> Center de la Universidad Estatal de </a:t>
            </a:r>
            <a:r>
              <a:rPr lang="es-MX" sz="1100" b="0" i="0" u="none" strike="noStrike" cap="none" noProof="0" dirty="0" err="1">
                <a:solidFill>
                  <a:srgbClr val="000000"/>
                </a:solidFill>
                <a:effectLst/>
                <a:latin typeface="Arial"/>
                <a:ea typeface="Arial"/>
                <a:cs typeface="Arial"/>
                <a:sym typeface="Arial"/>
              </a:rPr>
              <a:t>Alcorn</a:t>
            </a:r>
            <a:r>
              <a:rPr lang="es-MX" sz="1100" b="0" i="0" u="none" strike="noStrike" cap="none" noProof="0" dirty="0">
                <a:solidFill>
                  <a:srgbClr val="000000"/>
                </a:solidFill>
                <a:effectLst/>
                <a:latin typeface="Arial"/>
                <a:ea typeface="Arial"/>
                <a:cs typeface="Arial"/>
                <a:sym typeface="Arial"/>
              </a:rPr>
              <a:t>,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Extension </a:t>
            </a:r>
            <a:r>
              <a:rPr lang="es-MX" sz="1100" b="0" i="0" u="none" strike="noStrike" cap="none" noProof="0" dirty="0" err="1">
                <a:solidFill>
                  <a:srgbClr val="000000"/>
                </a:solidFill>
                <a:effectLst/>
                <a:latin typeface="Arial"/>
                <a:ea typeface="Arial"/>
                <a:cs typeface="Arial"/>
                <a:sym typeface="Arial"/>
              </a:rPr>
              <a:t>Risk</a:t>
            </a:r>
            <a:r>
              <a:rPr lang="es-MX" sz="1100" b="0" i="0" u="none" strike="noStrike" cap="none" noProof="0" dirty="0">
                <a:solidFill>
                  <a:srgbClr val="000000"/>
                </a:solidFill>
                <a:effectLst/>
                <a:latin typeface="Arial"/>
                <a:ea typeface="Arial"/>
                <a:cs typeface="Arial"/>
                <a:sym typeface="Arial"/>
              </a:rPr>
              <a:t> Management </a:t>
            </a:r>
            <a:r>
              <a:rPr lang="es-MX" sz="1100" b="0" i="0" u="none" strike="noStrike" cap="none" noProof="0" dirty="0" err="1">
                <a:solidFill>
                  <a:srgbClr val="000000"/>
                </a:solidFill>
                <a:effectLst/>
                <a:latin typeface="Arial"/>
                <a:ea typeface="Arial"/>
                <a:cs typeface="Arial"/>
                <a:sym typeface="Arial"/>
              </a:rPr>
              <a:t>Education</a:t>
            </a:r>
            <a:r>
              <a:rPr lang="es-MX" sz="1100" b="0" i="0" u="none" strike="noStrike" cap="none" noProof="0" dirty="0">
                <a:solidFill>
                  <a:srgbClr val="000000"/>
                </a:solidFill>
                <a:effectLst/>
                <a:latin typeface="Arial"/>
                <a:ea typeface="Arial"/>
                <a:cs typeface="Arial"/>
                <a:sym typeface="Arial"/>
              </a:rPr>
              <a:t> Center y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Rural </a:t>
            </a:r>
            <a:r>
              <a:rPr lang="es-MX" sz="1100" b="0" i="0" u="none" strike="noStrike" cap="none" noProof="0" dirty="0" err="1">
                <a:solidFill>
                  <a:srgbClr val="000000"/>
                </a:solidFill>
                <a:effectLst/>
                <a:latin typeface="Arial"/>
                <a:ea typeface="Arial"/>
                <a:cs typeface="Arial"/>
                <a:sym typeface="Arial"/>
              </a:rPr>
              <a:t>Development</a:t>
            </a:r>
            <a:r>
              <a:rPr lang="es-MX" sz="1100" b="0" i="0" u="none" strike="noStrike" cap="none" noProof="0" dirty="0">
                <a:solidFill>
                  <a:srgbClr val="000000"/>
                </a:solidFill>
                <a:effectLst/>
                <a:latin typeface="Arial"/>
                <a:ea typeface="Arial"/>
                <a:cs typeface="Arial"/>
                <a:sym typeface="Arial"/>
              </a:rPr>
              <a:t> Center, alojado en la Universidad Estatal de Misisipi, con financiamiento parcial del USDA. </a:t>
            </a: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Tiempo</a:t>
            </a:r>
            <a:r>
              <a:rPr lang="es-MX" noProof="0" dirty="0">
                <a:solidFill>
                  <a:schemeClr val="dk1"/>
                </a:solidFill>
              </a:rPr>
              <a:t>: 1 minuto</a:t>
            </a:r>
          </a:p>
          <a:p>
            <a:pPr marL="0" lvl="0" indent="0" algn="l" rtl="0">
              <a:lnSpc>
                <a:spcPct val="100000"/>
              </a:lnSpc>
              <a:spcBef>
                <a:spcPts val="0"/>
              </a:spcBef>
              <a:spcAft>
                <a:spcPts val="0"/>
              </a:spcAft>
              <a:buClr>
                <a:schemeClr val="dk1"/>
              </a:buClr>
              <a:buSzPts val="1400"/>
              <a:buFont typeface="Arial"/>
              <a:buNone/>
            </a:pPr>
            <a:endParaRPr lang="es-MX" b="1"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Materiales:  </a:t>
            </a:r>
            <a:r>
              <a:rPr lang="es-MX" noProof="0" dirty="0">
                <a:solidFill>
                  <a:schemeClr val="dk1"/>
                </a:solidFill>
              </a:rPr>
              <a:t>Ninguno</a:t>
            </a: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 de apoyo:  </a:t>
            </a:r>
            <a:r>
              <a:rPr lang="es-MX" noProof="0" dirty="0">
                <a:solidFill>
                  <a:schemeClr val="dk1"/>
                </a:solidFill>
              </a:rPr>
              <a:t>Ninguno</a:t>
            </a: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243" name="Google Shape;24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Otras barreras culturales incluyen:</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Los herederos que viven más lejos de la tierra pueden darle menor prioridad a mantenerla intacta.</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No todos los herederos pueden estar de acuerdo sobre cómo debe usarse la tierra y cómo debe accederse a ella.</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Las generaciones más jóvenes pueden valorar la tierra de manera diferente a las generaciones mayores.”</a:t>
            </a:r>
          </a:p>
          <a:p>
            <a:pPr marL="457200" marR="0" lvl="0" indent="-228600" algn="l" rtl="0">
              <a:lnSpc>
                <a:spcPct val="100000"/>
              </a:lnSpc>
              <a:spcBef>
                <a:spcPts val="0"/>
              </a:spcBef>
              <a:spcAft>
                <a:spcPts val="0"/>
              </a:spcAft>
              <a:buSzPts val="1400"/>
              <a:buNone/>
            </a:pPr>
            <a:endParaRPr lang="es-MX" b="0" noProof="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noProof="0" dirty="0"/>
          </a:p>
          <a:p>
            <a:pPr marL="457200" marR="0" lvl="0" indent="-228600" algn="l" rtl="0">
              <a:lnSpc>
                <a:spcPct val="100000"/>
              </a:lnSpc>
              <a:spcBef>
                <a:spcPts val="0"/>
              </a:spcBef>
              <a:spcAft>
                <a:spcPts val="0"/>
              </a:spcAft>
              <a:buSzPts val="1400"/>
              <a:buNone/>
            </a:pPr>
            <a:endParaRPr lang="es-MX"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b="0" noProof="0" dirty="0"/>
          </a:p>
          <a:p>
            <a:pPr marL="457200" marR="0" lvl="0" indent="-228600" algn="l" rtl="0">
              <a:lnSpc>
                <a:spcPct val="100000"/>
              </a:lnSpc>
              <a:spcBef>
                <a:spcPts val="0"/>
              </a:spcBef>
              <a:spcAft>
                <a:spcPts val="0"/>
              </a:spcAft>
              <a:buSzPts val="1400"/>
              <a:buNone/>
            </a:pPr>
            <a:endParaRPr lang="es-MX"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MX" b="1" noProof="0" dirty="0"/>
              <a:t>Instrucciones</a:t>
            </a:r>
            <a:r>
              <a:rPr lang="es-MX" noProof="0" dirty="0"/>
              <a:t>: Por otro lado, algunas familias prefieren que todos los miembros tengan igual acceso a la tierra familiar. Lamentablemente, además de las consecuencias económicas de la propiedad heredada (mencionadas anteriormente), tener un título no asegurado significa que la tierra es vulnerable a ventas por partición (como se verá en las próximas diapositivas).</a:t>
            </a:r>
          </a:p>
          <a:p>
            <a:pPr marL="457200" marR="0" lvl="0" indent="-228600" algn="l" rtl="0">
              <a:lnSpc>
                <a:spcPct val="100000"/>
              </a:lnSpc>
              <a:spcBef>
                <a:spcPts val="0"/>
              </a:spcBef>
              <a:spcAft>
                <a:spcPts val="0"/>
              </a:spcAft>
              <a:buSzPts val="1400"/>
              <a:buNone/>
            </a:pPr>
            <a:endParaRPr lang="es-MX" noProof="0" dirty="0"/>
          </a:p>
          <a:p>
            <a:pPr marL="457200" marR="0" lvl="0" indent="-228600" algn="l" rtl="0">
              <a:lnSpc>
                <a:spcPct val="100000"/>
              </a:lnSpc>
              <a:spcBef>
                <a:spcPts val="0"/>
              </a:spcBef>
              <a:spcAft>
                <a:spcPts val="0"/>
              </a:spcAft>
              <a:buSzPts val="1400"/>
              <a:buNone/>
            </a:pPr>
            <a:r>
              <a:rPr lang="es-MX" noProof="0" dirty="0"/>
              <a:t>Lea esta cita.</a:t>
            </a:r>
          </a:p>
          <a:p>
            <a:pPr marL="457200" marR="0" lvl="0" indent="-228600" algn="l" rtl="0">
              <a:lnSpc>
                <a:spcPct val="100000"/>
              </a:lnSpc>
              <a:spcBef>
                <a:spcPts val="0"/>
              </a:spcBef>
              <a:spcAft>
                <a:spcPts val="0"/>
              </a:spcAft>
              <a:buSzPts val="1400"/>
              <a:buNone/>
            </a:pPr>
            <a:endParaRPr lang="es-MX" noProof="0" dirty="0"/>
          </a:p>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Comenten en pareja</a:t>
            </a:r>
            <a:r>
              <a:rPr lang="es-MX" noProof="0" dirty="0">
                <a:latin typeface="Arial"/>
                <a:ea typeface="Arial"/>
                <a:cs typeface="Arial"/>
                <a:sym typeface="Arial"/>
              </a:rPr>
              <a:t>: ¿Qué parte de esta cita se parece a cómo piensa su familia sobre la tierra? ¿Qué parte es distinta?</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b="0" noProof="0" dirty="0">
                <a:latin typeface="Arial"/>
                <a:ea typeface="Arial"/>
                <a:cs typeface="Arial"/>
                <a:sym typeface="Arial"/>
              </a:rPr>
              <a:t>Ninguno</a:t>
            </a:r>
            <a:endParaRPr lang="es-MX" b="0"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noProof="0" dirty="0">
                <a:latin typeface="Arial"/>
                <a:ea typeface="Arial"/>
                <a:cs typeface="Arial"/>
                <a:sym typeface="Arial"/>
              </a:rPr>
              <a:t>Lea esta cita.</a:t>
            </a:r>
            <a:endParaRPr lang="es-MX" b="0" noProof="0" dirty="0">
              <a:latin typeface="Arial"/>
              <a:ea typeface="Arial"/>
              <a:cs typeface="Arial"/>
              <a:sym typeface="Arial"/>
            </a:endParaRPr>
          </a:p>
          <a:p>
            <a:pPr marL="0" marR="0" lvl="0" indent="0" algn="l" rtl="0">
              <a:lnSpc>
                <a:spcPct val="100000"/>
              </a:lnSpc>
              <a:spcBef>
                <a:spcPts val="0"/>
              </a:spcBef>
              <a:spcAft>
                <a:spcPts val="0"/>
              </a:spcAft>
              <a:buSzPts val="1400"/>
              <a:buNone/>
            </a:pPr>
            <a:endParaRPr lang="es-MX" b="0"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En pareja o en grupo: </a:t>
            </a:r>
            <a:r>
              <a:rPr lang="es-MX" b="0" noProof="0" dirty="0">
                <a:latin typeface="Arial"/>
                <a:ea typeface="Arial"/>
                <a:cs typeface="Arial"/>
                <a:sym typeface="Arial"/>
              </a:rPr>
              <a:t>¿Ven esta situación en su familia? ¿Qué interés observan en las generaciones más jóvenes en mantener la tierra?</a:t>
            </a:r>
          </a:p>
          <a:p>
            <a:pPr marL="0" marR="0" lvl="0" indent="457200" algn="l" rtl="0">
              <a:lnSpc>
                <a:spcPct val="100000"/>
              </a:lnSpc>
              <a:spcBef>
                <a:spcPts val="0"/>
              </a:spcBef>
              <a:spcAft>
                <a:spcPts val="0"/>
              </a:spcAft>
              <a:buSzPts val="1400"/>
              <a:buNone/>
            </a:pPr>
            <a:r>
              <a:rPr lang="es-MX" b="0" noProof="0" dirty="0">
                <a:latin typeface="Arial"/>
                <a:ea typeface="Arial"/>
                <a:cs typeface="Arial"/>
                <a:sym typeface="Arial"/>
              </a:rPr>
              <a:t>¿Qué desafíos podrían surgir si alguno de los herederos ya no está interesado en conservar la tierra?</a:t>
            </a:r>
          </a:p>
          <a:p>
            <a:pPr marL="0" lvl="0" indent="0" algn="l" rtl="0">
              <a:lnSpc>
                <a:spcPct val="100000"/>
              </a:lnSpc>
              <a:spcBef>
                <a:spcPts val="0"/>
              </a:spcBef>
              <a:spcAft>
                <a:spcPts val="0"/>
              </a:spcAft>
              <a:buSzPts val="1100"/>
              <a:buNone/>
            </a:pPr>
            <a:endParaRPr lang="es-MX" noProof="0" dirty="0"/>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10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s-ES" b="1" dirty="0">
                <a:latin typeface="Arial"/>
                <a:ea typeface="Arial"/>
                <a:cs typeface="Arial"/>
                <a:sym typeface="Arial"/>
              </a:rPr>
              <a:t>Instrucciones: </a:t>
            </a:r>
            <a:r>
              <a:rPr lang="es-ES" b="0" dirty="0">
                <a:latin typeface="Arial"/>
                <a:ea typeface="Arial"/>
                <a:cs typeface="Arial"/>
                <a:sym typeface="Arial"/>
              </a:rPr>
              <a:t>Busque el video titulado: “</a:t>
            </a:r>
            <a:r>
              <a:rPr lang="es-ES" b="1" dirty="0" err="1">
                <a:latin typeface="Arial"/>
                <a:ea typeface="Arial"/>
                <a:cs typeface="Arial"/>
                <a:sym typeface="Arial"/>
              </a:rPr>
              <a:t>How</a:t>
            </a:r>
            <a:r>
              <a:rPr lang="es-ES" b="1" dirty="0">
                <a:latin typeface="Arial"/>
                <a:ea typeface="Arial"/>
                <a:cs typeface="Arial"/>
                <a:sym typeface="Arial"/>
              </a:rPr>
              <a:t> </a:t>
            </a:r>
            <a:r>
              <a:rPr lang="es-ES" b="1" dirty="0" err="1">
                <a:latin typeface="Arial"/>
                <a:ea typeface="Arial"/>
                <a:cs typeface="Arial"/>
                <a:sym typeface="Arial"/>
              </a:rPr>
              <a:t>Property</a:t>
            </a:r>
            <a:r>
              <a:rPr lang="es-ES" b="1" dirty="0">
                <a:latin typeface="Arial"/>
                <a:ea typeface="Arial"/>
                <a:cs typeface="Arial"/>
                <a:sym typeface="Arial"/>
              </a:rPr>
              <a:t> </a:t>
            </a:r>
            <a:r>
              <a:rPr lang="es-ES" b="1" dirty="0" err="1">
                <a:latin typeface="Arial"/>
                <a:ea typeface="Arial"/>
                <a:cs typeface="Arial"/>
                <a:sym typeface="Arial"/>
              </a:rPr>
              <a:t>Law</a:t>
            </a:r>
            <a:r>
              <a:rPr lang="es-ES" b="1" dirty="0">
                <a:latin typeface="Arial"/>
                <a:ea typeface="Arial"/>
                <a:cs typeface="Arial"/>
                <a:sym typeface="Arial"/>
              </a:rPr>
              <a:t> </a:t>
            </a:r>
            <a:r>
              <a:rPr lang="es-ES" b="1" dirty="0" err="1">
                <a:latin typeface="Arial"/>
                <a:ea typeface="Arial"/>
                <a:cs typeface="Arial"/>
                <a:sym typeface="Arial"/>
              </a:rPr>
              <a:t>Is</a:t>
            </a:r>
            <a:r>
              <a:rPr lang="es-ES" b="1" dirty="0">
                <a:latin typeface="Arial"/>
                <a:ea typeface="Arial"/>
                <a:cs typeface="Arial"/>
                <a:sym typeface="Arial"/>
              </a:rPr>
              <a:t> Used to </a:t>
            </a:r>
            <a:r>
              <a:rPr lang="es-ES" b="1" dirty="0" err="1">
                <a:latin typeface="Arial"/>
                <a:ea typeface="Arial"/>
                <a:cs typeface="Arial"/>
                <a:sym typeface="Arial"/>
              </a:rPr>
              <a:t>Appropriate</a:t>
            </a:r>
            <a:r>
              <a:rPr lang="es-ES" b="1" dirty="0">
                <a:latin typeface="Arial"/>
                <a:ea typeface="Arial"/>
                <a:cs typeface="Arial"/>
                <a:sym typeface="Arial"/>
              </a:rPr>
              <a:t> Black </a:t>
            </a:r>
            <a:r>
              <a:rPr lang="es-ES" b="1" dirty="0" err="1">
                <a:latin typeface="Arial"/>
                <a:ea typeface="Arial"/>
                <a:cs typeface="Arial"/>
                <a:sym typeface="Arial"/>
              </a:rPr>
              <a:t>Land</a:t>
            </a:r>
            <a:r>
              <a:rPr lang="es-ES" b="0" dirty="0">
                <a:latin typeface="Arial"/>
                <a:ea typeface="Arial"/>
                <a:cs typeface="Arial"/>
                <a:sym typeface="Arial"/>
              </a:rPr>
              <a:t>”.</a:t>
            </a:r>
          </a:p>
          <a:p>
            <a:pPr marL="0" lvl="0" indent="0" algn="l" rtl="0">
              <a:lnSpc>
                <a:spcPct val="100000"/>
              </a:lnSpc>
              <a:spcBef>
                <a:spcPts val="0"/>
              </a:spcBef>
              <a:spcAft>
                <a:spcPts val="0"/>
              </a:spcAft>
              <a:buSzPts val="1400"/>
              <a:buNone/>
            </a:pPr>
            <a:endParaRPr lang="es-MX" b="0"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0" noProof="0" dirty="0">
                <a:latin typeface="Arial"/>
                <a:ea typeface="Arial"/>
                <a:cs typeface="Arial"/>
                <a:sym typeface="Arial"/>
              </a:rPr>
              <a:t>Antes de reproducir el video, informe al grupo que este material podría generar emociones difíciles, y que habrá tiempo para hablar sobre ellas después de verlo.</a:t>
            </a:r>
          </a:p>
          <a:p>
            <a:pPr marL="0" lvl="0" indent="0" algn="l" rtl="0">
              <a:lnSpc>
                <a:spcPct val="100000"/>
              </a:lnSpc>
              <a:spcBef>
                <a:spcPts val="0"/>
              </a:spcBef>
              <a:spcAft>
                <a:spcPts val="0"/>
              </a:spcAft>
              <a:buSzPts val="1400"/>
              <a:buNone/>
            </a:pPr>
            <a:endParaRPr lang="es-MX" b="0"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0" noProof="0" dirty="0">
                <a:latin typeface="Arial"/>
                <a:ea typeface="Arial"/>
                <a:cs typeface="Arial"/>
                <a:sym typeface="Arial"/>
              </a:rPr>
              <a:t>Después de ver el video, pregunte a los participantes qué han aprendido de la experiencia de esta familia.</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22 minutos</a:t>
            </a:r>
            <a:endParaRPr lang="es-MX" noProof="0" dirty="0"/>
          </a:p>
          <a:p>
            <a:pPr marL="0" lvl="0" indent="0" algn="l" rtl="0">
              <a:lnSpc>
                <a:spcPct val="100000"/>
              </a:lnSpc>
              <a:spcBef>
                <a:spcPts val="0"/>
              </a:spcBef>
              <a:spcAft>
                <a:spcPts val="0"/>
              </a:spcAft>
              <a:buSzPts val="11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1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b="1"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i="0" u="none" strike="noStrike" cap="none" dirty="0">
                <a:solidFill>
                  <a:srgbClr val="000000"/>
                </a:solidFill>
                <a:latin typeface="Arial"/>
                <a:ea typeface="Arial"/>
                <a:cs typeface="Arial"/>
                <a:sym typeface="Arial"/>
              </a:rPr>
              <a:t>Fuente: </a:t>
            </a:r>
            <a:r>
              <a:rPr lang="en-US" sz="1100" b="0" i="0" u="none" strike="noStrike" cap="none" dirty="0">
                <a:solidFill>
                  <a:srgbClr val="000000"/>
                </a:solidFill>
                <a:latin typeface="Arial"/>
                <a:ea typeface="Arial"/>
                <a:cs typeface="Arial"/>
                <a:sym typeface="Arial"/>
              </a:rPr>
              <a:t>https://www.youtube.com/watch?v=ls3P_FicO7I</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b2074257d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2b2074257d1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s-MX" noProof="0" dirty="0">
                <a:solidFill>
                  <a:schemeClr val="dk1"/>
                </a:solidFill>
              </a:rPr>
              <a:t>I</a:t>
            </a:r>
            <a:r>
              <a:rPr lang="es-MX" b="1" noProof="0" dirty="0">
                <a:solidFill>
                  <a:schemeClr val="dk1"/>
                </a:solidFill>
              </a:rPr>
              <a:t>nstrucciones</a:t>
            </a:r>
            <a:r>
              <a:rPr lang="es-MX" noProof="0" dirty="0">
                <a:solidFill>
                  <a:schemeClr val="dk1"/>
                </a:solidFill>
              </a:rPr>
              <a:t>: Guíe una discusión sobre la película y brinde al público la oportunidad de expresar sus pensamientos y sentimientos.</a:t>
            </a:r>
          </a:p>
          <a:p>
            <a:pPr marL="0" lvl="0" indent="0" algn="l" rtl="0">
              <a:lnSpc>
                <a:spcPct val="100000"/>
              </a:lnSpc>
              <a:spcBef>
                <a:spcPts val="0"/>
              </a:spcBef>
              <a:spcAft>
                <a:spcPts val="0"/>
              </a:spcAft>
              <a:buClr>
                <a:schemeClr val="dk1"/>
              </a:buClr>
              <a:buSzPts val="1400"/>
              <a:buFont typeface="Arial"/>
              <a:buNone/>
            </a:pPr>
            <a:endParaRPr lang="es-MX" b="1"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Tiempo</a:t>
            </a:r>
            <a:r>
              <a:rPr lang="es-MX" noProof="0" dirty="0">
                <a:solidFill>
                  <a:schemeClr val="dk1"/>
                </a:solidFill>
              </a:rPr>
              <a:t>:  5 minutos</a:t>
            </a:r>
          </a:p>
          <a:p>
            <a:pPr marL="0" lvl="0" indent="0" algn="l" rtl="0">
              <a:lnSpc>
                <a:spcPct val="100000"/>
              </a:lnSpc>
              <a:spcBef>
                <a:spcPts val="0"/>
              </a:spcBef>
              <a:spcAft>
                <a:spcPts val="0"/>
              </a:spcAft>
              <a:buClr>
                <a:schemeClr val="dk1"/>
              </a:buClr>
              <a:buSzPts val="1400"/>
              <a:buFont typeface="Arial"/>
              <a:buNone/>
            </a:pPr>
            <a:endParaRPr lang="es-MX" b="1"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Materiales:  </a:t>
            </a:r>
            <a:r>
              <a:rPr lang="es-MX" noProof="0" dirty="0">
                <a:solidFill>
                  <a:schemeClr val="dk1"/>
                </a:solidFill>
              </a:rPr>
              <a:t>Ninguno</a:t>
            </a:r>
          </a:p>
          <a:p>
            <a:pPr marL="0" lvl="0" indent="0" algn="l" rtl="0">
              <a:lnSpc>
                <a:spcPct val="100000"/>
              </a:lnSpc>
              <a:spcBef>
                <a:spcPts val="0"/>
              </a:spcBef>
              <a:spcAft>
                <a:spcPts val="0"/>
              </a:spcAft>
              <a:buClr>
                <a:schemeClr val="dk1"/>
              </a:buClr>
              <a:buSzPts val="1400"/>
              <a:buFont typeface="Arial"/>
              <a:buNone/>
            </a:pPr>
            <a:endParaRPr lang="es-MX" b="1"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 de apoyo:  </a:t>
            </a:r>
            <a:r>
              <a:rPr lang="es-MX" noProof="0" dirty="0">
                <a:solidFill>
                  <a:schemeClr val="dk1"/>
                </a:solidFill>
              </a:rPr>
              <a:t>Ninguno</a:t>
            </a:r>
          </a:p>
          <a:p>
            <a:pPr marL="0" lvl="0" indent="0" algn="l" rtl="0">
              <a:lnSpc>
                <a:spcPct val="100000"/>
              </a:lnSpc>
              <a:spcBef>
                <a:spcPts val="0"/>
              </a:spcBef>
              <a:spcAft>
                <a:spcPts val="0"/>
              </a:spcAft>
              <a:buClr>
                <a:schemeClr val="dk1"/>
              </a:buClr>
              <a:buSzPts val="1100"/>
              <a:buFont typeface="Arial"/>
              <a:buNone/>
            </a:pPr>
            <a:endParaRPr lang="es-MX" noProof="0"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abf99d61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g2abf99d61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s-MX" b="1" noProof="0" dirty="0">
                <a:solidFill>
                  <a:schemeClr val="dk1"/>
                </a:solidFill>
              </a:rPr>
              <a:t>Instrucciones: </a:t>
            </a:r>
            <a:r>
              <a:rPr lang="es-MX" noProof="0" dirty="0">
                <a:solidFill>
                  <a:schemeClr val="dk1"/>
                </a:solidFill>
              </a:rPr>
              <a:t>Esta es la sección introductoria para analizar cómo comienza la propiedad fraccionada y los desafíos asociados al aumento de propietarios.</a:t>
            </a:r>
          </a:p>
          <a:p>
            <a:pPr marL="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SzPts val="1400"/>
              <a:buNone/>
            </a:pPr>
            <a:r>
              <a:rPr lang="es-MX" b="1" noProof="0" dirty="0"/>
              <a:t>Tiempo</a:t>
            </a:r>
            <a:r>
              <a:rPr lang="es-MX" noProof="0" dirty="0"/>
              <a:t>: 1 minuto</a:t>
            </a:r>
          </a:p>
          <a:p>
            <a:pPr marL="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SzPts val="1400"/>
              <a:buNone/>
            </a:pPr>
            <a:r>
              <a:rPr lang="es-MX" b="1" noProof="0" dirty="0"/>
              <a:t>Materiales:  </a:t>
            </a:r>
            <a:r>
              <a:rPr lang="es-MX" b="0" noProof="0" dirty="0"/>
              <a:t>Ninguno</a:t>
            </a:r>
            <a:endParaRPr lang="es-MX" noProof="0" dirty="0"/>
          </a:p>
          <a:p>
            <a:pPr marL="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SzPts val="1400"/>
              <a:buNone/>
            </a:pPr>
            <a:r>
              <a:rPr lang="es-MX" b="1" noProof="0" dirty="0"/>
              <a:t>Material de apoyo:  </a:t>
            </a:r>
            <a:r>
              <a:rPr lang="es-MX" noProof="0" dirty="0"/>
              <a:t>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noProof="0" dirty="0"/>
              <a:t>Instrucciones: </a:t>
            </a:r>
            <a:r>
              <a:rPr lang="es-MX" noProof="0" dirty="0"/>
              <a:t>La propiedad heredada significa que los herederos tienen una participación fraccionada y no dividida en la tierra. ‘Fraccionada’ aquí se refiere a un porcentaje de interés, en lugar de una cantidad específica de acres. Tome nota de estos dos factores clave que influyen en la participación fraccionada. Estos se analizan con más detalle en la siguiente diapositiva.</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t>Instrucciones: </a:t>
            </a:r>
            <a:r>
              <a:rPr lang="es-MX" b="0" noProof="0" dirty="0"/>
              <a:t>En este ejemplo, el diagrama muestra cuatro generaciones de herederos, donde cada generación incluye a más personas que reciben una participación fraccionada más pequeña. Cada generación obtiene un porcentaje de la parte que pertenecía a sus padres. </a:t>
            </a:r>
          </a:p>
          <a:p>
            <a:pPr marL="0" marR="0" lvl="0" indent="0" algn="l" rtl="0">
              <a:lnSpc>
                <a:spcPct val="100000"/>
              </a:lnSpc>
              <a:spcBef>
                <a:spcPts val="0"/>
              </a:spcBef>
              <a:spcAft>
                <a:spcPts val="0"/>
              </a:spcAft>
              <a:buSzPts val="1400"/>
              <a:buNone/>
            </a:pPr>
            <a:endParaRPr lang="es-MX" b="0" noProof="0" dirty="0"/>
          </a:p>
          <a:p>
            <a:pPr marL="0" marR="0" lvl="0" indent="0" algn="l" rtl="0">
              <a:lnSpc>
                <a:spcPct val="100000"/>
              </a:lnSpc>
              <a:spcBef>
                <a:spcPts val="0"/>
              </a:spcBef>
              <a:spcAft>
                <a:spcPts val="0"/>
              </a:spcAft>
              <a:buSzPts val="1400"/>
              <a:buNone/>
            </a:pPr>
            <a:r>
              <a:rPr lang="es-MX" b="0" noProof="0" dirty="0"/>
              <a:t>Así, en este caso, los cuatro hijos tenían cada uno un 25%. Pero, a medida que fallecen, ese porcentaje se divide entre sus respectivos hijos.</a:t>
            </a:r>
          </a:p>
          <a:p>
            <a:pPr marL="0" marR="0" lvl="0" indent="0" algn="l" rtl="0">
              <a:lnSpc>
                <a:spcPct val="100000"/>
              </a:lnSpc>
              <a:spcBef>
                <a:spcPts val="0"/>
              </a:spcBef>
              <a:spcAft>
                <a:spcPts val="0"/>
              </a:spcAft>
              <a:buSzPts val="1400"/>
              <a:buNone/>
            </a:pPr>
            <a:endParaRPr lang="es-MX" b="0" noProof="0" dirty="0"/>
          </a:p>
          <a:p>
            <a:pPr marL="0" marR="0" lvl="0" indent="0" algn="l" rtl="0">
              <a:lnSpc>
                <a:spcPct val="100000"/>
              </a:lnSpc>
              <a:spcBef>
                <a:spcPts val="0"/>
              </a:spcBef>
              <a:spcAft>
                <a:spcPts val="0"/>
              </a:spcAft>
              <a:buSzPts val="1400"/>
              <a:buNone/>
            </a:pPr>
            <a:r>
              <a:rPr lang="es-MX" b="0" noProof="0" dirty="0"/>
              <a:t>En total, hay 17 herederos —11 de ellos aún vivos— distribuidos en cuatro generaciones, con participaciones fraccionadas que van desde 1/4 hasta 1/64.</a:t>
            </a:r>
          </a:p>
          <a:p>
            <a:pPr marL="0" marR="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Clr>
                <a:schemeClr val="dk1"/>
              </a:buClr>
              <a:buSzPts val="1100"/>
              <a:buFont typeface="Arial"/>
              <a:buNone/>
            </a:pPr>
            <a:r>
              <a:rPr lang="es-MX" b="1" noProof="0" dirty="0">
                <a:solidFill>
                  <a:schemeClr val="dk1"/>
                </a:solidFill>
              </a:rPr>
              <a:t>NOTA: </a:t>
            </a:r>
            <a:r>
              <a:rPr lang="es-MX" b="0" noProof="0" dirty="0">
                <a:solidFill>
                  <a:schemeClr val="dk1"/>
                </a:solidFill>
              </a:rPr>
              <a:t>Recuerde que, aunque no se muestra aquí, el cónyuge de un heredero fallecido puede heredar la parte que le correspondía a esa persona</a:t>
            </a:r>
            <a:r>
              <a:rPr lang="es-MX" b="1" noProof="0" dirty="0">
                <a:solidFill>
                  <a:schemeClr val="dk1"/>
                </a:solidFill>
              </a:rPr>
              <a:t>.</a:t>
            </a:r>
          </a:p>
          <a:p>
            <a:pPr marL="0" lvl="0" indent="0" algn="l" rtl="0">
              <a:lnSpc>
                <a:spcPct val="100000"/>
              </a:lnSpc>
              <a:spcBef>
                <a:spcPts val="0"/>
              </a:spcBef>
              <a:spcAft>
                <a:spcPts val="0"/>
              </a:spcAft>
              <a:buClr>
                <a:schemeClr val="dk1"/>
              </a:buClr>
              <a:buSzPts val="1100"/>
              <a:buFont typeface="Arial"/>
              <a:buNone/>
            </a:pPr>
            <a:endParaRPr lang="es-MX" b="1" noProof="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MX" b="1" noProof="0" dirty="0">
                <a:solidFill>
                  <a:schemeClr val="dk1"/>
                </a:solidFill>
                <a:latin typeface="Calibri"/>
                <a:ea typeface="Calibri"/>
                <a:cs typeface="Calibri"/>
                <a:sym typeface="Calibri"/>
              </a:rPr>
              <a:t>Tiempo</a:t>
            </a:r>
            <a:r>
              <a:rPr lang="es-MX" noProof="0" dirty="0">
                <a:solidFill>
                  <a:schemeClr val="dk1"/>
                </a:solidFill>
                <a:latin typeface="Calibri"/>
                <a:ea typeface="Calibri"/>
                <a:cs typeface="Calibri"/>
                <a:sym typeface="Calibri"/>
              </a:rPr>
              <a:t>: 10 minutos</a:t>
            </a:r>
            <a:endParaRPr lang="es-MX" noProof="0" dirty="0"/>
          </a:p>
          <a:p>
            <a:pPr marL="0" lvl="0" indent="0" algn="l" rtl="0">
              <a:lnSpc>
                <a:spcPct val="100000"/>
              </a:lnSpc>
              <a:spcBef>
                <a:spcPts val="0"/>
              </a:spcBef>
              <a:spcAft>
                <a:spcPts val="0"/>
              </a:spcAft>
              <a:buClr>
                <a:schemeClr val="dk1"/>
              </a:buClr>
              <a:buSzPts val="1100"/>
              <a:buFont typeface="Arial"/>
              <a:buNone/>
            </a:pPr>
            <a:endParaRPr lang="es-MX" noProof="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s-MX" b="1" noProof="0" dirty="0"/>
              <a:t>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lvl="0" indent="0" algn="l" rtl="0">
              <a:lnSpc>
                <a:spcPct val="100000"/>
              </a:lnSpc>
              <a:spcBef>
                <a:spcPts val="0"/>
              </a:spcBef>
              <a:spcAft>
                <a:spcPts val="0"/>
              </a:spcAft>
              <a:buSzPts val="1100"/>
              <a:buNone/>
            </a:pPr>
            <a:r>
              <a:rPr lang="es-MX" b="1" noProof="0" dirty="0"/>
              <a:t>Material de apoyo: </a:t>
            </a:r>
            <a:r>
              <a:rPr lang="es-MX" b="0" noProof="0" dirty="0"/>
              <a:t>ninguno</a:t>
            </a:r>
            <a:endParaRPr lang="es-MX" noProof="0"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Fuente</a:t>
            </a:r>
            <a:r>
              <a:rPr lang="en-US" b="0" dirty="0"/>
              <a:t>: </a:t>
            </a:r>
            <a:r>
              <a:rPr lang="en-US" sz="1100" b="0" i="0" u="sng" strike="noStrike" cap="none" dirty="0">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dirty="0">
                <a:solidFill>
                  <a:schemeClr val="accent2"/>
                </a:solidFill>
                <a:latin typeface="Catamaran Light"/>
                <a:ea typeface="Catamaran Light"/>
                <a:cs typeface="Catamaran Light"/>
                <a:sym typeface="Catamaran Light"/>
              </a:rPr>
              <a: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8e7c67eb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g28e7c67eba8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Esta diapositiva introduce otro ejemplo de cómo la propiedad de la tierra se fragmenta con el paso del tiempo.</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F15AB-F5D8-43E2-3749-7D7156369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8A8FE-0CAA-FFF9-29C3-944B26694C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7FBF1E-3EF1-F61B-29CA-A7672DA7AF71}"/>
              </a:ext>
            </a:extLst>
          </p:cNvPr>
          <p:cNvSpPr>
            <a:spLocks noGrp="1"/>
          </p:cNvSpPr>
          <p:nvPr>
            <p:ph type="body" idx="1"/>
          </p:nvPr>
        </p:nvSpPr>
        <p:spPr/>
        <p:txBody>
          <a:bodyPr/>
          <a:lstStyle/>
          <a:p>
            <a:r>
              <a:rPr lang="es-ES" b="1" dirty="0"/>
              <a:t>Los facilitadores pueden compartir las tres opciones o únicamente la opción que sea más relevante para la audiencia.</a:t>
            </a:r>
          </a:p>
          <a:p>
            <a:pPr marL="158750" indent="0">
              <a:buNone/>
            </a:pPr>
            <a:endParaRPr lang="es-ES" dirty="0"/>
          </a:p>
          <a:p>
            <a:pPr marL="158750" indent="0">
              <a:buNone/>
            </a:pPr>
            <a:r>
              <a:rPr lang="es-ES" b="1" dirty="0"/>
              <a:t>Opción 1</a:t>
            </a:r>
            <a:r>
              <a:rPr lang="es-ES" dirty="0"/>
              <a:t>: Ejemplo de estados con concesiones de tierras.</a:t>
            </a:r>
          </a:p>
          <a:p>
            <a:endParaRPr lang="es-ES" dirty="0"/>
          </a:p>
          <a:p>
            <a:endParaRPr lang="es-ES" dirty="0"/>
          </a:p>
          <a:p>
            <a:pPr marL="158750" indent="0">
              <a:buNone/>
            </a:pPr>
            <a:r>
              <a:rPr lang="es-ES" b="1" dirty="0"/>
              <a:t>Instrucciones: </a:t>
            </a:r>
            <a:r>
              <a:rPr lang="es-ES" dirty="0"/>
              <a:t>Un ejemplo de territorio anexado y de tierras otorgadas mediante concesiones.</a:t>
            </a:r>
          </a:p>
          <a:p>
            <a:pPr marL="158750" indent="0">
              <a:buNone/>
            </a:pPr>
            <a:endParaRPr lang="es-ES" b="1" dirty="0"/>
          </a:p>
          <a:p>
            <a:pPr marL="158750" indent="0">
              <a:buNone/>
            </a:pPr>
            <a:r>
              <a:rPr lang="es-ES" b="1" dirty="0"/>
              <a:t>Tiempo</a:t>
            </a:r>
            <a:r>
              <a:rPr lang="es-ES" dirty="0"/>
              <a:t>: 3 minutos</a:t>
            </a:r>
          </a:p>
          <a:p>
            <a:pPr marL="158750" indent="0">
              <a:buNone/>
            </a:pPr>
            <a:endParaRPr lang="es-ES" b="1" dirty="0"/>
          </a:p>
          <a:p>
            <a:pPr marL="158750" indent="0">
              <a:buNone/>
            </a:pPr>
            <a:r>
              <a:rPr lang="es-ES" b="1" dirty="0"/>
              <a:t>Materiales:</a:t>
            </a:r>
            <a:r>
              <a:rPr lang="es-ES" dirty="0"/>
              <a:t> Ninguno</a:t>
            </a:r>
          </a:p>
          <a:p>
            <a:pPr marL="158750" indent="0">
              <a:buNone/>
            </a:pPr>
            <a:endParaRPr lang="es-ES" b="1" dirty="0"/>
          </a:p>
          <a:p>
            <a:pPr marL="158750" indent="0">
              <a:buNone/>
            </a:pPr>
            <a:r>
              <a:rPr lang="es-ES" b="1" dirty="0"/>
              <a:t>Materiales de apoyo</a:t>
            </a:r>
            <a:r>
              <a:rPr lang="es-ES" dirty="0"/>
              <a:t>: Ninguna</a:t>
            </a:r>
            <a:endParaRPr lang="en-US" dirty="0"/>
          </a:p>
        </p:txBody>
      </p:sp>
    </p:spTree>
    <p:extLst>
      <p:ext uri="{BB962C8B-B14F-4D97-AF65-F5344CB8AC3E}">
        <p14:creationId xmlns:p14="http://schemas.microsoft.com/office/powerpoint/2010/main" val="251630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Por favor, mencione a los autores principales y colaboradores de este material, así como la fuente de financiamiento a través del </a:t>
            </a:r>
            <a:r>
              <a:rPr lang="es-MX" b="0" noProof="0" dirty="0" err="1">
                <a:latin typeface="Arial"/>
                <a:ea typeface="Arial"/>
                <a:cs typeface="Arial"/>
                <a:sym typeface="Arial"/>
              </a:rPr>
              <a:t>Southern</a:t>
            </a:r>
            <a:r>
              <a:rPr lang="es-MX" b="0" noProof="0" dirty="0">
                <a:latin typeface="Arial"/>
                <a:ea typeface="Arial"/>
                <a:cs typeface="Arial"/>
                <a:sym typeface="Arial"/>
              </a:rPr>
              <a:t> Rural </a:t>
            </a:r>
            <a:r>
              <a:rPr lang="es-MX" b="0" noProof="0" dirty="0" err="1">
                <a:latin typeface="Arial"/>
                <a:ea typeface="Arial"/>
                <a:cs typeface="Arial"/>
                <a:sym typeface="Arial"/>
              </a:rPr>
              <a:t>Development</a:t>
            </a:r>
            <a:r>
              <a:rPr lang="es-MX" b="0" noProof="0" dirty="0">
                <a:latin typeface="Arial"/>
                <a:ea typeface="Arial"/>
                <a:cs typeface="Arial"/>
                <a:sym typeface="Arial"/>
              </a:rPr>
              <a:t> Center y el </a:t>
            </a:r>
            <a:r>
              <a:rPr lang="es-MX" b="0" noProof="0" dirty="0" err="1">
                <a:latin typeface="Arial"/>
                <a:ea typeface="Arial"/>
                <a:cs typeface="Arial"/>
                <a:sym typeface="Arial"/>
              </a:rPr>
              <a:t>National</a:t>
            </a:r>
            <a:r>
              <a:rPr lang="es-MX" b="0" noProof="0" dirty="0">
                <a:latin typeface="Arial"/>
                <a:ea typeface="Arial"/>
                <a:cs typeface="Arial"/>
                <a:sym typeface="Arial"/>
              </a:rPr>
              <a:t> </a:t>
            </a:r>
            <a:r>
              <a:rPr lang="es-MX" b="0" noProof="0" dirty="0" err="1">
                <a:latin typeface="Arial"/>
                <a:ea typeface="Arial"/>
                <a:cs typeface="Arial"/>
                <a:sym typeface="Arial"/>
              </a:rPr>
              <a:t>Policy</a:t>
            </a:r>
            <a:r>
              <a:rPr lang="es-MX" b="0" noProof="0" dirty="0">
                <a:latin typeface="Arial"/>
                <a:ea typeface="Arial"/>
                <a:cs typeface="Arial"/>
                <a:sym typeface="Arial"/>
              </a:rPr>
              <a:t> </a:t>
            </a:r>
            <a:r>
              <a:rPr lang="es-MX" b="0" noProof="0" dirty="0" err="1">
                <a:latin typeface="Arial"/>
                <a:ea typeface="Arial"/>
                <a:cs typeface="Arial"/>
                <a:sym typeface="Arial"/>
              </a:rPr>
              <a:t>Research</a:t>
            </a:r>
            <a:r>
              <a:rPr lang="es-MX" b="0" noProof="0" dirty="0">
                <a:latin typeface="Arial"/>
                <a:ea typeface="Arial"/>
                <a:cs typeface="Arial"/>
                <a:sym typeface="Arial"/>
              </a:rPr>
              <a:t> Center en la Universidad Estatal de </a:t>
            </a:r>
            <a:r>
              <a:rPr lang="es-MX" b="0" noProof="0" dirty="0" err="1">
                <a:latin typeface="Arial"/>
                <a:ea typeface="Arial"/>
                <a:cs typeface="Arial"/>
                <a:sym typeface="Arial"/>
              </a:rPr>
              <a:t>Alcorn</a:t>
            </a:r>
            <a:r>
              <a:rPr lang="es-MX" b="0" noProof="0" dirty="0">
                <a:latin typeface="Arial"/>
                <a:ea typeface="Arial"/>
                <a:cs typeface="Arial"/>
                <a:sym typeface="Arial"/>
              </a:rPr>
              <a:t>.</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b="0" noProof="0" dirty="0">
                <a:latin typeface="Arial"/>
                <a:ea typeface="Arial"/>
                <a:cs typeface="Arial"/>
                <a:sym typeface="Arial"/>
              </a:rPr>
              <a:t>Ninguno</a:t>
            </a:r>
            <a:endParaRPr lang="es-MX" b="0"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Opción 2</a:t>
            </a:r>
            <a:r>
              <a:rPr lang="es-ES" dirty="0"/>
              <a:t>: Ejemplo de estados del Medio Oeste</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Instrucciones</a:t>
            </a:r>
            <a:r>
              <a:rPr lang="es-ES" dirty="0"/>
              <a:t>: Un ejemplo de la Ley de Asentamientos Rurales de 1862.</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Tiempo</a:t>
            </a:r>
            <a:r>
              <a:rPr lang="es-ES" dirty="0"/>
              <a:t>: 3 minutos</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Materiales</a:t>
            </a:r>
            <a:r>
              <a:rPr lang="es-ES" dirty="0"/>
              <a:t>: Ninguno</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8e7c67eba8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28e7c67eba8_2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Opción 3: Un ejemplo de los estados del sur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Instrucciones: </a:t>
            </a:r>
            <a:r>
              <a:rPr lang="es-ES" dirty="0"/>
              <a:t>Un ejemplo es la tierra tomada por los ejércitos de la Unión a medida que avanzaban y distribuida entre las personas anteriormente esclavizadas.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8e7c67eba8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28e7c67eba8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Guíe a los participantes a través de este ejemplo que podría haber ocurrido en 1865.</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2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8e7c67eba8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28e7c67eba8_2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“Avance rápido” la historia hasta el año 2020. ¿Cómo sería diferente la historia?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solidFill>
                  <a:schemeClr val="dk1"/>
                </a:solidFill>
              </a:rPr>
              <a:t>Instrucciones: </a:t>
            </a:r>
            <a:r>
              <a:rPr lang="es-ES" dirty="0">
                <a:solidFill>
                  <a:schemeClr val="dk1"/>
                </a:solidFill>
              </a:rPr>
              <a:t>Con el paso del tiempo, los herederos pueden mudarse a distintos lugares y perder sus conexiones con la tierra. Sin embargo, siguen siendo herederos. La falta de vínculos puede dejar la tierra vulnerable, ya que los herederos lejanos pueden estar más dispuestos a vender su parte a alguien fuera de la familia.</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Tiempo</a:t>
            </a:r>
            <a:r>
              <a:rPr lang="es-ES" dirty="0">
                <a:solidFill>
                  <a:schemeClr val="dk1"/>
                </a:solidFill>
              </a:rPr>
              <a:t>: 2 minutos</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Materiales: </a:t>
            </a:r>
            <a:r>
              <a:rPr lang="es-ES" dirty="0">
                <a:solidFill>
                  <a:schemeClr val="dk1"/>
                </a:solidFill>
              </a:rPr>
              <a:t>Ninguno</a:t>
            </a:r>
          </a:p>
          <a:p>
            <a:pPr marL="0" lvl="0" indent="0" algn="l" rtl="0">
              <a:lnSpc>
                <a:spcPct val="100000"/>
              </a:lnSpc>
              <a:spcBef>
                <a:spcPts val="0"/>
              </a:spcBef>
              <a:spcAft>
                <a:spcPts val="0"/>
              </a:spcAft>
              <a:buSzPts val="1100"/>
              <a:buNone/>
            </a:pPr>
            <a:endParaRPr lang="es-ES" b="1"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Material de apoyo</a:t>
            </a:r>
            <a:r>
              <a:rPr lang="es-ES" dirty="0">
                <a:solidFill>
                  <a:schemeClr val="dk1"/>
                </a:solidFill>
              </a:rPr>
              <a:t>: Ninguno</a:t>
            </a:r>
            <a:endParaRPr dirty="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 </a:t>
            </a:r>
            <a:r>
              <a:rPr lang="es-ES" dirty="0"/>
              <a:t>En resumen, la tierra familiar es difícil de administrar. Aquí están las razones.</a:t>
            </a:r>
          </a:p>
          <a:p>
            <a:pPr marL="457200" lvl="0" indent="-228600" algn="l" rtl="0">
              <a:lnSpc>
                <a:spcPct val="100000"/>
              </a:lnSpc>
              <a:spcBef>
                <a:spcPts val="0"/>
              </a:spcBef>
              <a:spcAft>
                <a:spcPts val="0"/>
              </a:spcAft>
              <a:buSzPts val="1100"/>
              <a:buNone/>
            </a:pPr>
            <a:r>
              <a:rPr lang="es-ES" dirty="0"/>
              <a:t>Cuando hay numerosos copropietarios, pueden ocurrir las siguientes situaciones, las cuales pueden impedir una gestión adecuada de la tierra:</a:t>
            </a:r>
          </a:p>
          <a:p>
            <a:pPr marL="457200" lvl="0" indent="-228600" algn="l" rtl="0">
              <a:lnSpc>
                <a:spcPct val="100000"/>
              </a:lnSpc>
              <a:spcBef>
                <a:spcPts val="0"/>
              </a:spcBef>
              <a:spcAft>
                <a:spcPts val="0"/>
              </a:spcAft>
              <a:buSzPts val="1100"/>
              <a:buNone/>
            </a:pPr>
            <a:r>
              <a:rPr lang="es-ES" dirty="0"/>
              <a:t>• 	Los herederos no viven en o cerca de la tierra</a:t>
            </a:r>
          </a:p>
          <a:p>
            <a:pPr marL="457200" lvl="0" indent="-228600" algn="l" rtl="0">
              <a:lnSpc>
                <a:spcPct val="100000"/>
              </a:lnSpc>
              <a:spcBef>
                <a:spcPts val="0"/>
              </a:spcBef>
              <a:spcAft>
                <a:spcPts val="0"/>
              </a:spcAft>
              <a:buSzPts val="1100"/>
              <a:buNone/>
            </a:pPr>
            <a:r>
              <a:rPr lang="es-ES" dirty="0"/>
              <a:t>• 	Los herederos no viven cerca unos de otros</a:t>
            </a:r>
          </a:p>
          <a:p>
            <a:pPr marL="457200" lvl="0" indent="-228600" algn="l" rtl="0">
              <a:lnSpc>
                <a:spcPct val="100000"/>
              </a:lnSpc>
              <a:spcBef>
                <a:spcPts val="0"/>
              </a:spcBef>
              <a:spcAft>
                <a:spcPts val="0"/>
              </a:spcAft>
              <a:buSzPts val="1100"/>
              <a:buNone/>
            </a:pPr>
            <a:r>
              <a:rPr lang="es-ES" dirty="0"/>
              <a:t>• 	Los herederos no se conocen entre sí</a:t>
            </a:r>
          </a:p>
          <a:p>
            <a:pPr marL="457200" lvl="0" indent="-228600" algn="l" rtl="0">
              <a:lnSpc>
                <a:spcPct val="100000"/>
              </a:lnSpc>
              <a:spcBef>
                <a:spcPts val="0"/>
              </a:spcBef>
              <a:spcAft>
                <a:spcPts val="0"/>
              </a:spcAft>
              <a:buSzPts val="1100"/>
              <a:buNone/>
            </a:pPr>
            <a:r>
              <a:rPr lang="es-ES" dirty="0"/>
              <a:t>• 	Los herederos no saben cómo localizarse entre sí</a:t>
            </a:r>
          </a:p>
          <a:p>
            <a:pPr marL="457200" lvl="0" indent="-228600" algn="l" rtl="0">
              <a:lnSpc>
                <a:spcPct val="100000"/>
              </a:lnSpc>
              <a:spcBef>
                <a:spcPts val="0"/>
              </a:spcBef>
              <a:spcAft>
                <a:spcPts val="0"/>
              </a:spcAft>
              <a:buSzPts val="1100"/>
              <a:buNone/>
            </a:pPr>
            <a:r>
              <a:rPr lang="es-ES" dirty="0"/>
              <a:t>• 	Los herederos no tienen una conexión con la tierra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2 minutos</a:t>
            </a:r>
          </a:p>
          <a:p>
            <a:pPr marL="457200" lvl="0" indent="-228600" algn="l" rtl="0">
              <a:lnSpc>
                <a:spcPct val="100000"/>
              </a:lnSpc>
              <a:spcBef>
                <a:spcPts val="0"/>
              </a:spcBef>
              <a:spcAft>
                <a:spcPts val="0"/>
              </a:spcAft>
              <a:buSzPts val="1100"/>
              <a:buNone/>
            </a:pPr>
            <a:endParaRPr lang="es-ES" b="1"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5f65f7d0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265f65f7d0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Esta es la introducción a la sección donde se explicará cómo los propietarios pueden averiguar si la tierra de su familia está clasificada como propiedad de herederos dentro del sistema del condado.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65f65f7d0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265f65f7d0f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 </a:t>
            </a:r>
            <a:r>
              <a:rPr lang="es-ES" dirty="0"/>
              <a:t>La propiedad de herederos es un fenómeno con implicaciones tanto personales como regionales. Las próximas diapositivas guiarán a los participantes a través de datos sobre la propiedad de herederos en distintos niveles, ayudando a comprender la magnitud del problema.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1 minuto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a:t>
            </a:r>
            <a:r>
              <a:rPr lang="es-ES" dirty="0"/>
              <a:t>: 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65f65f7d0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g265f65f7d0f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ES" b="1" dirty="0">
                <a:latin typeface="Arial"/>
                <a:ea typeface="Arial"/>
                <a:cs typeface="Arial"/>
                <a:sym typeface="Arial"/>
              </a:rPr>
              <a:t>Instrucciones: </a:t>
            </a:r>
            <a:r>
              <a:rPr lang="es-ES" dirty="0">
                <a:latin typeface="Arial"/>
                <a:ea typeface="Arial"/>
                <a:cs typeface="Arial"/>
                <a:sym typeface="Arial"/>
              </a:rPr>
              <a:t>Aunque existen concentraciones de propiedad de herederos en distintas partes de los Estados Unidos, la propiedad de herederos en comunidades afroamericanas se encuentra principalmente en la región del Sureste.</a:t>
            </a:r>
          </a:p>
          <a:p>
            <a:pPr marL="0" marR="0" lvl="0" indent="0" algn="l" rtl="0">
              <a:lnSpc>
                <a:spcPct val="100000"/>
              </a:lnSpc>
              <a:spcBef>
                <a:spcPts val="0"/>
              </a:spcBef>
              <a:spcAft>
                <a:spcPts val="0"/>
              </a:spcAft>
              <a:buSzPts val="1400"/>
              <a:buNone/>
            </a:pPr>
            <a:endParaRPr lang="es-ES" dirty="0">
              <a:latin typeface="Arial"/>
              <a:ea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ea typeface="Arial"/>
                <a:cs typeface="Arial"/>
                <a:sym typeface="Arial"/>
              </a:rPr>
              <a:t>Tiempo: </a:t>
            </a:r>
            <a:r>
              <a:rPr lang="es-ES" dirty="0">
                <a:latin typeface="Arial"/>
                <a:ea typeface="Arial"/>
                <a:cs typeface="Arial"/>
                <a:sym typeface="Arial"/>
              </a:rPr>
              <a:t>1 minuto</a:t>
            </a:r>
          </a:p>
          <a:p>
            <a:pPr marL="0" marR="0" lvl="0" indent="0" algn="l" rtl="0">
              <a:lnSpc>
                <a:spcPct val="100000"/>
              </a:lnSpc>
              <a:spcBef>
                <a:spcPts val="0"/>
              </a:spcBef>
              <a:spcAft>
                <a:spcPts val="0"/>
              </a:spcAft>
              <a:buSzPts val="1400"/>
              <a:buNone/>
            </a:pPr>
            <a:endParaRPr lang="es-ES" dirty="0">
              <a:latin typeface="Arial"/>
              <a:ea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ea typeface="Arial"/>
                <a:cs typeface="Arial"/>
                <a:sym typeface="Arial"/>
              </a:rPr>
              <a:t>Materiales</a:t>
            </a:r>
            <a:r>
              <a:rPr lang="es-ES" dirty="0">
                <a:latin typeface="Arial"/>
                <a:ea typeface="Arial"/>
                <a:cs typeface="Arial"/>
                <a:sym typeface="Arial"/>
              </a:rPr>
              <a:t>: Ninguno</a:t>
            </a:r>
          </a:p>
          <a:p>
            <a:pPr marL="0" marR="0" lvl="0" indent="0" algn="l" rtl="0">
              <a:lnSpc>
                <a:spcPct val="100000"/>
              </a:lnSpc>
              <a:spcBef>
                <a:spcPts val="0"/>
              </a:spcBef>
              <a:spcAft>
                <a:spcPts val="0"/>
              </a:spcAft>
              <a:buSzPts val="1400"/>
              <a:buNone/>
            </a:pPr>
            <a:endParaRPr lang="es-ES" dirty="0">
              <a:latin typeface="Arial"/>
              <a:ea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ea typeface="Arial"/>
                <a:cs typeface="Arial"/>
                <a:sym typeface="Arial"/>
              </a:rPr>
              <a:t>Material de apoyo</a:t>
            </a:r>
            <a:r>
              <a:rPr lang="es-ES" dirty="0">
                <a:latin typeface="Arial"/>
                <a:ea typeface="Arial"/>
                <a:cs typeface="Arial"/>
                <a:sym typeface="Arial"/>
              </a:rPr>
              <a:t>: Ninguno</a:t>
            </a:r>
            <a:endParaRPr dirty="0">
              <a:latin typeface="Arial"/>
              <a:ea typeface="Arial"/>
              <a:cs typeface="Arial"/>
              <a:sym typeface="Arial"/>
            </a:endParaRPr>
          </a:p>
          <a:p>
            <a:pPr marL="0" marR="0" lvl="0" indent="0" algn="l" rtl="0">
              <a:lnSpc>
                <a:spcPct val="100000"/>
              </a:lnSpc>
              <a:spcBef>
                <a:spcPts val="0"/>
              </a:spcBef>
              <a:spcAft>
                <a:spcPts val="0"/>
              </a:spcAft>
              <a:buSzPts val="1100"/>
              <a:buNone/>
            </a:pPr>
            <a:endParaRPr lang="en-US" b="1" dirty="0"/>
          </a:p>
          <a:p>
            <a:pPr marL="0" marR="0" lvl="0" indent="0" algn="l" rtl="0">
              <a:lnSpc>
                <a:spcPct val="100000"/>
              </a:lnSpc>
              <a:spcBef>
                <a:spcPts val="0"/>
              </a:spcBef>
              <a:spcAft>
                <a:spcPts val="0"/>
              </a:spcAft>
              <a:buSzPts val="1100"/>
              <a:buNone/>
            </a:pPr>
            <a:r>
              <a:rPr lang="en-US" b="1" dirty="0"/>
              <a:t>Fuente</a:t>
            </a:r>
            <a:r>
              <a:rPr lang="en-US" dirty="0"/>
              <a:t>: </a:t>
            </a:r>
            <a:r>
              <a:rPr lang="en-US" sz="1800" dirty="0">
                <a:solidFill>
                  <a:srgbClr val="000000"/>
                </a:solidFill>
                <a:latin typeface="Cambria Math"/>
                <a:ea typeface="Cambria Math"/>
                <a:cs typeface="Cambria Math"/>
                <a:sym typeface="Cambria Math"/>
              </a:rPr>
              <a:t>Thomson, R. and Bailey, C., 2023. Identifying Heirs’ Property: Extent and Value Across the South and Appalachia. </a:t>
            </a:r>
            <a:r>
              <a:rPr lang="en-US" sz="1800" i="1" dirty="0">
                <a:solidFill>
                  <a:srgbClr val="000000"/>
                </a:solidFill>
                <a:latin typeface="Cambria Math"/>
                <a:ea typeface="Cambria Math"/>
                <a:cs typeface="Cambria Math"/>
                <a:sym typeface="Cambria Math"/>
              </a:rPr>
              <a:t>Journal of Rural Social Sciences</a:t>
            </a:r>
            <a:r>
              <a:rPr lang="en-US" sz="1800" dirty="0">
                <a:solidFill>
                  <a:srgbClr val="000000"/>
                </a:solidFill>
                <a:latin typeface="Cambria Math"/>
                <a:ea typeface="Cambria Math"/>
                <a:cs typeface="Cambria Math"/>
                <a:sym typeface="Cambria Math"/>
              </a:rPr>
              <a:t>, </a:t>
            </a:r>
            <a:r>
              <a:rPr lang="en-US" sz="1800" i="1" dirty="0">
                <a:solidFill>
                  <a:srgbClr val="000000"/>
                </a:solidFill>
                <a:latin typeface="Cambria Math"/>
                <a:ea typeface="Cambria Math"/>
                <a:cs typeface="Cambria Math"/>
                <a:sym typeface="Cambria Math"/>
              </a:rPr>
              <a:t>38</a:t>
            </a:r>
            <a:r>
              <a:rPr lang="en-US" sz="1800" dirty="0">
                <a:solidFill>
                  <a:srgbClr val="000000"/>
                </a:solidFill>
                <a:latin typeface="Cambria Math"/>
                <a:ea typeface="Cambria Math"/>
                <a:cs typeface="Cambria Math"/>
                <a:sym typeface="Cambria Math"/>
              </a:rPr>
              <a:t>(2), p.2.</a:t>
            </a:r>
            <a:endParaRPr sz="1800" dirty="0">
              <a:latin typeface="Calibri"/>
              <a:ea typeface="Calibri"/>
              <a:cs typeface="Calibri"/>
              <a:sym typeface="Calibri"/>
            </a:endParaRPr>
          </a:p>
          <a:p>
            <a:pPr marL="158750" lvl="0" indent="0" algn="l" rtl="0">
              <a:lnSpc>
                <a:spcPct val="100000"/>
              </a:lnSpc>
              <a:spcBef>
                <a:spcPts val="120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a:extLst>
            <a:ext uri="{FF2B5EF4-FFF2-40B4-BE49-F238E27FC236}">
              <a16:creationId xmlns:a16="http://schemas.microsoft.com/office/drawing/2014/main" id="{36D1E723-3860-C6BE-3487-C1AC8AF422D1}"/>
            </a:ext>
          </a:extLst>
        </p:cNvPr>
        <p:cNvGrpSpPr/>
        <p:nvPr/>
      </p:nvGrpSpPr>
      <p:grpSpPr>
        <a:xfrm>
          <a:off x="0" y="0"/>
          <a:ext cx="0" cy="0"/>
          <a:chOff x="0" y="0"/>
          <a:chExt cx="0" cy="0"/>
        </a:xfrm>
      </p:grpSpPr>
      <p:sp>
        <p:nvSpPr>
          <p:cNvPr id="629" name="Google Shape;629;g265f65f7d0f_0_13:notes">
            <a:extLst>
              <a:ext uri="{FF2B5EF4-FFF2-40B4-BE49-F238E27FC236}">
                <a16:creationId xmlns:a16="http://schemas.microsoft.com/office/drawing/2014/main" id="{90A3A464-45BB-729B-C44D-C43CA4153E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265f65f7d0f_0_13:notes">
            <a:extLst>
              <a:ext uri="{FF2B5EF4-FFF2-40B4-BE49-F238E27FC236}">
                <a16:creationId xmlns:a16="http://schemas.microsoft.com/office/drawing/2014/main" id="{1BAF298A-4B19-F400-21ED-4688085D39E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 </a:t>
            </a:r>
            <a:r>
              <a:rPr lang="es-ES" dirty="0"/>
              <a:t>La propiedad de herederos es un fenómeno con implicaciones tanto personales como regionales. Las próximas diapositivas guiarán a los participantes a través de datos sobre la propiedad de herederos en distintos niveles, ayudando a comprender la magnitud del problema.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1 minuto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a:t>
            </a:r>
            <a:r>
              <a:rPr lang="es-ES" dirty="0"/>
              <a:t>: 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a:t>
            </a:r>
            <a:r>
              <a:rPr lang="es-ES" dirty="0"/>
              <a:t>: Ninguno</a:t>
            </a:r>
            <a:endParaRPr dirty="0"/>
          </a:p>
        </p:txBody>
      </p:sp>
    </p:spTree>
    <p:extLst>
      <p:ext uri="{BB962C8B-B14F-4D97-AF65-F5344CB8AC3E}">
        <p14:creationId xmlns:p14="http://schemas.microsoft.com/office/powerpoint/2010/main" val="249716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Instrucciones:  </a:t>
            </a:r>
            <a:r>
              <a:rPr lang="es-CR" b="0" noProof="0" dirty="0">
                <a:latin typeface="Arial"/>
                <a:ea typeface="Arial"/>
                <a:cs typeface="Arial"/>
                <a:sym typeface="Arial"/>
              </a:rPr>
              <a:t>Agregue la información del presentador y Preséntese.</a:t>
            </a:r>
            <a:endParaRPr lang="es-CR" sz="1800" b="0" noProof="0" dirty="0">
              <a:solidFill>
                <a:srgbClr val="080808"/>
              </a:solidFill>
              <a:latin typeface="Dosis"/>
              <a:sym typeface="Dosis"/>
            </a:endParaRPr>
          </a:p>
          <a:p>
            <a:pPr marL="457200" marR="0" lvl="0" indent="-228600" algn="l" rtl="0">
              <a:lnSpc>
                <a:spcPct val="100000"/>
              </a:lnSpc>
              <a:spcBef>
                <a:spcPts val="0"/>
              </a:spcBef>
              <a:spcAft>
                <a:spcPts val="0"/>
              </a:spcAft>
              <a:buSzPts val="1400"/>
              <a:buNone/>
            </a:pPr>
            <a:endParaRPr lang="es-CR" sz="1800" noProof="0" dirty="0">
              <a:solidFill>
                <a:srgbClr val="080808"/>
              </a:solidFill>
              <a:latin typeface="Dosis"/>
              <a:sym typeface="Dosi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latin typeface="Arial"/>
                <a:cs typeface="Arial"/>
                <a:sym typeface="Arial"/>
              </a:rPr>
              <a:t>Puede añadir sus logotipos y la declaración institucional de igualdad de oportunidades a la plantilla del folleto “</a:t>
            </a:r>
            <a:r>
              <a:rPr lang="es-ES" b="1" i="1" dirty="0" err="1">
                <a:latin typeface="Arial"/>
                <a:cs typeface="Arial"/>
                <a:sym typeface="Arial"/>
              </a:rPr>
              <a:t>Understanding</a:t>
            </a:r>
            <a:r>
              <a:rPr lang="es-ES" b="1" i="1" dirty="0">
                <a:latin typeface="Arial"/>
                <a:cs typeface="Arial"/>
                <a:sym typeface="Arial"/>
              </a:rPr>
              <a:t> </a:t>
            </a:r>
            <a:r>
              <a:rPr lang="es-ES" b="1" i="1" dirty="0" err="1">
                <a:latin typeface="Arial"/>
                <a:cs typeface="Arial"/>
                <a:sym typeface="Arial"/>
              </a:rPr>
              <a:t>Heirs</a:t>
            </a:r>
            <a:r>
              <a:rPr lang="es-ES" b="1" i="1" dirty="0">
                <a:latin typeface="Arial"/>
                <a:cs typeface="Arial"/>
                <a:sym typeface="Arial"/>
              </a:rPr>
              <a:t>’ </a:t>
            </a:r>
            <a:r>
              <a:rPr lang="es-ES" b="1" i="1" dirty="0" err="1">
                <a:latin typeface="Arial"/>
                <a:cs typeface="Arial"/>
                <a:sym typeface="Arial"/>
              </a:rPr>
              <a:t>Property</a:t>
            </a:r>
            <a:r>
              <a:rPr lang="es-ES" b="1" i="1" dirty="0">
                <a:latin typeface="Arial"/>
                <a:cs typeface="Arial"/>
                <a:sym typeface="Arial"/>
              </a:rPr>
              <a:t> </a:t>
            </a:r>
            <a:r>
              <a:rPr lang="es-ES" b="1" i="1" dirty="0" err="1">
                <a:latin typeface="Arial"/>
                <a:cs typeface="Arial"/>
                <a:sym typeface="Arial"/>
              </a:rPr>
              <a:t>Lessons</a:t>
            </a:r>
            <a:r>
              <a:rPr lang="es-ES" b="1" i="1" dirty="0">
                <a:latin typeface="Arial"/>
                <a:cs typeface="Arial"/>
                <a:sym typeface="Arial"/>
              </a:rPr>
              <a:t>”.</a:t>
            </a:r>
          </a:p>
          <a:p>
            <a:pPr marL="457200" marR="0" lvl="0" indent="-228600" algn="l" rtl="0">
              <a:lnSpc>
                <a:spcPct val="100000"/>
              </a:lnSpc>
              <a:spcBef>
                <a:spcPts val="0"/>
              </a:spcBef>
              <a:spcAft>
                <a:spcPts val="0"/>
              </a:spcAft>
              <a:buSzPts val="1400"/>
              <a:buNone/>
            </a:pPr>
            <a:endParaRPr lang="es-CR"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Tiempo</a:t>
            </a:r>
            <a:r>
              <a:rPr lang="es-CR" noProof="0" dirty="0">
                <a:latin typeface="Arial"/>
                <a:ea typeface="Arial"/>
                <a:cs typeface="Arial"/>
                <a:sym typeface="Arial"/>
              </a:rPr>
              <a:t>: 1 minuto</a:t>
            </a:r>
            <a:endParaRPr lang="es-CR" noProof="0" dirty="0"/>
          </a:p>
          <a:p>
            <a:pPr marL="457200" marR="0" lvl="0" indent="-228600" algn="l" rtl="0">
              <a:lnSpc>
                <a:spcPct val="100000"/>
              </a:lnSpc>
              <a:spcBef>
                <a:spcPts val="0"/>
              </a:spcBef>
              <a:spcAft>
                <a:spcPts val="0"/>
              </a:spcAft>
              <a:buSzPts val="1400"/>
              <a:buNone/>
            </a:pPr>
            <a:endParaRPr lang="es-CR"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Materiales:  </a:t>
            </a:r>
            <a:r>
              <a:rPr lang="es-CR" noProof="0" dirty="0">
                <a:latin typeface="Arial"/>
                <a:ea typeface="Arial"/>
                <a:cs typeface="Arial"/>
                <a:sym typeface="Arial"/>
              </a:rPr>
              <a:t>ninguno</a:t>
            </a:r>
            <a:endParaRPr lang="es-CR" noProof="0" dirty="0"/>
          </a:p>
          <a:p>
            <a:pPr marL="457200" marR="0" lvl="0" indent="-228600" algn="l" rtl="0">
              <a:lnSpc>
                <a:spcPct val="100000"/>
              </a:lnSpc>
              <a:spcBef>
                <a:spcPts val="0"/>
              </a:spcBef>
              <a:spcAft>
                <a:spcPts val="0"/>
              </a:spcAft>
              <a:buSzPts val="1400"/>
              <a:buNone/>
            </a:pPr>
            <a:endParaRPr lang="es-CR"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Material de apoyo:  </a:t>
            </a:r>
            <a:r>
              <a:rPr lang="es-CR" noProof="0" dirty="0">
                <a:latin typeface="Arial"/>
                <a:ea typeface="Arial"/>
                <a:cs typeface="Arial"/>
                <a:sym typeface="Arial"/>
              </a:rPr>
              <a:t>ninguno</a:t>
            </a:r>
            <a:endParaRPr lang="es-CR" noProof="0" dirty="0"/>
          </a:p>
          <a:p>
            <a:pPr marL="158750" lvl="0" indent="0" algn="l" rtl="0">
              <a:lnSpc>
                <a:spcPct val="100000"/>
              </a:lnSpc>
              <a:spcBef>
                <a:spcPts val="0"/>
              </a:spcBef>
              <a:spcAft>
                <a:spcPts val="0"/>
              </a:spcAft>
              <a:buSzPts val="1100"/>
              <a:buNone/>
            </a:pPr>
            <a:endParaRPr lang="en-US" dirty="0"/>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South Carolina State University</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65f65f7d0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1" name="Google Shape;661;g265f65f7d0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a:t>
            </a:r>
            <a:r>
              <a:rPr lang="es-ES" dirty="0"/>
              <a:t>: Los sitios web locales de GIS permiten ver la propiedad de herederos a nivel de condado en algunos estados. Este ejemplo proviene del condado de Macon, Alabama, donde la propiedad de herederos aparece marcada en rojo.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a:extLst>
            <a:ext uri="{FF2B5EF4-FFF2-40B4-BE49-F238E27FC236}">
              <a16:creationId xmlns:a16="http://schemas.microsoft.com/office/drawing/2014/main" id="{B0F98586-7EE5-2362-9113-F8F4FB1DFEE6}"/>
            </a:ext>
          </a:extLst>
        </p:cNvPr>
        <p:cNvGrpSpPr/>
        <p:nvPr/>
      </p:nvGrpSpPr>
      <p:grpSpPr>
        <a:xfrm>
          <a:off x="0" y="0"/>
          <a:ext cx="0" cy="0"/>
          <a:chOff x="0" y="0"/>
          <a:chExt cx="0" cy="0"/>
        </a:xfrm>
      </p:grpSpPr>
      <p:sp>
        <p:nvSpPr>
          <p:cNvPr id="629" name="Google Shape;629;g265f65f7d0f_0_13:notes">
            <a:extLst>
              <a:ext uri="{FF2B5EF4-FFF2-40B4-BE49-F238E27FC236}">
                <a16:creationId xmlns:a16="http://schemas.microsoft.com/office/drawing/2014/main" id="{8550F83F-FF85-D4B6-CECD-650444A4B6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265f65f7d0f_0_13:notes">
            <a:extLst>
              <a:ext uri="{FF2B5EF4-FFF2-40B4-BE49-F238E27FC236}">
                <a16:creationId xmlns:a16="http://schemas.microsoft.com/office/drawing/2014/main" id="{EA3F3F9D-1AA2-BAEF-5866-80E711C884C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 </a:t>
            </a:r>
            <a:r>
              <a:rPr lang="es-ES" dirty="0"/>
              <a:t>Ahora, enfoquémonos en su familia.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1 minuto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a:t>
            </a:r>
            <a:r>
              <a:rPr lang="es-ES" dirty="0"/>
              <a:t>: Ninguno</a:t>
            </a:r>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194169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65f65f7d0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265f65f7d0f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En algunos estados, los registros en línea están disponibles a través de la oficina de recaudación del condado (o una oficina equivalente). Las próximas diapositivas mostrarán un ejemplo de lo que podría encontrarse en línea.</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dirty="0"/>
              <a:t>Puede resultar útil identificar la oficina local correspondiente para esta capacitación y estar preparado para comentar las diferencias. Las instrucciones para hacerlo aparecen en la siguiente diapositiva.</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65f65f7d0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 name="Google Shape;686;g265f65f7d0f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Esta diapositiva muestra cómo se ve el sitio del condado de Macon, Alabama.</a:t>
            </a:r>
          </a:p>
          <a:p>
            <a:pPr marL="457200" marR="0" lvl="0" indent="-228600" algn="l" rtl="0">
              <a:lnSpc>
                <a:spcPct val="100000"/>
              </a:lnSpc>
              <a:spcBef>
                <a:spcPts val="0"/>
              </a:spcBef>
              <a:spcAft>
                <a:spcPts val="0"/>
              </a:spcAft>
              <a:buClr>
                <a:srgbClr val="000000"/>
              </a:buClr>
              <a:buSzPts val="1100"/>
              <a:buFont typeface="Arial"/>
              <a:buNone/>
            </a:pPr>
            <a:r>
              <a:rPr lang="es-ES" dirty="0"/>
              <a:t>Observe el enlace al Mapa GIS como punto de partida.</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Actividad:</a:t>
            </a:r>
          </a:p>
          <a:p>
            <a:pPr marL="457200" marR="0" lvl="0" indent="-228600" algn="l" rtl="0">
              <a:lnSpc>
                <a:spcPct val="100000"/>
              </a:lnSpc>
              <a:spcBef>
                <a:spcPts val="0"/>
              </a:spcBef>
              <a:spcAft>
                <a:spcPts val="0"/>
              </a:spcAft>
              <a:buClr>
                <a:srgbClr val="000000"/>
              </a:buClr>
              <a:buSzPts val="1100"/>
              <a:buFont typeface="Arial"/>
              <a:buNone/>
            </a:pPr>
            <a:r>
              <a:rPr lang="es-ES" dirty="0"/>
              <a:t>Búsqueda de los registros de su condado en línea</a:t>
            </a:r>
          </a:p>
          <a:p>
            <a:pPr marL="457200" marR="0" lvl="0" indent="-228600" algn="l" rtl="0">
              <a:lnSpc>
                <a:spcPct val="100000"/>
              </a:lnSpc>
              <a:spcBef>
                <a:spcPts val="0"/>
              </a:spcBef>
              <a:spcAft>
                <a:spcPts val="0"/>
              </a:spcAft>
              <a:buClr>
                <a:srgbClr val="000000"/>
              </a:buClr>
              <a:buSzPts val="1100"/>
              <a:buFont typeface="Arial"/>
              <a:buNone/>
            </a:pPr>
            <a:r>
              <a:rPr lang="es-ES" dirty="0"/>
              <a:t>• 	Abra el navegador en su computadora, teléfono u otro dispositivo con acceso a internet.</a:t>
            </a:r>
          </a:p>
          <a:p>
            <a:pPr marL="457200" marR="0" lvl="0" indent="-228600" algn="l" rtl="0">
              <a:lnSpc>
                <a:spcPct val="100000"/>
              </a:lnSpc>
              <a:spcBef>
                <a:spcPts val="0"/>
              </a:spcBef>
              <a:spcAft>
                <a:spcPts val="0"/>
              </a:spcAft>
              <a:buClr>
                <a:srgbClr val="000000"/>
              </a:buClr>
              <a:buSzPts val="1100"/>
              <a:buFont typeface="Arial"/>
              <a:buNone/>
            </a:pPr>
            <a:r>
              <a:rPr lang="es-ES" dirty="0"/>
              <a:t>• 	Busque: su condado, su estado, GIS.</a:t>
            </a:r>
          </a:p>
          <a:p>
            <a:pPr marL="457200" marR="0" lvl="0" indent="-228600" algn="l" rtl="0">
              <a:lnSpc>
                <a:spcPct val="100000"/>
              </a:lnSpc>
              <a:spcBef>
                <a:spcPts val="0"/>
              </a:spcBef>
              <a:spcAft>
                <a:spcPts val="0"/>
              </a:spcAft>
              <a:buClr>
                <a:srgbClr val="000000"/>
              </a:buClr>
              <a:buSzPts val="1100"/>
              <a:buFont typeface="Arial"/>
              <a:buNone/>
            </a:pPr>
            <a:r>
              <a:rPr lang="es-ES" dirty="0"/>
              <a:t>• 	¿Es accesible? Si es así, ¿puede escribir una búsqueda?</a:t>
            </a:r>
          </a:p>
          <a:p>
            <a:pPr marL="457200" marR="0" lvl="0" indent="-228600" algn="l" rtl="0">
              <a:lnSpc>
                <a:spcPct val="100000"/>
              </a:lnSpc>
              <a:spcBef>
                <a:spcPts val="0"/>
              </a:spcBef>
              <a:spcAft>
                <a:spcPts val="0"/>
              </a:spcAft>
              <a:buClr>
                <a:srgbClr val="000000"/>
              </a:buClr>
              <a:buSzPts val="1100"/>
              <a:buFont typeface="Arial"/>
              <a:buNone/>
            </a:pPr>
            <a:r>
              <a:rPr lang="es-ES" dirty="0"/>
              <a:t>• 	Si puede escribir una búsqueda, escriba su apellido. ¿Apareció algo?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Discusión: </a:t>
            </a:r>
            <a:r>
              <a:rPr lang="es-ES" dirty="0"/>
              <a:t>Dedique unos minutos para que los participantes compartan lo que encontraron o cualquier cosa que hayan notado.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a:t>
            </a:r>
            <a:r>
              <a:rPr lang="es-ES" dirty="0"/>
              <a:t>: 10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65f65f7d0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3" name="Google Shape;693;g265f65f7d0f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Puede ingresar el apellido de la familia para iniciar la búsqueda.</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b="1"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65f65f7d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g265f65f7d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a:t>
            </a:r>
            <a:r>
              <a:rPr lang="es-ES" dirty="0"/>
              <a:t>: Estas palabras a veces aparecerán al buscar el apellido de una familia. Ver cualquiera de ellas puede indicar que se trata de una propiedad de herederos. La siguiente diapositiva muestra cómo podrían aparecer.</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2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b2074257d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 name="Google Shape;708;g2b2074257d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Además de los desafíos que surgen por el uso de distintos términos para referirse a la propiedad de herederos, las inconsistencias en cómo se escriben estos términos generan aún más dificultades. Asimismo, algunos términos de búsqueda pueden formar parte de palabras más largas: por ejemplo, “</a:t>
            </a:r>
            <a:r>
              <a:rPr lang="es-ES" dirty="0" err="1"/>
              <a:t>heir</a:t>
            </a:r>
            <a:r>
              <a:rPr lang="es-ES" dirty="0"/>
              <a:t>” está dentro de “</a:t>
            </a:r>
            <a:r>
              <a:rPr lang="es-ES" dirty="0" err="1"/>
              <a:t>their</a:t>
            </a:r>
            <a:r>
              <a:rPr lang="es-ES" dirty="0"/>
              <a:t>”, y “estate” puede ser el nombre propio de una comunidad residencial o incluso el nombre de una carretera.</a:t>
            </a:r>
          </a:p>
          <a:p>
            <a:pPr marL="457200" marR="0" lvl="0" indent="-228600" algn="l" rtl="0">
              <a:lnSpc>
                <a:spcPct val="100000"/>
              </a:lnSpc>
              <a:spcBef>
                <a:spcPts val="0"/>
              </a:spcBef>
              <a:spcAft>
                <a:spcPts val="0"/>
              </a:spcAft>
              <a:buClr>
                <a:srgbClr val="000000"/>
              </a:buClr>
              <a:buSzPts val="1100"/>
              <a:buFont typeface="Arial"/>
              <a:buNone/>
            </a:pPr>
            <a:r>
              <a:rPr lang="es-ES" dirty="0"/>
              <a:t>Además, aunque no todas las parcelas de tierra listadas bajo et al., estate, etc., sean necesariamente propiedad de herederos, un porcentaje significativo podría serlo.</a:t>
            </a:r>
          </a:p>
          <a:p>
            <a:pPr marL="457200" marR="0" lvl="0" indent="-228600" algn="l" rtl="0">
              <a:lnSpc>
                <a:spcPct val="100000"/>
              </a:lnSpc>
              <a:spcBef>
                <a:spcPts val="0"/>
              </a:spcBef>
              <a:spcAft>
                <a:spcPts val="0"/>
              </a:spcAft>
              <a:buClr>
                <a:srgbClr val="000000"/>
              </a:buClr>
              <a:buSzPts val="1100"/>
              <a:buFont typeface="Arial"/>
              <a:buNone/>
            </a:pPr>
            <a:r>
              <a:rPr lang="es-ES" dirty="0"/>
              <a:t>Por lo tanto, puede ser necesario preguntar a su funcionario del condado —como el Tasador de Impuestos, el Comisionado de Ingresos u otra autoridad local— qué término(s) utilizan para indicar propiedad de herederos.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65f65f7d0f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g265f65f7d0f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a:t>
            </a:r>
            <a:r>
              <a:rPr lang="es-ES" dirty="0"/>
              <a:t>: Señale cómo aparecen las diferentes designaciones en estos ejemplos.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65f65f7d0f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g265f65f7d0f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Los distintos condados tienen niveles diferentes de acceso a la información en línea sobre parcelas de tierra. Parte de la información es de fácil acceso, mientras que otra puede requerir un nombre de usuario y contraseña, o incluso un pago.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Debido a que la propiedad de herederos es tierra sin un título asegurado, a menudo se convierte en el objetivo de estrategias de despojo, muchas de ellas legales. Esta siguiente sección explora algunas de las formas más comunes en que se pierde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65" name="Google Shape;26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Esta diapositiva muestra las tres partes del plan de estudios y ofrece una vista rápida de los componentes que se abordan en cada sección.</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 </a:t>
            </a:r>
            <a:r>
              <a:rPr lang="es-ES" dirty="0"/>
              <a:t>Debido a que la propiedad de herederos es tierra sin un título asegurado, a menudo se convierte en el objetivo de estrategias de despojo, muchas de ellas legales. Esta siguiente sección explora algunas de las formas más comunes en que se pierde la tierra.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sz="1100" b="1" i="0" u="none" strike="noStrike" cap="none" dirty="0">
                <a:solidFill>
                  <a:srgbClr val="000000"/>
                </a:solidFill>
                <a:latin typeface="Arial"/>
                <a:ea typeface="Arial"/>
                <a:cs typeface="Arial"/>
                <a:sym typeface="Arial"/>
              </a:rPr>
              <a:t>Instrucciones: </a:t>
            </a:r>
            <a:r>
              <a:rPr lang="es-ES" sz="1100" b="0" i="0" u="none" strike="noStrike" cap="none" dirty="0">
                <a:solidFill>
                  <a:srgbClr val="000000"/>
                </a:solidFill>
                <a:latin typeface="Arial"/>
                <a:ea typeface="Arial"/>
                <a:cs typeface="Arial"/>
                <a:sym typeface="Arial"/>
              </a:rPr>
              <a:t>Esta diapositiva presenta algunas de las formas en que se puede perder la propiedad de herederos.</a:t>
            </a: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En 1910, había 15,961,506 acres en granjas de propiedad plena de personas negras en Estados Unidos (sin acres rentados adicionales, copropiedad, ni tierras utilizadas por arrendatarios o aparceros). </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Para el último censo agrícola de 2022, esta cifra había disminuido en 89%, llegando a 1,840,788 acres en granjas de propiedad plena.</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Una de las principales causas de esta pérdida de tierras fue la existencia de la tierra como propiedad de herederos.</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Formas en que se puede perder la propiedad de herederos:</a:t>
            </a: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 Ventas forzadas por partición</a:t>
            </a: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 Ventas por deudas de impuestos</a:t>
            </a: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 …y algunos herederos no tienen ningún interés en la tierra.</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1" i="0" u="none" strike="noStrike" cap="none" dirty="0">
                <a:solidFill>
                  <a:srgbClr val="000000"/>
                </a:solidFill>
                <a:latin typeface="Arial"/>
                <a:ea typeface="Arial"/>
                <a:cs typeface="Arial"/>
                <a:sym typeface="Arial"/>
              </a:rPr>
              <a:t>Tiempo: </a:t>
            </a:r>
            <a:r>
              <a:rPr lang="es-ES" sz="1100" b="0" i="0" u="none" strike="noStrike" cap="none" dirty="0">
                <a:solidFill>
                  <a:srgbClr val="000000"/>
                </a:solidFill>
                <a:latin typeface="Arial"/>
                <a:ea typeface="Arial"/>
                <a:cs typeface="Arial"/>
                <a:sym typeface="Arial"/>
              </a:rPr>
              <a:t>10 minutos</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1" i="0" u="none" strike="noStrike" cap="none" dirty="0">
                <a:solidFill>
                  <a:srgbClr val="000000"/>
                </a:solidFill>
                <a:latin typeface="Arial"/>
                <a:ea typeface="Arial"/>
                <a:cs typeface="Arial"/>
                <a:sym typeface="Arial"/>
              </a:rPr>
              <a:t>Materiales: </a:t>
            </a:r>
            <a:r>
              <a:rPr lang="es-ES" sz="1100" b="0" i="0" u="none" strike="noStrike" cap="none" dirty="0">
                <a:solidFill>
                  <a:srgbClr val="000000"/>
                </a:solidFill>
                <a:latin typeface="Arial"/>
                <a:ea typeface="Arial"/>
                <a:cs typeface="Arial"/>
                <a:sym typeface="Arial"/>
              </a:rPr>
              <a:t>Ninguno</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1" i="0" u="none" strike="noStrike" cap="none" dirty="0">
                <a:solidFill>
                  <a:srgbClr val="000000"/>
                </a:solidFill>
                <a:latin typeface="Arial"/>
                <a:ea typeface="Arial"/>
                <a:cs typeface="Arial"/>
                <a:sym typeface="Arial"/>
              </a:rPr>
              <a:t>Material de apoyo: </a:t>
            </a:r>
            <a:r>
              <a:rPr lang="es-ES" sz="1100" b="0" i="0" u="none" strike="noStrike" cap="none" dirty="0">
                <a:solidFill>
                  <a:srgbClr val="000000"/>
                </a:solidFill>
                <a:latin typeface="Arial"/>
                <a:ea typeface="Arial"/>
                <a:cs typeface="Arial"/>
                <a:sym typeface="Arial"/>
              </a:rPr>
              <a:t>Ninguno</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1" i="0" u="none" strike="noStrike" cap="none" dirty="0">
                <a:solidFill>
                  <a:srgbClr val="000000"/>
                </a:solidFill>
                <a:latin typeface="Arial"/>
                <a:ea typeface="Arial"/>
                <a:cs typeface="Arial"/>
                <a:sym typeface="Arial"/>
              </a:rPr>
              <a:t>Fuentes:</a:t>
            </a:r>
            <a:endParaRPr lang="en-US" sz="1100" b="1"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lang="en-U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US Department of Commerce, Bureau of Census. 1914. 1910 Census: Volume 5. Agriculture, 1909 and 1910, General Report and Analysis. Chapter IV, Table 16, p. 182. Washington, DC.</a:t>
            </a:r>
            <a:endParaRPr dirty="0"/>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https://agcensus.library.cornell.edu/wp-content/uploads/41033898v5ch03.pdf</a:t>
            </a:r>
            <a:endParaRPr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US Department of Agriculture, National Agricultural Statistics Service. 2022. Census of Agriculture, United States Data, Table 61, p. 80. </a:t>
            </a:r>
            <a:endParaRPr dirty="0"/>
          </a:p>
          <a:p>
            <a:pPr marL="158750" lvl="0" indent="0" algn="l" rtl="0">
              <a:lnSpc>
                <a:spcPct val="100000"/>
              </a:lnSpc>
              <a:spcBef>
                <a:spcPts val="0"/>
              </a:spcBef>
              <a:spcAft>
                <a:spcPts val="0"/>
              </a:spcAft>
              <a:buSzPts val="1100"/>
              <a:buNone/>
            </a:pPr>
            <a:r>
              <a:rPr lang="en-US" dirty="0"/>
              <a:t>https://www.nass.usda.gov/Publications/AgCensus/2022/Full_Report/Volume_1,_Chapter_1_US/usv1.pdf </a:t>
            </a: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Si no pagas tus impuestos sobre la propiedad, el condado subasta tu factura de impuestos y los intereses en un proceso de “oferta a la baja” que comienza en 12%. Si no recuperas tu gravamen fiscal dentro de tres años —lo cual implica pagar la factura de impuestos más los intereses— la tierra pasa al postor.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Siempre hay inversionistas que buscan estas ventas de impuestos como una forma de obtener tierras por el valor del impuesto adeudado, o como una manera de invertir su capital a una tasa de interés alta.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Esto significa que todos los herederos/propietarios, especialmente los propietarios ausentes, deben asegurarse de saber quién está pagando los impuestos sobre la propiedad en su tierra heredada.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10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Se puede presentar una acción de partición contra los copropietarios de una propiedad de herederos, ya sean miembros de la familia o personas ajenas a ella.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Aunque un copropietario no puede “vender” la tierra completa, sí puede vender su interés en la tierra. En ese caso, una persona externa puede obtener acceso a la propiedad como si fuera parte de la unidad familiar original, con todos los derechos y obligaciones correspondientes.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muchos casos, el objetivo de obtener ese interés es presentar una acción de partición con la finalidad de adquirir toda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Las ventas por partición han sido —y continúan siendo— una forma común en que los propietarios afroamericanos han perdido sus tierras.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Una venta por partición es una venta de la propiedad ordenada por un tribunal.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Cualquier copropietario puede presentar una acción de partición, sin importar el porcentaje de su interés.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una venta por partición, en una subasta pública, el postor más alto se convierte en el propietario. Las ganancias de la venta se distribuyen entre todos los copropietarios según el tamaño de su interés fraccionado.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El resultado final es que la familia pierde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10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Durante décadas, las leyes estatales de partición contribuyeron a una pérdida de tierras extensa y devastadora entre familias que poseían tierras como copropietarios en común.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Como resultado de demandas colectivas y de la publicación de un artículo que expuso abusos en las acciones de partición, se formó un grupo de trabajo para iniciar esfuerzos de reforma en estas leyes.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Las próximas diapositivas ofrecen una visión general de lo que esto significa para los propietarios de tierras heredadas.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Instrucciones: </a:t>
            </a:r>
            <a:r>
              <a:rPr lang="es-ES" sz="1100" b="0" i="0" u="none" strike="noStrike" cap="none" dirty="0">
                <a:solidFill>
                  <a:srgbClr val="000000"/>
                </a:solidFill>
                <a:latin typeface="Arial"/>
                <a:ea typeface="Arial"/>
                <a:cs typeface="Arial"/>
                <a:sym typeface="Arial"/>
              </a:rPr>
              <a:t>La Sección de Bienes Raíces, Fideicomisos y Sucesiones de la Asociación Estadounidense de Abogados (ABA) formó un grupo de trabajo y presentó una propuesta en 2006 a la Comisión de Leyes Uniformes.</a:t>
            </a:r>
          </a:p>
          <a:p>
            <a:pPr marL="0" marR="0" lvl="0" indent="0" algn="l" rtl="0">
              <a:lnSpc>
                <a:spcPct val="100000"/>
              </a:lnSpc>
              <a:spcBef>
                <a:spcPts val="0"/>
              </a:spcBef>
              <a:spcAft>
                <a:spcPts val="0"/>
              </a:spcAft>
              <a:buClr>
                <a:srgbClr val="000000"/>
              </a:buClr>
              <a:buSzPts val="1400"/>
              <a:buFont typeface="Arial"/>
              <a:buNone/>
            </a:pPr>
            <a:endParaRPr lang="es-E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0" i="0" u="none" strike="noStrike" cap="none" dirty="0">
                <a:solidFill>
                  <a:srgbClr val="000000"/>
                </a:solidFill>
                <a:latin typeface="Arial"/>
                <a:ea typeface="Arial"/>
                <a:cs typeface="Arial"/>
                <a:sym typeface="Arial"/>
              </a:rPr>
              <a:t> La Comisión de Leyes Uniformes, también conocida como la Conferencia Nacional de Comisionados sobre Leyes Estatales Uniformes, trabajó en el desarrollo de un estatuto estatal modelo que abordara las leyes de partición. </a:t>
            </a:r>
          </a:p>
          <a:p>
            <a:pPr marL="0" marR="0" lvl="0" indent="0" algn="l" rtl="0">
              <a:lnSpc>
                <a:spcPct val="100000"/>
              </a:lnSpc>
              <a:spcBef>
                <a:spcPts val="0"/>
              </a:spcBef>
              <a:spcAft>
                <a:spcPts val="0"/>
              </a:spcAft>
              <a:buClr>
                <a:srgbClr val="000000"/>
              </a:buClr>
              <a:buSzPts val="1400"/>
              <a:buFont typeface="Arial"/>
              <a:buNone/>
            </a:pPr>
            <a:endParaRPr lang="es-E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0" i="0" u="none" strike="noStrike" cap="none" dirty="0">
                <a:solidFill>
                  <a:srgbClr val="000000"/>
                </a:solidFill>
                <a:latin typeface="Arial"/>
                <a:ea typeface="Arial"/>
                <a:cs typeface="Arial"/>
                <a:sym typeface="Arial"/>
              </a:rPr>
              <a:t>La Comisión aprobó la Ley Uniforme de Partición de Propiedad de Herederos (UPHPA) en el verano de 2010.</a:t>
            </a:r>
          </a:p>
          <a:p>
            <a:pPr marL="0" marR="0" lvl="0" indent="0" algn="l" rtl="0">
              <a:lnSpc>
                <a:spcPct val="100000"/>
              </a:lnSpc>
              <a:spcBef>
                <a:spcPts val="0"/>
              </a:spcBef>
              <a:spcAft>
                <a:spcPts val="0"/>
              </a:spcAft>
              <a:buClr>
                <a:srgbClr val="000000"/>
              </a:buClr>
              <a:buSzPts val="1400"/>
              <a:buFont typeface="Arial"/>
              <a:buNone/>
            </a:pPr>
            <a:endParaRPr lang="es-ES" sz="11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Nota: </a:t>
            </a:r>
            <a:r>
              <a:rPr lang="es-ES" sz="1100" b="0" i="0" u="none" strike="noStrike" cap="none" dirty="0">
                <a:solidFill>
                  <a:srgbClr val="000000"/>
                </a:solidFill>
                <a:latin typeface="Arial"/>
                <a:ea typeface="Arial"/>
                <a:cs typeface="Arial"/>
                <a:sym typeface="Arial"/>
              </a:rPr>
              <a:t>Es importante señalar que esta ley uniforme no entra en vigor hasta que es adoptada por la legislatura estatal. Este mapa muestra los estados que han promulgado la Ley Uniforme de Partición de Propiedad de Herederos, resaltados en azul. También muestra los estados donde la UPHPA ha sido presentada, resaltados en verde.</a:t>
            </a:r>
          </a:p>
          <a:p>
            <a:pPr marL="0" marR="0" lvl="0" indent="0" algn="l" rtl="0">
              <a:lnSpc>
                <a:spcPct val="100000"/>
              </a:lnSpc>
              <a:spcBef>
                <a:spcPts val="0"/>
              </a:spcBef>
              <a:spcAft>
                <a:spcPts val="0"/>
              </a:spcAft>
              <a:buClr>
                <a:srgbClr val="000000"/>
              </a:buClr>
              <a:buSzPts val="1400"/>
              <a:buFont typeface="Arial"/>
              <a:buNone/>
            </a:pPr>
            <a:endParaRPr lang="es-E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Tiempo: </a:t>
            </a:r>
            <a:r>
              <a:rPr lang="es-ES" sz="1100" b="0" i="0" u="none" strike="noStrike" cap="none" dirty="0">
                <a:solidFill>
                  <a:srgbClr val="000000"/>
                </a:solidFill>
                <a:latin typeface="Arial"/>
                <a:ea typeface="Arial"/>
                <a:cs typeface="Arial"/>
                <a:sym typeface="Arial"/>
              </a:rPr>
              <a:t>2 minutos</a:t>
            </a:r>
          </a:p>
          <a:p>
            <a:pPr marL="0" marR="0" lvl="0" indent="0" algn="l" rtl="0">
              <a:lnSpc>
                <a:spcPct val="100000"/>
              </a:lnSpc>
              <a:spcBef>
                <a:spcPts val="0"/>
              </a:spcBef>
              <a:spcAft>
                <a:spcPts val="0"/>
              </a:spcAft>
              <a:buClr>
                <a:srgbClr val="000000"/>
              </a:buClr>
              <a:buSzPts val="1400"/>
              <a:buFont typeface="Arial"/>
              <a:buNone/>
            </a:pPr>
            <a:endParaRPr lang="es-E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Materiales: </a:t>
            </a:r>
            <a:r>
              <a:rPr lang="es-ES" sz="1100" b="0" i="0" u="none" strike="noStrike" cap="none" dirty="0">
                <a:solidFill>
                  <a:srgbClr val="000000"/>
                </a:solidFill>
                <a:latin typeface="Arial"/>
                <a:ea typeface="Arial"/>
                <a:cs typeface="Arial"/>
                <a:sym typeface="Arial"/>
              </a:rPr>
              <a:t>Ninguno</a:t>
            </a:r>
          </a:p>
          <a:p>
            <a:pPr marL="0" marR="0" lvl="0" indent="0" algn="l" rtl="0">
              <a:lnSpc>
                <a:spcPct val="100000"/>
              </a:lnSpc>
              <a:spcBef>
                <a:spcPts val="0"/>
              </a:spcBef>
              <a:spcAft>
                <a:spcPts val="0"/>
              </a:spcAft>
              <a:buClr>
                <a:srgbClr val="000000"/>
              </a:buClr>
              <a:buSzPts val="1400"/>
              <a:buFont typeface="Arial"/>
              <a:buNone/>
            </a:pPr>
            <a:endParaRPr lang="es-ES" sz="11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Material de apoyo: </a:t>
            </a:r>
            <a:r>
              <a:rPr lang="es-ES" sz="1100" b="0" i="0" u="none" strike="noStrike" cap="none" dirty="0">
                <a:solidFill>
                  <a:srgbClr val="000000"/>
                </a:solidFill>
                <a:latin typeface="Arial"/>
                <a:ea typeface="Arial"/>
                <a:cs typeface="Arial"/>
                <a:sym typeface="Arial"/>
              </a:rPr>
              <a:t>Ninguno</a:t>
            </a:r>
          </a:p>
          <a:p>
            <a:pPr marL="0" marR="0" lvl="0" indent="0" algn="l" rtl="0">
              <a:lnSpc>
                <a:spcPct val="100000"/>
              </a:lnSpc>
              <a:spcBef>
                <a:spcPts val="0"/>
              </a:spcBef>
              <a:spcAft>
                <a:spcPts val="0"/>
              </a:spcAft>
              <a:buClr>
                <a:srgbClr val="000000"/>
              </a:buClr>
              <a:buSzPts val="1400"/>
              <a:buFont typeface="Arial"/>
              <a:buNone/>
            </a:pPr>
            <a:endParaRPr lang="es-E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Fuente:</a:t>
            </a:r>
            <a:endParaRPr lang="en-US" sz="11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lang="en-U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https://www.uniformlaws.org/committees/community-home?CommunityKey=50724584-e808-4255-bc5d-8ea4e588371d</a:t>
            </a:r>
            <a:endParaRPr dirty="0"/>
          </a:p>
          <a:p>
            <a:pPr marL="0" marR="0" lvl="0" indent="0" algn="l" rtl="0">
              <a:lnSpc>
                <a:spcPct val="100000"/>
              </a:lnSpc>
              <a:spcBef>
                <a:spcPts val="0"/>
              </a:spcBef>
              <a:spcAft>
                <a:spcPts val="0"/>
              </a:spcAft>
              <a:buSzPts val="1400"/>
              <a:buNone/>
            </a:pPr>
            <a:endParaRPr b="1" i="0"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1200"/>
              </a:spcBef>
              <a:spcAft>
                <a:spcPts val="0"/>
              </a:spcAft>
              <a:buClr>
                <a:srgbClr val="000000"/>
              </a:buClr>
              <a:buSzPts val="1100"/>
              <a:buFont typeface="Arial"/>
              <a:buNone/>
            </a:pPr>
            <a:endParaRPr dirty="0"/>
          </a:p>
          <a:p>
            <a:pPr marL="0" lvl="0" indent="0" algn="l" rtl="0">
              <a:lnSpc>
                <a:spcPct val="100000"/>
              </a:lnSpc>
              <a:spcBef>
                <a:spcPts val="1200"/>
              </a:spcBef>
              <a:spcAft>
                <a:spcPts val="0"/>
              </a:spcAft>
              <a:buSzPts val="1100"/>
              <a:buNone/>
            </a:pPr>
            <a:endParaRPr b="1" dirty="0">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dirty="0">
              <a:latin typeface="Avenir"/>
              <a:ea typeface="Avenir"/>
              <a:cs typeface="Avenir"/>
              <a:sym typeface="Avenir"/>
            </a:endParaRPr>
          </a:p>
          <a:p>
            <a:pPr marL="0" lvl="0" indent="0" algn="l" rtl="0">
              <a:lnSpc>
                <a:spcPct val="100000"/>
              </a:lnSpc>
              <a:spcBef>
                <a:spcPts val="0"/>
              </a:spcBef>
              <a:spcAft>
                <a:spcPts val="0"/>
              </a:spcAft>
              <a:buSzPts val="1100"/>
              <a:buNone/>
            </a:pPr>
            <a:r>
              <a:rPr lang="es-ES" b="1" dirty="0"/>
              <a:t>Instrucciones: </a:t>
            </a:r>
            <a:r>
              <a:rPr lang="es-ES" dirty="0"/>
              <a:t>Esta diapositiva ofrece una vista general de las protecciones específicas incluidas. Las diapositivas siguientes explican cada una con más detalle.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 </a:t>
            </a:r>
            <a:r>
              <a:rPr lang="es-ES" dirty="0"/>
              <a:t>Esta diapositiva ofrece una visión general de cómo la UPHPA ayuda a los propietarios de propiedades de herederos. </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La UPHPA contiene protecciones legales diseñadas para abordar los efectos devastadores de las ventas por partición, al mismo tiempo que equilibra los intereses de todos los copropietarios. </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Para que una acción de partición esté regida por la UPHPA, la propiedad en cuestión debe cumplir con la definición de “propiedad de herederos” establecida por la ley.</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NOTA: </a:t>
            </a:r>
            <a:r>
              <a:rPr lang="es-ES" dirty="0"/>
              <a:t>Un copropietario (</a:t>
            </a:r>
            <a:r>
              <a:rPr lang="es-ES" dirty="0" err="1"/>
              <a:t>co‑tenant</a:t>
            </a:r>
            <a:r>
              <a:rPr lang="es-ES" dirty="0"/>
              <a:t>) se define como una persona que posee un interés fraccionario en la propiedad.</a:t>
            </a:r>
          </a:p>
          <a:p>
            <a:pPr marL="158750" lvl="0" indent="0" algn="l" rtl="0">
              <a:lnSpc>
                <a:spcPct val="100000"/>
              </a:lnSpc>
              <a:spcBef>
                <a:spcPts val="0"/>
              </a:spcBef>
              <a:spcAft>
                <a:spcPts val="0"/>
              </a:spcAft>
              <a:buSzPts val="1100"/>
              <a:buNone/>
            </a:pPr>
            <a:r>
              <a:rPr lang="es-ES" dirty="0"/>
              <a:t>Las siguientes diapositivas ofrecen más detalles.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2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Fuente: </a:t>
            </a:r>
            <a:r>
              <a:rPr lang="es-ES" dirty="0" err="1"/>
              <a:t>Uniform</a:t>
            </a:r>
            <a:r>
              <a:rPr lang="es-ES" dirty="0"/>
              <a:t> </a:t>
            </a:r>
            <a:r>
              <a:rPr lang="es-ES" dirty="0" err="1"/>
              <a:t>Partition</a:t>
            </a:r>
            <a:r>
              <a:rPr lang="es-ES" dirty="0"/>
              <a:t> of </a:t>
            </a:r>
            <a:r>
              <a:rPr lang="es-ES" dirty="0" err="1"/>
              <a:t>Heirs</a:t>
            </a:r>
            <a:r>
              <a:rPr lang="es-ES" dirty="0"/>
              <a:t> </a:t>
            </a:r>
            <a:r>
              <a:rPr lang="es-ES" dirty="0" err="1"/>
              <a:t>Property</a:t>
            </a:r>
            <a:r>
              <a:rPr lang="es-ES" dirty="0"/>
              <a:t> </a:t>
            </a:r>
            <a:r>
              <a:rPr lang="es-ES" dirty="0" err="1"/>
              <a:t>Act</a:t>
            </a:r>
            <a:r>
              <a:rPr lang="es-ES" dirty="0"/>
              <a:t>, Sección 2. Definiciones</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 </a:t>
            </a:r>
            <a:r>
              <a:rPr lang="es-ES" dirty="0"/>
              <a:t>Asegúrese de enfatizar que, para que la audiencia comprenda cómo la </a:t>
            </a:r>
            <a:r>
              <a:rPr lang="es-ES" b="1" dirty="0"/>
              <a:t>UPHPA</a:t>
            </a:r>
            <a:r>
              <a:rPr lang="es-ES" dirty="0"/>
              <a:t> puede ayudar a resolver su problema de propiedad de herederos, es fundamental hablar con un abogado autorizado para ejercer en el estado donde se encuentra la propiedad (bien inmueble).</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Puntos a tratar incluyen:</a:t>
            </a:r>
          </a:p>
          <a:p>
            <a:pPr marL="158750" lvl="0" indent="0" algn="l" rtl="0">
              <a:lnSpc>
                <a:spcPct val="100000"/>
              </a:lnSpc>
              <a:spcBef>
                <a:spcPts val="0"/>
              </a:spcBef>
              <a:spcAft>
                <a:spcPts val="0"/>
              </a:spcAft>
              <a:buSzPts val="1100"/>
              <a:buNone/>
            </a:pPr>
            <a:r>
              <a:rPr lang="es-ES" dirty="0"/>
              <a:t>• Las reglas éticas relacionadas con la representación de una familia o de uno o más de sus miembros.</a:t>
            </a:r>
          </a:p>
          <a:p>
            <a:pPr marL="158750" lvl="0" indent="0" algn="l" rtl="0">
              <a:lnSpc>
                <a:spcPct val="100000"/>
              </a:lnSpc>
              <a:spcBef>
                <a:spcPts val="0"/>
              </a:spcBef>
              <a:spcAft>
                <a:spcPts val="0"/>
              </a:spcAft>
              <a:buSzPts val="1100"/>
              <a:buNone/>
            </a:pPr>
            <a:r>
              <a:rPr lang="es-ES" dirty="0"/>
              <a:t>• Si la </a:t>
            </a:r>
            <a:r>
              <a:rPr lang="es-ES" b="1" dirty="0"/>
              <a:t>UPHPA </a:t>
            </a:r>
            <a:r>
              <a:rPr lang="es-ES" dirty="0"/>
              <a:t>está vigente en su estado y, de no ser así, cómo se rigen las leyes de propiedad de herederos en ese estado.</a:t>
            </a:r>
          </a:p>
          <a:p>
            <a:pPr marL="158750" lvl="0" indent="0" algn="l" rtl="0">
              <a:lnSpc>
                <a:spcPct val="100000"/>
              </a:lnSpc>
              <a:spcBef>
                <a:spcPts val="0"/>
              </a:spcBef>
              <a:spcAft>
                <a:spcPts val="0"/>
              </a:spcAft>
              <a:buSzPts val="1100"/>
              <a:buNone/>
            </a:pPr>
            <a:r>
              <a:rPr lang="es-ES" dirty="0"/>
              <a:t>• Cómo la </a:t>
            </a:r>
            <a:r>
              <a:rPr lang="es-ES" b="1" dirty="0"/>
              <a:t>UPHPA</a:t>
            </a:r>
            <a:r>
              <a:rPr lang="es-ES" dirty="0"/>
              <a:t> u otras leyes aplicables de bienes raíces pueden ayudar a resolver su problema de propiedad de herederos.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a:t>
            </a:r>
            <a:r>
              <a:rPr lang="es-ES" dirty="0"/>
              <a:t> 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2074257d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g2b2074257d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ES" b="1" dirty="0">
                <a:solidFill>
                  <a:schemeClr val="dk1"/>
                </a:solidFill>
              </a:rPr>
              <a:t>Instrucciones</a:t>
            </a:r>
            <a:r>
              <a:rPr lang="es-ES" dirty="0">
                <a:solidFill>
                  <a:schemeClr val="dk1"/>
                </a:solidFill>
              </a:rPr>
              <a:t>: Realice una encuesta rápida levantando la mano para ver cómo se sienten los participantes acerca de la información que acaban de aprender.</a:t>
            </a:r>
          </a:p>
          <a:p>
            <a:pPr marL="0" lvl="0" indent="0" algn="l" rtl="0">
              <a:lnSpc>
                <a:spcPct val="100000"/>
              </a:lnSpc>
              <a:spcBef>
                <a:spcPts val="0"/>
              </a:spcBef>
              <a:spcAft>
                <a:spcPts val="0"/>
              </a:spcAft>
              <a:buClr>
                <a:schemeClr val="dk1"/>
              </a:buClr>
              <a:buSzPts val="1100"/>
              <a:buFont typeface="Arial"/>
              <a:buNone/>
            </a:pPr>
            <a:endParaRPr lang="es-ES"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s-ES" b="1" dirty="0">
                <a:solidFill>
                  <a:schemeClr val="dk1"/>
                </a:solidFill>
              </a:rPr>
              <a:t>Tiempo: </a:t>
            </a:r>
            <a:r>
              <a:rPr lang="es-ES" dirty="0">
                <a:solidFill>
                  <a:schemeClr val="dk1"/>
                </a:solidFill>
              </a:rPr>
              <a:t>1 minuto</a:t>
            </a:r>
          </a:p>
          <a:p>
            <a:pPr marL="0" lvl="0" indent="0" algn="l" rtl="0">
              <a:lnSpc>
                <a:spcPct val="100000"/>
              </a:lnSpc>
              <a:spcBef>
                <a:spcPts val="0"/>
              </a:spcBef>
              <a:spcAft>
                <a:spcPts val="0"/>
              </a:spcAft>
              <a:buClr>
                <a:schemeClr val="dk1"/>
              </a:buClr>
              <a:buSzPts val="1100"/>
              <a:buFont typeface="Arial"/>
              <a:buNone/>
            </a:pPr>
            <a:endParaRPr lang="es-ES"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s-ES" b="1" dirty="0">
                <a:solidFill>
                  <a:schemeClr val="dk1"/>
                </a:solidFill>
              </a:rPr>
              <a:t>Materiales: </a:t>
            </a:r>
            <a:r>
              <a:rPr lang="es-ES" dirty="0">
                <a:solidFill>
                  <a:schemeClr val="dk1"/>
                </a:solidFill>
              </a:rPr>
              <a:t>Ninguno</a:t>
            </a:r>
          </a:p>
          <a:p>
            <a:pPr marL="0" lvl="0" indent="0" algn="l" rtl="0">
              <a:lnSpc>
                <a:spcPct val="100000"/>
              </a:lnSpc>
              <a:spcBef>
                <a:spcPts val="0"/>
              </a:spcBef>
              <a:spcAft>
                <a:spcPts val="0"/>
              </a:spcAft>
              <a:buClr>
                <a:schemeClr val="dk1"/>
              </a:buClr>
              <a:buSzPts val="1100"/>
              <a:buFont typeface="Arial"/>
              <a:buNone/>
            </a:pPr>
            <a:endParaRPr lang="es-ES"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s-ES" b="1" dirty="0">
                <a:solidFill>
                  <a:schemeClr val="dk1"/>
                </a:solidFill>
              </a:rPr>
              <a:t>Material de apoyo: </a:t>
            </a:r>
            <a:r>
              <a:rPr lang="es-ES" dirty="0">
                <a:solidFill>
                  <a:schemeClr val="dk1"/>
                </a:solidFill>
              </a:rPr>
              <a:t>Ninguno</a:t>
            </a: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Dé tiempo para que los participantes se presenten y compartan su interés en aprender sobre la propiedad de herederos.</a:t>
            </a:r>
          </a:p>
          <a:p>
            <a:pPr marL="457200" marR="0" lvl="0" indent="-228600" algn="l" rtl="0">
              <a:lnSpc>
                <a:spcPct val="100000"/>
              </a:lnSpc>
              <a:spcBef>
                <a:spcPts val="0"/>
              </a:spcBef>
              <a:spcAft>
                <a:spcPts val="0"/>
              </a:spcAft>
              <a:buClr>
                <a:srgbClr val="000000"/>
              </a:buClr>
              <a:buSzPts val="1100"/>
              <a:buFont typeface="Arial"/>
              <a:buNone/>
            </a:pPr>
            <a:r>
              <a:rPr lang="es-ES" dirty="0"/>
              <a:t>Pida a los participantes que digan su nombre, afiliación, etc.</a:t>
            </a:r>
          </a:p>
          <a:p>
            <a:pPr marL="457200" marR="0" lvl="0" indent="-228600" algn="l" rtl="0">
              <a:lnSpc>
                <a:spcPct val="100000"/>
              </a:lnSpc>
              <a:spcBef>
                <a:spcPts val="0"/>
              </a:spcBef>
              <a:spcAft>
                <a:spcPts val="0"/>
              </a:spcAft>
              <a:buClr>
                <a:srgbClr val="000000"/>
              </a:buClr>
              <a:buSzPts val="1100"/>
              <a:buFont typeface="Arial"/>
              <a:buNone/>
            </a:pPr>
            <a:r>
              <a:rPr lang="es-ES" dirty="0"/>
              <a:t>Posibles preguntas para guiar la conversación:</a:t>
            </a:r>
          </a:p>
          <a:p>
            <a:pPr marL="457200" marR="0" lvl="0" indent="-228600" algn="l" rtl="0">
              <a:lnSpc>
                <a:spcPct val="100000"/>
              </a:lnSpc>
              <a:spcBef>
                <a:spcPts val="0"/>
              </a:spcBef>
              <a:spcAft>
                <a:spcPts val="0"/>
              </a:spcAft>
              <a:buClr>
                <a:srgbClr val="000000"/>
              </a:buClr>
              <a:buSzPts val="1100"/>
              <a:buFont typeface="Arial"/>
              <a:buNone/>
            </a:pPr>
            <a:r>
              <a:rPr lang="es-ES" dirty="0"/>
              <a:t>• 	¿Qué lo trae a este taller?</a:t>
            </a:r>
          </a:p>
          <a:p>
            <a:pPr marL="457200" marR="0" lvl="0" indent="-228600" algn="l" rtl="0">
              <a:lnSpc>
                <a:spcPct val="100000"/>
              </a:lnSpc>
              <a:spcBef>
                <a:spcPts val="0"/>
              </a:spcBef>
              <a:spcAft>
                <a:spcPts val="0"/>
              </a:spcAft>
              <a:buClr>
                <a:srgbClr val="000000"/>
              </a:buClr>
              <a:buSzPts val="1100"/>
              <a:buFont typeface="Arial"/>
              <a:buNone/>
            </a:pPr>
            <a:r>
              <a:rPr lang="es-ES" dirty="0"/>
              <a:t>• 	¿Qué le genera curiosidad respecto a la propiedad de herederos?</a:t>
            </a:r>
          </a:p>
          <a:p>
            <a:pPr marL="457200" marR="0" lvl="0" indent="-228600" algn="l" rtl="0">
              <a:lnSpc>
                <a:spcPct val="100000"/>
              </a:lnSpc>
              <a:spcBef>
                <a:spcPts val="0"/>
              </a:spcBef>
              <a:spcAft>
                <a:spcPts val="0"/>
              </a:spcAft>
              <a:buClr>
                <a:srgbClr val="000000"/>
              </a:buClr>
              <a:buSzPts val="1100"/>
              <a:buFont typeface="Arial"/>
              <a:buNone/>
            </a:pPr>
            <a:r>
              <a:rPr lang="es-ES" dirty="0"/>
              <a:t>Si están sentados en mesas, pida que cada persona comparta durante un máximo de un minuto. Si están en filas, pídales que formen parejas o grupos de tres para compartir.</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10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5" name="Google Shape;835;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Agradezca a los participantes y pregunte si tienen alguna pregunta adicional.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b274beff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2b274beff9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a:t>Instrucciones:</a:t>
            </a:r>
            <a:endParaRPr lang="es-ES" b="1" dirty="0"/>
          </a:p>
          <a:p>
            <a:pPr marL="158750" lvl="0" indent="0" algn="l" rtl="0">
              <a:lnSpc>
                <a:spcPct val="100000"/>
              </a:lnSpc>
              <a:spcBef>
                <a:spcPts val="0"/>
              </a:spcBef>
              <a:spcAft>
                <a:spcPts val="0"/>
              </a:spcAft>
              <a:buSzPts val="1100"/>
              <a:buNone/>
            </a:pPr>
            <a:r>
              <a:rPr lang="es-ES" dirty="0"/>
              <a:t>Esta diapositiva marca el inicio de la sección de Descripción general.</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Lea la declaración de responsabilidad y responda cualquier pregunta que pueda surgir.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a:t>Material de apoyo: </a:t>
            </a:r>
            <a:r>
              <a:rPr lang="es-ES"/>
              <a:t>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116"/>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116"/>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16"/>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116"/>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116"/>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1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1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84"/>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4"/>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0" name="Google Shape;70;p84"/>
          <p:cNvSpPr txBox="1">
            <a:spLocks noGrp="1"/>
          </p:cNvSpPr>
          <p:nvPr>
            <p:ph type="body" idx="2"/>
          </p:nvPr>
        </p:nvSpPr>
        <p:spPr>
          <a:xfrm>
            <a:off x="925513" y="2571750"/>
            <a:ext cx="7292975" cy="884238"/>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3200" b="1"/>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1"/>
        <p:cNvGrpSpPr/>
        <p:nvPr/>
      </p:nvGrpSpPr>
      <p:grpSpPr>
        <a:xfrm>
          <a:off x="0" y="0"/>
          <a:ext cx="0" cy="0"/>
          <a:chOff x="0" y="0"/>
          <a:chExt cx="0" cy="0"/>
        </a:xfrm>
      </p:grpSpPr>
      <p:sp>
        <p:nvSpPr>
          <p:cNvPr id="72" name="Google Shape;72;p7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3" name="Google Shape;73;p77"/>
          <p:cNvSpPr txBox="1">
            <a:spLocks noGrp="1"/>
          </p:cNvSpPr>
          <p:nvPr>
            <p:ph type="body" idx="2"/>
          </p:nvPr>
        </p:nvSpPr>
        <p:spPr>
          <a:xfrm>
            <a:off x="817563" y="125776"/>
            <a:ext cx="8326437" cy="4873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4" name="Google Shape;74;p77"/>
          <p:cNvSpPr>
            <a:spLocks noGrp="1"/>
          </p:cNvSpPr>
          <p:nvPr>
            <p:ph type="pic" idx="3"/>
          </p:nvPr>
        </p:nvSpPr>
        <p:spPr>
          <a:xfrm>
            <a:off x="5146675" y="627063"/>
            <a:ext cx="3870325" cy="3838575"/>
          </a:xfrm>
          <a:prstGeom prst="rect">
            <a:avLst/>
          </a:prstGeom>
          <a:noFill/>
          <a:ln>
            <a:noFill/>
          </a:ln>
        </p:spPr>
        <p:txBody>
          <a:bodyPr/>
          <a:lstStyle/>
          <a:p>
            <a:endParaRPr lang="en-US"/>
          </a:p>
        </p:txBody>
      </p:sp>
      <p:sp>
        <p:nvSpPr>
          <p:cNvPr id="75" name="Google Shape;75;p7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7"/>
        <p:cNvGrpSpPr/>
        <p:nvPr/>
      </p:nvGrpSpPr>
      <p:grpSpPr>
        <a:xfrm>
          <a:off x="0" y="0"/>
          <a:ext cx="0" cy="0"/>
          <a:chOff x="0" y="0"/>
          <a:chExt cx="0" cy="0"/>
        </a:xfrm>
      </p:grpSpPr>
      <p:sp>
        <p:nvSpPr>
          <p:cNvPr id="78" name="Google Shape;78;p78"/>
          <p:cNvSpPr/>
          <p:nvPr/>
        </p:nvSpPr>
        <p:spPr>
          <a:xfrm>
            <a:off x="0" y="1010149"/>
            <a:ext cx="9143999" cy="413335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8"/>
          <p:cNvSpPr txBox="1">
            <a:spLocks noGrp="1"/>
          </p:cNvSpPr>
          <p:nvPr>
            <p:ph type="body" idx="1"/>
          </p:nvPr>
        </p:nvSpPr>
        <p:spPr>
          <a:xfrm>
            <a:off x="311150" y="1137684"/>
            <a:ext cx="8620125" cy="3785154"/>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p78"/>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1"/>
        <p:cNvGrpSpPr/>
        <p:nvPr/>
      </p:nvGrpSpPr>
      <p:grpSpPr>
        <a:xfrm>
          <a:off x="0" y="0"/>
          <a:ext cx="0" cy="0"/>
          <a:chOff x="0" y="0"/>
          <a:chExt cx="0" cy="0"/>
        </a:xfrm>
      </p:grpSpPr>
      <p:sp>
        <p:nvSpPr>
          <p:cNvPr id="82" name="Google Shape;82;p87"/>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87"/>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87"/>
          <p:cNvSpPr txBox="1"/>
          <p:nvPr/>
        </p:nvSpPr>
        <p:spPr>
          <a:xfrm>
            <a:off x="510188" y="354266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85" name="Google Shape;85;p87"/>
          <p:cNvSpPr txBox="1"/>
          <p:nvPr/>
        </p:nvSpPr>
        <p:spPr>
          <a:xfrm>
            <a:off x="510188" y="1873313"/>
            <a:ext cx="17391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86" name="Google Shape;86;p87"/>
          <p:cNvSpPr txBox="1"/>
          <p:nvPr/>
        </p:nvSpPr>
        <p:spPr>
          <a:xfrm>
            <a:off x="510188" y="2707988"/>
            <a:ext cx="16152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87" name="Google Shape;87;p87"/>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8" name="Google Shape;88;p87"/>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87"/>
          <p:cNvSpPr txBox="1">
            <a:spLocks noGrp="1"/>
          </p:cNvSpPr>
          <p:nvPr>
            <p:ph type="body" idx="3"/>
          </p:nvPr>
        </p:nvSpPr>
        <p:spPr>
          <a:xfrm>
            <a:off x="1935126" y="2581897"/>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0" name="Google Shape;90;p87"/>
          <p:cNvSpPr txBox="1">
            <a:spLocks noGrp="1"/>
          </p:cNvSpPr>
          <p:nvPr>
            <p:ph type="body" idx="4"/>
          </p:nvPr>
        </p:nvSpPr>
        <p:spPr>
          <a:xfrm>
            <a:off x="1934613" y="3378489"/>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91"/>
        <p:cNvGrpSpPr/>
        <p:nvPr/>
      </p:nvGrpSpPr>
      <p:grpSpPr>
        <a:xfrm>
          <a:off x="0" y="0"/>
          <a:ext cx="0" cy="0"/>
          <a:chOff x="0" y="0"/>
          <a:chExt cx="0" cy="0"/>
        </a:xfrm>
      </p:grpSpPr>
      <p:sp>
        <p:nvSpPr>
          <p:cNvPr id="92" name="Google Shape;92;p86"/>
          <p:cNvSpPr txBox="1">
            <a:spLocks noGrp="1"/>
          </p:cNvSpPr>
          <p:nvPr>
            <p:ph type="body" idx="1"/>
          </p:nvPr>
        </p:nvSpPr>
        <p:spPr>
          <a:xfrm>
            <a:off x="914400" y="425450"/>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3" name="Google Shape;93;p86"/>
          <p:cNvSpPr>
            <a:spLocks noGrp="1"/>
          </p:cNvSpPr>
          <p:nvPr>
            <p:ph type="pic" idx="2"/>
          </p:nvPr>
        </p:nvSpPr>
        <p:spPr>
          <a:xfrm>
            <a:off x="914400" y="1147763"/>
            <a:ext cx="7304088" cy="3570287"/>
          </a:xfrm>
          <a:prstGeom prst="rect">
            <a:avLst/>
          </a:prstGeom>
          <a:noFill/>
          <a:ln>
            <a:noFill/>
          </a:ln>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4">
  <p:cSld name="1_Title + text 4">
    <p:spTree>
      <p:nvGrpSpPr>
        <p:cNvPr id="1" name="Shape 94"/>
        <p:cNvGrpSpPr/>
        <p:nvPr/>
      </p:nvGrpSpPr>
      <p:grpSpPr>
        <a:xfrm>
          <a:off x="0" y="0"/>
          <a:ext cx="0" cy="0"/>
          <a:chOff x="0" y="0"/>
          <a:chExt cx="0" cy="0"/>
        </a:xfrm>
      </p:grpSpPr>
      <p:sp>
        <p:nvSpPr>
          <p:cNvPr id="95" name="Google Shape;95;p85"/>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8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7" name="Google Shape;97;p85"/>
          <p:cNvSpPr>
            <a:spLocks noGrp="1"/>
          </p:cNvSpPr>
          <p:nvPr>
            <p:ph type="pic" idx="2"/>
          </p:nvPr>
        </p:nvSpPr>
        <p:spPr>
          <a:xfrm>
            <a:off x="6731000" y="214313"/>
            <a:ext cx="2413000" cy="1390650"/>
          </a:xfrm>
          <a:prstGeom prst="rect">
            <a:avLst/>
          </a:prstGeom>
          <a:noFill/>
          <a:ln>
            <a:noFill/>
          </a:ln>
        </p:spPr>
        <p:txBody>
          <a:bodyPr/>
          <a:lstStyle/>
          <a:p>
            <a:endParaRPr lang="en-US"/>
          </a:p>
        </p:txBody>
      </p:sp>
      <p:sp>
        <p:nvSpPr>
          <p:cNvPr id="98" name="Google Shape;98;p85"/>
          <p:cNvSpPr txBox="1">
            <a:spLocks noGrp="1"/>
          </p:cNvSpPr>
          <p:nvPr>
            <p:ph type="body" idx="3"/>
          </p:nvPr>
        </p:nvSpPr>
        <p:spPr>
          <a:xfrm>
            <a:off x="914400" y="1604963"/>
            <a:ext cx="7335838" cy="353853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9"/>
        <p:cNvGrpSpPr/>
        <p:nvPr/>
      </p:nvGrpSpPr>
      <p:grpSpPr>
        <a:xfrm>
          <a:off x="0" y="0"/>
          <a:ext cx="0" cy="0"/>
          <a:chOff x="0" y="0"/>
          <a:chExt cx="0" cy="0"/>
        </a:xfrm>
      </p:grpSpPr>
      <p:sp>
        <p:nvSpPr>
          <p:cNvPr id="100" name="Google Shape;10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101"/>
        <p:cNvGrpSpPr/>
        <p:nvPr/>
      </p:nvGrpSpPr>
      <p:grpSpPr>
        <a:xfrm>
          <a:off x="0" y="0"/>
          <a:ext cx="0" cy="0"/>
          <a:chOff x="0" y="0"/>
          <a:chExt cx="0" cy="0"/>
        </a:xfrm>
      </p:grpSpPr>
      <p:sp>
        <p:nvSpPr>
          <p:cNvPr id="102" name="Google Shape;102;p93"/>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p93"/>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p9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93"/>
          <p:cNvSpPr>
            <a:spLocks noGrp="1"/>
          </p:cNvSpPr>
          <p:nvPr>
            <p:ph type="dgm" idx="2"/>
          </p:nvPr>
        </p:nvSpPr>
        <p:spPr>
          <a:xfrm>
            <a:off x="131763" y="1058863"/>
            <a:ext cx="9012237" cy="3363912"/>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R="0" lvl="1"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R="0" lvl="2"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R="0" lvl="3"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R="0" lvl="4"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R="0" lvl="5"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R="0" lvl="6"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R="0" lvl="7"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R="0" lvl="8"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06"/>
        <p:cNvGrpSpPr/>
        <p:nvPr/>
      </p:nvGrpSpPr>
      <p:grpSpPr>
        <a:xfrm>
          <a:off x="0" y="0"/>
          <a:ext cx="0" cy="0"/>
          <a:chOff x="0" y="0"/>
          <a:chExt cx="0" cy="0"/>
        </a:xfrm>
      </p:grpSpPr>
      <p:sp>
        <p:nvSpPr>
          <p:cNvPr id="107" name="Google Shape;107;p90"/>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90"/>
          <p:cNvSpPr/>
          <p:nvPr/>
        </p:nvSpPr>
        <p:spPr>
          <a:xfrm rot="10800000" flipH="1">
            <a:off x="96167" y="79426"/>
            <a:ext cx="4624846"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9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90"/>
          <p:cNvSpPr>
            <a:spLocks noGrp="1"/>
          </p:cNvSpPr>
          <p:nvPr>
            <p:ph type="pic" idx="2"/>
          </p:nvPr>
        </p:nvSpPr>
        <p:spPr>
          <a:xfrm>
            <a:off x="5900738" y="0"/>
            <a:ext cx="3243262" cy="1517227"/>
          </a:xfrm>
          <a:prstGeom prst="rect">
            <a:avLst/>
          </a:prstGeom>
          <a:noFill/>
          <a:ln>
            <a:noFill/>
          </a:ln>
        </p:spPr>
        <p:txBody>
          <a:bodyPr/>
          <a:lstStyle/>
          <a:p>
            <a:endParaRPr lang="en-US"/>
          </a:p>
        </p:txBody>
      </p:sp>
      <p:sp>
        <p:nvSpPr>
          <p:cNvPr id="111" name="Google Shape;111;p90"/>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12"/>
        <p:cNvGrpSpPr/>
        <p:nvPr/>
      </p:nvGrpSpPr>
      <p:grpSpPr>
        <a:xfrm>
          <a:off x="0" y="0"/>
          <a:ext cx="0" cy="0"/>
          <a:chOff x="0" y="0"/>
          <a:chExt cx="0" cy="0"/>
        </a:xfrm>
      </p:grpSpPr>
      <p:sp>
        <p:nvSpPr>
          <p:cNvPr id="113" name="Google Shape;113;p92"/>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92"/>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92"/>
          <p:cNvSpPr txBox="1">
            <a:spLocks noGrp="1"/>
          </p:cNvSpPr>
          <p:nvPr>
            <p:ph type="body" idx="1"/>
          </p:nvPr>
        </p:nvSpPr>
        <p:spPr>
          <a:xfrm>
            <a:off x="0" y="935038"/>
            <a:ext cx="9144000" cy="420846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000" b="1"/>
            </a:lvl1pPr>
            <a:lvl2pPr marL="914400" lvl="1" indent="-304800" algn="l">
              <a:lnSpc>
                <a:spcPct val="115000"/>
              </a:lnSpc>
              <a:spcBef>
                <a:spcPts val="1600"/>
              </a:spcBef>
              <a:spcAft>
                <a:spcPts val="0"/>
              </a:spcAft>
              <a:buSzPts val="1200"/>
              <a:buChar char="○"/>
              <a:defRPr sz="20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2000"/>
            </a:lvl4pPr>
            <a:lvl5pPr marL="2286000" lvl="4" indent="-304800" algn="l">
              <a:lnSpc>
                <a:spcPct val="115000"/>
              </a:lnSpc>
              <a:spcBef>
                <a:spcPts val="1600"/>
              </a:spcBef>
              <a:spcAft>
                <a:spcPts val="0"/>
              </a:spcAft>
              <a:buSzPts val="1200"/>
              <a:buChar char="○"/>
              <a:defRPr sz="20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17"/>
        <p:cNvGrpSpPr/>
        <p:nvPr/>
      </p:nvGrpSpPr>
      <p:grpSpPr>
        <a:xfrm>
          <a:off x="0" y="0"/>
          <a:ext cx="0" cy="0"/>
          <a:chOff x="0" y="0"/>
          <a:chExt cx="0" cy="0"/>
        </a:xfrm>
      </p:grpSpPr>
      <p:pic>
        <p:nvPicPr>
          <p:cNvPr id="18" name="Google Shape;18;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98"/>
          <p:cNvSpPr/>
          <p:nvPr/>
        </p:nvSpPr>
        <p:spPr>
          <a:xfrm rot="-5400000">
            <a:off x="2000250" y="-2000252"/>
            <a:ext cx="5143499" cy="9144001"/>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98"/>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8"/>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98"/>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
        <p:cNvGrpSpPr/>
        <p:nvPr/>
      </p:nvGrpSpPr>
      <p:grpSpPr>
        <a:xfrm>
          <a:off x="0" y="0"/>
          <a:ext cx="0" cy="0"/>
          <a:chOff x="0" y="0"/>
          <a:chExt cx="0" cy="0"/>
        </a:xfrm>
      </p:grpSpPr>
      <p:sp>
        <p:nvSpPr>
          <p:cNvPr id="117" name="Google Shape;117;p14"/>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p14"/>
          <p:cNvSpPr txBox="1">
            <a:spLocks noGrp="1"/>
          </p:cNvSpPr>
          <p:nvPr>
            <p:ph type="subTitle" idx="1"/>
          </p:nvPr>
        </p:nvSpPr>
        <p:spPr>
          <a:xfrm>
            <a:off x="1143000" y="2701528"/>
            <a:ext cx="6858000" cy="1241822"/>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200"/>
              <a:buNone/>
              <a:defRPr sz="1800"/>
            </a:lvl1pPr>
            <a:lvl2pPr lvl="1" algn="ctr">
              <a:lnSpc>
                <a:spcPct val="115000"/>
              </a:lnSpc>
              <a:spcBef>
                <a:spcPts val="1600"/>
              </a:spcBef>
              <a:spcAft>
                <a:spcPts val="0"/>
              </a:spcAft>
              <a:buSzPts val="1200"/>
              <a:buNone/>
              <a:defRPr sz="1500"/>
            </a:lvl2pPr>
            <a:lvl3pPr lvl="2" algn="ctr">
              <a:lnSpc>
                <a:spcPct val="115000"/>
              </a:lnSpc>
              <a:spcBef>
                <a:spcPts val="1600"/>
              </a:spcBef>
              <a:spcAft>
                <a:spcPts val="0"/>
              </a:spcAft>
              <a:buSzPts val="1200"/>
              <a:buNone/>
              <a:defRPr sz="1350"/>
            </a:lvl3pPr>
            <a:lvl4pPr lvl="3" algn="ctr">
              <a:lnSpc>
                <a:spcPct val="115000"/>
              </a:lnSpc>
              <a:spcBef>
                <a:spcPts val="1600"/>
              </a:spcBef>
              <a:spcAft>
                <a:spcPts val="0"/>
              </a:spcAft>
              <a:buSzPts val="1200"/>
              <a:buNone/>
              <a:defRPr sz="1200"/>
            </a:lvl4pPr>
            <a:lvl5pPr lvl="4" algn="ctr">
              <a:lnSpc>
                <a:spcPct val="115000"/>
              </a:lnSpc>
              <a:spcBef>
                <a:spcPts val="1600"/>
              </a:spcBef>
              <a:spcAft>
                <a:spcPts val="0"/>
              </a:spcAft>
              <a:buSzPts val="1200"/>
              <a:buNone/>
              <a:defRPr sz="1200"/>
            </a:lvl5pPr>
            <a:lvl6pPr lvl="5" algn="ctr">
              <a:lnSpc>
                <a:spcPct val="115000"/>
              </a:lnSpc>
              <a:spcBef>
                <a:spcPts val="1600"/>
              </a:spcBef>
              <a:spcAft>
                <a:spcPts val="0"/>
              </a:spcAft>
              <a:buSzPts val="1200"/>
              <a:buNone/>
              <a:defRPr sz="1200"/>
            </a:lvl6pPr>
            <a:lvl7pPr lvl="6" algn="ctr">
              <a:lnSpc>
                <a:spcPct val="115000"/>
              </a:lnSpc>
              <a:spcBef>
                <a:spcPts val="1600"/>
              </a:spcBef>
              <a:spcAft>
                <a:spcPts val="0"/>
              </a:spcAft>
              <a:buSzPts val="1200"/>
              <a:buNone/>
              <a:defRPr sz="1200"/>
            </a:lvl7pPr>
            <a:lvl8pPr lvl="7" algn="ctr">
              <a:lnSpc>
                <a:spcPct val="115000"/>
              </a:lnSpc>
              <a:spcBef>
                <a:spcPts val="1600"/>
              </a:spcBef>
              <a:spcAft>
                <a:spcPts val="0"/>
              </a:spcAft>
              <a:buSzPts val="1200"/>
              <a:buNone/>
              <a:defRPr sz="1200"/>
            </a:lvl8pPr>
            <a:lvl9pPr lvl="8" algn="ctr">
              <a:lnSpc>
                <a:spcPct val="115000"/>
              </a:lnSpc>
              <a:spcBef>
                <a:spcPts val="1600"/>
              </a:spcBef>
              <a:spcAft>
                <a:spcPts val="1600"/>
              </a:spcAft>
              <a:buSzPts val="1200"/>
              <a:buNone/>
              <a:defRPr sz="1200"/>
            </a:lvl9pPr>
          </a:lstStyle>
          <a:p>
            <a:endParaRPr/>
          </a:p>
        </p:txBody>
      </p:sp>
      <p:sp>
        <p:nvSpPr>
          <p:cNvPr id="119" name="Google Shape;119;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0" name="Google Shape;120;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22"/>
        <p:cNvGrpSpPr/>
        <p:nvPr/>
      </p:nvGrpSpPr>
      <p:grpSpPr>
        <a:xfrm>
          <a:off x="0" y="0"/>
          <a:ext cx="0" cy="0"/>
          <a:chOff x="0" y="0"/>
          <a:chExt cx="0" cy="0"/>
        </a:xfrm>
      </p:grpSpPr>
      <p:sp>
        <p:nvSpPr>
          <p:cNvPr id="123" name="Google Shape;123;p91"/>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91"/>
          <p:cNvSpPr/>
          <p:nvPr/>
        </p:nvSpPr>
        <p:spPr>
          <a:xfrm rot="10800000" flipH="1">
            <a:off x="96167" y="79426"/>
            <a:ext cx="5645414"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9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91"/>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127" name="Google Shape;127;p91"/>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28"/>
        <p:cNvGrpSpPr/>
        <p:nvPr/>
      </p:nvGrpSpPr>
      <p:grpSpPr>
        <a:xfrm>
          <a:off x="0" y="0"/>
          <a:ext cx="0" cy="0"/>
          <a:chOff x="0" y="0"/>
          <a:chExt cx="0" cy="0"/>
        </a:xfrm>
      </p:grpSpPr>
      <p:sp>
        <p:nvSpPr>
          <p:cNvPr id="129" name="Google Shape;129;p79"/>
          <p:cNvSpPr txBox="1">
            <a:spLocks noGrp="1"/>
          </p:cNvSpPr>
          <p:nvPr>
            <p:ph type="body" idx="1"/>
          </p:nvPr>
        </p:nvSpPr>
        <p:spPr>
          <a:xfrm>
            <a:off x="3581400" y="0"/>
            <a:ext cx="5562600" cy="5143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0" name="Google Shape;130;p79"/>
          <p:cNvSpPr txBox="1"/>
          <p:nvPr/>
        </p:nvSpPr>
        <p:spPr>
          <a:xfrm>
            <a:off x="1100189" y="2571750"/>
            <a:ext cx="15715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131" name="Google Shape;131;p79"/>
          <p:cNvSpPr txBox="1"/>
          <p:nvPr/>
        </p:nvSpPr>
        <p:spPr>
          <a:xfrm>
            <a:off x="4217440" y="2588559"/>
            <a:ext cx="1028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132" name="Google Shape;132;p79"/>
          <p:cNvSpPr/>
          <p:nvPr/>
        </p:nvSpPr>
        <p:spPr>
          <a:xfrm>
            <a:off x="1" y="1"/>
            <a:ext cx="35814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9"/>
          <p:cNvSpPr txBox="1">
            <a:spLocks noGrp="1"/>
          </p:cNvSpPr>
          <p:nvPr>
            <p:ph type="body" idx="2"/>
          </p:nvPr>
        </p:nvSpPr>
        <p:spPr>
          <a:xfrm>
            <a:off x="0" y="2140884"/>
            <a:ext cx="3497262" cy="8953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34"/>
        <p:cNvGrpSpPr/>
        <p:nvPr/>
      </p:nvGrpSpPr>
      <p:grpSpPr>
        <a:xfrm>
          <a:off x="0" y="0"/>
          <a:ext cx="0" cy="0"/>
          <a:chOff x="0" y="0"/>
          <a:chExt cx="0" cy="0"/>
        </a:xfrm>
      </p:grpSpPr>
      <p:sp>
        <p:nvSpPr>
          <p:cNvPr id="135" name="Google Shape;135;p81"/>
          <p:cNvSpPr>
            <a:spLocks noGrp="1"/>
          </p:cNvSpPr>
          <p:nvPr>
            <p:ph type="pic" idx="2"/>
          </p:nvPr>
        </p:nvSpPr>
        <p:spPr>
          <a:xfrm>
            <a:off x="4997450" y="2795588"/>
            <a:ext cx="4146550" cy="2178050"/>
          </a:xfrm>
          <a:prstGeom prst="rect">
            <a:avLst/>
          </a:prstGeom>
          <a:noFill/>
          <a:ln>
            <a:noFill/>
          </a:ln>
        </p:spPr>
        <p:txBody>
          <a:bodyPr/>
          <a:lstStyle/>
          <a:p>
            <a:endParaRPr lang="en-US"/>
          </a:p>
        </p:txBody>
      </p:sp>
      <p:sp>
        <p:nvSpPr>
          <p:cNvPr id="136" name="Google Shape;136;p8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81"/>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8" name="Google Shape;138;p81"/>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sources">
  <p:cSld name="1_Resources">
    <p:spTree>
      <p:nvGrpSpPr>
        <p:cNvPr id="1" name="Shape 139"/>
        <p:cNvGrpSpPr/>
        <p:nvPr/>
      </p:nvGrpSpPr>
      <p:grpSpPr>
        <a:xfrm>
          <a:off x="0" y="0"/>
          <a:ext cx="0" cy="0"/>
          <a:chOff x="0" y="0"/>
          <a:chExt cx="0" cy="0"/>
        </a:xfrm>
      </p:grpSpPr>
      <p:sp>
        <p:nvSpPr>
          <p:cNvPr id="140" name="Google Shape;140;p83"/>
          <p:cNvSpPr>
            <a:spLocks noGrp="1"/>
          </p:cNvSpPr>
          <p:nvPr>
            <p:ph type="pic" idx="2"/>
          </p:nvPr>
        </p:nvSpPr>
        <p:spPr>
          <a:xfrm>
            <a:off x="4997449" y="1203928"/>
            <a:ext cx="4146550" cy="2178050"/>
          </a:xfrm>
          <a:prstGeom prst="rect">
            <a:avLst/>
          </a:prstGeom>
          <a:noFill/>
          <a:ln>
            <a:noFill/>
          </a:ln>
        </p:spPr>
        <p:txBody>
          <a:bodyPr/>
          <a:lstStyle/>
          <a:p>
            <a:endParaRPr lang="en-US"/>
          </a:p>
        </p:txBody>
      </p:sp>
      <p:sp>
        <p:nvSpPr>
          <p:cNvPr id="141" name="Google Shape;141;p83"/>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3"/>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 name="Google Shape;143;p83"/>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4" name="Google Shape;144;p83"/>
          <p:cNvSpPr txBox="1">
            <a:spLocks noGrp="1"/>
          </p:cNvSpPr>
          <p:nvPr>
            <p:ph type="body" idx="3"/>
          </p:nvPr>
        </p:nvSpPr>
        <p:spPr>
          <a:xfrm>
            <a:off x="925513" y="3476625"/>
            <a:ext cx="7315200" cy="9461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5"/>
        <p:cNvGrpSpPr/>
        <p:nvPr/>
      </p:nvGrpSpPr>
      <p:grpSpPr>
        <a:xfrm>
          <a:off x="0" y="0"/>
          <a:ext cx="0" cy="0"/>
          <a:chOff x="0" y="0"/>
          <a:chExt cx="0" cy="0"/>
        </a:xfrm>
      </p:grpSpPr>
      <p:sp>
        <p:nvSpPr>
          <p:cNvPr id="146" name="Google Shape;146;p12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21"/>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 name="Google Shape;148;p121"/>
          <p:cNvSpPr>
            <a:spLocks noGrp="1"/>
          </p:cNvSpPr>
          <p:nvPr>
            <p:ph type="pic" idx="2"/>
          </p:nvPr>
        </p:nvSpPr>
        <p:spPr>
          <a:xfrm>
            <a:off x="6103938" y="1068388"/>
            <a:ext cx="2667000" cy="3406775"/>
          </a:xfrm>
          <a:prstGeom prst="rect">
            <a:avLst/>
          </a:prstGeom>
          <a:noFill/>
          <a:ln>
            <a:noFill/>
          </a:ln>
        </p:spPr>
        <p:txBody>
          <a:bodyPr/>
          <a:lstStyle/>
          <a:p>
            <a:endParaRPr lang="en-US"/>
          </a:p>
        </p:txBody>
      </p:sp>
      <p:sp>
        <p:nvSpPr>
          <p:cNvPr id="149" name="Google Shape;149;p121"/>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50"/>
        <p:cNvGrpSpPr/>
        <p:nvPr/>
      </p:nvGrpSpPr>
      <p:grpSpPr>
        <a:xfrm>
          <a:off x="0" y="0"/>
          <a:ext cx="0" cy="0"/>
          <a:chOff x="0" y="0"/>
          <a:chExt cx="0" cy="0"/>
        </a:xfrm>
      </p:grpSpPr>
      <p:sp>
        <p:nvSpPr>
          <p:cNvPr id="151" name="Google Shape;151;p97"/>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2" name="Google Shape;152;p97"/>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3" name="Google Shape;153;p97"/>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4" name="Google Shape;154;p97"/>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5" name="Google Shape;155;p97"/>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6" name="Google Shape;156;p97"/>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7" name="Google Shape;157;p97"/>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8" name="Google Shape;158;p97"/>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9" name="Google Shape;159;p97"/>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0" name="Google Shape;160;p97"/>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61" name="Google Shape;161;p97"/>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2" name="Google Shape;162;p97"/>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3" name="Google Shape;163;p97"/>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4" name="Google Shape;164;p97"/>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5" name="Google Shape;165;p97"/>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6" name="Google Shape;166;p97"/>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67"/>
        <p:cNvGrpSpPr/>
        <p:nvPr/>
      </p:nvGrpSpPr>
      <p:grpSpPr>
        <a:xfrm>
          <a:off x="0" y="0"/>
          <a:ext cx="0" cy="0"/>
          <a:chOff x="0" y="0"/>
          <a:chExt cx="0" cy="0"/>
        </a:xfrm>
      </p:grpSpPr>
      <p:sp>
        <p:nvSpPr>
          <p:cNvPr id="168" name="Google Shape;168;p89"/>
          <p:cNvSpPr/>
          <p:nvPr/>
        </p:nvSpPr>
        <p:spPr>
          <a:xfrm rot="10800000" flipH="1">
            <a:off x="-266700" y="844573"/>
            <a:ext cx="9696450" cy="3454349"/>
          </a:xfrm>
          <a:prstGeom prst="rect">
            <a:avLst/>
          </a:prstGeom>
          <a:solidFill>
            <a:schemeClr val="accent1"/>
          </a:solidFill>
          <a:ln w="257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89"/>
          <p:cNvSpPr txBox="1">
            <a:spLocks noGrp="1"/>
          </p:cNvSpPr>
          <p:nvPr>
            <p:ph type="title"/>
          </p:nvPr>
        </p:nvSpPr>
        <p:spPr>
          <a:xfrm>
            <a:off x="-148856" y="1563114"/>
            <a:ext cx="9441712" cy="572700"/>
          </a:xfrm>
          <a:prstGeom prst="rect">
            <a:avLst/>
          </a:prstGeom>
          <a:noFill/>
          <a:ln>
            <a:noFill/>
          </a:ln>
        </p:spPr>
        <p:txBody>
          <a:bodyPr spcFirstLastPara="1" wrap="square" lIns="91425" tIns="91425" rIns="91425" bIns="91425" anchor="t" anchorCtr="0">
            <a:noAutofit/>
          </a:bodyPr>
          <a:lstStyle>
            <a:lvl1pPr lvl="0" algn="ctr">
              <a:lnSpc>
                <a:spcPct val="15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4">
  <p:cSld name="1_Title + text 4 2">
    <p:spTree>
      <p:nvGrpSpPr>
        <p:cNvPr id="1" name="Shape 170"/>
        <p:cNvGrpSpPr/>
        <p:nvPr/>
      </p:nvGrpSpPr>
      <p:grpSpPr>
        <a:xfrm>
          <a:off x="0" y="0"/>
          <a:ext cx="0" cy="0"/>
          <a:chOff x="0" y="0"/>
          <a:chExt cx="0" cy="0"/>
        </a:xfrm>
      </p:grpSpPr>
      <p:sp>
        <p:nvSpPr>
          <p:cNvPr id="171" name="Google Shape;171;p96"/>
          <p:cNvSpPr txBox="1">
            <a:spLocks noGrp="1"/>
          </p:cNvSpPr>
          <p:nvPr>
            <p:ph type="subTitle" idx="1"/>
          </p:nvPr>
        </p:nvSpPr>
        <p:spPr>
          <a:xfrm flipH="1">
            <a:off x="4189625" y="3380460"/>
            <a:ext cx="2951400" cy="295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172" name="Google Shape;172;p96"/>
          <p:cNvSpPr txBox="1">
            <a:spLocks noGrp="1"/>
          </p:cNvSpPr>
          <p:nvPr>
            <p:ph type="ctrTitle"/>
          </p:nvPr>
        </p:nvSpPr>
        <p:spPr>
          <a:xfrm rot="5400000">
            <a:off x="6612409" y="1752564"/>
            <a:ext cx="2888100" cy="89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000000"/>
              </a:buClr>
              <a:buSzPts val="1600"/>
              <a:buNone/>
              <a:defRPr sz="1600">
                <a:solidFill>
                  <a:srgbClr val="000000"/>
                </a:solidFill>
              </a:defRPr>
            </a:lvl2pPr>
            <a:lvl3pPr lvl="2" algn="l">
              <a:lnSpc>
                <a:spcPct val="100000"/>
              </a:lnSpc>
              <a:spcBef>
                <a:spcPts val="0"/>
              </a:spcBef>
              <a:spcAft>
                <a:spcPts val="0"/>
              </a:spcAft>
              <a:buClr>
                <a:srgbClr val="000000"/>
              </a:buClr>
              <a:buSzPts val="1600"/>
              <a:buNone/>
              <a:defRPr sz="1600">
                <a:solidFill>
                  <a:srgbClr val="000000"/>
                </a:solidFill>
              </a:defRPr>
            </a:lvl3pPr>
            <a:lvl4pPr lvl="3" algn="l">
              <a:lnSpc>
                <a:spcPct val="100000"/>
              </a:lnSpc>
              <a:spcBef>
                <a:spcPts val="0"/>
              </a:spcBef>
              <a:spcAft>
                <a:spcPts val="0"/>
              </a:spcAft>
              <a:buClr>
                <a:srgbClr val="000000"/>
              </a:buClr>
              <a:buSzPts val="1600"/>
              <a:buNone/>
              <a:defRPr sz="1600">
                <a:solidFill>
                  <a:srgbClr val="000000"/>
                </a:solidFill>
              </a:defRPr>
            </a:lvl4pPr>
            <a:lvl5pPr lvl="4" algn="l">
              <a:lnSpc>
                <a:spcPct val="100000"/>
              </a:lnSpc>
              <a:spcBef>
                <a:spcPts val="0"/>
              </a:spcBef>
              <a:spcAft>
                <a:spcPts val="0"/>
              </a:spcAft>
              <a:buClr>
                <a:srgbClr val="000000"/>
              </a:buClr>
              <a:buSzPts val="1600"/>
              <a:buNone/>
              <a:defRPr sz="1600">
                <a:solidFill>
                  <a:srgbClr val="000000"/>
                </a:solidFill>
              </a:defRPr>
            </a:lvl5pPr>
            <a:lvl6pPr lvl="5" algn="l">
              <a:lnSpc>
                <a:spcPct val="100000"/>
              </a:lnSpc>
              <a:spcBef>
                <a:spcPts val="0"/>
              </a:spcBef>
              <a:spcAft>
                <a:spcPts val="0"/>
              </a:spcAft>
              <a:buClr>
                <a:srgbClr val="000000"/>
              </a:buClr>
              <a:buSzPts val="1600"/>
              <a:buNone/>
              <a:defRPr sz="1600">
                <a:solidFill>
                  <a:srgbClr val="000000"/>
                </a:solidFill>
              </a:defRPr>
            </a:lvl6pPr>
            <a:lvl7pPr lvl="6" algn="l">
              <a:lnSpc>
                <a:spcPct val="100000"/>
              </a:lnSpc>
              <a:spcBef>
                <a:spcPts val="0"/>
              </a:spcBef>
              <a:spcAft>
                <a:spcPts val="0"/>
              </a:spcAft>
              <a:buClr>
                <a:srgbClr val="000000"/>
              </a:buClr>
              <a:buSzPts val="1600"/>
              <a:buNone/>
              <a:defRPr sz="1600">
                <a:solidFill>
                  <a:srgbClr val="000000"/>
                </a:solidFill>
              </a:defRPr>
            </a:lvl7pPr>
            <a:lvl8pPr lvl="7" algn="l">
              <a:lnSpc>
                <a:spcPct val="100000"/>
              </a:lnSpc>
              <a:spcBef>
                <a:spcPts val="0"/>
              </a:spcBef>
              <a:spcAft>
                <a:spcPts val="0"/>
              </a:spcAft>
              <a:buClr>
                <a:srgbClr val="000000"/>
              </a:buClr>
              <a:buSzPts val="1600"/>
              <a:buNone/>
              <a:defRPr sz="1600">
                <a:solidFill>
                  <a:srgbClr val="000000"/>
                </a:solidFill>
              </a:defRPr>
            </a:lvl8pPr>
            <a:lvl9pPr lvl="8" algn="l">
              <a:lnSpc>
                <a:spcPct val="100000"/>
              </a:lnSpc>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73"/>
        <p:cNvGrpSpPr/>
        <p:nvPr/>
      </p:nvGrpSpPr>
      <p:grpSpPr>
        <a:xfrm>
          <a:off x="0" y="0"/>
          <a:ext cx="0" cy="0"/>
          <a:chOff x="0" y="0"/>
          <a:chExt cx="0" cy="0"/>
        </a:xfrm>
      </p:grpSpPr>
      <p:pic>
        <p:nvPicPr>
          <p:cNvPr id="174" name="Google Shape;174;p117"/>
          <p:cNvPicPr preferRelativeResize="0"/>
          <p:nvPr/>
        </p:nvPicPr>
        <p:blipFill rotWithShape="1">
          <a:blip r:embed="rId2">
            <a:alphaModFix/>
          </a:blip>
          <a:srcRect/>
          <a:stretch/>
        </p:blipFill>
        <p:spPr>
          <a:xfrm>
            <a:off x="0" y="1612445"/>
            <a:ext cx="9144000" cy="2015265"/>
          </a:xfrm>
          <a:prstGeom prst="rect">
            <a:avLst/>
          </a:prstGeom>
          <a:noFill/>
          <a:ln>
            <a:noFill/>
          </a:ln>
        </p:spPr>
      </p:pic>
      <p:sp>
        <p:nvSpPr>
          <p:cNvPr id="175" name="Google Shape;175;p117"/>
          <p:cNvSpPr txBox="1">
            <a:spLocks noGrp="1"/>
          </p:cNvSpPr>
          <p:nvPr>
            <p:ph type="title"/>
          </p:nvPr>
        </p:nvSpPr>
        <p:spPr>
          <a:xfrm>
            <a:off x="500852" y="2224633"/>
            <a:ext cx="7886700" cy="79088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solidFill>
                  <a:srgbClr val="6C614E"/>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p117"/>
          <p:cNvSpPr/>
          <p:nvPr/>
        </p:nvSpPr>
        <p:spPr>
          <a:xfrm>
            <a:off x="0" y="3578668"/>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77" name="Google Shape;177;p117"/>
          <p:cNvSpPr/>
          <p:nvPr/>
        </p:nvSpPr>
        <p:spPr>
          <a:xfrm>
            <a:off x="0" y="1543865"/>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78" name="Google Shape;178;p117" descr="A picture containing drawing&#10;&#10;Description automatically generated"/>
          <p:cNvPicPr preferRelativeResize="0"/>
          <p:nvPr/>
        </p:nvPicPr>
        <p:blipFill rotWithShape="1">
          <a:blip r:embed="rId3">
            <a:alphaModFix/>
          </a:blip>
          <a:srcRect/>
          <a:stretch/>
        </p:blipFill>
        <p:spPr>
          <a:xfrm>
            <a:off x="1267876" y="4573718"/>
            <a:ext cx="596253" cy="408434"/>
          </a:xfrm>
          <a:prstGeom prst="rect">
            <a:avLst/>
          </a:prstGeom>
          <a:noFill/>
          <a:ln>
            <a:noFill/>
          </a:ln>
        </p:spPr>
      </p:pic>
      <p:pic>
        <p:nvPicPr>
          <p:cNvPr id="179" name="Google Shape;179;p117"/>
          <p:cNvPicPr preferRelativeResize="0"/>
          <p:nvPr/>
        </p:nvPicPr>
        <p:blipFill rotWithShape="1">
          <a:blip r:embed="rId4">
            <a:alphaModFix/>
          </a:blip>
          <a:srcRect/>
          <a:stretch/>
        </p:blipFill>
        <p:spPr>
          <a:xfrm>
            <a:off x="167431" y="4610929"/>
            <a:ext cx="1037488" cy="3340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
        <p:cNvGrpSpPr/>
        <p:nvPr/>
      </p:nvGrpSpPr>
      <p:grpSpPr>
        <a:xfrm>
          <a:off x="0" y="0"/>
          <a:ext cx="0" cy="0"/>
          <a:chOff x="0" y="0"/>
          <a:chExt cx="0" cy="0"/>
        </a:xfrm>
      </p:grpSpPr>
      <p:sp>
        <p:nvSpPr>
          <p:cNvPr id="24" name="Google Shape;24;p8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8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82"/>
          <p:cNvSpPr>
            <a:spLocks noGrp="1"/>
          </p:cNvSpPr>
          <p:nvPr>
            <p:ph type="pic" idx="2"/>
          </p:nvPr>
        </p:nvSpPr>
        <p:spPr>
          <a:xfrm>
            <a:off x="914400" y="1147763"/>
            <a:ext cx="7304088" cy="3570287"/>
          </a:xfrm>
          <a:prstGeom prst="rect">
            <a:avLst/>
          </a:prstGeom>
          <a:noFill/>
          <a:ln>
            <a:noFill/>
          </a:ln>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p118"/>
          <p:cNvSpPr txBox="1">
            <a:spLocks noGrp="1"/>
          </p:cNvSpPr>
          <p:nvPr>
            <p:ph type="body" idx="1"/>
          </p:nvPr>
        </p:nvSpPr>
        <p:spPr>
          <a:xfrm>
            <a:off x="6286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3" name="Google Shape;183;p118"/>
          <p:cNvSpPr txBox="1">
            <a:spLocks noGrp="1"/>
          </p:cNvSpPr>
          <p:nvPr>
            <p:ph type="body" idx="2"/>
          </p:nvPr>
        </p:nvSpPr>
        <p:spPr>
          <a:xfrm>
            <a:off x="46291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84"/>
        <p:cNvGrpSpPr/>
        <p:nvPr/>
      </p:nvGrpSpPr>
      <p:grpSpPr>
        <a:xfrm>
          <a:off x="0" y="0"/>
          <a:ext cx="0" cy="0"/>
          <a:chOff x="0" y="0"/>
          <a:chExt cx="0" cy="0"/>
        </a:xfrm>
      </p:grpSpPr>
      <p:sp>
        <p:nvSpPr>
          <p:cNvPr id="185" name="Google Shape;185;p119"/>
          <p:cNvSpPr txBox="1">
            <a:spLocks noGrp="1"/>
          </p:cNvSpPr>
          <p:nvPr>
            <p:ph type="body" idx="1"/>
          </p:nvPr>
        </p:nvSpPr>
        <p:spPr>
          <a:xfrm>
            <a:off x="628650" y="1368624"/>
            <a:ext cx="7886700" cy="297477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6" name="Google Shape;186;p119"/>
          <p:cNvSpPr txBox="1">
            <a:spLocks noGrp="1"/>
          </p:cNvSpPr>
          <p:nvPr>
            <p:ph type="title"/>
          </p:nvPr>
        </p:nvSpPr>
        <p:spPr>
          <a:xfrm>
            <a:off x="628650" y="273843"/>
            <a:ext cx="7886700"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0AEE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p12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12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90" name="Google Shape;190;p1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1" name="Google Shape;191;p1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2" name="Google Shape;192;p1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93"/>
        <p:cNvGrpSpPr/>
        <p:nvPr/>
      </p:nvGrpSpPr>
      <p:grpSpPr>
        <a:xfrm>
          <a:off x="0" y="0"/>
          <a:ext cx="0" cy="0"/>
          <a:chOff x="0" y="0"/>
          <a:chExt cx="0" cy="0"/>
        </a:xfrm>
      </p:grpSpPr>
      <p:sp>
        <p:nvSpPr>
          <p:cNvPr id="194" name="Google Shape;194;p99"/>
          <p:cNvSpPr txBox="1">
            <a:spLocks noGrp="1"/>
          </p:cNvSpPr>
          <p:nvPr>
            <p:ph type="title"/>
          </p:nvPr>
        </p:nvSpPr>
        <p:spPr>
          <a:xfrm>
            <a:off x="1796580" y="136911"/>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5" name="Google Shape;195;p99"/>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99"/>
          <p:cNvSpPr txBox="1"/>
          <p:nvPr/>
        </p:nvSpPr>
        <p:spPr>
          <a:xfrm>
            <a:off x="510188" y="15825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197" name="Google Shape;197;p99"/>
          <p:cNvSpPr txBox="1">
            <a:spLocks noGrp="1"/>
          </p:cNvSpPr>
          <p:nvPr>
            <p:ph type="body" idx="1"/>
          </p:nvPr>
        </p:nvSpPr>
        <p:spPr>
          <a:xfrm>
            <a:off x="1796067" y="808904"/>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8" name="Google Shape;198;p99"/>
          <p:cNvSpPr txBox="1">
            <a:spLocks noGrp="1"/>
          </p:cNvSpPr>
          <p:nvPr>
            <p:ph type="body" idx="2"/>
          </p:nvPr>
        </p:nvSpPr>
        <p:spPr>
          <a:xfrm>
            <a:off x="1833567" y="15336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9" name="Google Shape;199;p99"/>
          <p:cNvSpPr txBox="1"/>
          <p:nvPr/>
        </p:nvSpPr>
        <p:spPr>
          <a:xfrm>
            <a:off x="510188" y="21552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200" name="Google Shape;200;p99"/>
          <p:cNvSpPr txBox="1">
            <a:spLocks noGrp="1"/>
          </p:cNvSpPr>
          <p:nvPr>
            <p:ph type="body" idx="3"/>
          </p:nvPr>
        </p:nvSpPr>
        <p:spPr>
          <a:xfrm>
            <a:off x="1833567" y="21063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1" name="Google Shape;201;p99"/>
          <p:cNvSpPr txBox="1"/>
          <p:nvPr/>
        </p:nvSpPr>
        <p:spPr>
          <a:xfrm>
            <a:off x="510188" y="27279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202" name="Google Shape;202;p99"/>
          <p:cNvSpPr txBox="1">
            <a:spLocks noGrp="1"/>
          </p:cNvSpPr>
          <p:nvPr>
            <p:ph type="body" idx="4"/>
          </p:nvPr>
        </p:nvSpPr>
        <p:spPr>
          <a:xfrm>
            <a:off x="1833567" y="26790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3" name="Google Shape;203;p99"/>
          <p:cNvSpPr txBox="1"/>
          <p:nvPr/>
        </p:nvSpPr>
        <p:spPr>
          <a:xfrm>
            <a:off x="510188" y="33006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204" name="Google Shape;204;p99"/>
          <p:cNvSpPr txBox="1">
            <a:spLocks noGrp="1"/>
          </p:cNvSpPr>
          <p:nvPr>
            <p:ph type="body" idx="5"/>
          </p:nvPr>
        </p:nvSpPr>
        <p:spPr>
          <a:xfrm>
            <a:off x="1833567" y="32517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5" name="Google Shape;205;p99"/>
          <p:cNvSpPr txBox="1"/>
          <p:nvPr/>
        </p:nvSpPr>
        <p:spPr>
          <a:xfrm>
            <a:off x="510188" y="38733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206" name="Google Shape;206;p99"/>
          <p:cNvSpPr txBox="1">
            <a:spLocks noGrp="1"/>
          </p:cNvSpPr>
          <p:nvPr>
            <p:ph type="body" idx="6"/>
          </p:nvPr>
        </p:nvSpPr>
        <p:spPr>
          <a:xfrm>
            <a:off x="1833567" y="38244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7" name="Google Shape;207;p99"/>
          <p:cNvSpPr txBox="1"/>
          <p:nvPr/>
        </p:nvSpPr>
        <p:spPr>
          <a:xfrm>
            <a:off x="510188" y="4453444"/>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208" name="Google Shape;208;p99"/>
          <p:cNvSpPr txBox="1">
            <a:spLocks noGrp="1"/>
          </p:cNvSpPr>
          <p:nvPr>
            <p:ph type="body" idx="7"/>
          </p:nvPr>
        </p:nvSpPr>
        <p:spPr>
          <a:xfrm>
            <a:off x="1833567" y="4404557"/>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1">
  <p:cSld name="1_Title + text 1 2">
    <p:spTree>
      <p:nvGrpSpPr>
        <p:cNvPr id="1" name="Shape 209"/>
        <p:cNvGrpSpPr/>
        <p:nvPr/>
      </p:nvGrpSpPr>
      <p:grpSpPr>
        <a:xfrm>
          <a:off x="0" y="0"/>
          <a:ext cx="0" cy="0"/>
          <a:chOff x="0" y="0"/>
          <a:chExt cx="0" cy="0"/>
        </a:xfrm>
      </p:grpSpPr>
      <p:sp>
        <p:nvSpPr>
          <p:cNvPr id="210" name="Google Shape;210;p102"/>
          <p:cNvSpPr txBox="1">
            <a:spLocks noGrp="1"/>
          </p:cNvSpPr>
          <p:nvPr>
            <p:ph type="title"/>
          </p:nvPr>
        </p:nvSpPr>
        <p:spPr>
          <a:xfrm>
            <a:off x="672375" y="1432475"/>
            <a:ext cx="3498000" cy="896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000000"/>
              </a:buClr>
              <a:buSzPts val="2800"/>
              <a:buNone/>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a:endParaRPr/>
          </a:p>
        </p:txBody>
      </p:sp>
      <p:sp>
        <p:nvSpPr>
          <p:cNvPr id="211" name="Google Shape;211;p102"/>
          <p:cNvSpPr txBox="1">
            <a:spLocks noGrp="1"/>
          </p:cNvSpPr>
          <p:nvPr>
            <p:ph type="subTitle" idx="1"/>
          </p:nvPr>
        </p:nvSpPr>
        <p:spPr>
          <a:xfrm flipH="1">
            <a:off x="1667175" y="2154225"/>
            <a:ext cx="2503200" cy="117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200"/>
              <a:buNone/>
              <a:defRPr>
                <a:solidFill>
                  <a:srgbClr val="434343"/>
                </a:solidFill>
              </a:defRPr>
            </a:lvl1pPr>
            <a:lvl2pPr lvl="1" algn="l">
              <a:lnSpc>
                <a:spcPct val="100000"/>
              </a:lnSpc>
              <a:spcBef>
                <a:spcPts val="0"/>
              </a:spcBef>
              <a:spcAft>
                <a:spcPts val="0"/>
              </a:spcAft>
              <a:buClr>
                <a:srgbClr val="000000"/>
              </a:buClr>
              <a:buSzPts val="2800"/>
              <a:buNone/>
              <a:defRPr sz="2800">
                <a:solidFill>
                  <a:srgbClr val="000000"/>
                </a:solidFill>
              </a:defRPr>
            </a:lvl2pPr>
            <a:lvl3pPr lvl="2" algn="l">
              <a:lnSpc>
                <a:spcPct val="100000"/>
              </a:lnSpc>
              <a:spcBef>
                <a:spcPts val="0"/>
              </a:spcBef>
              <a:spcAft>
                <a:spcPts val="0"/>
              </a:spcAft>
              <a:buClr>
                <a:srgbClr val="000000"/>
              </a:buClr>
              <a:buSzPts val="2800"/>
              <a:buNone/>
              <a:defRPr sz="2800">
                <a:solidFill>
                  <a:srgbClr val="000000"/>
                </a:solidFill>
              </a:defRPr>
            </a:lvl3pPr>
            <a:lvl4pPr lvl="3" algn="l">
              <a:lnSpc>
                <a:spcPct val="100000"/>
              </a:lnSpc>
              <a:spcBef>
                <a:spcPts val="0"/>
              </a:spcBef>
              <a:spcAft>
                <a:spcPts val="0"/>
              </a:spcAft>
              <a:buClr>
                <a:srgbClr val="000000"/>
              </a:buClr>
              <a:buSzPts val="2800"/>
              <a:buNone/>
              <a:defRPr sz="2800">
                <a:solidFill>
                  <a:srgbClr val="000000"/>
                </a:solidFill>
              </a:defRPr>
            </a:lvl4pPr>
            <a:lvl5pPr lvl="4" algn="l">
              <a:lnSpc>
                <a:spcPct val="100000"/>
              </a:lnSpc>
              <a:spcBef>
                <a:spcPts val="0"/>
              </a:spcBef>
              <a:spcAft>
                <a:spcPts val="0"/>
              </a:spcAft>
              <a:buClr>
                <a:srgbClr val="000000"/>
              </a:buClr>
              <a:buSzPts val="2800"/>
              <a:buNone/>
              <a:defRPr sz="2800">
                <a:solidFill>
                  <a:srgbClr val="000000"/>
                </a:solidFill>
              </a:defRPr>
            </a:lvl5pPr>
            <a:lvl6pPr lvl="5" algn="l">
              <a:lnSpc>
                <a:spcPct val="100000"/>
              </a:lnSpc>
              <a:spcBef>
                <a:spcPts val="0"/>
              </a:spcBef>
              <a:spcAft>
                <a:spcPts val="0"/>
              </a:spcAft>
              <a:buClr>
                <a:srgbClr val="000000"/>
              </a:buClr>
              <a:buSzPts val="2800"/>
              <a:buNone/>
              <a:defRPr sz="2800">
                <a:solidFill>
                  <a:srgbClr val="000000"/>
                </a:solidFill>
              </a:defRPr>
            </a:lvl6pPr>
            <a:lvl7pPr lvl="6" algn="l">
              <a:lnSpc>
                <a:spcPct val="100000"/>
              </a:lnSpc>
              <a:spcBef>
                <a:spcPts val="0"/>
              </a:spcBef>
              <a:spcAft>
                <a:spcPts val="0"/>
              </a:spcAft>
              <a:buClr>
                <a:srgbClr val="000000"/>
              </a:buClr>
              <a:buSzPts val="2800"/>
              <a:buNone/>
              <a:defRPr sz="2800">
                <a:solidFill>
                  <a:srgbClr val="000000"/>
                </a:solidFill>
              </a:defRPr>
            </a:lvl7pPr>
            <a:lvl8pPr lvl="7" algn="l">
              <a:lnSpc>
                <a:spcPct val="100000"/>
              </a:lnSpc>
              <a:spcBef>
                <a:spcPts val="0"/>
              </a:spcBef>
              <a:spcAft>
                <a:spcPts val="0"/>
              </a:spcAft>
              <a:buClr>
                <a:srgbClr val="000000"/>
              </a:buClr>
              <a:buSzPts val="2800"/>
              <a:buNone/>
              <a:defRPr sz="2800">
                <a:solidFill>
                  <a:srgbClr val="000000"/>
                </a:solidFill>
              </a:defRPr>
            </a:lvl8pPr>
            <a:lvl9pPr lvl="8" algn="l">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2"/>
        <p:cNvGrpSpPr/>
        <p:nvPr/>
      </p:nvGrpSpPr>
      <p:grpSpPr>
        <a:xfrm>
          <a:off x="0" y="0"/>
          <a:ext cx="0" cy="0"/>
          <a:chOff x="0" y="0"/>
          <a:chExt cx="0" cy="0"/>
        </a:xfrm>
      </p:grpSpPr>
      <p:sp>
        <p:nvSpPr>
          <p:cNvPr id="213" name="Google Shape;213;g265f65f7d0f_0_2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4" name="Google Shape;214;g265f65f7d0f_0_2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5" name="Google Shape;215;g265f65f7d0f_0_2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6" name="Google Shape;216;g265f65f7d0f_0_2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Custom Layout">
  <p:cSld name="6_Custom Layout">
    <p:spTree>
      <p:nvGrpSpPr>
        <p:cNvPr id="1" name="Shape 123"/>
        <p:cNvGrpSpPr/>
        <p:nvPr/>
      </p:nvGrpSpPr>
      <p:grpSpPr>
        <a:xfrm>
          <a:off x="0" y="0"/>
          <a:ext cx="0" cy="0"/>
          <a:chOff x="0" y="0"/>
          <a:chExt cx="0" cy="0"/>
        </a:xfrm>
      </p:grpSpPr>
      <p:sp>
        <p:nvSpPr>
          <p:cNvPr id="124" name="Google Shape;124;p41"/>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41"/>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1"/>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1"/>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11877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73"/>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3"/>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73"/>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73"/>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73"/>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39"/>
        <p:cNvGrpSpPr/>
        <p:nvPr/>
      </p:nvGrpSpPr>
      <p:grpSpPr>
        <a:xfrm>
          <a:off x="0" y="0"/>
          <a:ext cx="0" cy="0"/>
          <a:chOff x="0" y="0"/>
          <a:chExt cx="0" cy="0"/>
        </a:xfrm>
      </p:grpSpPr>
      <p:pic>
        <p:nvPicPr>
          <p:cNvPr id="40" name="Google Shape;40;p74"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74"/>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
        <p:cNvGrpSpPr/>
        <p:nvPr/>
      </p:nvGrpSpPr>
      <p:grpSpPr>
        <a:xfrm>
          <a:off x="0" y="0"/>
          <a:ext cx="0" cy="0"/>
          <a:chOff x="0" y="0"/>
          <a:chExt cx="0" cy="0"/>
        </a:xfrm>
      </p:grpSpPr>
      <p:grpSp>
        <p:nvGrpSpPr>
          <p:cNvPr id="44" name="Google Shape;44;p71"/>
          <p:cNvGrpSpPr/>
          <p:nvPr/>
        </p:nvGrpSpPr>
        <p:grpSpPr>
          <a:xfrm>
            <a:off x="2296282" y="0"/>
            <a:ext cx="6858000" cy="5143500"/>
            <a:chOff x="2287775" y="0"/>
            <a:chExt cx="6858000" cy="5143500"/>
          </a:xfrm>
        </p:grpSpPr>
        <p:pic>
          <p:nvPicPr>
            <p:cNvPr id="45" name="Google Shape;45;p71"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6" name="Google Shape;46;p71"/>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71"/>
          <p:cNvSpPr/>
          <p:nvPr/>
        </p:nvSpPr>
        <p:spPr>
          <a:xfrm rot="5400000">
            <a:off x="3000744" y="-1430193"/>
            <a:ext cx="2662635" cy="8003886"/>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1"/>
          <p:cNvSpPr txBox="1">
            <a:spLocks noGrp="1"/>
          </p:cNvSpPr>
          <p:nvPr>
            <p:ph type="title"/>
          </p:nvPr>
        </p:nvSpPr>
        <p:spPr>
          <a:xfrm>
            <a:off x="909758" y="1628640"/>
            <a:ext cx="637759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6"/>
        <p:cNvGrpSpPr/>
        <p:nvPr/>
      </p:nvGrpSpPr>
      <p:grpSpPr>
        <a:xfrm>
          <a:off x="0" y="0"/>
          <a:ext cx="0" cy="0"/>
          <a:chOff x="0" y="0"/>
          <a:chExt cx="0" cy="0"/>
        </a:xfrm>
      </p:grpSpPr>
      <p:sp>
        <p:nvSpPr>
          <p:cNvPr id="57" name="Google Shape;57;p9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9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60" name="Google Shape;60;p9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61"/>
        <p:cNvGrpSpPr/>
        <p:nvPr/>
      </p:nvGrpSpPr>
      <p:grpSpPr>
        <a:xfrm>
          <a:off x="0" y="0"/>
          <a:ext cx="0" cy="0"/>
          <a:chOff x="0" y="0"/>
          <a:chExt cx="0" cy="0"/>
        </a:xfrm>
      </p:grpSpPr>
      <p:sp>
        <p:nvSpPr>
          <p:cNvPr id="62" name="Google Shape;62;p75"/>
          <p:cNvSpPr>
            <a:spLocks noGrp="1"/>
          </p:cNvSpPr>
          <p:nvPr>
            <p:ph type="pic" idx="2"/>
          </p:nvPr>
        </p:nvSpPr>
        <p:spPr>
          <a:xfrm>
            <a:off x="5710511" y="765175"/>
            <a:ext cx="3377927" cy="3403600"/>
          </a:xfrm>
          <a:prstGeom prst="rect">
            <a:avLst/>
          </a:prstGeom>
          <a:noFill/>
          <a:ln>
            <a:noFill/>
          </a:ln>
        </p:spPr>
        <p:txBody>
          <a:bodyPr/>
          <a:lstStyle/>
          <a:p>
            <a:endParaRPr lang="en-US"/>
          </a:p>
        </p:txBody>
      </p:sp>
      <p:sp>
        <p:nvSpPr>
          <p:cNvPr id="63" name="Google Shape;63;p75"/>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 name="Google Shape;64;p75"/>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7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5"/>
          <p:cNvSpPr txBox="1">
            <a:spLocks noGrp="1"/>
          </p:cNvSpPr>
          <p:nvPr>
            <p:ph type="body" idx="3"/>
          </p:nvPr>
        </p:nvSpPr>
        <p:spPr>
          <a:xfrm>
            <a:off x="354001" y="1294827"/>
            <a:ext cx="4951412" cy="31210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6"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32.jpg"/></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38.jpg"/><Relationship Id="rId4" Type="http://schemas.openxmlformats.org/officeDocument/2006/relationships/image" Target="../media/image37.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7">
            <a:extLst>
              <a:ext uri="{C183D7F6-B498-43B3-948B-1728B52AA6E4}">
                <adec:decorative xmlns:adec="http://schemas.microsoft.com/office/drawing/2017/decorative" val="1"/>
              </a:ext>
            </a:extLst>
          </p:cNvPr>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223" name="Google Shape;223;p47">
            <a:extLst>
              <a:ext uri="{C183D7F6-B498-43B3-948B-1728B52AA6E4}">
                <adec:decorative xmlns:adec="http://schemas.microsoft.com/office/drawing/2017/decorative" val="1"/>
              </a:ext>
            </a:extLst>
          </p:cNvPr>
          <p:cNvSpPr/>
          <p:nvPr/>
        </p:nvSpPr>
        <p:spPr>
          <a:xfrm>
            <a:off x="-8" y="84039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224" name="Google Shape;224;p47"/>
          <p:cNvSpPr txBox="1">
            <a:spLocks noGrp="1"/>
          </p:cNvSpPr>
          <p:nvPr>
            <p:ph type="title" idx="4294967295"/>
          </p:nvPr>
        </p:nvSpPr>
        <p:spPr>
          <a:xfrm>
            <a:off x="0" y="1311275"/>
            <a:ext cx="4572000" cy="102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dk1"/>
                </a:solidFill>
                <a:effectLst/>
                <a:uLnTx/>
                <a:uFillTx/>
                <a:latin typeface="Arial"/>
                <a:ea typeface="Arial"/>
                <a:cs typeface="Arial"/>
                <a:sym typeface="Arial"/>
              </a:rPr>
              <a:t>Comprendiendo la propiedad de herederos a nivel comunitario</a:t>
            </a:r>
          </a:p>
        </p:txBody>
      </p:sp>
      <p:sp>
        <p:nvSpPr>
          <p:cNvPr id="225" name="Google Shape;225;p4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noProof="0" dirty="0">
                <a:solidFill>
                  <a:srgbClr val="C05B53"/>
                </a:solidFill>
                <a:latin typeface="Livvic Black"/>
                <a:ea typeface="Livvic Black"/>
                <a:cs typeface="Livvic Black"/>
                <a:sym typeface="Livvic Black"/>
              </a:rPr>
              <a:t>FECHA, 2025</a:t>
            </a:r>
            <a:endParaRPr lang="es-MX" noProof="0" dirty="0"/>
          </a:p>
        </p:txBody>
      </p:sp>
      <p:sp>
        <p:nvSpPr>
          <p:cNvPr id="226" name="Google Shape;226;p47"/>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dirty="0">
                <a:solidFill>
                  <a:schemeClr val="dk2"/>
                </a:solidFill>
                <a:latin typeface="Livvic Black"/>
                <a:sym typeface="Livvic Black"/>
              </a:rPr>
              <a:t>UBICACION</a:t>
            </a:r>
            <a:endParaRPr lang="es-MX" noProof="0" dirty="0">
              <a:solidFill>
                <a:schemeClr val="dk2"/>
              </a:solidFill>
            </a:endParaRPr>
          </a:p>
        </p:txBody>
      </p:sp>
      <p:pic>
        <p:nvPicPr>
          <p:cNvPr id="2" name="Picture 1" descr="National Policy Research Center at Alcorn State University logo, with text: Alcorn, National Policy Research Center">
            <a:extLst>
              <a:ext uri="{FF2B5EF4-FFF2-40B4-BE49-F238E27FC236}">
                <a16:creationId xmlns:a16="http://schemas.microsoft.com/office/drawing/2014/main" id="{249BC578-3CE0-5BD0-9B0B-9CC9031DD061}"/>
              </a:ext>
            </a:extLst>
          </p:cNvPr>
          <p:cNvPicPr>
            <a:picLocks noChangeAspect="1"/>
          </p:cNvPicPr>
          <p:nvPr/>
        </p:nvPicPr>
        <p:blipFill>
          <a:blip r:embed="rId4"/>
          <a:srcRect/>
          <a:stretch/>
        </p:blipFill>
        <p:spPr>
          <a:xfrm>
            <a:off x="399097" y="4526438"/>
            <a:ext cx="1080001" cy="457200"/>
          </a:xfrm>
          <a:prstGeom prst="rect">
            <a:avLst/>
          </a:prstGeom>
        </p:spPr>
      </p:pic>
      <p:pic>
        <p:nvPicPr>
          <p:cNvPr id="228" name="Google Shape;228;p47" descr="Southern Extension Risk Management Education logo with text: Southern Extension Risk Management Education"/>
          <p:cNvPicPr preferRelativeResize="0"/>
          <p:nvPr/>
        </p:nvPicPr>
        <p:blipFill rotWithShape="1">
          <a:blip r:embed="rId5">
            <a:alphaModFix/>
          </a:blip>
          <a:srcRect/>
          <a:stretch/>
        </p:blipFill>
        <p:spPr>
          <a:xfrm>
            <a:off x="1856797" y="4587068"/>
            <a:ext cx="1049451" cy="359376"/>
          </a:xfrm>
          <a:prstGeom prst="rect">
            <a:avLst/>
          </a:prstGeom>
          <a:noFill/>
          <a:ln>
            <a:noFill/>
          </a:ln>
        </p:spPr>
      </p:pic>
      <p:pic>
        <p:nvPicPr>
          <p:cNvPr id="227" name="Google Shape;227;p47" descr="Southern Rural Development Center logo, with text: SRDC, Southern Rural Development Center"/>
          <p:cNvPicPr preferRelativeResize="0"/>
          <p:nvPr/>
        </p:nvPicPr>
        <p:blipFill rotWithShape="1">
          <a:blip r:embed="rId6">
            <a:alphaModFix/>
          </a:blip>
          <a:srcRect/>
          <a:stretch/>
        </p:blipFill>
        <p:spPr>
          <a:xfrm>
            <a:off x="3198027" y="4474911"/>
            <a:ext cx="1160703" cy="5597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65"/>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dirty="0"/>
              <a:t>Presentadores</a:t>
            </a:r>
            <a:endParaRPr lang="es-MX" noProof="0" dirty="0"/>
          </a:p>
        </p:txBody>
      </p:sp>
      <p:sp>
        <p:nvSpPr>
          <p:cNvPr id="261" name="Google Shape;261;p65"/>
          <p:cNvSpPr txBox="1">
            <a:spLocks noGrp="1"/>
          </p:cNvSpPr>
          <p:nvPr>
            <p:ph type="body" idx="2"/>
          </p:nvPr>
        </p:nvSpPr>
        <p:spPr>
          <a:xfrm>
            <a:off x="1328926" y="864232"/>
            <a:ext cx="4101887" cy="341503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lang="es-MX" sz="1600" b="0" noProof="0" dirty="0">
              <a:latin typeface="Catamaran Light"/>
              <a:ea typeface="Catamaran Light"/>
              <a:cs typeface="Catamaran Light"/>
              <a:sym typeface="Catamaran Light"/>
            </a:endParaRPr>
          </a:p>
          <a:p>
            <a:pPr marL="152400" lvl="0" indent="0" algn="l" rtl="0">
              <a:lnSpc>
                <a:spcPct val="100000"/>
              </a:lnSpc>
              <a:spcBef>
                <a:spcPts val="0"/>
              </a:spcBef>
              <a:spcAft>
                <a:spcPts val="0"/>
              </a:spcAft>
              <a:buSzPts val="1200"/>
              <a:buNone/>
            </a:pPr>
            <a:endParaRPr lang="es-MX" sz="1600" b="0" noProof="0" dirty="0"/>
          </a:p>
          <a:p>
            <a:pPr marL="152400" lvl="0" indent="0" algn="l" rtl="0">
              <a:lnSpc>
                <a:spcPct val="100000"/>
              </a:lnSpc>
              <a:spcBef>
                <a:spcPts val="0"/>
              </a:spcBef>
              <a:spcAft>
                <a:spcPts val="0"/>
              </a:spcAft>
              <a:buSzPts val="1200"/>
              <a:buNone/>
            </a:pPr>
            <a:r>
              <a:rPr lang="es-MX" sz="1600" noProof="0" dirty="0"/>
              <a:t>Nombre</a:t>
            </a:r>
            <a:endParaRPr lang="es-MX" noProof="0" dirty="0"/>
          </a:p>
          <a:p>
            <a:pPr marL="152400" lvl="0" indent="0" algn="l" rtl="0">
              <a:lnSpc>
                <a:spcPct val="100000"/>
              </a:lnSpc>
              <a:spcBef>
                <a:spcPts val="0"/>
              </a:spcBef>
              <a:spcAft>
                <a:spcPts val="0"/>
              </a:spcAft>
              <a:buSzPts val="1200"/>
              <a:buNone/>
            </a:pPr>
            <a:r>
              <a:rPr lang="es-MX" sz="1600" b="0" noProof="0" dirty="0"/>
              <a:t>Universidad</a:t>
            </a:r>
            <a:endParaRPr lang="es-MX" noProof="0" dirty="0"/>
          </a:p>
          <a:p>
            <a:pPr marL="152400" lvl="0" indent="0" algn="l" rtl="0">
              <a:lnSpc>
                <a:spcPct val="100000"/>
              </a:lnSpc>
              <a:spcBef>
                <a:spcPts val="0"/>
              </a:spcBef>
              <a:spcAft>
                <a:spcPts val="0"/>
              </a:spcAft>
              <a:buSzPts val="1200"/>
              <a:buNone/>
            </a:pPr>
            <a:endParaRPr lang="es-MX" sz="1600" b="0" noProof="0" dirty="0"/>
          </a:p>
          <a:p>
            <a:pPr marL="152400" marR="0" lvl="0" indent="0" algn="l" rtl="0">
              <a:lnSpc>
                <a:spcPct val="100000"/>
              </a:lnSpc>
              <a:spcBef>
                <a:spcPts val="0"/>
              </a:spcBef>
              <a:spcAft>
                <a:spcPts val="0"/>
              </a:spcAft>
              <a:buClr>
                <a:schemeClr val="dk1"/>
              </a:buClr>
              <a:buSzPts val="1200"/>
              <a:buFont typeface="Catamaran Light"/>
              <a:buNone/>
            </a:pPr>
            <a:r>
              <a:rPr lang="es-MX" sz="1600" b="1" i="0" u="none" strike="noStrike" cap="none" noProof="0" dirty="0">
                <a:solidFill>
                  <a:schemeClr val="dk1"/>
                </a:solidFill>
                <a:latin typeface="Livvic"/>
                <a:ea typeface="Livvic"/>
                <a:cs typeface="Livvic"/>
                <a:sym typeface="Livvic"/>
              </a:rPr>
              <a:t>Nombre</a:t>
            </a:r>
            <a:endParaRPr lang="es-MX" sz="1800" noProof="0" dirty="0"/>
          </a:p>
          <a:p>
            <a:pPr marL="152400" marR="0" lvl="0" indent="0" algn="l" rtl="0">
              <a:lnSpc>
                <a:spcPct val="100000"/>
              </a:lnSpc>
              <a:spcBef>
                <a:spcPts val="0"/>
              </a:spcBef>
              <a:spcAft>
                <a:spcPts val="0"/>
              </a:spcAft>
              <a:buClr>
                <a:schemeClr val="dk1"/>
              </a:buClr>
              <a:buSzPts val="1200"/>
              <a:buFont typeface="Catamaran Light"/>
              <a:buNone/>
            </a:pPr>
            <a:r>
              <a:rPr lang="es-MX" sz="1600" b="0" i="0" u="none" strike="noStrike" cap="none" noProof="0" dirty="0">
                <a:solidFill>
                  <a:schemeClr val="dk1"/>
                </a:solidFill>
                <a:latin typeface="Livvic"/>
                <a:ea typeface="Livvic"/>
                <a:cs typeface="Livvic"/>
                <a:sym typeface="Livvic"/>
              </a:rPr>
              <a:t>Universidad</a:t>
            </a:r>
            <a:endParaRPr lang="es-MX" noProof="0" dirty="0"/>
          </a:p>
          <a:p>
            <a:pPr marL="152400" marR="0" lvl="0" indent="0" algn="l" rtl="0">
              <a:lnSpc>
                <a:spcPct val="100000"/>
              </a:lnSpc>
              <a:spcBef>
                <a:spcPts val="0"/>
              </a:spcBef>
              <a:spcAft>
                <a:spcPts val="0"/>
              </a:spcAft>
              <a:buClr>
                <a:schemeClr val="dk1"/>
              </a:buClr>
              <a:buSzPts val="1200"/>
              <a:buFont typeface="Catamaran Light"/>
              <a:buNone/>
            </a:pPr>
            <a:endParaRPr lang="es-MX" sz="1600" b="0" noProof="0" dirty="0"/>
          </a:p>
          <a:p>
            <a:pPr marL="152400" marR="0" lvl="0" indent="0" algn="l" rtl="0">
              <a:lnSpc>
                <a:spcPct val="100000"/>
              </a:lnSpc>
              <a:spcBef>
                <a:spcPts val="0"/>
              </a:spcBef>
              <a:spcAft>
                <a:spcPts val="0"/>
              </a:spcAft>
              <a:buClr>
                <a:schemeClr val="dk1"/>
              </a:buClr>
              <a:buSzPts val="1200"/>
              <a:buFont typeface="Catamaran Light"/>
              <a:buNone/>
            </a:pPr>
            <a:r>
              <a:rPr lang="es-MX" sz="1600" noProof="0" dirty="0"/>
              <a:t>Nombre</a:t>
            </a:r>
            <a:endParaRPr lang="es-MX" noProof="0" dirty="0"/>
          </a:p>
          <a:p>
            <a:pPr marL="152400" marR="0" lvl="0" indent="0" algn="l" rtl="0">
              <a:lnSpc>
                <a:spcPct val="100000"/>
              </a:lnSpc>
              <a:spcBef>
                <a:spcPts val="0"/>
              </a:spcBef>
              <a:spcAft>
                <a:spcPts val="0"/>
              </a:spcAft>
              <a:buClr>
                <a:schemeClr val="dk1"/>
              </a:buClr>
              <a:buSzPts val="1200"/>
              <a:buFont typeface="Catamaran Light"/>
              <a:buNone/>
            </a:pPr>
            <a:r>
              <a:rPr lang="es-MX" sz="1600" b="0" noProof="0" dirty="0"/>
              <a:t>Universidad </a:t>
            </a:r>
            <a:endParaRPr lang="es-MX" sz="1800" noProof="0" dirty="0"/>
          </a:p>
          <a:p>
            <a:pPr marL="152400" lvl="0" indent="0" algn="l" rtl="0">
              <a:lnSpc>
                <a:spcPct val="100000"/>
              </a:lnSpc>
              <a:spcBef>
                <a:spcPts val="0"/>
              </a:spcBef>
              <a:spcAft>
                <a:spcPts val="0"/>
              </a:spcAft>
              <a:buSzPts val="1200"/>
              <a:buNone/>
            </a:pPr>
            <a:endParaRPr lang="es-MX" sz="1600" b="0" noProof="0" dirty="0"/>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b="0" noProof="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3"/>
          <p:cNvSpPr txBox="1">
            <a:spLocks noGrp="1"/>
          </p:cNvSpPr>
          <p:nvPr>
            <p:ph type="ctrTitle"/>
          </p:nvPr>
        </p:nvSpPr>
        <p:spPr>
          <a:xfrm>
            <a:off x="141669" y="2286222"/>
            <a:ext cx="4430332"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Temas a desarrollar</a:t>
            </a:r>
          </a:p>
        </p:txBody>
      </p:sp>
      <p:graphicFrame>
        <p:nvGraphicFramePr>
          <p:cNvPr id="2" name="Google Shape;269;p103">
            <a:extLst>
              <a:ext uri="{FF2B5EF4-FFF2-40B4-BE49-F238E27FC236}">
                <a16:creationId xmlns:a16="http://schemas.microsoft.com/office/drawing/2014/main" id="{3AC85DCD-FA02-C9B4-2663-49446314117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136249"/>
              </p:ext>
            </p:extLst>
          </p:nvPr>
        </p:nvGraphicFramePr>
        <p:xfrm>
          <a:off x="3896131" y="165774"/>
          <a:ext cx="5106200" cy="4811950"/>
        </p:xfrm>
        <a:graphic>
          <a:graphicData uri="http://schemas.openxmlformats.org/drawingml/2006/table">
            <a:tbl>
              <a:tblPr>
                <a:noFill/>
                <a:tableStyleId>{B8F9433F-384E-4494-819C-372FC8E018B0}</a:tableStyleId>
              </a:tblPr>
              <a:tblGrid>
                <a:gridCol w="1037535">
                  <a:extLst>
                    <a:ext uri="{9D8B030D-6E8A-4147-A177-3AD203B41FA5}">
                      <a16:colId xmlns:a16="http://schemas.microsoft.com/office/drawing/2014/main" val="20000"/>
                    </a:ext>
                  </a:extLst>
                </a:gridCol>
                <a:gridCol w="4068665">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s-MX" sz="1000" b="1" i="0" u="none" strike="noStrike" cap="none" noProof="0" dirty="0">
                          <a:solidFill>
                            <a:srgbClr val="4B3612"/>
                          </a:solidFill>
                          <a:latin typeface="Catamaran Bold" pitchFamily="2" charset="77"/>
                          <a:ea typeface="Arial"/>
                          <a:cs typeface="Catamaran Bold" pitchFamily="2" charset="77"/>
                          <a:sym typeface="Arial"/>
                        </a:rPr>
                        <a:t>VISION GENERAL</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ea typeface="Calibri"/>
                          <a:cs typeface="Catamaran Bold" pitchFamily="2" charset="77"/>
                          <a:sym typeface="Calibri"/>
                        </a:rPr>
                        <a:t>¿Qué es la propiedad de herederos?</a:t>
                      </a:r>
                      <a:endParaRPr lang="es-MX" sz="1000" b="1" u="none" strike="noStrike" cap="none" noProof="0" dirty="0">
                        <a:solidFill>
                          <a:srgbClr val="4B3612"/>
                        </a:solidFill>
                        <a:latin typeface="Catamaran Bold" pitchFamily="2" charset="77"/>
                        <a:ea typeface="Calibri"/>
                        <a:cs typeface="Catamaran Bold" pitchFamily="2" charset="77"/>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ea typeface="Calibri"/>
                          <a:cs typeface="Catamaran Bold" pitchFamily="2" charset="77"/>
                          <a:sym typeface="Calibri"/>
                        </a:rPr>
                        <a:t>Impactos de la propiedad de herederos</a:t>
                      </a:r>
                      <a:endParaRPr lang="es-MX" sz="1000" b="1" u="none" strike="noStrike" cap="none" noProof="0" dirty="0">
                        <a:solidFill>
                          <a:srgbClr val="4B3612"/>
                        </a:solidFill>
                        <a:latin typeface="Catamaran Bold" pitchFamily="2" charset="77"/>
                        <a:ea typeface="Calibri"/>
                        <a:cs typeface="Catamaran Bold" pitchFamily="2" charset="77"/>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u="none" strike="noStrike" cap="none" noProof="0" dirty="0">
                          <a:solidFill>
                            <a:srgbClr val="4B3612"/>
                          </a:solidFill>
                          <a:latin typeface="Catamaran Bold" pitchFamily="2" charset="77"/>
                          <a:ea typeface="Calibri"/>
                          <a:cs typeface="Catamaran Bold" pitchFamily="2" charset="77"/>
                          <a:sym typeface="Calibri"/>
                        </a:rPr>
                        <a:t>Consideraciones legales y culturales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u="none" strike="noStrike" cap="none" noProof="0" dirty="0">
                          <a:solidFill>
                            <a:srgbClr val="4B3612"/>
                          </a:solidFill>
                          <a:latin typeface="Catamaran Bold" pitchFamily="2" charset="77"/>
                          <a:ea typeface="Calibri"/>
                          <a:cs typeface="Catamaran Bold" pitchFamily="2" charset="77"/>
                          <a:sym typeface="Calibri"/>
                        </a:rPr>
                        <a:t>Propiedad fraccionada</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Catamaran Bold" pitchFamily="2" charset="77"/>
                          <a:ea typeface="Arial"/>
                          <a:cs typeface="Catamaran Bold" pitchFamily="2" charset="77"/>
                          <a:sym typeface="Arial"/>
                        </a:rPr>
                        <a:t>Cómo localizar propiedad de herederos</a:t>
                      </a:r>
                      <a:endParaRPr lang="es-MX" sz="1000" b="1" i="0" u="none" strike="noStrike" cap="none" noProof="0" dirty="0">
                        <a:solidFill>
                          <a:srgbClr val="4B3612"/>
                        </a:solidFill>
                        <a:latin typeface="Catamaran Bold" pitchFamily="2" charset="77"/>
                        <a:ea typeface="Arial"/>
                        <a:cs typeface="Catamaran Bold" pitchFamily="2" charset="77"/>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i="0" u="none" strike="noStrike" cap="none" noProof="0" dirty="0">
                          <a:solidFill>
                            <a:srgbClr val="4B3612"/>
                          </a:solidFill>
                          <a:latin typeface="Catamaran Bold" pitchFamily="2" charset="77"/>
                          <a:ea typeface="Arial"/>
                          <a:cs typeface="Catamaran Bold" pitchFamily="2" charset="77"/>
                          <a:sym typeface="Arial"/>
                        </a:rPr>
                        <a:t>Pérdida de tierras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Catamaran Bold" pitchFamily="2" charset="77"/>
                          <a:ea typeface="Arial"/>
                          <a:cs typeface="Catamaran Bold" pitchFamily="2" charset="77"/>
                          <a:sym typeface="Arial"/>
                        </a:rPr>
                        <a:t>Prevención de la pérdida de tierras</a:t>
                      </a:r>
                      <a:endParaRPr lang="es-MX" sz="1000" b="1" i="0" u="none" strike="noStrike" cap="none" noProof="0" dirty="0">
                        <a:solidFill>
                          <a:srgbClr val="4B3612"/>
                        </a:solidFill>
                        <a:latin typeface="Catamaran Bold" pitchFamily="2" charset="77"/>
                        <a:ea typeface="Arial"/>
                        <a:cs typeface="Catamaran Bold" pitchFamily="2" charset="77"/>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s-MX" sz="1000" b="1" i="0" u="none" strike="noStrike" cap="none" noProof="0" dirty="0">
                          <a:solidFill>
                            <a:srgbClr val="4B3612"/>
                          </a:solidFill>
                          <a:latin typeface="Catamaran Bold" pitchFamily="2" charset="77"/>
                          <a:ea typeface="Arial"/>
                          <a:cs typeface="Catamaran Bold" pitchFamily="2" charset="77"/>
                          <a:sym typeface="Arial"/>
                        </a:rPr>
                        <a:t>PREVENCION</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000" b="1" u="none" strike="noStrike" cap="none" noProof="0" dirty="0">
                          <a:solidFill>
                            <a:srgbClr val="4B3612"/>
                          </a:solidFill>
                          <a:latin typeface="Catamaran Bold" pitchFamily="2" charset="77"/>
                          <a:ea typeface="Calibri"/>
                          <a:cs typeface="Catamaran Bold" pitchFamily="2" charset="77"/>
                          <a:sym typeface="Calibri"/>
                        </a:rPr>
                        <a:t>Conceptos básicos de planificación patrimonial y sucesoria</a:t>
                      </a:r>
                      <a:endParaRPr lang="es-MX" sz="1000" b="1" u="none" strike="noStrike" cap="none" noProof="0" dirty="0">
                        <a:solidFill>
                          <a:srgbClr val="4B3612"/>
                        </a:solidFill>
                        <a:latin typeface="Catamaran Bold" pitchFamily="2" charset="77"/>
                        <a:ea typeface="Calibri"/>
                        <a:cs typeface="Catamaran Bold" pitchFamily="2" charset="77"/>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000" b="1" u="none" strike="noStrike" cap="none" noProof="0" dirty="0">
                          <a:solidFill>
                            <a:srgbClr val="4B3612"/>
                          </a:solidFill>
                          <a:latin typeface="Catamaran Bold" pitchFamily="2" charset="77"/>
                          <a:ea typeface="Calibri"/>
                          <a:cs typeface="Catamaran Bold" pitchFamily="2" charset="77"/>
                          <a:sym typeface="Calibri"/>
                        </a:rPr>
                        <a:t>Pasos para prevenir la propiedad de herederos al establecer un testamento</a:t>
                      </a:r>
                      <a:endParaRPr lang="es-MX" sz="1000" b="1" u="none" strike="noStrike" cap="none" noProof="0" dirty="0">
                        <a:solidFill>
                          <a:srgbClr val="4B3612"/>
                        </a:solidFill>
                        <a:latin typeface="Catamaran Bold" pitchFamily="2" charset="77"/>
                        <a:ea typeface="Calibri"/>
                        <a:cs typeface="Catamaran Bold" pitchFamily="2" charset="77"/>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s-MX" sz="1000" b="1" u="none" strike="noStrike" cap="none" noProof="0" dirty="0">
                          <a:solidFill>
                            <a:srgbClr val="4B3612"/>
                          </a:solidFill>
                          <a:latin typeface="Catamaran Bold" pitchFamily="2" charset="77"/>
                          <a:ea typeface="Calibri"/>
                          <a:cs typeface="Catamaran Bold" pitchFamily="2" charset="77"/>
                          <a:sym typeface="Calibri"/>
                        </a:rPr>
                        <a:t>RESOLUCION</a:t>
                      </a:r>
                      <a:endParaRPr lang="es-MX" sz="1000" u="none" strike="noStrike" cap="none" noProof="0" dirty="0">
                        <a:latin typeface="Catamaran" pitchFamily="2" charset="77"/>
                        <a:cs typeface="Catamaran" pitchFamily="2" charset="77"/>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cs typeface="Catamaran Bold" pitchFamily="2" charset="77"/>
                        </a:rPr>
                        <a:t>Revisión de algunos de los desafíos de poseer propiedad de herederos</a:t>
                      </a:r>
                      <a:endParaRPr lang="es-MX" sz="1000" b="1" u="none" strike="noStrike" cap="none" noProof="0" dirty="0">
                        <a:solidFill>
                          <a:srgbClr val="4B3612"/>
                        </a:solidFill>
                        <a:latin typeface="Catamaran Bold" pitchFamily="2" charset="77"/>
                        <a:cs typeface="Catamaran Bold" pitchFamily="2" charset="77"/>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cs typeface="Catamaran Bold" pitchFamily="2" charset="77"/>
                        </a:rPr>
                        <a:t>Importancia de trabajar con otros miembros de la familia</a:t>
                      </a:r>
                      <a:endParaRPr lang="es-MX" sz="1000" b="1" u="none" strike="noStrike" cap="none" noProof="0" dirty="0">
                        <a:solidFill>
                          <a:srgbClr val="4B3612"/>
                        </a:solidFill>
                        <a:latin typeface="Catamaran Bold" pitchFamily="2" charset="77"/>
                        <a:cs typeface="Catamaran Bold" pitchFamily="2" charset="77"/>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cs typeface="Catamaran Bold" pitchFamily="2" charset="77"/>
                        </a:rPr>
                        <a:t>Pasos para entender quién es el propietario legal de la propiedad</a:t>
                      </a:r>
                      <a:endParaRPr lang="es-MX" sz="1000" b="1" u="none" strike="noStrike" cap="none" noProof="0" dirty="0">
                        <a:solidFill>
                          <a:srgbClr val="4B3612"/>
                        </a:solidFill>
                        <a:latin typeface="Catamaran Bold" pitchFamily="2" charset="77"/>
                        <a:cs typeface="Catamaran Bold" pitchFamily="2" charset="77"/>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cs typeface="Catamaran Bold" pitchFamily="2" charset="77"/>
                        </a:rPr>
                        <a:t>Estructuras legales que pueden mantener tierras pertenecientes a propietarios de propiedad de herederos</a:t>
                      </a:r>
                      <a:endParaRPr lang="es-MX" sz="1000" b="1" u="none" strike="noStrike" cap="none" noProof="0" dirty="0">
                        <a:solidFill>
                          <a:srgbClr val="4B3612"/>
                        </a:solidFill>
                        <a:latin typeface="Catamaran Bold" pitchFamily="2" charset="77"/>
                        <a:cs typeface="Catamaran Bold" pitchFamily="2" charset="77"/>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04"/>
          <p:cNvSpPr txBox="1">
            <a:spLocks noGrp="1"/>
          </p:cNvSpPr>
          <p:nvPr>
            <p:ph type="title" idx="4294967295"/>
          </p:nvPr>
        </p:nvSpPr>
        <p:spPr>
          <a:xfrm>
            <a:off x="499268" y="1870075"/>
            <a:ext cx="8145463"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4000" b="1" i="0" u="none" strike="noStrike" kern="0" cap="none" spc="0" normalizeH="0" baseline="0" noProof="0" dirty="0">
                <a:ln>
                  <a:noFill/>
                </a:ln>
                <a:solidFill>
                  <a:schemeClr val="lt1"/>
                </a:solidFill>
                <a:effectLst/>
                <a:uLnTx/>
                <a:uFillTx/>
                <a:latin typeface="Livvic"/>
                <a:ea typeface="Livvic"/>
                <a:cs typeface="Livvic"/>
                <a:sym typeface="Livvic"/>
              </a:rPr>
              <a:t>Ejercicios de preparación y presentación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b274beff90_0_0"/>
          <p:cNvSpPr txBox="1">
            <a:spLocks noGrp="1"/>
          </p:cNvSpPr>
          <p:nvPr>
            <p:ph type="title"/>
          </p:nvPr>
        </p:nvSpPr>
        <p:spPr>
          <a:xfrm>
            <a:off x="909758" y="1320909"/>
            <a:ext cx="6377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5200" noProof="0" dirty="0"/>
              <a:t>Visión general de La Propiedad de los Herederos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1800" b="1" noProof="0" dirty="0">
                <a:solidFill>
                  <a:schemeClr val="lt1"/>
                </a:solidFill>
              </a:rPr>
              <a:t>Estos materiales tienen como propósito presentar información general sobre cómo prevenir la propiedad de herederos..</a:t>
            </a:r>
            <a:br>
              <a:rPr lang="es-MX" sz="1800" b="1" noProof="0" dirty="0">
                <a:solidFill>
                  <a:schemeClr val="lt1"/>
                </a:solidFill>
              </a:rPr>
            </a:br>
            <a:r>
              <a:rPr lang="es-MX" sz="1800" b="1" noProof="0" dirty="0">
                <a:solidFill>
                  <a:schemeClr val="lt1"/>
                </a:solidFill>
              </a:rPr>
              <a:t> </a:t>
            </a:r>
            <a:br>
              <a:rPr lang="es-MX" sz="1800" noProof="0" dirty="0">
                <a:solidFill>
                  <a:schemeClr val="lt1"/>
                </a:solidFill>
              </a:rPr>
            </a:br>
            <a:r>
              <a:rPr lang="es-MX" sz="1800" b="1" noProof="0" dirty="0">
                <a:solidFill>
                  <a:schemeClr val="lt1"/>
                </a:solidFill>
              </a:rPr>
              <a:t>Se basan principalmente en información proveniente del sur de los Estados Unidos..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 posible que la información no sea válida en todos los estados o territorios..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Este material no sustituye el asesoramiento legal; para orientación específica, consulte a un abogado.</a:t>
            </a:r>
            <a:endParaRPr lang="es-MX" noProof="0" dirty="0"/>
          </a:p>
        </p:txBody>
      </p:sp>
      <p:sp>
        <p:nvSpPr>
          <p:cNvPr id="285" name="Google Shape;285;p2"/>
          <p:cNvSpPr txBox="1">
            <a:spLocks noGrp="1"/>
          </p:cNvSpPr>
          <p:nvPr>
            <p:ph type="title" idx="4294967295"/>
          </p:nvPr>
        </p:nvSpPr>
        <p:spPr>
          <a:xfrm>
            <a:off x="292100" y="361950"/>
            <a:ext cx="8183563" cy="69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lt1"/>
                </a:solidFill>
                <a:effectLst/>
                <a:uLnTx/>
                <a:uFillTx/>
                <a:latin typeface="Livvic"/>
                <a:ea typeface="Livvic"/>
                <a:cs typeface="Livvic"/>
                <a:sym typeface="Livvic"/>
              </a:rPr>
              <a:t>Instrucciones importantes antes de iniciar: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a6e77e0532_8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MX" noProof="0" dirty="0"/>
              <a:t>Protección de su información</a:t>
            </a:r>
          </a:p>
        </p:txBody>
      </p:sp>
      <p:sp>
        <p:nvSpPr>
          <p:cNvPr id="291" name="Google Shape;291;g2a6e77e0532_8_6"/>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s-MX" sz="2400" noProof="0" dirty="0"/>
              <a:t>No se compartirán historias personales.</a:t>
            </a:r>
          </a:p>
          <a:p>
            <a:pPr marL="457200" lvl="0" indent="-304800" algn="l" rtl="0">
              <a:lnSpc>
                <a:spcPct val="115000"/>
              </a:lnSpc>
              <a:spcBef>
                <a:spcPts val="0"/>
              </a:spcBef>
              <a:spcAft>
                <a:spcPts val="0"/>
              </a:spcAft>
              <a:buSzPts val="1200"/>
              <a:buChar char="●"/>
            </a:pPr>
            <a:r>
              <a:rPr lang="es-MX" sz="2400" noProof="0" dirty="0"/>
              <a:t>Las preguntas generales son bienvenidas.</a:t>
            </a:r>
          </a:p>
          <a:p>
            <a:pPr marL="457200" lvl="0" indent="-304800" algn="l" rtl="0">
              <a:lnSpc>
                <a:spcPct val="115000"/>
              </a:lnSpc>
              <a:spcBef>
                <a:spcPts val="0"/>
              </a:spcBef>
              <a:spcAft>
                <a:spcPts val="0"/>
              </a:spcAft>
              <a:buSzPts val="1200"/>
              <a:buChar char="●"/>
            </a:pPr>
            <a:r>
              <a:rPr lang="es-MX" sz="2400" noProof="0" dirty="0"/>
              <a:t>Las preguntas de carácter personal deben hacerse fuera del entorno grupal.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
          <p:cNvSpPr txBox="1">
            <a:spLocks noGrp="1"/>
          </p:cNvSpPr>
          <p:nvPr>
            <p:ph type="title" idx="4294967295"/>
          </p:nvPr>
        </p:nvSpPr>
        <p:spPr>
          <a:xfrm>
            <a:off x="500063" y="1870075"/>
            <a:ext cx="8143875"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4000" b="1" i="0" u="none" strike="noStrike" kern="0" cap="none" spc="0" normalizeH="0" baseline="0" noProof="0" dirty="0">
                <a:ln>
                  <a:noFill/>
                </a:ln>
                <a:solidFill>
                  <a:schemeClr val="lt1"/>
                </a:solidFill>
                <a:effectLst/>
                <a:uLnTx/>
                <a:uFillTx/>
                <a:latin typeface="Livvic"/>
                <a:ea typeface="Livvic"/>
                <a:cs typeface="Livvic"/>
                <a:sym typeface="Livvic"/>
              </a:rPr>
              <a:t>Parte I: ¿Qué se entiende por propiedad de herederos?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5"/>
          <p:cNvSpPr txBox="1">
            <a:spLocks noGrp="1"/>
          </p:cNvSpPr>
          <p:nvPr>
            <p:ph type="title" idx="4294967295"/>
          </p:nvPr>
        </p:nvSpPr>
        <p:spPr>
          <a:xfrm>
            <a:off x="584200" y="236538"/>
            <a:ext cx="8504238" cy="8302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dk1"/>
                </a:solidFill>
                <a:effectLst/>
                <a:uLnTx/>
                <a:uFillTx/>
                <a:latin typeface="Livvic"/>
                <a:ea typeface="Livvic"/>
                <a:cs typeface="Livvic"/>
                <a:sym typeface="Livvic"/>
              </a:rPr>
              <a:t>¿Qué es la propiedad de herederos?</a:t>
            </a:r>
          </a:p>
        </p:txBody>
      </p:sp>
      <p:sp>
        <p:nvSpPr>
          <p:cNvPr id="303" name="Google Shape;303;p5"/>
          <p:cNvSpPr txBox="1">
            <a:spLocks noGrp="1"/>
          </p:cNvSpPr>
          <p:nvPr>
            <p:ph type="body" idx="3"/>
          </p:nvPr>
        </p:nvSpPr>
        <p:spPr>
          <a:xfrm>
            <a:off x="138793" y="1027875"/>
            <a:ext cx="6131400" cy="5641865"/>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Char char="●"/>
            </a:pPr>
            <a:r>
              <a:rPr lang="es-MX" sz="1600" noProof="0" dirty="0"/>
              <a:t>La propiedad de herederos se refiere a terrenos o viviendas que se transmiten de manera informal de generación en generación. A este tipo de propiedad también se le conoce como “fragmentada”, “enredada” o “nublada”. Este fenómeno ocurre cuando el propietario original fallece sin dejar un testamento, o cuando el testamento no fue legalizado (probado) ni administrado ante un tribunal.</a:t>
            </a:r>
          </a:p>
          <a:p>
            <a:pPr marL="457200" lvl="0" indent="-336550" algn="l" rtl="0">
              <a:lnSpc>
                <a:spcPct val="115000"/>
              </a:lnSpc>
              <a:spcBef>
                <a:spcPts val="0"/>
              </a:spcBef>
              <a:spcAft>
                <a:spcPts val="0"/>
              </a:spcAft>
              <a:buSzPts val="1700"/>
              <a:buChar char="●"/>
            </a:pPr>
            <a:r>
              <a:rPr lang="es-MX" sz="1600" noProof="0" dirty="0"/>
              <a:t>Las leyes estatales determinan quién hereda su terreno.</a:t>
            </a:r>
          </a:p>
          <a:p>
            <a:pPr marL="457200" lvl="0" indent="-336550" algn="l" rtl="0">
              <a:lnSpc>
                <a:spcPct val="115000"/>
              </a:lnSpc>
              <a:spcBef>
                <a:spcPts val="0"/>
              </a:spcBef>
              <a:spcAft>
                <a:spcPts val="0"/>
              </a:spcAft>
              <a:buSzPts val="1700"/>
              <a:buChar char="●"/>
            </a:pPr>
            <a:r>
              <a:rPr lang="es-MX" sz="1600" noProof="0" dirty="0"/>
              <a:t>Puede incluir a múltiples generaciones y a cientos de familiares.</a:t>
            </a:r>
          </a:p>
          <a:p>
            <a:pPr marL="457200" lvl="0" indent="-336550" algn="l" rtl="0">
              <a:lnSpc>
                <a:spcPct val="115000"/>
              </a:lnSpc>
              <a:spcBef>
                <a:spcPts val="0"/>
              </a:spcBef>
              <a:spcAft>
                <a:spcPts val="0"/>
              </a:spcAft>
              <a:buSzPts val="1700"/>
              <a:buChar char="●"/>
            </a:pPr>
            <a:r>
              <a:rPr lang="es-MX" sz="1600" noProof="0" dirty="0"/>
              <a:t>Ningún heredero tiene un título claro sobre toda la parcela. Cada propietario posee un interés en la totalidad del bien, en lugar de que cada heredero tenga una parte específica o delimitada del mismo.</a:t>
            </a:r>
            <a:endParaRPr lang="es-MX" sz="1600" noProof="0" dirty="0">
              <a:latin typeface="Catamaran Thin"/>
              <a:ea typeface="Catamaran Thin"/>
              <a:cs typeface="Catamaran Thin"/>
              <a:sym typeface="Catamaran Thin"/>
            </a:endParaRPr>
          </a:p>
        </p:txBody>
      </p:sp>
      <p:pic>
        <p:nvPicPr>
          <p:cNvPr id="301" name="Google Shape;301;p5" descr="Family tree illustration"/>
          <p:cNvPicPr preferRelativeResize="0">
            <a:picLocks noGrp="1"/>
          </p:cNvPicPr>
          <p:nvPr>
            <p:ph type="pic" idx="2"/>
          </p:nvPr>
        </p:nvPicPr>
        <p:blipFill rotWithShape="1">
          <a:blip r:embed="rId3">
            <a:alphaModFix/>
          </a:blip>
          <a:srcRect l="373" r="372"/>
          <a:stretch/>
        </p:blipFill>
        <p:spPr>
          <a:xfrm>
            <a:off x="6419952" y="1499185"/>
            <a:ext cx="2668039" cy="268831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b2074257d1_0_31"/>
          <p:cNvSpPr txBox="1">
            <a:spLocks noGrp="1"/>
          </p:cNvSpPr>
          <p:nvPr>
            <p:ph type="title" idx="4294967295"/>
          </p:nvPr>
        </p:nvSpPr>
        <p:spPr>
          <a:xfrm>
            <a:off x="584200" y="236538"/>
            <a:ext cx="8504238" cy="8302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dk1"/>
                </a:solidFill>
                <a:effectLst/>
                <a:uLnTx/>
                <a:uFillTx/>
                <a:latin typeface="Livvic"/>
                <a:ea typeface="Livvic"/>
                <a:cs typeface="Livvic"/>
                <a:sym typeface="Livvic"/>
              </a:rPr>
              <a:t>Cada heredero…</a:t>
            </a:r>
          </a:p>
        </p:txBody>
      </p:sp>
      <p:sp>
        <p:nvSpPr>
          <p:cNvPr id="309" name="Google Shape;309;g2b2074257d1_0_31"/>
          <p:cNvSpPr txBox="1">
            <a:spLocks noGrp="1"/>
          </p:cNvSpPr>
          <p:nvPr>
            <p:ph type="body" idx="3"/>
          </p:nvPr>
        </p:nvSpPr>
        <p:spPr>
          <a:xfrm>
            <a:off x="419226" y="1066602"/>
            <a:ext cx="4951500" cy="3924946"/>
          </a:xfrm>
          <a:prstGeom prst="rect">
            <a:avLst/>
          </a:prstGeom>
          <a:noFill/>
          <a:ln>
            <a:noFill/>
          </a:ln>
        </p:spPr>
        <p:txBody>
          <a:bodyPr spcFirstLastPara="1" wrap="square" lIns="91425" tIns="91425" rIns="91425" bIns="91425" anchor="t" anchorCtr="0">
            <a:noAutofit/>
          </a:bodyPr>
          <a:lstStyle/>
          <a:p>
            <a:pPr marL="285750" indent="-285750"/>
            <a:r>
              <a:rPr lang="es-MX" noProof="0" dirty="0"/>
              <a:t>Tiene los mismos derechos para el uso y la posesión completa de la propiedad.</a:t>
            </a:r>
          </a:p>
          <a:p>
            <a:pPr marL="285750" indent="-285750"/>
            <a:r>
              <a:rPr lang="es-MX" noProof="0" dirty="0"/>
              <a:t>Es legalmente responsable de los impuestos y de otros gastos relacionados con la propiedad.</a:t>
            </a:r>
          </a:p>
          <a:p>
            <a:pPr marL="285750" indent="-285750"/>
            <a:r>
              <a:rPr lang="es-MX" noProof="0" dirty="0"/>
              <a:t>Puede transferir su interés, ya sea como regalo o mediante venta, a otro heredero o a una persona que no sea heredera.</a:t>
            </a:r>
          </a:p>
          <a:p>
            <a:pPr marL="285750" indent="-285750"/>
            <a:r>
              <a:rPr lang="es-MX" noProof="0" dirty="0"/>
              <a:t>Puede solicitar la división física de la propiedad.</a:t>
            </a:r>
          </a:p>
          <a:p>
            <a:pPr marL="285750" indent="-285750"/>
            <a:r>
              <a:rPr lang="es-MX" noProof="0" dirty="0"/>
              <a:t>Debe estar de acuerdo con cualquier decisión importante relacionada con la propiedad.</a:t>
            </a:r>
          </a:p>
        </p:txBody>
      </p:sp>
      <p:pic>
        <p:nvPicPr>
          <p:cNvPr id="310" name="Google Shape;310;g2b2074257d1_0_31" descr="Hands holding a small wooden house"/>
          <p:cNvPicPr preferRelativeResize="0"/>
          <p:nvPr/>
        </p:nvPicPr>
        <p:blipFill rotWithShape="1">
          <a:blip r:embed="rId3">
            <a:alphaModFix/>
          </a:blip>
          <a:srcRect l="13530" t="765" r="20300" b="14709"/>
          <a:stretch/>
        </p:blipFill>
        <p:spPr>
          <a:xfrm>
            <a:off x="5623664" y="1254775"/>
            <a:ext cx="3377927" cy="284980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b2074257d1_0_5"/>
          <p:cNvSpPr txBox="1">
            <a:spLocks noGrp="1"/>
          </p:cNvSpPr>
          <p:nvPr>
            <p:ph type="title" idx="4294967295"/>
          </p:nvPr>
        </p:nvSpPr>
        <p:spPr>
          <a:xfrm>
            <a:off x="249238" y="517525"/>
            <a:ext cx="8645525" cy="9969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Términos comunes en la propiedad de herederos</a:t>
            </a:r>
          </a:p>
        </p:txBody>
      </p:sp>
      <p:sp>
        <p:nvSpPr>
          <p:cNvPr id="321" name="Google Shape;321;g2b2074257d1_0_5"/>
          <p:cNvSpPr txBox="1"/>
          <p:nvPr/>
        </p:nvSpPr>
        <p:spPr>
          <a:xfrm rot="-358217">
            <a:off x="612517" y="1843466"/>
            <a:ext cx="2910943"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rgbClr val="71521C"/>
                </a:solidFill>
                <a:latin typeface="Calibri"/>
                <a:ea typeface="Calibri"/>
                <a:cs typeface="Calibri"/>
                <a:sym typeface="Calibri"/>
              </a:rPr>
              <a:t>“Fragmentado</a:t>
            </a:r>
            <a:r>
              <a:rPr lang="es-MX" sz="1600" b="1" i="0" u="none" strike="noStrike" cap="none" noProof="0" dirty="0">
                <a:solidFill>
                  <a:srgbClr val="71521C"/>
                </a:solidFill>
                <a:latin typeface="Calibri"/>
                <a:ea typeface="Calibri"/>
                <a:cs typeface="Calibri"/>
                <a:sym typeface="Calibri"/>
              </a:rPr>
              <a:t>” (</a:t>
            </a:r>
            <a:r>
              <a:rPr lang="es-MX" sz="1600" b="1" i="0" u="none" strike="noStrike" cap="none" noProof="0" dirty="0" err="1">
                <a:solidFill>
                  <a:srgbClr val="71521C"/>
                </a:solidFill>
                <a:latin typeface="Calibri"/>
                <a:ea typeface="Calibri"/>
                <a:cs typeface="Calibri"/>
                <a:sym typeface="Calibri"/>
              </a:rPr>
              <a:t>fragmented</a:t>
            </a:r>
            <a:r>
              <a:rPr lang="es-MX" sz="1600" b="1" i="0" u="none" strike="noStrike" cap="none" noProof="0" dirty="0">
                <a:solidFill>
                  <a:srgbClr val="71521C"/>
                </a:solidFill>
                <a:latin typeface="Calibri"/>
                <a:ea typeface="Calibri"/>
                <a:cs typeface="Calibri"/>
                <a:sym typeface="Calibri"/>
              </a:rPr>
              <a:t>)</a:t>
            </a:r>
            <a:endParaRPr lang="es-MX" sz="1600" b="0" i="0" u="none" strike="noStrike" cap="none" noProof="0" dirty="0">
              <a:solidFill>
                <a:srgbClr val="71521C"/>
              </a:solidFill>
              <a:latin typeface="Arial"/>
              <a:ea typeface="Arial"/>
              <a:cs typeface="Arial"/>
              <a:sym typeface="Arial"/>
            </a:endParaRPr>
          </a:p>
        </p:txBody>
      </p:sp>
      <p:sp>
        <p:nvSpPr>
          <p:cNvPr id="316" name="Google Shape;316;g2b2074257d1_0_5"/>
          <p:cNvSpPr txBox="1"/>
          <p:nvPr/>
        </p:nvSpPr>
        <p:spPr>
          <a:xfrm rot="20809478">
            <a:off x="95883" y="2849947"/>
            <a:ext cx="3071048"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rgbClr val="71521C"/>
                </a:solidFill>
                <a:latin typeface="Calibri"/>
                <a:ea typeface="Calibri"/>
                <a:cs typeface="Calibri"/>
                <a:sym typeface="Calibri"/>
              </a:rPr>
              <a:t>“Sin un título claro”</a:t>
            </a:r>
            <a:r>
              <a:rPr lang="es-MX" sz="1800" b="1" i="0" u="none" strike="noStrike" cap="none" noProof="0" dirty="0">
                <a:solidFill>
                  <a:srgbClr val="71521C"/>
                </a:solidFill>
                <a:latin typeface="Calibri"/>
                <a:ea typeface="Calibri"/>
                <a:cs typeface="Calibri"/>
                <a:sym typeface="Calibri"/>
              </a:rPr>
              <a:t>( without a tittle)</a:t>
            </a:r>
            <a:endParaRPr lang="es-MX" sz="1800" b="0" i="0" u="none" strike="noStrike" cap="none" noProof="0" dirty="0">
              <a:solidFill>
                <a:srgbClr val="71521C"/>
              </a:solidFill>
              <a:latin typeface="Arial"/>
              <a:ea typeface="Arial"/>
              <a:cs typeface="Arial"/>
              <a:sym typeface="Arial"/>
            </a:endParaRPr>
          </a:p>
        </p:txBody>
      </p:sp>
      <p:sp>
        <p:nvSpPr>
          <p:cNvPr id="320" name="Google Shape;320;g2b2074257d1_0_5"/>
          <p:cNvSpPr txBox="1"/>
          <p:nvPr/>
        </p:nvSpPr>
        <p:spPr>
          <a:xfrm>
            <a:off x="509953" y="4262944"/>
            <a:ext cx="468996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chemeClr val="accent4"/>
                </a:solidFill>
                <a:latin typeface="Calibri"/>
                <a:ea typeface="Calibri"/>
                <a:cs typeface="Calibri"/>
                <a:sym typeface="Calibri"/>
              </a:rPr>
              <a:t>“propiedad familiar</a:t>
            </a:r>
            <a:r>
              <a:rPr lang="es-MX" b="1" i="0" u="none" strike="noStrike" cap="none" noProof="0" dirty="0">
                <a:solidFill>
                  <a:schemeClr val="accent4"/>
                </a:solidFill>
                <a:latin typeface="Calibri"/>
                <a:ea typeface="Calibri"/>
                <a:cs typeface="Calibri"/>
                <a:sym typeface="Calibri"/>
              </a:rPr>
              <a:t>”( </a:t>
            </a:r>
            <a:r>
              <a:rPr lang="es-MX" b="1" i="0" u="none" strike="noStrike" cap="none" noProof="0" dirty="0" err="1">
                <a:solidFill>
                  <a:schemeClr val="accent4"/>
                </a:solidFill>
                <a:latin typeface="Calibri"/>
                <a:ea typeface="Calibri"/>
                <a:cs typeface="Calibri"/>
                <a:sym typeface="Calibri"/>
              </a:rPr>
              <a:t>family</a:t>
            </a:r>
            <a:r>
              <a:rPr lang="es-MX" b="1" i="0" u="none" strike="noStrike" cap="none" noProof="0" dirty="0">
                <a:solidFill>
                  <a:schemeClr val="accent4"/>
                </a:solidFill>
                <a:latin typeface="Calibri"/>
                <a:ea typeface="Calibri"/>
                <a:cs typeface="Calibri"/>
                <a:sym typeface="Calibri"/>
              </a:rPr>
              <a:t> </a:t>
            </a:r>
            <a:r>
              <a:rPr lang="es-MX" b="1" i="0" u="none" strike="noStrike" cap="none" noProof="0" dirty="0" err="1">
                <a:solidFill>
                  <a:schemeClr val="accent4"/>
                </a:solidFill>
                <a:latin typeface="Calibri"/>
                <a:ea typeface="Calibri"/>
                <a:cs typeface="Calibri"/>
                <a:sym typeface="Calibri"/>
              </a:rPr>
              <a:t>land</a:t>
            </a:r>
            <a:r>
              <a:rPr lang="es-MX" b="1" i="0" u="none" strike="noStrike" cap="none" noProof="0" dirty="0">
                <a:solidFill>
                  <a:schemeClr val="accent4"/>
                </a:solidFill>
                <a:latin typeface="Calibri"/>
                <a:ea typeface="Calibri"/>
                <a:cs typeface="Calibri"/>
                <a:sym typeface="Calibri"/>
              </a:rPr>
              <a:t>)</a:t>
            </a:r>
            <a:endParaRPr lang="es-MX" b="0" i="0" u="none" strike="noStrike" cap="none" noProof="0" dirty="0">
              <a:solidFill>
                <a:schemeClr val="accent4"/>
              </a:solidFill>
              <a:latin typeface="Arial"/>
              <a:ea typeface="Arial"/>
              <a:cs typeface="Arial"/>
              <a:sym typeface="Arial"/>
            </a:endParaRPr>
          </a:p>
        </p:txBody>
      </p:sp>
      <p:sp>
        <p:nvSpPr>
          <p:cNvPr id="319" name="Google Shape;319;g2b2074257d1_0_5"/>
          <p:cNvSpPr txBox="1"/>
          <p:nvPr/>
        </p:nvSpPr>
        <p:spPr>
          <a:xfrm>
            <a:off x="3410901" y="1588599"/>
            <a:ext cx="2582359"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chemeClr val="accent4"/>
                </a:solidFill>
                <a:latin typeface="Calibri"/>
                <a:ea typeface="Calibri"/>
                <a:cs typeface="Calibri"/>
                <a:sym typeface="Calibri"/>
              </a:rPr>
              <a:t>“</a:t>
            </a:r>
            <a:r>
              <a:rPr lang="es-MX" sz="3200" b="1" noProof="0" dirty="0">
                <a:solidFill>
                  <a:schemeClr val="accent4"/>
                </a:solidFill>
                <a:latin typeface="Calibri"/>
                <a:ea typeface="Calibri"/>
                <a:cs typeface="Calibri"/>
                <a:sym typeface="Calibri"/>
              </a:rPr>
              <a:t>con problemas de titulo de propiedad</a:t>
            </a:r>
            <a:r>
              <a:rPr lang="es-MX" sz="1600" b="1" i="0" u="none" strike="noStrike" cap="none" noProof="0" dirty="0">
                <a:solidFill>
                  <a:schemeClr val="accent4"/>
                </a:solidFill>
                <a:latin typeface="Calibri"/>
                <a:ea typeface="Calibri"/>
                <a:cs typeface="Calibri"/>
                <a:sym typeface="Calibri"/>
              </a:rPr>
              <a:t>”</a:t>
            </a:r>
          </a:p>
          <a:p>
            <a:pPr marL="0" marR="0" lvl="0" indent="0" algn="ctr" rtl="0">
              <a:lnSpc>
                <a:spcPct val="100000"/>
              </a:lnSpc>
              <a:spcBef>
                <a:spcPts val="0"/>
              </a:spcBef>
              <a:spcAft>
                <a:spcPts val="0"/>
              </a:spcAft>
              <a:buClr>
                <a:srgbClr val="000000"/>
              </a:buClr>
              <a:buSzPts val="3200"/>
              <a:buFont typeface="Arial"/>
              <a:buNone/>
            </a:pPr>
            <a:r>
              <a:rPr lang="es-MX" sz="1600" b="1" i="0" u="none" strike="noStrike" cap="none" noProof="0" dirty="0">
                <a:solidFill>
                  <a:schemeClr val="accent4"/>
                </a:solidFill>
                <a:latin typeface="Calibri"/>
                <a:ea typeface="Calibri"/>
                <a:cs typeface="Calibri"/>
                <a:sym typeface="Calibri"/>
              </a:rPr>
              <a:t>(clouded)</a:t>
            </a:r>
            <a:endParaRPr lang="es-MX" sz="1600" b="0" i="0" u="none" strike="noStrike" cap="none" noProof="0" dirty="0">
              <a:solidFill>
                <a:schemeClr val="accent4"/>
              </a:solidFill>
              <a:latin typeface="Arial"/>
              <a:ea typeface="Arial"/>
              <a:cs typeface="Arial"/>
              <a:sym typeface="Arial"/>
            </a:endParaRPr>
          </a:p>
        </p:txBody>
      </p:sp>
      <p:sp>
        <p:nvSpPr>
          <p:cNvPr id="317" name="Google Shape;317;g2b2074257d1_0_5"/>
          <p:cNvSpPr txBox="1"/>
          <p:nvPr/>
        </p:nvSpPr>
        <p:spPr>
          <a:xfrm rot="484561">
            <a:off x="6373176" y="2010188"/>
            <a:ext cx="2372595"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chemeClr val="accent4"/>
                </a:solidFill>
                <a:latin typeface="Calibri"/>
                <a:ea typeface="Calibri"/>
                <a:cs typeface="Calibri"/>
                <a:sym typeface="Calibri"/>
              </a:rPr>
              <a:t>“</a:t>
            </a:r>
            <a:r>
              <a:rPr lang="es-MX" sz="3200" b="1" noProof="0" dirty="0">
                <a:solidFill>
                  <a:schemeClr val="accent4"/>
                </a:solidFill>
                <a:latin typeface="Calibri"/>
                <a:ea typeface="Calibri"/>
                <a:cs typeface="Calibri"/>
                <a:sym typeface="Calibri"/>
              </a:rPr>
              <a:t>propiedad segmentada</a:t>
            </a:r>
            <a:r>
              <a:rPr lang="es-MX" sz="1600" b="1" i="0" u="none" strike="noStrike" cap="none" noProof="0" dirty="0">
                <a:solidFill>
                  <a:schemeClr val="accent4"/>
                </a:solidFill>
                <a:latin typeface="Calibri"/>
                <a:ea typeface="Calibri"/>
                <a:cs typeface="Calibri"/>
                <a:sym typeface="Calibri"/>
              </a:rPr>
              <a:t>”( fracture)</a:t>
            </a:r>
            <a:endParaRPr lang="es-MX" sz="1600" b="0" i="0" u="none" strike="noStrike" cap="none" noProof="0" dirty="0">
              <a:solidFill>
                <a:schemeClr val="accent4"/>
              </a:solidFill>
              <a:latin typeface="Arial"/>
              <a:ea typeface="Arial"/>
              <a:cs typeface="Arial"/>
              <a:sym typeface="Arial"/>
            </a:endParaRPr>
          </a:p>
        </p:txBody>
      </p:sp>
      <p:sp>
        <p:nvSpPr>
          <p:cNvPr id="318" name="Google Shape;318;g2b2074257d1_0_5"/>
          <p:cNvSpPr txBox="1"/>
          <p:nvPr/>
        </p:nvSpPr>
        <p:spPr>
          <a:xfrm rot="21050080">
            <a:off x="6170548" y="3508589"/>
            <a:ext cx="2168165"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chemeClr val="accent1"/>
                </a:solidFill>
                <a:latin typeface="Calibri"/>
                <a:ea typeface="Calibri"/>
                <a:cs typeface="Calibri"/>
                <a:sym typeface="Calibri"/>
              </a:rPr>
              <a:t>“</a:t>
            </a:r>
            <a:r>
              <a:rPr lang="es-MX" sz="3200" b="1" noProof="0" dirty="0">
                <a:solidFill>
                  <a:schemeClr val="accent1"/>
                </a:solidFill>
                <a:latin typeface="Calibri"/>
                <a:ea typeface="Calibri"/>
                <a:cs typeface="Calibri"/>
                <a:sym typeface="Calibri"/>
              </a:rPr>
              <a:t>titulo enredado</a:t>
            </a:r>
            <a:r>
              <a:rPr lang="es-MX" sz="3200" b="1" i="0" u="none" strike="noStrike" cap="none" noProof="0" dirty="0">
                <a:solidFill>
                  <a:schemeClr val="accent1"/>
                </a:solidFill>
                <a:latin typeface="Calibri"/>
                <a:ea typeface="Calibri"/>
                <a:cs typeface="Calibri"/>
                <a:sym typeface="Calibri"/>
              </a:rPr>
              <a:t>”</a:t>
            </a:r>
          </a:p>
          <a:p>
            <a:pPr marL="0" marR="0" lvl="0" indent="0" algn="ctr" rtl="0">
              <a:lnSpc>
                <a:spcPct val="100000"/>
              </a:lnSpc>
              <a:spcBef>
                <a:spcPts val="0"/>
              </a:spcBef>
              <a:spcAft>
                <a:spcPts val="0"/>
              </a:spcAft>
              <a:buClr>
                <a:srgbClr val="000000"/>
              </a:buClr>
              <a:buSzPts val="3200"/>
              <a:buFont typeface="Arial"/>
              <a:buNone/>
            </a:pPr>
            <a:r>
              <a:rPr lang="es-MX" sz="1600" b="1" i="0" u="none" strike="noStrike" cap="none" noProof="0" dirty="0">
                <a:solidFill>
                  <a:schemeClr val="accent1"/>
                </a:solidFill>
                <a:latin typeface="Calibri"/>
                <a:ea typeface="Calibri"/>
                <a:cs typeface="Calibri"/>
                <a:sym typeface="Calibri"/>
              </a:rPr>
              <a:t>(</a:t>
            </a:r>
            <a:r>
              <a:rPr lang="es-MX" sz="1600" b="1" i="0" u="none" strike="noStrike" cap="none" noProof="0" dirty="0" err="1">
                <a:solidFill>
                  <a:schemeClr val="accent1"/>
                </a:solidFill>
                <a:latin typeface="Calibri"/>
                <a:ea typeface="Calibri"/>
                <a:cs typeface="Calibri"/>
                <a:sym typeface="Calibri"/>
              </a:rPr>
              <a:t>tangled</a:t>
            </a:r>
            <a:r>
              <a:rPr lang="es-MX" sz="1600" b="1" i="0" u="none" strike="noStrike" cap="none" noProof="0" dirty="0">
                <a:solidFill>
                  <a:schemeClr val="accent1"/>
                </a:solidFill>
                <a:latin typeface="Calibri"/>
                <a:ea typeface="Calibri"/>
                <a:cs typeface="Calibri"/>
                <a:sym typeface="Calibri"/>
              </a:rPr>
              <a:t>)</a:t>
            </a:r>
            <a:endParaRPr lang="es-MX" sz="1600" b="0" i="0" u="none" strike="noStrike" cap="none" noProof="0" dirty="0">
              <a:solidFill>
                <a:schemeClr val="accen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0"/>
          <p:cNvSpPr txBox="1">
            <a:spLocks noGrp="1"/>
          </p:cNvSpPr>
          <p:nvPr>
            <p:ph type="title" idx="4294967295"/>
          </p:nvPr>
        </p:nvSpPr>
        <p:spPr>
          <a:xfrm>
            <a:off x="454025" y="188913"/>
            <a:ext cx="4151313" cy="111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457200" marR="0" lvl="0" indent="-22860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Objetivo:</a:t>
            </a:r>
          </a:p>
        </p:txBody>
      </p:sp>
      <p:sp>
        <p:nvSpPr>
          <p:cNvPr id="236" name="Google Shape;236;p50"/>
          <p:cNvSpPr txBox="1">
            <a:spLocks noGrp="1"/>
          </p:cNvSpPr>
          <p:nvPr>
            <p:ph type="body" idx="2"/>
          </p:nvPr>
        </p:nvSpPr>
        <p:spPr>
          <a:xfrm>
            <a:off x="680131" y="1173084"/>
            <a:ext cx="3750581" cy="1911786"/>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s-MX" noProof="0" dirty="0"/>
              <a:t>Brindar capacitación sobre la propiedad de los herederos a comunidades e individuos</a:t>
            </a:r>
          </a:p>
        </p:txBody>
      </p:sp>
      <p:sp>
        <p:nvSpPr>
          <p:cNvPr id="240" name="Google Shape;240;p50"/>
          <p:cNvSpPr txBox="1"/>
          <p:nvPr/>
        </p:nvSpPr>
        <p:spPr>
          <a:xfrm>
            <a:off x="742279" y="2739806"/>
            <a:ext cx="39145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El financiamiento para desarrollar esta capacitación proporcionado por:</a:t>
            </a:r>
            <a:endParaRPr lang="es-MX" sz="1400" b="0" i="0" u="none" strike="noStrike" cap="none" noProof="0" dirty="0">
              <a:solidFill>
                <a:srgbClr val="000000"/>
              </a:solidFill>
              <a:latin typeface="Arial"/>
              <a:ea typeface="Arial"/>
              <a:cs typeface="Arial"/>
              <a:sym typeface="Arial"/>
            </a:endParaRPr>
          </a:p>
        </p:txBody>
      </p:sp>
      <p:pic>
        <p:nvPicPr>
          <p:cNvPr id="239" name="Google Shape;239;p50" descr="United States Department of Agriculture logo, with text: USDA"/>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pic>
        <p:nvPicPr>
          <p:cNvPr id="238" name="Google Shape;238;p50" descr="USDA Farm Service Agency, U.S. Department of Agriculture logo"/>
          <p:cNvPicPr preferRelativeResize="0"/>
          <p:nvPr/>
        </p:nvPicPr>
        <p:blipFill rotWithShape="1">
          <a:blip r:embed="rId3">
            <a:alphaModFix/>
          </a:blip>
          <a:srcRect/>
          <a:stretch/>
        </p:blipFill>
        <p:spPr>
          <a:xfrm>
            <a:off x="993934" y="4383623"/>
            <a:ext cx="2896870" cy="6165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
          <p:cNvSpPr txBox="1">
            <a:spLocks noGrp="1"/>
          </p:cNvSpPr>
          <p:nvPr>
            <p:ph type="title" idx="4294967295"/>
          </p:nvPr>
        </p:nvSpPr>
        <p:spPr>
          <a:xfrm>
            <a:off x="177800" y="738188"/>
            <a:ext cx="6315075" cy="511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Términos comunes</a:t>
            </a:r>
          </a:p>
        </p:txBody>
      </p:sp>
      <p:sp>
        <p:nvSpPr>
          <p:cNvPr id="327" name="Google Shape;327;p1"/>
          <p:cNvSpPr txBox="1"/>
          <p:nvPr/>
        </p:nvSpPr>
        <p:spPr>
          <a:xfrm>
            <a:off x="375557" y="1729684"/>
            <a:ext cx="8392886" cy="32008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MX" sz="2800" b="0" i="0" u="none" strike="noStrike" cap="none" noProof="0" dirty="0">
                <a:solidFill>
                  <a:schemeClr val="dk1"/>
                </a:solidFill>
                <a:latin typeface="Calibri"/>
                <a:ea typeface="Calibri"/>
                <a:cs typeface="Calibri"/>
                <a:sym typeface="Calibri"/>
              </a:rPr>
              <a:t>Los herederos son dueños de la propiedad sin un </a:t>
            </a:r>
            <a:r>
              <a:rPr lang="es-MX" sz="2800" b="1" i="0" u="none" strike="noStrike" cap="none" noProof="0" dirty="0">
                <a:solidFill>
                  <a:schemeClr val="dk1"/>
                </a:solidFill>
                <a:latin typeface="Calibri"/>
                <a:ea typeface="Calibri"/>
                <a:cs typeface="Calibri"/>
                <a:sym typeface="Calibri"/>
              </a:rPr>
              <a:t>“título claro”.</a:t>
            </a:r>
          </a:p>
          <a:p>
            <a:pPr marL="0" marR="0" lvl="0" indent="0" algn="l" rtl="0">
              <a:lnSpc>
                <a:spcPct val="100000"/>
              </a:lnSpc>
              <a:spcBef>
                <a:spcPts val="0"/>
              </a:spcBef>
              <a:spcAft>
                <a:spcPts val="0"/>
              </a:spcAft>
              <a:buClr>
                <a:srgbClr val="000000"/>
              </a:buClr>
              <a:buSzPts val="2800"/>
              <a:buFont typeface="Arial"/>
              <a:buNone/>
            </a:pPr>
            <a:r>
              <a:rPr lang="es-MX" sz="2800" b="0" i="0" u="none" strike="noStrike" cap="none" noProof="0" dirty="0">
                <a:solidFill>
                  <a:schemeClr val="dk1"/>
                </a:solidFill>
                <a:latin typeface="Calibri"/>
                <a:ea typeface="Calibri"/>
                <a:cs typeface="Calibri"/>
                <a:sym typeface="Calibri"/>
              </a:rPr>
              <a:t>A veces se le conoce como </a:t>
            </a:r>
            <a:r>
              <a:rPr lang="es-MX" sz="2800" b="1" i="0" u="none" strike="noStrike" cap="none" noProof="0" dirty="0">
                <a:solidFill>
                  <a:schemeClr val="dk1"/>
                </a:solidFill>
                <a:latin typeface="Calibri"/>
                <a:ea typeface="Calibri"/>
                <a:cs typeface="Calibri"/>
                <a:sym typeface="Calibri"/>
              </a:rPr>
              <a:t>“</a:t>
            </a:r>
            <a:r>
              <a:rPr lang="es-MX" sz="2800" b="1" i="0" u="none" strike="noStrike" cap="none" noProof="0" dirty="0" err="1">
                <a:solidFill>
                  <a:schemeClr val="dk1"/>
                </a:solidFill>
                <a:latin typeface="Calibri"/>
                <a:ea typeface="Calibri"/>
                <a:cs typeface="Calibri"/>
                <a:sym typeface="Calibri"/>
              </a:rPr>
              <a:t>Family</a:t>
            </a:r>
            <a:r>
              <a:rPr lang="es-MX" sz="2800" b="1" i="0" u="none" strike="noStrike" cap="none" noProof="0" dirty="0">
                <a:solidFill>
                  <a:schemeClr val="dk1"/>
                </a:solidFill>
                <a:latin typeface="Calibri"/>
                <a:ea typeface="Calibri"/>
                <a:cs typeface="Calibri"/>
                <a:sym typeface="Calibri"/>
              </a:rPr>
              <a:t> </a:t>
            </a:r>
            <a:r>
              <a:rPr lang="es-MX" sz="2800" b="1" i="0" u="none" strike="noStrike" cap="none" noProof="0" dirty="0" err="1">
                <a:solidFill>
                  <a:schemeClr val="dk1"/>
                </a:solidFill>
                <a:latin typeface="Calibri"/>
                <a:ea typeface="Calibri"/>
                <a:cs typeface="Calibri"/>
                <a:sym typeface="Calibri"/>
              </a:rPr>
              <a:t>Land</a:t>
            </a:r>
            <a:r>
              <a:rPr lang="es-MX" sz="2800" b="1" i="0" u="none" strike="noStrike" cap="none" noProof="0" dirty="0">
                <a:solidFill>
                  <a:schemeClr val="dk1"/>
                </a:solidFill>
                <a:latin typeface="Calibri"/>
                <a:ea typeface="Calibri"/>
                <a:cs typeface="Calibri"/>
                <a:sym typeface="Calibri"/>
              </a:rPr>
              <a:t>”, “</a:t>
            </a:r>
            <a:r>
              <a:rPr lang="es-MX" sz="2800" b="1" i="0" u="none" strike="noStrike" cap="none" noProof="0" dirty="0" err="1">
                <a:solidFill>
                  <a:schemeClr val="dk1"/>
                </a:solidFill>
                <a:latin typeface="Calibri"/>
                <a:ea typeface="Calibri"/>
                <a:cs typeface="Calibri"/>
                <a:sym typeface="Calibri"/>
              </a:rPr>
              <a:t>Fractured</a:t>
            </a:r>
            <a:r>
              <a:rPr lang="es-MX" sz="2800" b="1" i="0" u="none" strike="noStrike" cap="none" noProof="0" dirty="0">
                <a:solidFill>
                  <a:schemeClr val="dk1"/>
                </a:solidFill>
                <a:latin typeface="Calibri"/>
                <a:ea typeface="Calibri"/>
                <a:cs typeface="Calibri"/>
                <a:sym typeface="Calibri"/>
              </a:rPr>
              <a:t>”, “</a:t>
            </a:r>
            <a:r>
              <a:rPr lang="es-MX" sz="2800" b="1" i="0" u="none" strike="noStrike" cap="none" noProof="0" dirty="0" err="1">
                <a:solidFill>
                  <a:schemeClr val="dk1"/>
                </a:solidFill>
                <a:latin typeface="Calibri"/>
                <a:ea typeface="Calibri"/>
                <a:cs typeface="Calibri"/>
                <a:sym typeface="Calibri"/>
              </a:rPr>
              <a:t>Tangled</a:t>
            </a:r>
            <a:r>
              <a:rPr lang="es-MX" sz="2800" b="1" i="0" u="none" strike="noStrike" cap="none" noProof="0" dirty="0">
                <a:solidFill>
                  <a:schemeClr val="dk1"/>
                </a:solidFill>
                <a:latin typeface="Calibri"/>
                <a:ea typeface="Calibri"/>
                <a:cs typeface="Calibri"/>
                <a:sym typeface="Calibri"/>
              </a:rPr>
              <a:t>” </a:t>
            </a:r>
            <a:r>
              <a:rPr lang="es-MX" sz="2800" i="0" u="none" strike="noStrike" cap="none" noProof="0" dirty="0">
                <a:solidFill>
                  <a:schemeClr val="dk1"/>
                </a:solidFill>
                <a:latin typeface="Calibri"/>
                <a:ea typeface="Calibri"/>
                <a:cs typeface="Calibri"/>
                <a:sym typeface="Calibri"/>
              </a:rPr>
              <a:t>o </a:t>
            </a:r>
            <a:r>
              <a:rPr lang="es-MX" sz="2800" b="1" i="0" u="none" strike="noStrike" cap="none" noProof="0" dirty="0">
                <a:solidFill>
                  <a:schemeClr val="dk1"/>
                </a:solidFill>
                <a:latin typeface="Calibri"/>
                <a:ea typeface="Calibri"/>
                <a:cs typeface="Calibri"/>
                <a:sym typeface="Calibri"/>
              </a:rPr>
              <a:t>“</a:t>
            </a:r>
            <a:r>
              <a:rPr lang="es-MX" sz="2800" b="1" i="0" u="none" strike="noStrike" cap="none" noProof="0" dirty="0" err="1">
                <a:solidFill>
                  <a:schemeClr val="dk1"/>
                </a:solidFill>
                <a:latin typeface="Calibri"/>
                <a:ea typeface="Calibri"/>
                <a:cs typeface="Calibri"/>
                <a:sym typeface="Calibri"/>
              </a:rPr>
              <a:t>Clouded</a:t>
            </a:r>
            <a:r>
              <a:rPr lang="es-MX" sz="2800" b="1" i="0" u="none" strike="noStrike" cap="none" noProof="0"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rgbClr val="000000"/>
              </a:buClr>
              <a:buSzPts val="2800"/>
              <a:buFont typeface="Arial"/>
              <a:buNone/>
            </a:pPr>
            <a:r>
              <a:rPr lang="es-MX" sz="2800" b="0" i="0" u="none" strike="noStrike" cap="none" noProof="0" dirty="0">
                <a:solidFill>
                  <a:schemeClr val="dk1"/>
                </a:solidFill>
                <a:latin typeface="Calibri"/>
                <a:ea typeface="Calibri"/>
                <a:cs typeface="Calibri"/>
                <a:sym typeface="Calibri"/>
              </a:rPr>
              <a:t>Esto dificulta la administración de la propiedad y limita la posibilidad de aprovecharla como un recurso para generar ganancias.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7"/>
          <p:cNvSpPr txBox="1">
            <a:spLocks noGrp="1"/>
          </p:cNvSpPr>
          <p:nvPr>
            <p:ph type="title" idx="4294967295"/>
          </p:nvPr>
        </p:nvSpPr>
        <p:spPr>
          <a:xfrm>
            <a:off x="817563" y="125413"/>
            <a:ext cx="8326437" cy="3540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3200" b="1" i="0" u="none" strike="noStrike" kern="0" cap="none" spc="0" normalizeH="0" baseline="0" noProof="0" dirty="0">
                <a:ln>
                  <a:noFill/>
                </a:ln>
                <a:solidFill>
                  <a:schemeClr val="dk1"/>
                </a:solidFill>
                <a:effectLst/>
                <a:uLnTx/>
                <a:uFillTx/>
                <a:latin typeface="Livvic"/>
                <a:ea typeface="Livvic"/>
                <a:cs typeface="Livvic"/>
                <a:sym typeface="Livvic"/>
              </a:rPr>
              <a:t>Importante</a:t>
            </a:r>
          </a:p>
        </p:txBody>
      </p:sp>
      <p:sp>
        <p:nvSpPr>
          <p:cNvPr id="332" name="Google Shape;332;p7"/>
          <p:cNvSpPr txBox="1">
            <a:spLocks noGrp="1"/>
          </p:cNvSpPr>
          <p:nvPr>
            <p:ph type="body" idx="1"/>
          </p:nvPr>
        </p:nvSpPr>
        <p:spPr>
          <a:xfrm>
            <a:off x="357188" y="1595438"/>
            <a:ext cx="5064666" cy="2761409"/>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2800" noProof="0" dirty="0"/>
              <a:t>Si usted no decide cómo quiere que se divida su patrimonio, el estado donde se encuentra su propiedad tomará esa decisión por usted.</a:t>
            </a:r>
          </a:p>
        </p:txBody>
      </p:sp>
      <p:pic>
        <p:nvPicPr>
          <p:cNvPr id="334" name="Google Shape;334;p7" descr="Black circle with with large, white exclamation point in the center"/>
          <p:cNvPicPr preferRelativeResize="0">
            <a:picLocks noGrp="1"/>
          </p:cNvPicPr>
          <p:nvPr>
            <p:ph type="pic" idx="3"/>
          </p:nvPr>
        </p:nvPicPr>
        <p:blipFill rotWithShape="1">
          <a:blip r:embed="rId3">
            <a:alphaModFix/>
          </a:blip>
          <a:srcRect t="410" b="410"/>
          <a:stretch/>
        </p:blipFill>
        <p:spPr>
          <a:xfrm>
            <a:off x="5146675" y="627063"/>
            <a:ext cx="3870325" cy="3838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a:extLst>
            <a:ext uri="{FF2B5EF4-FFF2-40B4-BE49-F238E27FC236}">
              <a16:creationId xmlns:a16="http://schemas.microsoft.com/office/drawing/2014/main" id="{E11ABA26-8034-2E7C-9C66-8EE9BA3618EF}"/>
            </a:ext>
          </a:extLst>
        </p:cNvPr>
        <p:cNvGrpSpPr/>
        <p:nvPr/>
      </p:nvGrpSpPr>
      <p:grpSpPr>
        <a:xfrm>
          <a:off x="0" y="0"/>
          <a:ext cx="0" cy="0"/>
          <a:chOff x="0" y="0"/>
          <a:chExt cx="0" cy="0"/>
        </a:xfrm>
      </p:grpSpPr>
      <p:sp>
        <p:nvSpPr>
          <p:cNvPr id="340" name="Google Shape;340;g2b2074257d1_0_0">
            <a:extLst>
              <a:ext uri="{FF2B5EF4-FFF2-40B4-BE49-F238E27FC236}">
                <a16:creationId xmlns:a16="http://schemas.microsoft.com/office/drawing/2014/main" id="{39F28C3A-5EEC-20FD-7232-C30DB75B02E6}"/>
              </a:ext>
            </a:extLst>
          </p:cNvPr>
          <p:cNvSpPr txBox="1">
            <a:spLocks noGrp="1"/>
          </p:cNvSpPr>
          <p:nvPr>
            <p:ph type="title"/>
          </p:nvPr>
        </p:nvSpPr>
        <p:spPr>
          <a:xfrm>
            <a:off x="279699" y="133953"/>
            <a:ext cx="8552601" cy="80196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Por ejemplo, si usted muere sin un testamento en Alabama…</a:t>
            </a:r>
          </a:p>
        </p:txBody>
      </p:sp>
      <p:graphicFrame>
        <p:nvGraphicFramePr>
          <p:cNvPr id="2" name="Table 1">
            <a:extLst>
              <a:ext uri="{FF2B5EF4-FFF2-40B4-BE49-F238E27FC236}">
                <a16:creationId xmlns:a16="http://schemas.microsoft.com/office/drawing/2014/main" id="{17AB0D47-4484-C3A0-A207-729A01F9DC8C}"/>
              </a:ext>
            </a:extLst>
          </p:cNvPr>
          <p:cNvGraphicFramePr>
            <a:graphicFrameLocks noGrp="1"/>
          </p:cNvGraphicFramePr>
          <p:nvPr>
            <p:extLst>
              <p:ext uri="{D42A27DB-BD31-4B8C-83A1-F6EECF244321}">
                <p14:modId xmlns:p14="http://schemas.microsoft.com/office/powerpoint/2010/main" val="252063835"/>
              </p:ext>
            </p:extLst>
          </p:nvPr>
        </p:nvGraphicFramePr>
        <p:xfrm>
          <a:off x="196859" y="1055827"/>
          <a:ext cx="8778240" cy="4132249"/>
        </p:xfrm>
        <a:graphic>
          <a:graphicData uri="http://schemas.openxmlformats.org/drawingml/2006/table">
            <a:tbl>
              <a:tblPr firstRow="1" bandRow="1">
                <a:tableStyleId>{B8F9433F-384E-4494-819C-372FC8E018B0}</a:tableStyleId>
              </a:tblPr>
              <a:tblGrid>
                <a:gridCol w="3910446">
                  <a:extLst>
                    <a:ext uri="{9D8B030D-6E8A-4147-A177-3AD203B41FA5}">
                      <a16:colId xmlns:a16="http://schemas.microsoft.com/office/drawing/2014/main" val="604590433"/>
                    </a:ext>
                  </a:extLst>
                </a:gridCol>
                <a:gridCol w="4867794">
                  <a:extLst>
                    <a:ext uri="{9D8B030D-6E8A-4147-A177-3AD203B41FA5}">
                      <a16:colId xmlns:a16="http://schemas.microsoft.com/office/drawing/2014/main" val="2832453871"/>
                    </a:ext>
                  </a:extLst>
                </a:gridCol>
              </a:tblGrid>
              <a:tr h="416125">
                <a:tc>
                  <a:txBody>
                    <a:bodyPr/>
                    <a:lstStyle/>
                    <a:p>
                      <a:pPr marL="0" algn="ctr"/>
                      <a:r>
                        <a:rPr lang="en-US" sz="1600" b="1" i="0" u="sng" strike="noStrike" cap="none" dirty="0">
                          <a:solidFill>
                            <a:schemeClr val="bg1">
                              <a:lumMod val="95000"/>
                            </a:schemeClr>
                          </a:solidFill>
                          <a:latin typeface="Catamaran Light"/>
                          <a:cs typeface="Catamaran Light"/>
                          <a:sym typeface="Catamaran Light"/>
                        </a:rPr>
                        <a:t>Si </a:t>
                      </a:r>
                      <a:r>
                        <a:rPr lang="en-US" sz="1600" b="1" i="0" u="sng" strike="noStrike" cap="none" dirty="0" err="1">
                          <a:solidFill>
                            <a:schemeClr val="bg1">
                              <a:lumMod val="95000"/>
                            </a:schemeClr>
                          </a:solidFill>
                          <a:latin typeface="Catamaran Light"/>
                          <a:cs typeface="Catamaran Light"/>
                          <a:sym typeface="Catamaran Light"/>
                        </a:rPr>
                        <a:t>usted</a:t>
                      </a:r>
                      <a:r>
                        <a:rPr lang="en-US" sz="1600" b="1" i="0" u="sng" strike="noStrike" cap="none" dirty="0">
                          <a:solidFill>
                            <a:schemeClr val="bg1">
                              <a:lumMod val="95000"/>
                            </a:schemeClr>
                          </a:solidFill>
                          <a:latin typeface="Catamaran Light"/>
                          <a:cs typeface="Catamaran Light"/>
                          <a:sym typeface="Catamaran Light"/>
                        </a:rPr>
                        <a:t> </a:t>
                      </a:r>
                      <a:r>
                        <a:rPr lang="en-US" sz="1600" b="1" i="0" u="sng" strike="noStrike" cap="none" dirty="0" err="1">
                          <a:solidFill>
                            <a:schemeClr val="bg1">
                              <a:lumMod val="95000"/>
                            </a:schemeClr>
                          </a:solidFill>
                          <a:latin typeface="Catamaran Light"/>
                          <a:cs typeface="Catamaran Light"/>
                          <a:sym typeface="Catamaran Light"/>
                        </a:rPr>
                        <a:t>muere</a:t>
                      </a:r>
                      <a:r>
                        <a:rPr lang="en-US" sz="1600" b="1" i="0" u="sng" strike="noStrike" cap="none" dirty="0">
                          <a:solidFill>
                            <a:schemeClr val="bg1">
                              <a:lumMod val="95000"/>
                            </a:schemeClr>
                          </a:solidFill>
                          <a:latin typeface="Catamaran Light"/>
                          <a:cs typeface="Catamaran Light"/>
                          <a:sym typeface="Catamaran Light"/>
                        </a:rPr>
                        <a:t> con:</a:t>
                      </a: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600" b="1" i="0" u="sng" strike="noStrike" cap="none" dirty="0">
                          <a:solidFill>
                            <a:schemeClr val="bg1">
                              <a:lumMod val="95000"/>
                            </a:schemeClr>
                          </a:solidFill>
                          <a:latin typeface="Catamaran Light"/>
                          <a:ea typeface="Aptos" panose="020B0004020202020204" pitchFamily="34" charset="0"/>
                          <a:cs typeface="Catamaran Light"/>
                          <a:sym typeface="Arial"/>
                        </a:rPr>
                        <a:t>Esto es lo que sucede:</a:t>
                      </a:r>
                      <a:endParaRPr lang="en-US" sz="1600" b="1" i="0" u="sng"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3032674607"/>
                  </a:ext>
                </a:extLst>
              </a:tr>
              <a:tr h="416125">
                <a:tc>
                  <a:txBody>
                    <a:bodyPr/>
                    <a:lstStyle/>
                    <a:p>
                      <a:pPr marL="0" marR="0" algn="ctr" rtl="0">
                        <a:lnSpc>
                          <a:spcPct val="100000"/>
                        </a:lnSpc>
                        <a:spcBef>
                          <a:spcPts val="0"/>
                        </a:spcBef>
                        <a:spcAft>
                          <a:spcPts val="0"/>
                        </a:spcAft>
                        <a:buClr>
                          <a:srgbClr val="000000"/>
                        </a:buClr>
                        <a:buFont typeface="Arial"/>
                      </a:pPr>
                      <a:r>
                        <a:rPr lang="en-US" sz="1400" b="0" i="0" u="none" strike="noStrike" cap="none" dirty="0">
                          <a:solidFill>
                            <a:schemeClr val="bg1">
                              <a:lumMod val="95000"/>
                            </a:schemeClr>
                          </a:solidFill>
                          <a:latin typeface="Catamaran Light"/>
                          <a:cs typeface="Catamaran Light"/>
                          <a:sym typeface="Arial"/>
                        </a:rPr>
                        <a:t>Con </a:t>
                      </a:r>
                      <a:r>
                        <a:rPr lang="en-US" sz="1400" b="0" i="0" u="none" strike="noStrike" cap="none" dirty="0" err="1">
                          <a:solidFill>
                            <a:schemeClr val="bg1">
                              <a:lumMod val="95000"/>
                            </a:schemeClr>
                          </a:solidFill>
                          <a:latin typeface="Catamaran Light"/>
                          <a:cs typeface="Catamaran Light"/>
                          <a:sym typeface="Arial"/>
                        </a:rPr>
                        <a:t>hijos</a:t>
                      </a:r>
                      <a:r>
                        <a:rPr lang="en-US" sz="1400" b="0" i="0" u="none" strike="noStrike" cap="none" dirty="0">
                          <a:solidFill>
                            <a:schemeClr val="bg1">
                              <a:lumMod val="95000"/>
                            </a:schemeClr>
                          </a:solidFill>
                          <a:latin typeface="Catamaran Light"/>
                          <a:cs typeface="Catamaran Light"/>
                          <a:sym typeface="Arial"/>
                        </a:rPr>
                        <a:t>, </a:t>
                      </a:r>
                      <a:r>
                        <a:rPr lang="en-US" sz="1400" b="0" i="0" u="none" strike="noStrike" cap="none" dirty="0" err="1">
                          <a:solidFill>
                            <a:schemeClr val="bg1">
                              <a:lumMod val="95000"/>
                            </a:schemeClr>
                          </a:solidFill>
                          <a:latin typeface="Catamaran Light"/>
                          <a:cs typeface="Catamaran Light"/>
                          <a:sym typeface="Arial"/>
                        </a:rPr>
                        <a:t>pero</a:t>
                      </a:r>
                      <a:r>
                        <a:rPr lang="en-US" sz="1400" b="0" i="0" u="none" strike="noStrike" cap="none" dirty="0">
                          <a:solidFill>
                            <a:schemeClr val="bg1">
                              <a:lumMod val="95000"/>
                            </a:schemeClr>
                          </a:solidFill>
                          <a:latin typeface="Catamaran Light"/>
                          <a:cs typeface="Catamaran Light"/>
                          <a:sym typeface="Arial"/>
                        </a:rPr>
                        <a:t> sin </a:t>
                      </a:r>
                      <a:r>
                        <a:rPr lang="es-MX" sz="1400" b="0" i="0" u="none" strike="noStrike" cap="none" dirty="0">
                          <a:solidFill>
                            <a:schemeClr val="bg1">
                              <a:lumMod val="95000"/>
                            </a:schemeClr>
                          </a:solidFill>
                          <a:latin typeface="Catamaran Light"/>
                          <a:ea typeface="Arial"/>
                          <a:cs typeface="Catamaran Light"/>
                          <a:sym typeface="Arial"/>
                        </a:rPr>
                        <a:t>cónyuge</a:t>
                      </a:r>
                      <a:endParaRPr lang="en-US" sz="1400" b="0" i="0" u="none" strike="noStrike" cap="none" dirty="0">
                        <a:solidFill>
                          <a:schemeClr val="bg1">
                            <a:lumMod val="95000"/>
                          </a:schemeClr>
                        </a:solidFill>
                        <a:latin typeface="Catamaran Light"/>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Los hijos heredan todo</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3911370434"/>
                  </a:ext>
                </a:extLst>
              </a:tr>
              <a:tr h="416125">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Con cónyuge, pero sin hijos ni padres</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El cónyuge hereda todo</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847592702"/>
                  </a:ext>
                </a:extLst>
              </a:tr>
              <a:tr h="665800">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Con cónyuge y los hijos son de ambos</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El cónyuge hereda los primeros $50,000 de su patrimonio intestado, mas ½ del resto de su patrimonio intestado. Los hijos heredan la otra mitad de la propiedad intestada.</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968140662"/>
                  </a:ext>
                </a:extLst>
              </a:tr>
              <a:tr h="435411">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Con cónyuge e hijos que no son del cónyuge.</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indent="-274320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El cónyuge hereda la mitad de la propiedad</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p>
                      <a:pPr marL="0" marR="0" indent="-274320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intestada. Los hijos heredan la otra mitad.  </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1398529346"/>
                  </a:ext>
                </a:extLst>
              </a:tr>
              <a:tr h="496291">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Cónyuge y padres</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El cónyuge hereda los primeros $100,000 de su propiedad intestada. Los padres heredan el resto de la propiedad intestada.</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2125674815"/>
                  </a:ext>
                </a:extLst>
              </a:tr>
              <a:tr h="450234">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Con padres pero sin cónyuge ni hijos.</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Los padres heredan todo.</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3100740233"/>
                  </a:ext>
                </a:extLst>
              </a:tr>
              <a:tr h="665800">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Con hermanos, pero sin hijos, cónyuge o padres</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Los Hermanos heredan todo </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3823814493"/>
                  </a:ext>
                </a:extLst>
              </a:tr>
            </a:tbl>
          </a:graphicData>
        </a:graphic>
      </p:graphicFrame>
    </p:spTree>
    <p:extLst>
      <p:ext uri="{BB962C8B-B14F-4D97-AF65-F5344CB8AC3E}">
        <p14:creationId xmlns:p14="http://schemas.microsoft.com/office/powerpoint/2010/main" val="2110779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b274beff90_0_6"/>
          <p:cNvSpPr txBox="1">
            <a:spLocks noGrp="1"/>
          </p:cNvSpPr>
          <p:nvPr>
            <p:ph type="title" idx="4294967295"/>
          </p:nvPr>
        </p:nvSpPr>
        <p:spPr>
          <a:xfrm>
            <a:off x="498475" y="1751013"/>
            <a:ext cx="8147050"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4000" b="1" i="0" u="none" strike="noStrike" kern="0" cap="none" spc="0" normalizeH="0" baseline="0" noProof="0" dirty="0">
                <a:ln>
                  <a:noFill/>
                </a:ln>
                <a:solidFill>
                  <a:schemeClr val="lt1"/>
                </a:solidFill>
                <a:effectLst/>
                <a:uLnTx/>
                <a:uFillTx/>
                <a:latin typeface="Livvic"/>
                <a:ea typeface="Livvic"/>
                <a:cs typeface="Livvic"/>
                <a:sym typeface="Livvic"/>
              </a:rPr>
              <a:t>Parte II: Impactos de la Propiedad de Herederos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a6e77e0532_8_255"/>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3600" noProof="0" dirty="0"/>
              <a:t>Impactos</a:t>
            </a:r>
          </a:p>
        </p:txBody>
      </p:sp>
      <p:sp>
        <p:nvSpPr>
          <p:cNvPr id="351" name="Google Shape;351;g2a6e77e0532_8_255"/>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2600" noProof="0" dirty="0"/>
              <a:t>Sobre los Bienes personales</a:t>
            </a:r>
          </a:p>
        </p:txBody>
      </p:sp>
      <p:sp>
        <p:nvSpPr>
          <p:cNvPr id="352" name="Google Shape;352;g2a6e77e0532_8_255"/>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2600" noProof="0" dirty="0"/>
              <a:t>Sobre la toma de decisiones familiares</a:t>
            </a:r>
          </a:p>
        </p:txBody>
      </p:sp>
      <p:sp>
        <p:nvSpPr>
          <p:cNvPr id="353" name="Google Shape;353;g2a6e77e0532_8_255"/>
          <p:cNvSpPr txBox="1">
            <a:spLocks noGrp="1"/>
          </p:cNvSpPr>
          <p:nvPr>
            <p:ph type="body" idx="3"/>
          </p:nvPr>
        </p:nvSpPr>
        <p:spPr>
          <a:xfrm>
            <a:off x="1894901" y="3526172"/>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2600" noProof="0" dirty="0"/>
              <a:t>Sobre el Desarrollo Comunitario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7"/>
        <p:cNvGrpSpPr/>
        <p:nvPr/>
      </p:nvGrpSpPr>
      <p:grpSpPr>
        <a:xfrm>
          <a:off x="0" y="0"/>
          <a:ext cx="0" cy="0"/>
          <a:chOff x="0" y="0"/>
          <a:chExt cx="0" cy="0"/>
        </a:xfrm>
      </p:grpSpPr>
      <p:pic>
        <p:nvPicPr>
          <p:cNvPr id="358" name="Google Shape;358;p2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359" name="Google Shape;359;p22"/>
          <p:cNvSpPr/>
          <p:nvPr/>
        </p:nvSpPr>
        <p:spPr>
          <a:xfrm rot="-5400000">
            <a:off x="2000250" y="-2000252"/>
            <a:ext cx="5143499" cy="9144001"/>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360" name="Google Shape;360;p22"/>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61" name="Google Shape;361;p22"/>
          <p:cNvSpPr txBox="1"/>
          <p:nvPr/>
        </p:nvSpPr>
        <p:spPr>
          <a:xfrm>
            <a:off x="454806" y="780668"/>
            <a:ext cx="4083679" cy="45935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000" b="1" i="0" u="none" strike="noStrike" cap="none" noProof="0" dirty="0">
                <a:solidFill>
                  <a:schemeClr val="lt1"/>
                </a:solidFill>
                <a:latin typeface="Livvic"/>
                <a:ea typeface="Livvic"/>
                <a:cs typeface="Livvic"/>
                <a:sym typeface="Livvic"/>
              </a:rPr>
              <a:t>Impacto de la Propiedad de Herederos:</a:t>
            </a:r>
          </a:p>
          <a:p>
            <a:pPr marL="0" marR="0" lvl="0" indent="0" algn="l" rtl="0">
              <a:lnSpc>
                <a:spcPct val="100000"/>
              </a:lnSpc>
              <a:spcBef>
                <a:spcPts val="0"/>
              </a:spcBef>
              <a:spcAft>
                <a:spcPts val="0"/>
              </a:spcAft>
              <a:buClr>
                <a:srgbClr val="000000"/>
              </a:buClr>
              <a:buSzPts val="2400"/>
              <a:buFont typeface="Arial"/>
              <a:buNone/>
            </a:pPr>
            <a:r>
              <a:rPr lang="es-MX" sz="2000" b="1" i="0" u="none" strike="noStrike" cap="none" noProof="0" dirty="0">
                <a:solidFill>
                  <a:schemeClr val="lt1"/>
                </a:solidFill>
                <a:latin typeface="Livvic"/>
                <a:ea typeface="Livvic"/>
                <a:cs typeface="Livvic"/>
                <a:sym typeface="Livvic"/>
              </a:rPr>
              <a:t>En el Propietario de la Tierra</a:t>
            </a:r>
          </a:p>
        </p:txBody>
      </p:sp>
      <p:sp>
        <p:nvSpPr>
          <p:cNvPr id="362" name="Google Shape;362;p22"/>
          <p:cNvSpPr txBox="1">
            <a:spLocks noGrp="1"/>
          </p:cNvSpPr>
          <p:nvPr>
            <p:ph type="subTitle" idx="4294967295"/>
          </p:nvPr>
        </p:nvSpPr>
        <p:spPr>
          <a:xfrm>
            <a:off x="488321" y="1240028"/>
            <a:ext cx="4083679" cy="368820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s-MX" sz="1800" b="0" i="0" u="none" strike="noStrike" cap="none" noProof="0" dirty="0">
                <a:solidFill>
                  <a:schemeClr val="lt1"/>
                </a:solidFill>
                <a:latin typeface="Catamaran Light"/>
                <a:ea typeface="Catamaran Light"/>
                <a:cs typeface="Catamaran Light"/>
                <a:sym typeface="Catamaran Light"/>
              </a:rPr>
              <a:t>La propiedad de herederos limita la manera en que la tierra puede ser administrada.</a:t>
            </a:r>
          </a:p>
          <a:p>
            <a:pPr marL="171450" marR="0" lvl="0" indent="-95250" algn="l" rtl="0">
              <a:lnSpc>
                <a:spcPct val="115000"/>
              </a:lnSpc>
              <a:spcBef>
                <a:spcPts val="0"/>
              </a:spcBef>
              <a:spcAft>
                <a:spcPts val="0"/>
              </a:spcAft>
              <a:buClr>
                <a:schemeClr val="dk1"/>
              </a:buClr>
              <a:buSzPts val="1200"/>
              <a:buFont typeface="Arial"/>
              <a:buNone/>
            </a:pPr>
            <a:r>
              <a:rPr lang="es-MX" sz="1800" b="1" i="0" u="none" strike="noStrike" cap="none" noProof="0" dirty="0">
                <a:solidFill>
                  <a:schemeClr val="lt1"/>
                </a:solidFill>
                <a:latin typeface="Catamaran Light"/>
                <a:ea typeface="Catamaran Light"/>
                <a:cs typeface="Catamaran Light"/>
                <a:sym typeface="Catamaran Light"/>
              </a:rPr>
              <a:t>Ejemplos de decisiones de manejo:</a:t>
            </a:r>
          </a:p>
          <a:p>
            <a:pPr marL="171450" marR="0" lvl="0" indent="-95250" algn="l" rtl="0">
              <a:lnSpc>
                <a:spcPct val="115000"/>
              </a:lnSpc>
              <a:spcBef>
                <a:spcPts val="0"/>
              </a:spcBef>
              <a:spcAft>
                <a:spcPts val="0"/>
              </a:spcAft>
              <a:buClr>
                <a:schemeClr val="dk1"/>
              </a:buClr>
              <a:buSzPts val="1200"/>
              <a:buFont typeface="Arial"/>
              <a:buNone/>
            </a:pPr>
            <a:endParaRPr lang="es-MX" sz="1800" b="0" i="0" u="none" strike="noStrike" cap="none" noProof="0" dirty="0">
              <a:solidFill>
                <a:schemeClr val="lt1"/>
              </a:solidFill>
              <a:latin typeface="Catamaran Light"/>
              <a:ea typeface="Catamaran Light"/>
              <a:cs typeface="Catamaran Light"/>
              <a:sym typeface="Catamaran Light"/>
            </a:endParaRP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Cosecha de madera y reforestación</a:t>
            </a: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Siembra y cosecha agrícola</a:t>
            </a: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Derechos minerales</a:t>
            </a: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Hipotecas y otros préstamos</a:t>
            </a: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Programas del USDA</a:t>
            </a: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Convenios de conservación.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8"/>
          <p:cNvSpPr txBox="1">
            <a:spLocks noGrp="1"/>
          </p:cNvSpPr>
          <p:nvPr>
            <p:ph type="body" idx="3"/>
          </p:nvPr>
        </p:nvSpPr>
        <p:spPr>
          <a:xfrm>
            <a:off x="70800" y="1117123"/>
            <a:ext cx="9002400" cy="415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000"/>
              <a:buChar char="●"/>
            </a:pPr>
            <a:r>
              <a:rPr lang="es-MX" sz="2400" b="1" i="0" u="none" strike="noStrike" cap="none" noProof="0" dirty="0">
                <a:latin typeface="Catamaran Light"/>
                <a:ea typeface="Catamaran Light"/>
                <a:cs typeface="Catamaran Light"/>
                <a:sym typeface="Catamaran Light"/>
              </a:rPr>
              <a:t>Fomentando la pobreza intergeneracional</a:t>
            </a:r>
            <a:endParaRPr lang="es-MX" sz="2400" b="1" noProof="0" dirty="0"/>
          </a:p>
          <a:p>
            <a:pPr marL="457200" lvl="2" indent="-182880" algn="l" rtl="0">
              <a:lnSpc>
                <a:spcPct val="100000"/>
              </a:lnSpc>
              <a:spcBef>
                <a:spcPts val="0"/>
              </a:spcBef>
              <a:spcAft>
                <a:spcPts val="0"/>
              </a:spcAft>
              <a:buClr>
                <a:schemeClr val="dk1"/>
              </a:buClr>
              <a:buSzPts val="1200"/>
              <a:buChar char="■"/>
            </a:pPr>
            <a:r>
              <a:rPr lang="es-MX" sz="2000" noProof="0" dirty="0"/>
              <a:t>No se puede abrir una línea de crédito ni solicitar una hipoteca</a:t>
            </a:r>
            <a:endParaRPr lang="es-MX" noProof="0" dirty="0"/>
          </a:p>
          <a:p>
            <a:pPr marL="457200" lvl="2" indent="-182880" algn="l" rtl="0">
              <a:lnSpc>
                <a:spcPct val="100000"/>
              </a:lnSpc>
              <a:spcBef>
                <a:spcPts val="0"/>
              </a:spcBef>
              <a:spcAft>
                <a:spcPts val="0"/>
              </a:spcAft>
              <a:buClr>
                <a:schemeClr val="dk1"/>
              </a:buClr>
              <a:buSzPts val="1200"/>
              <a:buChar char="■"/>
            </a:pPr>
            <a:r>
              <a:rPr lang="es-MX" sz="2000" noProof="0" dirty="0"/>
              <a:t>No se puede vender la propiedad</a:t>
            </a:r>
            <a:endParaRPr lang="es-MX" noProof="0" dirty="0"/>
          </a:p>
          <a:p>
            <a:pPr marL="0" lvl="1" indent="127000" algn="l" rtl="0">
              <a:lnSpc>
                <a:spcPct val="100000"/>
              </a:lnSpc>
              <a:spcBef>
                <a:spcPts val="0"/>
              </a:spcBef>
              <a:spcAft>
                <a:spcPts val="0"/>
              </a:spcAft>
              <a:buClr>
                <a:schemeClr val="dk1"/>
              </a:buClr>
              <a:buSzPts val="2000"/>
              <a:buFont typeface="Catamaran Light"/>
              <a:buNone/>
            </a:pPr>
            <a:endParaRPr lang="es-MX" sz="800" b="1" noProof="0" dirty="0"/>
          </a:p>
          <a:p>
            <a:pPr marL="0" lvl="0" indent="0" algn="l" rtl="0">
              <a:lnSpc>
                <a:spcPct val="100000"/>
              </a:lnSpc>
              <a:spcBef>
                <a:spcPts val="0"/>
              </a:spcBef>
              <a:spcAft>
                <a:spcPts val="0"/>
              </a:spcAft>
              <a:buClr>
                <a:schemeClr val="dk1"/>
              </a:buClr>
              <a:buSzPts val="2000"/>
              <a:buChar char="●"/>
            </a:pPr>
            <a:r>
              <a:rPr lang="es-MX" sz="2400" b="1" noProof="0" dirty="0"/>
              <a:t>Limitando el uso completo de la tierra</a:t>
            </a:r>
          </a:p>
          <a:p>
            <a:pPr marL="457200" lvl="2" indent="-182880">
              <a:lnSpc>
                <a:spcPct val="100000"/>
              </a:lnSpc>
              <a:spcBef>
                <a:spcPts val="0"/>
              </a:spcBef>
            </a:pPr>
            <a:r>
              <a:rPr lang="es-MX" sz="2000" dirty="0"/>
              <a:t>El bien no puede utilizarse como garantía, por ejemplo, para un préstamo o para iniciar un negocio</a:t>
            </a:r>
          </a:p>
          <a:p>
            <a:pPr marL="457200" lvl="2" indent="-182880" algn="l" rtl="0">
              <a:lnSpc>
                <a:spcPct val="100000"/>
              </a:lnSpc>
              <a:spcBef>
                <a:spcPts val="0"/>
              </a:spcBef>
              <a:spcAft>
                <a:spcPts val="0"/>
              </a:spcAft>
              <a:buClr>
                <a:schemeClr val="dk1"/>
              </a:buClr>
              <a:buSzPts val="1200"/>
              <a:buChar char="■"/>
            </a:pPr>
            <a:r>
              <a:rPr lang="es-MX" sz="1800" noProof="0" dirty="0"/>
              <a:t>No se puede generar ingresos rentando la tierra ni vendiendo sus recursos naturales</a:t>
            </a:r>
            <a:endParaRPr lang="es-MX" sz="2400" b="1" noProof="0" dirty="0"/>
          </a:p>
          <a:p>
            <a:pPr marL="0" lvl="0" indent="0" algn="l" rtl="0">
              <a:lnSpc>
                <a:spcPct val="100000"/>
              </a:lnSpc>
              <a:spcBef>
                <a:spcPts val="0"/>
              </a:spcBef>
              <a:spcAft>
                <a:spcPts val="0"/>
              </a:spcAft>
              <a:buClr>
                <a:schemeClr val="dk1"/>
              </a:buClr>
              <a:buSzPts val="2000"/>
              <a:buChar char="●"/>
            </a:pPr>
            <a:r>
              <a:rPr lang="es-MX" sz="2400" b="1" noProof="0" dirty="0"/>
              <a:t>Dificultad para sacar un seguro a la propiedad.</a:t>
            </a:r>
            <a:endParaRPr lang="es-MX" sz="2400" noProof="0" dirty="0"/>
          </a:p>
          <a:p>
            <a:pPr marL="342900" lvl="0" indent="-215900" algn="l" rtl="0">
              <a:lnSpc>
                <a:spcPct val="100000"/>
              </a:lnSpc>
              <a:spcBef>
                <a:spcPts val="0"/>
              </a:spcBef>
              <a:spcAft>
                <a:spcPts val="0"/>
              </a:spcAft>
              <a:buClr>
                <a:schemeClr val="dk1"/>
              </a:buClr>
              <a:buSzPts val="2000"/>
              <a:buNone/>
            </a:pPr>
            <a:endParaRPr lang="es-MX" sz="800" noProof="0" dirty="0"/>
          </a:p>
          <a:p>
            <a:pPr marL="0" lvl="0" indent="0" algn="l" rtl="0">
              <a:lnSpc>
                <a:spcPct val="100000"/>
              </a:lnSpc>
              <a:spcBef>
                <a:spcPts val="0"/>
              </a:spcBef>
              <a:spcAft>
                <a:spcPts val="0"/>
              </a:spcAft>
              <a:buClr>
                <a:schemeClr val="dk1"/>
              </a:buClr>
              <a:buSzPts val="2000"/>
              <a:buChar char="●"/>
            </a:pPr>
            <a:r>
              <a:rPr lang="es-MX" sz="2400" b="1" noProof="0" dirty="0"/>
              <a:t>Limitando el acceso a algunos programas Federales.</a:t>
            </a:r>
            <a:endParaRPr lang="es-MX" sz="2400" noProof="0" dirty="0"/>
          </a:p>
          <a:p>
            <a:pPr marL="457200" lvl="2" indent="-182880" algn="l" rtl="0">
              <a:lnSpc>
                <a:spcPct val="100000"/>
              </a:lnSpc>
              <a:spcBef>
                <a:spcPts val="0"/>
              </a:spcBef>
              <a:spcAft>
                <a:spcPts val="0"/>
              </a:spcAft>
              <a:buClr>
                <a:schemeClr val="dk1"/>
              </a:buClr>
              <a:buSzPts val="1200"/>
              <a:buChar char="■"/>
            </a:pPr>
            <a:r>
              <a:rPr lang="es-MX" sz="1800" noProof="0" dirty="0"/>
              <a:t>Dificultades para obtener un número de granja, lo cual limita la participación en programas estatales y del USDA</a:t>
            </a:r>
          </a:p>
        </p:txBody>
      </p:sp>
      <p:sp>
        <p:nvSpPr>
          <p:cNvPr id="368" name="Google Shape;368;p8"/>
          <p:cNvSpPr txBox="1">
            <a:spLocks noGrp="1"/>
          </p:cNvSpPr>
          <p:nvPr>
            <p:ph type="title" idx="4294967295"/>
          </p:nvPr>
        </p:nvSpPr>
        <p:spPr>
          <a:xfrm>
            <a:off x="227687" y="520927"/>
            <a:ext cx="8520000" cy="319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dk1"/>
                </a:solidFill>
              </a:rPr>
              <a:t>Impacto en los Bienes Personales y Familiares:</a:t>
            </a:r>
          </a:p>
        </p:txBody>
      </p:sp>
      <p:pic>
        <p:nvPicPr>
          <p:cNvPr id="369" name="Google Shape;369;p8" descr="A picture containing blocks that say “assets”"/>
          <p:cNvPicPr preferRelativeResize="0"/>
          <p:nvPr/>
        </p:nvPicPr>
        <p:blipFill rotWithShape="1">
          <a:blip r:embed="rId3">
            <a:alphaModFix/>
          </a:blip>
          <a:srcRect/>
          <a:stretch/>
        </p:blipFill>
        <p:spPr>
          <a:xfrm>
            <a:off x="7092251" y="1117123"/>
            <a:ext cx="2051749" cy="111034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Google Shape;375;p9"/>
          <p:cNvSpPr txBox="1">
            <a:spLocks noGrp="1"/>
          </p:cNvSpPr>
          <p:nvPr>
            <p:ph type="title" idx="4294967295"/>
          </p:nvPr>
        </p:nvSpPr>
        <p:spPr>
          <a:xfrm>
            <a:off x="141730" y="744447"/>
            <a:ext cx="8520113" cy="31908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dk1"/>
                </a:solidFill>
              </a:rPr>
              <a:t>Impacto en la participación en programas Federales:</a:t>
            </a:r>
          </a:p>
        </p:txBody>
      </p:sp>
      <p:sp>
        <p:nvSpPr>
          <p:cNvPr id="374" name="Google Shape;374;p9"/>
          <p:cNvSpPr txBox="1">
            <a:spLocks noGrp="1"/>
          </p:cNvSpPr>
          <p:nvPr>
            <p:ph type="body" idx="3"/>
          </p:nvPr>
        </p:nvSpPr>
        <p:spPr>
          <a:xfrm>
            <a:off x="141730" y="1257300"/>
            <a:ext cx="9002270" cy="3249386"/>
          </a:xfrm>
          <a:prstGeom prst="rect">
            <a:avLst/>
          </a:prstGeom>
          <a:noFill/>
          <a:ln>
            <a:noFill/>
          </a:ln>
        </p:spPr>
        <p:txBody>
          <a:bodyPr spcFirstLastPara="1" wrap="square" lIns="91425" tIns="91425" rIns="91425" bIns="91425" anchor="t" anchorCtr="0">
            <a:noAutofit/>
          </a:bodyPr>
          <a:lstStyle/>
          <a:p>
            <a:pPr marL="274320" lvl="0" indent="-274320" algn="l" rtl="0">
              <a:lnSpc>
                <a:spcPct val="100000"/>
              </a:lnSpc>
              <a:spcBef>
                <a:spcPts val="600"/>
              </a:spcBef>
              <a:spcAft>
                <a:spcPts val="0"/>
              </a:spcAft>
              <a:buClr>
                <a:schemeClr val="dk1"/>
              </a:buClr>
              <a:buSzPts val="2800"/>
              <a:buFont typeface="Arial"/>
              <a:buChar char="•"/>
            </a:pPr>
            <a:r>
              <a:rPr lang="es-MX" sz="2800" b="1" noProof="0" dirty="0"/>
              <a:t>Históricamente, la falta de un título de propiedad ha dificultado la participación en los programas agrícolas federales ofrecidos por el USDA.</a:t>
            </a:r>
          </a:p>
          <a:p>
            <a:pPr marL="274320" lvl="0" indent="-274320" algn="l" rtl="0">
              <a:lnSpc>
                <a:spcPct val="100000"/>
              </a:lnSpc>
              <a:spcBef>
                <a:spcPts val="600"/>
              </a:spcBef>
              <a:spcAft>
                <a:spcPts val="0"/>
              </a:spcAft>
              <a:buClr>
                <a:schemeClr val="dk1"/>
              </a:buClr>
              <a:buSzPts val="2800"/>
              <a:buFont typeface="Arial"/>
              <a:buChar char="•"/>
            </a:pPr>
            <a:r>
              <a:rPr lang="es-MX" sz="2800" b="1" noProof="0" dirty="0"/>
              <a:t>Recientemente ha habido cambios positivos en las políticas abordan algunos de estos desafíos (por ejemplo, los propietarios de propiedades de herederos ahora pueden obtener números de granja y participar en programas de USDA bajo ciertas condiciones).</a:t>
            </a:r>
            <a:endParaRPr lang="es-MX" sz="2800" noProof="0" dirty="0"/>
          </a:p>
          <a:p>
            <a:pPr marL="457200" lvl="0" indent="-228600" algn="l" rtl="0">
              <a:lnSpc>
                <a:spcPct val="115000"/>
              </a:lnSpc>
              <a:spcBef>
                <a:spcPts val="0"/>
              </a:spcBef>
              <a:spcAft>
                <a:spcPts val="0"/>
              </a:spcAft>
              <a:buSzPts val="1200"/>
              <a:buNone/>
            </a:pPr>
            <a:endParaRPr lang="es-MX" noProof="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grpSp>
        <p:nvGrpSpPr>
          <p:cNvPr id="380" name="Google Shape;380;p23"/>
          <p:cNvGrpSpPr/>
          <p:nvPr/>
        </p:nvGrpSpPr>
        <p:grpSpPr>
          <a:xfrm>
            <a:off x="0" y="214965"/>
            <a:ext cx="9144000" cy="1390293"/>
            <a:chOff x="0" y="653115"/>
            <a:chExt cx="9144000" cy="1390293"/>
          </a:xfrm>
        </p:grpSpPr>
        <p:sp>
          <p:nvSpPr>
            <p:cNvPr id="381" name="Google Shape;381;p23"/>
            <p:cNvSpPr/>
            <p:nvPr/>
          </p:nvSpPr>
          <p:spPr>
            <a:xfrm>
              <a:off x="0" y="65311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82" name="Google Shape;382;p23"/>
            <p:cNvSpPr txBox="1"/>
            <p:nvPr/>
          </p:nvSpPr>
          <p:spPr>
            <a:xfrm>
              <a:off x="169236" y="1047497"/>
              <a:ext cx="6292516"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Livvic"/>
                <a:buNone/>
              </a:pPr>
              <a:endParaRPr lang="es-MX" sz="4800" b="1" i="0" u="none" strike="noStrike" cap="none" noProof="0" dirty="0">
                <a:solidFill>
                  <a:schemeClr val="lt1"/>
                </a:solidFill>
                <a:latin typeface="Livvic"/>
                <a:ea typeface="Livvic"/>
                <a:cs typeface="Livvic"/>
                <a:sym typeface="Livvic"/>
              </a:endParaRPr>
            </a:p>
          </p:txBody>
        </p:sp>
      </p:grpSp>
      <p:grpSp>
        <p:nvGrpSpPr>
          <p:cNvPr id="383" name="Google Shape;383;p23"/>
          <p:cNvGrpSpPr/>
          <p:nvPr/>
        </p:nvGrpSpPr>
        <p:grpSpPr>
          <a:xfrm>
            <a:off x="253389" y="2021638"/>
            <a:ext cx="8638361" cy="2749235"/>
            <a:chOff x="1141" y="744851"/>
            <a:chExt cx="8638361" cy="2749235"/>
          </a:xfrm>
        </p:grpSpPr>
        <p:sp>
          <p:nvSpPr>
            <p:cNvPr id="384" name="Google Shape;384;p23"/>
            <p:cNvSpPr/>
            <p:nvPr/>
          </p:nvSpPr>
          <p:spPr>
            <a:xfrm>
              <a:off x="1141" y="744851"/>
              <a:ext cx="1485631" cy="1485631"/>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85" name="Google Shape;385;p23"/>
            <p:cNvSpPr/>
            <p:nvPr/>
          </p:nvSpPr>
          <p:spPr>
            <a:xfrm>
              <a:off x="298164"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86" name="Google Shape;386;p23"/>
            <p:cNvSpPr txBox="1"/>
            <p:nvPr/>
          </p:nvSpPr>
          <p:spPr>
            <a:xfrm>
              <a:off x="341677"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87" name="Google Shape;387;p23"/>
            <p:cNvSpPr/>
            <p:nvPr/>
          </p:nvSpPr>
          <p:spPr>
            <a:xfrm>
              <a:off x="1772938"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88" name="Google Shape;388;p23"/>
            <p:cNvSpPr txBox="1"/>
            <p:nvPr/>
          </p:nvSpPr>
          <p:spPr>
            <a:xfrm>
              <a:off x="1772938"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lang="es-MX" sz="1300" b="0" i="0" u="none" strike="noStrike" cap="none" noProof="0" dirty="0">
                <a:solidFill>
                  <a:schemeClr val="lt1"/>
                </a:solidFill>
                <a:latin typeface="Arial"/>
                <a:ea typeface="Arial"/>
                <a:cs typeface="Arial"/>
                <a:sym typeface="Arial"/>
              </a:endParaRPr>
            </a:p>
          </p:txBody>
        </p:sp>
        <p:sp>
          <p:nvSpPr>
            <p:cNvPr id="389" name="Google Shape;389;p23"/>
            <p:cNvSpPr/>
            <p:nvPr/>
          </p:nvSpPr>
          <p:spPr>
            <a:xfrm>
              <a:off x="2304388" y="744851"/>
              <a:ext cx="1485631" cy="1485631"/>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0" name="Google Shape;390;p23"/>
            <p:cNvSpPr/>
            <p:nvPr/>
          </p:nvSpPr>
          <p:spPr>
            <a:xfrm>
              <a:off x="260141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1" name="Google Shape;391;p23"/>
            <p:cNvSpPr txBox="1"/>
            <p:nvPr/>
          </p:nvSpPr>
          <p:spPr>
            <a:xfrm>
              <a:off x="264492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2" name="Google Shape;392;p23"/>
            <p:cNvSpPr/>
            <p:nvPr/>
          </p:nvSpPr>
          <p:spPr>
            <a:xfrm>
              <a:off x="4076185"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3" name="Google Shape;393;p23"/>
            <p:cNvSpPr txBox="1"/>
            <p:nvPr/>
          </p:nvSpPr>
          <p:spPr>
            <a:xfrm>
              <a:off x="4076185"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lang="es-MX" sz="1300" b="0" i="0" u="none" strike="noStrike" cap="none" noProof="0" dirty="0">
                <a:solidFill>
                  <a:schemeClr val="lt1"/>
                </a:solidFill>
                <a:latin typeface="Arial"/>
                <a:ea typeface="Arial"/>
                <a:cs typeface="Arial"/>
                <a:sym typeface="Arial"/>
              </a:endParaRPr>
            </a:p>
          </p:txBody>
        </p:sp>
        <p:sp>
          <p:nvSpPr>
            <p:cNvPr id="394" name="Google Shape;394;p23"/>
            <p:cNvSpPr/>
            <p:nvPr/>
          </p:nvSpPr>
          <p:spPr>
            <a:xfrm>
              <a:off x="4607635" y="744851"/>
              <a:ext cx="1485631" cy="1485631"/>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5" name="Google Shape;395;p23"/>
            <p:cNvSpPr/>
            <p:nvPr/>
          </p:nvSpPr>
          <p:spPr>
            <a:xfrm>
              <a:off x="4904659"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6" name="Google Shape;396;p23"/>
            <p:cNvSpPr txBox="1"/>
            <p:nvPr/>
          </p:nvSpPr>
          <p:spPr>
            <a:xfrm>
              <a:off x="4948172"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7" name="Google Shape;397;p23"/>
            <p:cNvSpPr/>
            <p:nvPr/>
          </p:nvSpPr>
          <p:spPr>
            <a:xfrm>
              <a:off x="6379433"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8" name="Google Shape;398;p23"/>
            <p:cNvSpPr txBox="1"/>
            <p:nvPr/>
          </p:nvSpPr>
          <p:spPr>
            <a:xfrm>
              <a:off x="6379433"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lang="es-MX" sz="1300" b="0" i="0" u="none" strike="noStrike" cap="none" noProof="0" dirty="0">
                <a:solidFill>
                  <a:schemeClr val="lt1"/>
                </a:solidFill>
                <a:latin typeface="Arial"/>
                <a:ea typeface="Arial"/>
                <a:cs typeface="Arial"/>
                <a:sym typeface="Arial"/>
              </a:endParaRPr>
            </a:p>
          </p:txBody>
        </p:sp>
        <p:sp>
          <p:nvSpPr>
            <p:cNvPr id="399" name="Google Shape;399;p23"/>
            <p:cNvSpPr/>
            <p:nvPr/>
          </p:nvSpPr>
          <p:spPr>
            <a:xfrm>
              <a:off x="6910883" y="744851"/>
              <a:ext cx="1485631" cy="1485631"/>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00" name="Google Shape;400;p23"/>
            <p:cNvSpPr/>
            <p:nvPr/>
          </p:nvSpPr>
          <p:spPr>
            <a:xfrm>
              <a:off x="715387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01" name="Google Shape;401;p23"/>
            <p:cNvSpPr txBox="1"/>
            <p:nvPr/>
          </p:nvSpPr>
          <p:spPr>
            <a:xfrm>
              <a:off x="719738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lang="es-MX" sz="1400" b="0" i="0" u="none" strike="noStrike" cap="none" noProof="0" dirty="0">
                <a:solidFill>
                  <a:srgbClr val="000000"/>
                </a:solidFill>
                <a:latin typeface="Arial"/>
                <a:ea typeface="Arial"/>
                <a:cs typeface="Arial"/>
                <a:sym typeface="Arial"/>
              </a:endParaRPr>
            </a:p>
          </p:txBody>
        </p:sp>
      </p:grpSp>
      <p:sp>
        <p:nvSpPr>
          <p:cNvPr id="402" name="Google Shape;402;p23"/>
          <p:cNvSpPr txBox="1">
            <a:spLocks noGrp="1"/>
          </p:cNvSpPr>
          <p:nvPr>
            <p:ph type="body" idx="1"/>
          </p:nvPr>
        </p:nvSpPr>
        <p:spPr>
          <a:xfrm>
            <a:off x="141913" y="310246"/>
            <a:ext cx="8832851" cy="51117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noProof="0" dirty="0"/>
              <a:t>Impacto de la Propiedad de Herederos:</a:t>
            </a:r>
          </a:p>
          <a:p>
            <a:pPr marL="152400" lvl="0" indent="0" algn="l" rtl="0">
              <a:lnSpc>
                <a:spcPct val="115000"/>
              </a:lnSpc>
              <a:spcBef>
                <a:spcPts val="0"/>
              </a:spcBef>
              <a:spcAft>
                <a:spcPts val="0"/>
              </a:spcAft>
              <a:buSzPts val="1200"/>
              <a:buNone/>
            </a:pPr>
            <a:r>
              <a:rPr lang="es-MX" noProof="0" dirty="0"/>
              <a:t>En la Comunidad</a:t>
            </a:r>
          </a:p>
        </p:txBody>
      </p:sp>
      <p:sp>
        <p:nvSpPr>
          <p:cNvPr id="5" name="TextBox 4">
            <a:extLst>
              <a:ext uri="{FF2B5EF4-FFF2-40B4-BE49-F238E27FC236}">
                <a16:creationId xmlns:a16="http://schemas.microsoft.com/office/drawing/2014/main" id="{A52A0A36-2E67-5D8C-1F5F-F887E373C13C}"/>
              </a:ext>
            </a:extLst>
          </p:cNvPr>
          <p:cNvSpPr txBox="1"/>
          <p:nvPr/>
        </p:nvSpPr>
        <p:spPr>
          <a:xfrm>
            <a:off x="593926" y="3433472"/>
            <a:ext cx="1386582" cy="1323439"/>
          </a:xfrm>
          <a:prstGeom prst="rect">
            <a:avLst/>
          </a:prstGeom>
          <a:noFill/>
        </p:spPr>
        <p:txBody>
          <a:bodyPr wrap="square">
            <a:spAutoFit/>
          </a:bodyPr>
          <a:lstStyle/>
          <a:p>
            <a:r>
              <a:rPr lang="es-MX" sz="1600" noProof="0" dirty="0">
                <a:solidFill>
                  <a:schemeClr val="bg1">
                    <a:lumMod val="95000"/>
                  </a:schemeClr>
                </a:solidFill>
              </a:rPr>
              <a:t>Afecta la manera en que se gestiona la tierra</a:t>
            </a:r>
          </a:p>
        </p:txBody>
      </p:sp>
      <p:sp>
        <p:nvSpPr>
          <p:cNvPr id="7" name="TextBox 6">
            <a:extLst>
              <a:ext uri="{FF2B5EF4-FFF2-40B4-BE49-F238E27FC236}">
                <a16:creationId xmlns:a16="http://schemas.microsoft.com/office/drawing/2014/main" id="{0739B646-3D7C-4EB6-1DA6-BD02E393CD34}"/>
              </a:ext>
            </a:extLst>
          </p:cNvPr>
          <p:cNvSpPr txBox="1"/>
          <p:nvPr/>
        </p:nvSpPr>
        <p:spPr>
          <a:xfrm>
            <a:off x="2916538" y="3382356"/>
            <a:ext cx="1420898" cy="1077218"/>
          </a:xfrm>
          <a:prstGeom prst="rect">
            <a:avLst/>
          </a:prstGeom>
          <a:noFill/>
        </p:spPr>
        <p:txBody>
          <a:bodyPr wrap="square">
            <a:spAutoFit/>
          </a:bodyPr>
          <a:lstStyle/>
          <a:p>
            <a:r>
              <a:rPr lang="es-MX" sz="1600" noProof="0" dirty="0">
                <a:solidFill>
                  <a:schemeClr val="bg1">
                    <a:lumMod val="95000"/>
                  </a:schemeClr>
                </a:solidFill>
              </a:rPr>
              <a:t>La tierra no puede aprovecharse plenamente</a:t>
            </a:r>
          </a:p>
        </p:txBody>
      </p:sp>
      <p:sp>
        <p:nvSpPr>
          <p:cNvPr id="9" name="TextBox 8">
            <a:extLst>
              <a:ext uri="{FF2B5EF4-FFF2-40B4-BE49-F238E27FC236}">
                <a16:creationId xmlns:a16="http://schemas.microsoft.com/office/drawing/2014/main" id="{9FA5428A-A4DB-FD0E-3D6A-846701EAD45F}"/>
              </a:ext>
            </a:extLst>
          </p:cNvPr>
          <p:cNvSpPr txBox="1"/>
          <p:nvPr/>
        </p:nvSpPr>
        <p:spPr>
          <a:xfrm>
            <a:off x="5200420" y="3328755"/>
            <a:ext cx="1398605" cy="1323439"/>
          </a:xfrm>
          <a:prstGeom prst="rect">
            <a:avLst/>
          </a:prstGeom>
          <a:noFill/>
        </p:spPr>
        <p:txBody>
          <a:bodyPr wrap="square">
            <a:spAutoFit/>
          </a:bodyPr>
          <a:lstStyle/>
          <a:p>
            <a:r>
              <a:rPr lang="es-MX" sz="1600" noProof="0" dirty="0">
                <a:solidFill>
                  <a:schemeClr val="bg1">
                    <a:lumMod val="95000"/>
                  </a:schemeClr>
                </a:solidFill>
              </a:rPr>
              <a:t>La comunidad deja de recibir impuestos</a:t>
            </a:r>
          </a:p>
        </p:txBody>
      </p:sp>
      <p:sp>
        <p:nvSpPr>
          <p:cNvPr id="11" name="TextBox 10">
            <a:extLst>
              <a:ext uri="{FF2B5EF4-FFF2-40B4-BE49-F238E27FC236}">
                <a16:creationId xmlns:a16="http://schemas.microsoft.com/office/drawing/2014/main" id="{B96C4DDC-BA19-3FB6-78C5-90FABC0166ED}"/>
              </a:ext>
            </a:extLst>
          </p:cNvPr>
          <p:cNvSpPr txBox="1"/>
          <p:nvPr/>
        </p:nvSpPr>
        <p:spPr>
          <a:xfrm>
            <a:off x="7449632" y="3328756"/>
            <a:ext cx="1365811" cy="830997"/>
          </a:xfrm>
          <a:prstGeom prst="rect">
            <a:avLst/>
          </a:prstGeom>
          <a:noFill/>
        </p:spPr>
        <p:txBody>
          <a:bodyPr wrap="square">
            <a:spAutoFit/>
          </a:bodyPr>
          <a:lstStyle/>
          <a:p>
            <a:r>
              <a:rPr lang="es-MX" sz="1600" noProof="0" dirty="0">
                <a:solidFill>
                  <a:schemeClr val="bg1">
                    <a:lumMod val="95000"/>
                  </a:schemeClr>
                </a:solidFill>
              </a:rPr>
              <a:t>Limitación de posibles mejoras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4"/>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Resumiendo</a:t>
            </a:r>
          </a:p>
        </p:txBody>
      </p:sp>
      <p:sp>
        <p:nvSpPr>
          <p:cNvPr id="408" name="Google Shape;408;p24"/>
          <p:cNvSpPr txBox="1">
            <a:spLocks noGrp="1"/>
          </p:cNvSpPr>
          <p:nvPr>
            <p:ph type="body" idx="1"/>
          </p:nvPr>
        </p:nvSpPr>
        <p:spPr>
          <a:xfrm>
            <a:off x="1934613" y="1095047"/>
            <a:ext cx="6897687" cy="5048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2000" noProof="0" dirty="0"/>
              <a:t>Con la información presentada hasta ahora, entendemos que…</a:t>
            </a:r>
          </a:p>
        </p:txBody>
      </p:sp>
      <p:sp>
        <p:nvSpPr>
          <p:cNvPr id="409" name="Google Shape;409;p24"/>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1800" noProof="0" dirty="0"/>
              <a:t>La propiedad de herederos se mantiene sin un título comercializable.</a:t>
            </a:r>
          </a:p>
        </p:txBody>
      </p:sp>
      <p:sp>
        <p:nvSpPr>
          <p:cNvPr id="410" name="Google Shape;410;p24"/>
          <p:cNvSpPr txBox="1">
            <a:spLocks noGrp="1"/>
          </p:cNvSpPr>
          <p:nvPr>
            <p:ph type="body" idx="3"/>
          </p:nvPr>
        </p:nvSpPr>
        <p:spPr>
          <a:xfrm>
            <a:off x="1934613" y="2686844"/>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1800" noProof="0" dirty="0"/>
              <a:t>La propiedad de herederos se transmite de una generación a otra debido a la falta de un testamento legalizado o de un proceso judicial.</a:t>
            </a:r>
          </a:p>
        </p:txBody>
      </p:sp>
      <p:sp>
        <p:nvSpPr>
          <p:cNvPr id="411" name="Google Shape;411;p24"/>
          <p:cNvSpPr txBox="1">
            <a:spLocks noGrp="1"/>
          </p:cNvSpPr>
          <p:nvPr>
            <p:ph type="body" idx="4"/>
          </p:nvPr>
        </p:nvSpPr>
        <p:spPr>
          <a:xfrm>
            <a:off x="1934612" y="3773816"/>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1800" noProof="0" dirty="0"/>
              <a:t>La propiedad de herederos tiene un potencial de inversión limitado y está en riesgo de pérdida por vías legales u otros mecanismos.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210312" y="859536"/>
            <a:ext cx="8769096" cy="4283964"/>
          </a:xfrm>
        </p:spPr>
        <p:txBody>
          <a:bodyPr>
            <a:normAutofit fontScale="92500" lnSpcReduction="20000"/>
          </a:bodyPr>
          <a:lstStyle/>
          <a:p>
            <a:pPr marL="0" indent="0">
              <a:lnSpc>
                <a:spcPct val="120000"/>
              </a:lnSpc>
              <a:buNone/>
            </a:pPr>
            <a:r>
              <a:rPr lang="en-US" sz="1800" dirty="0">
                <a:solidFill>
                  <a:srgbClr val="000000"/>
                </a:solidFill>
                <a:latin typeface="Catamaran" pitchFamily="2" charset="77"/>
                <a:cs typeface="Catamaran" pitchFamily="2" charset="77"/>
                <a:sym typeface="Arial"/>
              </a:rPr>
              <a:t>De </a:t>
            </a:r>
            <a:r>
              <a:rPr lang="en-US" sz="1800" dirty="0" err="1">
                <a:solidFill>
                  <a:srgbClr val="000000"/>
                </a:solidFill>
                <a:latin typeface="Catamaran" pitchFamily="2" charset="77"/>
                <a:cs typeface="Catamaran" pitchFamily="2" charset="77"/>
                <a:sym typeface="Arial"/>
              </a:rPr>
              <a:t>acuerdo</a:t>
            </a:r>
            <a:r>
              <a:rPr lang="en-US" sz="1800" dirty="0">
                <a:solidFill>
                  <a:srgbClr val="000000"/>
                </a:solidFill>
                <a:latin typeface="Catamaran" pitchFamily="2" charset="77"/>
                <a:cs typeface="Catamaran" pitchFamily="2" charset="77"/>
                <a:sym typeface="Arial"/>
              </a:rPr>
              <a:t> con la ley federal y las </a:t>
            </a:r>
            <a:r>
              <a:rPr lang="en-US" sz="1800" dirty="0" err="1">
                <a:solidFill>
                  <a:srgbClr val="000000"/>
                </a:solidFill>
                <a:latin typeface="Catamaran" pitchFamily="2" charset="77"/>
                <a:cs typeface="Catamaran" pitchFamily="2" charset="77"/>
                <a:sym typeface="Arial"/>
              </a:rPr>
              <a:t>reglamentaciones</a:t>
            </a:r>
            <a:r>
              <a:rPr lang="en-US" sz="1800" dirty="0">
                <a:solidFill>
                  <a:srgbClr val="000000"/>
                </a:solidFill>
                <a:latin typeface="Catamaran" pitchFamily="2" charset="77"/>
                <a:cs typeface="Catamaran" pitchFamily="2" charset="77"/>
                <a:sym typeface="Arial"/>
              </a:rPr>
              <a:t> y </a:t>
            </a:r>
            <a:r>
              <a:rPr lang="en-US" sz="1800" dirty="0" err="1">
                <a:solidFill>
                  <a:srgbClr val="000000"/>
                </a:solidFill>
                <a:latin typeface="Catamaran" pitchFamily="2" charset="77"/>
                <a:cs typeface="Catamaran" pitchFamily="2" charset="77"/>
                <a:sym typeface="Arial"/>
              </a:rPr>
              <a:t>políticas</a:t>
            </a:r>
            <a:r>
              <a:rPr lang="en-US" sz="1800" dirty="0">
                <a:solidFill>
                  <a:srgbClr val="000000"/>
                </a:solidFill>
                <a:latin typeface="Catamaran" pitchFamily="2" charset="77"/>
                <a:cs typeface="Catamaran" pitchFamily="2" charset="77"/>
                <a:sym typeface="Arial"/>
              </a:rPr>
              <a:t> de derechos </a:t>
            </a:r>
            <a:r>
              <a:rPr lang="en-US" sz="1800" dirty="0" err="1">
                <a:solidFill>
                  <a:srgbClr val="000000"/>
                </a:solidFill>
                <a:latin typeface="Catamaran" pitchFamily="2" charset="77"/>
                <a:cs typeface="Catamaran" pitchFamily="2" charset="77"/>
                <a:sym typeface="Arial"/>
              </a:rPr>
              <a:t>civiles</a:t>
            </a:r>
            <a:r>
              <a:rPr lang="en-US" sz="1800" dirty="0">
                <a:solidFill>
                  <a:srgbClr val="000000"/>
                </a:solidFill>
                <a:latin typeface="Catamaran" pitchFamily="2" charset="77"/>
                <a:cs typeface="Catamaran" pitchFamily="2" charset="77"/>
                <a:sym typeface="Arial"/>
              </a:rPr>
              <a:t> del Departamento de Agricultura de </a:t>
            </a:r>
            <a:r>
              <a:rPr lang="en-US" sz="1800" dirty="0" err="1">
                <a:solidFill>
                  <a:srgbClr val="000000"/>
                </a:solidFill>
                <a:latin typeface="Catamaran" pitchFamily="2" charset="77"/>
                <a:cs typeface="Catamaran" pitchFamily="2" charset="77"/>
                <a:sym typeface="Arial"/>
              </a:rPr>
              <a:t>los</a:t>
            </a:r>
            <a:r>
              <a:rPr lang="en-US" sz="1800" dirty="0">
                <a:solidFill>
                  <a:srgbClr val="000000"/>
                </a:solidFill>
                <a:latin typeface="Catamaran" pitchFamily="2" charset="77"/>
                <a:cs typeface="Catamaran" pitchFamily="2" charset="77"/>
                <a:sym typeface="Arial"/>
              </a:rPr>
              <a:t> EE. UU. (U.S. Department of Agriculture, USDA), </a:t>
            </a:r>
            <a:r>
              <a:rPr lang="en-US" sz="1800" dirty="0" err="1">
                <a:solidFill>
                  <a:srgbClr val="000000"/>
                </a:solidFill>
                <a:latin typeface="Catamaran" pitchFamily="2" charset="77"/>
                <a:cs typeface="Catamaran" pitchFamily="2" charset="77"/>
                <a:sym typeface="Arial"/>
              </a:rPr>
              <a:t>esta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institución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tiene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prohibido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discriminar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motivos</a:t>
            </a:r>
            <a:r>
              <a:rPr lang="en-US" sz="1800" dirty="0">
                <a:solidFill>
                  <a:srgbClr val="000000"/>
                </a:solidFill>
                <a:latin typeface="Catamaran" pitchFamily="2" charset="77"/>
                <a:cs typeface="Catamaran" pitchFamily="2" charset="77"/>
                <a:sym typeface="Arial"/>
              </a:rPr>
              <a:t> de raza, color o </a:t>
            </a:r>
            <a:r>
              <a:rPr lang="en-US" sz="1800" dirty="0" err="1">
                <a:solidFill>
                  <a:srgbClr val="000000"/>
                </a:solidFill>
                <a:latin typeface="Catamaran" pitchFamily="2" charset="77"/>
                <a:cs typeface="Catamaran" pitchFamily="2" charset="77"/>
                <a:sym typeface="Arial"/>
              </a:rPr>
              <a:t>país</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origen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incluyendo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dominio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limitado</a:t>
            </a:r>
            <a:r>
              <a:rPr lang="en-US" sz="1800" dirty="0">
                <a:solidFill>
                  <a:srgbClr val="000000"/>
                </a:solidFill>
                <a:latin typeface="Catamaran" pitchFamily="2" charset="77"/>
                <a:cs typeface="Catamaran" pitchFamily="2" charset="77"/>
                <a:sym typeface="Arial"/>
              </a:rPr>
              <a:t> del </a:t>
            </a:r>
            <a:r>
              <a:rPr lang="en-US" sz="1800" dirty="0" err="1">
                <a:solidFill>
                  <a:srgbClr val="000000"/>
                </a:solidFill>
                <a:latin typeface="Catamaran" pitchFamily="2" charset="77"/>
                <a:cs typeface="Catamaran" pitchFamily="2" charset="77"/>
                <a:sym typeface="Arial"/>
              </a:rPr>
              <a:t>inglés</a:t>
            </a:r>
            <a:r>
              <a:rPr lang="en-US" sz="1800" dirty="0">
                <a:solidFill>
                  <a:srgbClr val="000000"/>
                </a:solidFill>
                <a:latin typeface="Catamaran" pitchFamily="2" charset="77"/>
                <a:cs typeface="Catamaran" pitchFamily="2" charset="77"/>
                <a:sym typeface="Arial"/>
              </a:rPr>
              <a:t>), religion, </a:t>
            </a:r>
            <a:r>
              <a:rPr lang="en-US" sz="1800" dirty="0" err="1">
                <a:solidFill>
                  <a:srgbClr val="000000"/>
                </a:solidFill>
                <a:latin typeface="Catamaran" pitchFamily="2" charset="77"/>
                <a:cs typeface="Catamaran" pitchFamily="2" charset="77"/>
                <a:sym typeface="Arial"/>
              </a:rPr>
              <a:t>sexo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discapacidad</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edad</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estado</a:t>
            </a:r>
            <a:r>
              <a:rPr lang="en-US" sz="1800" dirty="0">
                <a:solidFill>
                  <a:srgbClr val="000000"/>
                </a:solidFill>
                <a:latin typeface="Catamaran" pitchFamily="2" charset="77"/>
                <a:cs typeface="Catamaran" pitchFamily="2" charset="77"/>
                <a:sym typeface="Arial"/>
              </a:rPr>
              <a:t> civil, </a:t>
            </a:r>
            <a:r>
              <a:rPr lang="en-US" sz="1800" dirty="0" err="1">
                <a:solidFill>
                  <a:srgbClr val="000000"/>
                </a:solidFill>
                <a:latin typeface="Catamaran" pitchFamily="2" charset="77"/>
                <a:cs typeface="Catamaran" pitchFamily="2" charset="77"/>
                <a:sym typeface="Arial"/>
              </a:rPr>
              <a:t>estado</a:t>
            </a:r>
            <a:r>
              <a:rPr lang="en-US" sz="1800" dirty="0">
                <a:solidFill>
                  <a:srgbClr val="000000"/>
                </a:solidFill>
                <a:latin typeface="Catamaran" pitchFamily="2" charset="77"/>
                <a:cs typeface="Catamaran" pitchFamily="2" charset="77"/>
                <a:sym typeface="Arial"/>
              </a:rPr>
              <a:t> familiar / parental, </a:t>
            </a:r>
            <a:r>
              <a:rPr lang="en-US" sz="1800" dirty="0" err="1">
                <a:solidFill>
                  <a:srgbClr val="000000"/>
                </a:solidFill>
                <a:latin typeface="Catamaran" pitchFamily="2" charset="77"/>
                <a:cs typeface="Catamaran" pitchFamily="2" charset="77"/>
                <a:sym typeface="Arial"/>
              </a:rPr>
              <a:t>ingresos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provenientes</a:t>
            </a:r>
            <a:r>
              <a:rPr lang="en-US" sz="1800" dirty="0">
                <a:solidFill>
                  <a:srgbClr val="000000"/>
                </a:solidFill>
                <a:latin typeface="Catamaran" pitchFamily="2" charset="77"/>
                <a:cs typeface="Catamaran" pitchFamily="2" charset="77"/>
                <a:sym typeface="Arial"/>
              </a:rPr>
              <a:t> de un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asistencia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pública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creencias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políticas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represalias</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venganza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haber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participado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anteriormente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actividades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relacionadas</a:t>
            </a:r>
            <a:r>
              <a:rPr lang="en-US" sz="1800" dirty="0">
                <a:solidFill>
                  <a:srgbClr val="000000"/>
                </a:solidFill>
                <a:latin typeface="Catamaran" pitchFamily="2" charset="77"/>
                <a:cs typeface="Catamaran" pitchFamily="2" charset="77"/>
                <a:sym typeface="Arial"/>
              </a:rPr>
              <a:t> con </a:t>
            </a:r>
            <a:r>
              <a:rPr lang="en-US" sz="1800" dirty="0" err="1">
                <a:solidFill>
                  <a:srgbClr val="000000"/>
                </a:solidFill>
                <a:latin typeface="Catamaran" pitchFamily="2" charset="77"/>
                <a:cs typeface="Catamaran" pitchFamily="2" charset="77"/>
                <a:sym typeface="Arial"/>
              </a:rPr>
              <a:t>los</a:t>
            </a:r>
            <a:r>
              <a:rPr lang="en-US" sz="1800" dirty="0">
                <a:solidFill>
                  <a:srgbClr val="000000"/>
                </a:solidFill>
                <a:latin typeface="Catamaran" pitchFamily="2" charset="77"/>
                <a:cs typeface="Catamaran" pitchFamily="2" charset="77"/>
                <a:sym typeface="Arial"/>
              </a:rPr>
              <a:t> derechos </a:t>
            </a:r>
            <a:r>
              <a:rPr lang="en-US" sz="1800" dirty="0" err="1">
                <a:solidFill>
                  <a:srgbClr val="000000"/>
                </a:solidFill>
                <a:latin typeface="Catamaran" pitchFamily="2" charset="77"/>
                <a:cs typeface="Catamaran" pitchFamily="2" charset="77"/>
                <a:sym typeface="Arial"/>
              </a:rPr>
              <a:t>civiles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cualquier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actividad</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llevado</a:t>
            </a:r>
            <a:r>
              <a:rPr lang="en-US" sz="1800" dirty="0">
                <a:solidFill>
                  <a:srgbClr val="000000"/>
                </a:solidFill>
                <a:latin typeface="Catamaran" pitchFamily="2" charset="77"/>
                <a:cs typeface="Catamaran" pitchFamily="2" charset="77"/>
                <a:sym typeface="Arial"/>
              </a:rPr>
              <a:t> a </a:t>
            </a:r>
            <a:r>
              <a:rPr lang="en-US" sz="1800" dirty="0" err="1">
                <a:solidFill>
                  <a:srgbClr val="000000"/>
                </a:solidFill>
                <a:latin typeface="Catamaran" pitchFamily="2" charset="77"/>
                <a:cs typeface="Catamaran" pitchFamily="2" charset="77"/>
                <a:sym typeface="Arial"/>
              </a:rPr>
              <a:t>cabo</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financiado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el</a:t>
            </a:r>
            <a:r>
              <a:rPr lang="en-US" sz="1800" dirty="0">
                <a:solidFill>
                  <a:srgbClr val="000000"/>
                </a:solidFill>
                <a:latin typeface="Catamaran" pitchFamily="2" charset="77"/>
                <a:cs typeface="Catamaran" pitchFamily="2" charset="77"/>
                <a:sym typeface="Arial"/>
              </a:rPr>
              <a:t> USDA. (No </a:t>
            </a:r>
            <a:r>
              <a:rPr lang="en-US" sz="1800" dirty="0" err="1">
                <a:solidFill>
                  <a:srgbClr val="000000"/>
                </a:solidFill>
                <a:latin typeface="Catamaran" pitchFamily="2" charset="77"/>
                <a:cs typeface="Catamaran" pitchFamily="2" charset="77"/>
                <a:sym typeface="Arial"/>
              </a:rPr>
              <a:t>todas</a:t>
            </a:r>
            <a:r>
              <a:rPr lang="en-US" sz="1800" dirty="0">
                <a:solidFill>
                  <a:srgbClr val="000000"/>
                </a:solidFill>
                <a:latin typeface="Catamaran" pitchFamily="2" charset="77"/>
                <a:cs typeface="Catamaran" pitchFamily="2" charset="77"/>
                <a:sym typeface="Arial"/>
              </a:rPr>
              <a:t> las </a:t>
            </a:r>
            <a:r>
              <a:rPr lang="en-US" sz="1800" dirty="0" err="1">
                <a:solidFill>
                  <a:srgbClr val="000000"/>
                </a:solidFill>
                <a:latin typeface="Catamaran" pitchFamily="2" charset="77"/>
                <a:cs typeface="Catamaran" pitchFamily="2" charset="77"/>
                <a:sym typeface="Arial"/>
              </a:rPr>
              <a:t>causas</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discriminación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prohibidas</a:t>
            </a:r>
            <a:r>
              <a:rPr lang="en-US" sz="1800" dirty="0">
                <a:solidFill>
                  <a:srgbClr val="000000"/>
                </a:solidFill>
                <a:latin typeface="Catamaran" pitchFamily="2" charset="77"/>
                <a:cs typeface="Catamaran" pitchFamily="2" charset="77"/>
                <a:sym typeface="Arial"/>
              </a:rPr>
              <a:t> se </a:t>
            </a:r>
            <a:r>
              <a:rPr lang="en-US" sz="1800" dirty="0" err="1">
                <a:solidFill>
                  <a:srgbClr val="000000"/>
                </a:solidFill>
                <a:latin typeface="Catamaran" pitchFamily="2" charset="77"/>
                <a:cs typeface="Catamaran" pitchFamily="2" charset="77"/>
                <a:sym typeface="Arial"/>
              </a:rPr>
              <a:t>aplican</a:t>
            </a:r>
            <a:r>
              <a:rPr lang="en-US" sz="1800" dirty="0">
                <a:solidFill>
                  <a:srgbClr val="000000"/>
                </a:solidFill>
                <a:latin typeface="Catamaran" pitchFamily="2" charset="77"/>
                <a:cs typeface="Catamaran" pitchFamily="2" charset="77"/>
                <a:sym typeface="Arial"/>
              </a:rPr>
              <a:t> a </a:t>
            </a:r>
            <a:r>
              <a:rPr lang="en-US" sz="1800" dirty="0" err="1">
                <a:solidFill>
                  <a:srgbClr val="000000"/>
                </a:solidFill>
                <a:latin typeface="Catamaran" pitchFamily="2" charset="77"/>
                <a:cs typeface="Catamaran" pitchFamily="2" charset="77"/>
                <a:sym typeface="Arial"/>
              </a:rPr>
              <a:t>todos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los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programas</a:t>
            </a:r>
            <a:r>
              <a:rPr lang="en-US" sz="1800" dirty="0">
                <a:solidFill>
                  <a:srgbClr val="000000"/>
                </a:solidFill>
                <a:latin typeface="Catamaran" pitchFamily="2" charset="77"/>
                <a:cs typeface="Catamaran" pitchFamily="2" charset="77"/>
                <a:sym typeface="Arial"/>
              </a:rPr>
              <a:t>).</a:t>
            </a:r>
          </a:p>
          <a:p>
            <a:pPr marL="0" indent="0">
              <a:lnSpc>
                <a:spcPct val="120000"/>
              </a:lnSpc>
              <a:buNone/>
            </a:pPr>
            <a:endParaRPr lang="en-US" sz="1800" dirty="0">
              <a:solidFill>
                <a:srgbClr val="000000"/>
              </a:solidFill>
              <a:latin typeface="Catamaran" pitchFamily="2" charset="77"/>
              <a:cs typeface="Catamaran" pitchFamily="2" charset="77"/>
              <a:sym typeface="Arial"/>
            </a:endParaRPr>
          </a:p>
          <a:p>
            <a:pPr marL="0" indent="0">
              <a:lnSpc>
                <a:spcPct val="120000"/>
              </a:lnSpc>
              <a:buNone/>
            </a:pPr>
            <a:r>
              <a:rPr lang="en-US" sz="1800" dirty="0">
                <a:solidFill>
                  <a:srgbClr val="000000"/>
                </a:solidFill>
                <a:latin typeface="Catamaran" pitchFamily="2" charset="77"/>
                <a:cs typeface="Catamaran" pitchFamily="2" charset="77"/>
                <a:sym typeface="Arial"/>
              </a:rPr>
              <a:t>La </a:t>
            </a:r>
            <a:r>
              <a:rPr lang="en-US" sz="1800" dirty="0" err="1">
                <a:solidFill>
                  <a:srgbClr val="000000"/>
                </a:solidFill>
                <a:latin typeface="Catamaran" pitchFamily="2" charset="77"/>
                <a:cs typeface="Catamaran" pitchFamily="2" charset="77"/>
                <a:sym typeface="Arial"/>
              </a:rPr>
              <a:t>información</a:t>
            </a:r>
            <a:r>
              <a:rPr lang="en-US" sz="1800" dirty="0">
                <a:solidFill>
                  <a:srgbClr val="000000"/>
                </a:solidFill>
                <a:latin typeface="Catamaran" pitchFamily="2" charset="77"/>
                <a:cs typeface="Catamaran" pitchFamily="2" charset="77"/>
                <a:sym typeface="Arial"/>
              </a:rPr>
              <a:t> del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puede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estar</a:t>
            </a:r>
            <a:r>
              <a:rPr lang="en-US" sz="1800" dirty="0">
                <a:solidFill>
                  <a:srgbClr val="000000"/>
                </a:solidFill>
                <a:latin typeface="Catamaran" pitchFamily="2" charset="77"/>
                <a:cs typeface="Catamaran" pitchFamily="2" charset="77"/>
                <a:sym typeface="Arial"/>
              </a:rPr>
              <a:t> disponible </a:t>
            </a:r>
            <a:r>
              <a:rPr lang="en-US" sz="1800" dirty="0" err="1">
                <a:solidFill>
                  <a:srgbClr val="000000"/>
                </a:solidFill>
                <a:latin typeface="Catamaran" pitchFamily="2" charset="77"/>
                <a:cs typeface="Catamaran" pitchFamily="2" charset="77"/>
                <a:sym typeface="Arial"/>
              </a:rPr>
              <a:t>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idiomas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distintos</a:t>
            </a:r>
            <a:r>
              <a:rPr lang="en-US" sz="1800" dirty="0">
                <a:solidFill>
                  <a:srgbClr val="000000"/>
                </a:solidFill>
                <a:latin typeface="Catamaran" pitchFamily="2" charset="77"/>
                <a:cs typeface="Catamaran" pitchFamily="2" charset="77"/>
                <a:sym typeface="Arial"/>
              </a:rPr>
              <a:t> al </a:t>
            </a:r>
            <a:r>
              <a:rPr lang="en-US" sz="1800" dirty="0" err="1">
                <a:solidFill>
                  <a:srgbClr val="000000"/>
                </a:solidFill>
                <a:latin typeface="Catamaran" pitchFamily="2" charset="77"/>
                <a:cs typeface="Catamaran" pitchFamily="2" charset="77"/>
                <a:sym typeface="Arial"/>
              </a:rPr>
              <a:t>inglés</a:t>
            </a:r>
            <a:r>
              <a:rPr lang="en-US" sz="1800" dirty="0">
                <a:solidFill>
                  <a:srgbClr val="000000"/>
                </a:solidFill>
                <a:latin typeface="Catamaran" pitchFamily="2" charset="77"/>
                <a:cs typeface="Catamaran" pitchFamily="2" charset="77"/>
                <a:sym typeface="Arial"/>
              </a:rPr>
              <a:t>. Las personas con </a:t>
            </a:r>
            <a:r>
              <a:rPr lang="en-US" sz="1800" dirty="0" err="1">
                <a:solidFill>
                  <a:srgbClr val="000000"/>
                </a:solidFill>
                <a:latin typeface="Catamaran" pitchFamily="2" charset="77"/>
                <a:cs typeface="Catamaran" pitchFamily="2" charset="77"/>
                <a:sym typeface="Arial"/>
              </a:rPr>
              <a:t>discapacidades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que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requieran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medios</a:t>
            </a:r>
            <a:r>
              <a:rPr lang="en-US" sz="1800" dirty="0">
                <a:solidFill>
                  <a:srgbClr val="000000"/>
                </a:solidFill>
                <a:latin typeface="Catamaran" pitchFamily="2" charset="77"/>
                <a:cs typeface="Catamaran" pitchFamily="2" charset="77"/>
                <a:sym typeface="Arial"/>
              </a:rPr>
              <a:t> alternativos de </a:t>
            </a:r>
            <a:r>
              <a:rPr lang="en-US" sz="1800" dirty="0" err="1">
                <a:solidFill>
                  <a:srgbClr val="000000"/>
                </a:solidFill>
                <a:latin typeface="Catamaran" pitchFamily="2" charset="77"/>
                <a:cs typeface="Catamaran" pitchFamily="2" charset="77"/>
                <a:sym typeface="Arial"/>
              </a:rPr>
              <a:t>comunicación</a:t>
            </a:r>
            <a:r>
              <a:rPr lang="en-US" sz="1800" dirty="0">
                <a:solidFill>
                  <a:srgbClr val="000000"/>
                </a:solidFill>
                <a:latin typeface="Catamaran" pitchFamily="2" charset="77"/>
                <a:cs typeface="Catamaran" pitchFamily="2" charset="77"/>
                <a:sym typeface="Arial"/>
              </a:rPr>
              <a:t> para </a:t>
            </a:r>
            <a:r>
              <a:rPr lang="en-US" sz="1800" dirty="0" err="1">
                <a:solidFill>
                  <a:srgbClr val="000000"/>
                </a:solidFill>
                <a:latin typeface="Catamaran" pitchFamily="2" charset="77"/>
                <a:cs typeface="Catamaran" pitchFamily="2" charset="77"/>
                <a:sym typeface="Arial"/>
              </a:rPr>
              <a:t>obtener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información</a:t>
            </a:r>
            <a:r>
              <a:rPr lang="en-US" sz="1800" dirty="0">
                <a:solidFill>
                  <a:srgbClr val="000000"/>
                </a:solidFill>
                <a:latin typeface="Catamaran" pitchFamily="2" charset="77"/>
                <a:cs typeface="Catamaran" pitchFamily="2" charset="77"/>
                <a:sym typeface="Arial"/>
              </a:rPr>
              <a:t> del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(p. </a:t>
            </a:r>
            <a:r>
              <a:rPr lang="en-US" sz="1800" dirty="0" err="1">
                <a:solidFill>
                  <a:srgbClr val="000000"/>
                </a:solidFill>
                <a:latin typeface="Catamaran" pitchFamily="2" charset="77"/>
                <a:cs typeface="Catamaran" pitchFamily="2" charset="77"/>
                <a:sym typeface="Arial"/>
              </a:rPr>
              <a:t>ej</a:t>
            </a:r>
            <a:r>
              <a:rPr lang="en-US" sz="1800" dirty="0">
                <a:solidFill>
                  <a:srgbClr val="000000"/>
                </a:solidFill>
                <a:latin typeface="Catamaran" pitchFamily="2" charset="77"/>
                <a:cs typeface="Catamaran" pitchFamily="2" charset="77"/>
                <a:sym typeface="Arial"/>
              </a:rPr>
              <a:t>., braille, </a:t>
            </a:r>
            <a:r>
              <a:rPr lang="en-US" sz="1800" dirty="0" err="1">
                <a:solidFill>
                  <a:srgbClr val="000000"/>
                </a:solidFill>
                <a:latin typeface="Catamaran" pitchFamily="2" charset="77"/>
                <a:cs typeface="Catamaran" pitchFamily="2" charset="77"/>
                <a:sym typeface="Arial"/>
              </a:rPr>
              <a:t>letra</a:t>
            </a:r>
            <a:r>
              <a:rPr lang="en-US" sz="1800" dirty="0">
                <a:solidFill>
                  <a:srgbClr val="000000"/>
                </a:solidFill>
                <a:latin typeface="Catamaran" pitchFamily="2" charset="77"/>
                <a:cs typeface="Catamaran" pitchFamily="2" charset="77"/>
                <a:sym typeface="Arial"/>
              </a:rPr>
              <a:t> grande, </a:t>
            </a:r>
            <a:r>
              <a:rPr lang="en-US" sz="1800" dirty="0" err="1">
                <a:solidFill>
                  <a:srgbClr val="000000"/>
                </a:solidFill>
                <a:latin typeface="Catamaran" pitchFamily="2" charset="77"/>
                <a:cs typeface="Catamaran" pitchFamily="2" charset="77"/>
                <a:sym typeface="Arial"/>
              </a:rPr>
              <a:t>cintas</a:t>
            </a:r>
            <a:r>
              <a:rPr lang="en-US" sz="1800" dirty="0">
                <a:solidFill>
                  <a:srgbClr val="000000"/>
                </a:solidFill>
                <a:latin typeface="Catamaran" pitchFamily="2" charset="77"/>
                <a:cs typeface="Catamaran" pitchFamily="2" charset="77"/>
                <a:sym typeface="Arial"/>
              </a:rPr>
              <a:t> de audio y </a:t>
            </a:r>
            <a:r>
              <a:rPr lang="en-US" sz="1800" dirty="0" err="1">
                <a:solidFill>
                  <a:srgbClr val="000000"/>
                </a:solidFill>
                <a:latin typeface="Catamaran" pitchFamily="2" charset="77"/>
                <a:cs typeface="Catamaran" pitchFamily="2" charset="77"/>
                <a:sym typeface="Arial"/>
              </a:rPr>
              <a:t>lenguaje</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señas</a:t>
            </a:r>
            <a:r>
              <a:rPr lang="en-US" sz="1800" dirty="0">
                <a:solidFill>
                  <a:srgbClr val="000000"/>
                </a:solidFill>
                <a:latin typeface="Catamaran" pitchFamily="2" charset="77"/>
                <a:cs typeface="Catamaran" pitchFamily="2" charset="77"/>
                <a:sym typeface="Arial"/>
              </a:rPr>
              <a:t> americano) </a:t>
            </a:r>
            <a:r>
              <a:rPr lang="en-US" sz="1800" dirty="0" err="1">
                <a:solidFill>
                  <a:srgbClr val="000000"/>
                </a:solidFill>
                <a:latin typeface="Catamaran" pitchFamily="2" charset="77"/>
                <a:cs typeface="Catamaran" pitchFamily="2" charset="77"/>
                <a:sym typeface="Arial"/>
              </a:rPr>
              <a:t>deben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comunicarse</a:t>
            </a:r>
            <a:r>
              <a:rPr lang="en-US" sz="1800" dirty="0">
                <a:solidFill>
                  <a:srgbClr val="000000"/>
                </a:solidFill>
                <a:latin typeface="Catamaran" pitchFamily="2" charset="77"/>
                <a:cs typeface="Catamaran" pitchFamily="2" charset="77"/>
                <a:sym typeface="Arial"/>
              </a:rPr>
              <a:t> con la </a:t>
            </a:r>
            <a:r>
              <a:rPr lang="en-US" sz="1800" dirty="0" err="1">
                <a:solidFill>
                  <a:srgbClr val="000000"/>
                </a:solidFill>
                <a:latin typeface="Catamaran" pitchFamily="2" charset="77"/>
                <a:cs typeface="Catamaran" pitchFamily="2" charset="77"/>
                <a:sym typeface="Arial"/>
              </a:rPr>
              <a:t>agencia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estatal</a:t>
            </a:r>
            <a:r>
              <a:rPr lang="en-US" sz="1800" dirty="0">
                <a:solidFill>
                  <a:srgbClr val="000000"/>
                </a:solidFill>
                <a:latin typeface="Catamaran" pitchFamily="2" charset="77"/>
                <a:cs typeface="Catamaran" pitchFamily="2" charset="77"/>
                <a:sym typeface="Arial"/>
              </a:rPr>
              <a:t> o local </a:t>
            </a:r>
            <a:r>
              <a:rPr lang="en-US" sz="1800" dirty="0" err="1">
                <a:solidFill>
                  <a:srgbClr val="000000"/>
                </a:solidFill>
                <a:latin typeface="Catamaran" pitchFamily="2" charset="77"/>
                <a:cs typeface="Catamaran" pitchFamily="2" charset="77"/>
                <a:sym typeface="Arial"/>
              </a:rPr>
              <a:t>responsable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que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administra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el</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comunicarse</a:t>
            </a:r>
            <a:r>
              <a:rPr lang="en-US" sz="1800" dirty="0">
                <a:solidFill>
                  <a:srgbClr val="000000"/>
                </a:solidFill>
                <a:latin typeface="Catamaran" pitchFamily="2" charset="77"/>
                <a:cs typeface="Catamaran" pitchFamily="2" charset="77"/>
                <a:sym typeface="Arial"/>
              </a:rPr>
              <a:t> con </a:t>
            </a:r>
            <a:r>
              <a:rPr lang="en-US" sz="1800" dirty="0" err="1">
                <a:solidFill>
                  <a:srgbClr val="000000"/>
                </a:solidFill>
                <a:latin typeface="Catamaran" pitchFamily="2" charset="77"/>
                <a:cs typeface="Catamaran" pitchFamily="2" charset="77"/>
                <a:sym typeface="Arial"/>
              </a:rPr>
              <a:t>el</a:t>
            </a:r>
            <a:r>
              <a:rPr lang="en-US" sz="1800" dirty="0">
                <a:solidFill>
                  <a:srgbClr val="000000"/>
                </a:solidFill>
                <a:latin typeface="Catamaran" pitchFamily="2" charset="77"/>
                <a:cs typeface="Catamaran" pitchFamily="2" charset="77"/>
                <a:sym typeface="Arial"/>
              </a:rPr>
              <a:t> USDA a </a:t>
            </a:r>
            <a:r>
              <a:rPr lang="en-US" sz="1800" dirty="0" err="1">
                <a:solidFill>
                  <a:srgbClr val="000000"/>
                </a:solidFill>
                <a:latin typeface="Catamaran" pitchFamily="2" charset="77"/>
                <a:cs typeface="Catamaran" pitchFamily="2" charset="77"/>
                <a:sym typeface="Arial"/>
              </a:rPr>
              <a:t>través</a:t>
            </a:r>
            <a:r>
              <a:rPr lang="en-US" sz="1800" dirty="0">
                <a:solidFill>
                  <a:srgbClr val="000000"/>
                </a:solidFill>
                <a:latin typeface="Catamaran" pitchFamily="2" charset="77"/>
                <a:cs typeface="Catamaran" pitchFamily="2" charset="77"/>
                <a:sym typeface="Arial"/>
              </a:rPr>
              <a:t> del Servicio de </a:t>
            </a:r>
            <a:r>
              <a:rPr lang="en-US" sz="1800" dirty="0" err="1">
                <a:solidFill>
                  <a:srgbClr val="000000"/>
                </a:solidFill>
                <a:latin typeface="Catamaran" pitchFamily="2" charset="77"/>
                <a:cs typeface="Catamaran" pitchFamily="2" charset="77"/>
                <a:sym typeface="Arial"/>
              </a:rPr>
              <a:t>Retransmisión</a:t>
            </a:r>
            <a:r>
              <a:rPr lang="en-US" sz="1800" dirty="0">
                <a:solidFill>
                  <a:srgbClr val="000000"/>
                </a:solidFill>
                <a:latin typeface="Catamaran" pitchFamily="2" charset="77"/>
                <a:cs typeface="Catamaran" pitchFamily="2" charset="77"/>
                <a:sym typeface="Arial"/>
              </a:rPr>
              <a:t> de Telecomunicaciones al 711 (</a:t>
            </a:r>
            <a:r>
              <a:rPr lang="en-US" sz="1800" dirty="0" err="1">
                <a:solidFill>
                  <a:srgbClr val="000000"/>
                </a:solidFill>
                <a:latin typeface="Catamaran" pitchFamily="2" charset="77"/>
                <a:cs typeface="Catamaran" pitchFamily="2" charset="77"/>
                <a:sym typeface="Arial"/>
              </a:rPr>
              <a:t>voz</a:t>
            </a:r>
            <a:r>
              <a:rPr lang="en-US" sz="1800" dirty="0">
                <a:solidFill>
                  <a:srgbClr val="000000"/>
                </a:solidFill>
                <a:latin typeface="Catamaran" pitchFamily="2" charset="77"/>
                <a:cs typeface="Catamaran" pitchFamily="2" charset="77"/>
                <a:sym typeface="Arial"/>
              </a:rPr>
              <a:t> y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1108603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abf99d610a_3_21"/>
          <p:cNvSpPr txBox="1">
            <a:spLocks noGrp="1"/>
          </p:cNvSpPr>
          <p:nvPr>
            <p:ph type="body" idx="1"/>
          </p:nvPr>
        </p:nvSpPr>
        <p:spPr>
          <a:xfrm>
            <a:off x="0" y="1454248"/>
            <a:ext cx="9144000" cy="1873496"/>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3600" noProof="0" dirty="0"/>
              <a:t>Parte III:</a:t>
            </a:r>
          </a:p>
          <a:p>
            <a:pPr marL="152400" lvl="0" indent="0" algn="ctr" rtl="0">
              <a:lnSpc>
                <a:spcPct val="115000"/>
              </a:lnSpc>
              <a:spcBef>
                <a:spcPts val="0"/>
              </a:spcBef>
              <a:spcAft>
                <a:spcPts val="0"/>
              </a:spcAft>
              <a:buSzPts val="1200"/>
              <a:buNone/>
            </a:pPr>
            <a:r>
              <a:rPr lang="es-MX" sz="3600" noProof="0" dirty="0"/>
              <a:t>Consideraciones Legales y Culturales:</a:t>
            </a:r>
          </a:p>
          <a:p>
            <a:pPr marL="152400" lvl="0" indent="0" algn="ctr" rtl="0">
              <a:lnSpc>
                <a:spcPct val="115000"/>
              </a:lnSpc>
              <a:spcBef>
                <a:spcPts val="0"/>
              </a:spcBef>
              <a:spcAft>
                <a:spcPts val="0"/>
              </a:spcAft>
              <a:buSzPts val="1200"/>
              <a:buNone/>
            </a:pPr>
            <a:r>
              <a:rPr lang="es-MX" sz="3600" noProof="0" dirty="0"/>
              <a:t>Ambas son Importantes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2" name="Google Shape;422;p2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lang="es-MX" sz="2200" b="0" i="0" u="none" strike="noStrike" cap="none" noProof="0" dirty="0">
              <a:solidFill>
                <a:schemeClr val="dk1"/>
              </a:solidFill>
              <a:latin typeface="Avenir"/>
              <a:ea typeface="Avenir"/>
              <a:cs typeface="Avenir"/>
              <a:sym typeface="Avenir"/>
            </a:endParaRPr>
          </a:p>
          <a:p>
            <a:pPr marL="457200" lvl="0" indent="-228600" algn="l" rtl="0">
              <a:lnSpc>
                <a:spcPct val="115000"/>
              </a:lnSpc>
              <a:spcBef>
                <a:spcPts val="0"/>
              </a:spcBef>
              <a:spcAft>
                <a:spcPts val="0"/>
              </a:spcAft>
              <a:buClr>
                <a:srgbClr val="000000"/>
              </a:buClr>
              <a:buSzPts val="1200"/>
              <a:buNone/>
            </a:pPr>
            <a:endParaRPr lang="es-MX" noProof="0" dirty="0"/>
          </a:p>
        </p:txBody>
      </p:sp>
      <p:sp>
        <p:nvSpPr>
          <p:cNvPr id="424" name="Google Shape;424;p25"/>
          <p:cNvSpPr txBox="1">
            <a:spLocks noGrp="1"/>
          </p:cNvSpPr>
          <p:nvPr>
            <p:ph type="body" idx="2"/>
          </p:nvPr>
        </p:nvSpPr>
        <p:spPr>
          <a:xfrm>
            <a:off x="925512" y="2263406"/>
            <a:ext cx="7292975" cy="884238"/>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s-MX" sz="3200" noProof="0" dirty="0"/>
              <a:t>Para prevenir los problemas asociados con la propiedad de herederos, ¿solo se necesita un testamento?</a:t>
            </a:r>
          </a:p>
          <a:p>
            <a:pPr marL="457200" lvl="0" indent="-228600" algn="l" rtl="0">
              <a:lnSpc>
                <a:spcPct val="115000"/>
              </a:lnSpc>
              <a:spcBef>
                <a:spcPts val="0"/>
              </a:spcBef>
              <a:spcAft>
                <a:spcPts val="0"/>
              </a:spcAft>
              <a:buSzPts val="1200"/>
              <a:buNone/>
            </a:pPr>
            <a:r>
              <a:rPr lang="es-MX" sz="3200" noProof="0" dirty="0"/>
              <a:t>				SÍ y NO</a:t>
            </a:r>
          </a:p>
        </p:txBody>
      </p:sp>
      <p:sp>
        <p:nvSpPr>
          <p:cNvPr id="425" name="Google Shape;425;p25"/>
          <p:cNvSpPr txBox="1">
            <a:spLocks noGrp="1"/>
          </p:cNvSpPr>
          <p:nvPr>
            <p:ph type="ctrTitle" idx="4294967295"/>
          </p:nvPr>
        </p:nvSpPr>
        <p:spPr>
          <a:xfrm>
            <a:off x="0" y="628650"/>
            <a:ext cx="5389563" cy="48736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MX" sz="3200" noProof="0" dirty="0">
                <a:solidFill>
                  <a:schemeClr val="lt1"/>
                </a:solidFill>
              </a:rPr>
              <a:t>Pregunta</a:t>
            </a:r>
            <a:r>
              <a:rPr lang="es-MX" sz="3200" b="1" i="0" u="none" strike="noStrike" cap="none" noProof="0" dirty="0">
                <a:solidFill>
                  <a:schemeClr val="lt1"/>
                </a:solidFill>
                <a:latin typeface="Livvic"/>
                <a:ea typeface="Livvic"/>
                <a:cs typeface="Livvic"/>
                <a:sym typeface="Livvic"/>
              </a:rPr>
              <a:t>:</a:t>
            </a:r>
            <a:endParaRPr lang="es-MX" sz="3600" b="1" i="0" u="none" strike="noStrike" cap="none" noProof="0" dirty="0">
              <a:solidFill>
                <a:schemeClr val="lt1"/>
              </a:solidFill>
              <a:latin typeface="Livvic"/>
              <a:ea typeface="Livvic"/>
              <a:cs typeface="Livvic"/>
              <a:sym typeface="Livvic"/>
            </a:endParaRPr>
          </a:p>
        </p:txBody>
      </p:sp>
      <p:pic>
        <p:nvPicPr>
          <p:cNvPr id="426" name="Google Shape;426;p25" descr="Text, letter  Description automatically generated"/>
          <p:cNvPicPr preferRelativeResize="0"/>
          <p:nvPr/>
        </p:nvPicPr>
        <p:blipFill rotWithShape="1">
          <a:blip r:embed="rId3">
            <a:alphaModFix/>
          </a:blip>
          <a:srcRect/>
          <a:stretch/>
        </p:blipFill>
        <p:spPr>
          <a:xfrm>
            <a:off x="6890340" y="222855"/>
            <a:ext cx="2253660" cy="141738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6">
            <a:extLst>
              <a:ext uri="{C183D7F6-B498-43B3-948B-1728B52AA6E4}">
                <adec:decorative xmlns:adec="http://schemas.microsoft.com/office/drawing/2017/decorative" val="1"/>
              </a:ext>
            </a:extLst>
          </p:cNvPr>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32" name="Google Shape;432;p26"/>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33" name="Google Shape;433;p26"/>
          <p:cNvSpPr txBox="1">
            <a:spLocks noGrp="1"/>
          </p:cNvSpPr>
          <p:nvPr>
            <p:ph type="title"/>
          </p:nvPr>
        </p:nvSpPr>
        <p:spPr>
          <a:xfrm>
            <a:off x="220641" y="101418"/>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000" noProof="0" dirty="0">
                <a:solidFill>
                  <a:schemeClr val="lt1"/>
                </a:solidFill>
              </a:rPr>
              <a:t>Estrategias que Compiten entre Sí</a:t>
            </a:r>
          </a:p>
        </p:txBody>
      </p:sp>
      <p:sp>
        <p:nvSpPr>
          <p:cNvPr id="434" name="Google Shape;434;p26"/>
          <p:cNvSpPr txBox="1">
            <a:spLocks noGrp="1"/>
          </p:cNvSpPr>
          <p:nvPr>
            <p:ph type="subTitle" idx="4294967295"/>
          </p:nvPr>
        </p:nvSpPr>
        <p:spPr>
          <a:xfrm flipH="1">
            <a:off x="4657725" y="706271"/>
            <a:ext cx="4437062" cy="422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lt1"/>
              </a:buClr>
              <a:buSzPts val="1200"/>
              <a:buFont typeface="Catamaran Light"/>
              <a:buNone/>
            </a:pPr>
            <a:r>
              <a:rPr lang="es-MX" sz="1600" b="1" i="0" u="none" strike="noStrike" cap="none" noProof="0" dirty="0">
                <a:solidFill>
                  <a:schemeClr val="lt1"/>
                </a:solidFill>
                <a:latin typeface="Catamaran Light"/>
                <a:ea typeface="Catamaran Light"/>
                <a:cs typeface="Catamaran Light"/>
                <a:sym typeface="Catamaran Light"/>
              </a:rPr>
              <a:t>SÍ: </a:t>
            </a:r>
            <a:r>
              <a:rPr lang="es-MX" sz="1600" i="0" u="none" strike="noStrike" cap="none" noProof="0" dirty="0">
                <a:solidFill>
                  <a:schemeClr val="lt1"/>
                </a:solidFill>
                <a:latin typeface="Catamaran Light"/>
                <a:ea typeface="Catamaran Light"/>
                <a:cs typeface="Catamaran Light"/>
                <a:sym typeface="Catamaran Light"/>
              </a:rPr>
              <a:t>Un testamento debidamente ejecutado, redactado conforme a la ley estatal y que divida la tierra en superficies o parcelas específicas, puede asegurar el título de propiedad de una generación a la siguiente.(No usar frases como “para todos mis hijos” sin especificar la extensión de cada parcela.)</a:t>
            </a:r>
          </a:p>
          <a:p>
            <a:pPr marL="0" marR="0" lvl="0" indent="0" algn="l" rtl="0">
              <a:lnSpc>
                <a:spcPct val="115000"/>
              </a:lnSpc>
              <a:spcBef>
                <a:spcPts val="1600"/>
              </a:spcBef>
              <a:spcAft>
                <a:spcPts val="0"/>
              </a:spcAft>
              <a:buClr>
                <a:schemeClr val="lt1"/>
              </a:buClr>
              <a:buSzPts val="1200"/>
              <a:buFont typeface="Catamaran Light"/>
              <a:buNone/>
            </a:pPr>
            <a:r>
              <a:rPr lang="es-MX" sz="1600" b="1" i="0" u="none" strike="noStrike" cap="none" noProof="0" dirty="0">
                <a:solidFill>
                  <a:schemeClr val="lt1"/>
                </a:solidFill>
                <a:latin typeface="Catamaran Light"/>
                <a:ea typeface="Catamaran Light"/>
                <a:cs typeface="Catamaran Light"/>
                <a:sym typeface="Catamaran Light"/>
              </a:rPr>
              <a:t>NO</a:t>
            </a:r>
            <a:r>
              <a:rPr lang="es-MX" sz="1600" b="0" i="0" u="none" strike="noStrike" cap="none" noProof="0" dirty="0">
                <a:solidFill>
                  <a:schemeClr val="lt1"/>
                </a:solidFill>
                <a:latin typeface="Catamaran Light"/>
                <a:ea typeface="Catamaran Light"/>
                <a:cs typeface="Catamaran Light"/>
                <a:sym typeface="Catamaran Light"/>
              </a:rPr>
              <a:t>: Un testamento debidamente ejecutado no es la única manera de transferir la propiedad de una generación a la siguiente.</a:t>
            </a:r>
          </a:p>
          <a:p>
            <a:pPr marL="0" marR="0" lvl="0" indent="0" algn="l" rtl="0">
              <a:lnSpc>
                <a:spcPct val="115000"/>
              </a:lnSpc>
              <a:spcBef>
                <a:spcPts val="1600"/>
              </a:spcBef>
              <a:spcAft>
                <a:spcPts val="0"/>
              </a:spcAft>
              <a:buClr>
                <a:schemeClr val="lt1"/>
              </a:buClr>
              <a:buSzPts val="1200"/>
              <a:buFont typeface="Catamaran Light"/>
              <a:buNone/>
            </a:pPr>
            <a:r>
              <a:rPr lang="es-MX" sz="1600" b="0" i="0" u="none" strike="noStrike" cap="none" noProof="0" dirty="0">
                <a:solidFill>
                  <a:schemeClr val="lt1"/>
                </a:solidFill>
                <a:latin typeface="Catamaran Light"/>
                <a:ea typeface="Catamaran Light"/>
                <a:cs typeface="Catamaran Light"/>
                <a:sym typeface="Catamaran Light"/>
              </a:rPr>
              <a:t>La primera acción es una consideración legal y la segunda es una consideración cultural.</a:t>
            </a:r>
          </a:p>
        </p:txBody>
      </p:sp>
      <p:sp>
        <p:nvSpPr>
          <p:cNvPr id="435" name="Google Shape;435;p26"/>
          <p:cNvSpPr/>
          <p:nvPr/>
        </p:nvSpPr>
        <p:spPr>
          <a:xfrm>
            <a:off x="220641" y="1377600"/>
            <a:ext cx="4059900" cy="2635500"/>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7">
            <a:extLst>
              <a:ext uri="{C183D7F6-B498-43B3-948B-1728B52AA6E4}">
                <adec:decorative xmlns:adec="http://schemas.microsoft.com/office/drawing/2017/decorative" val="1"/>
              </a:ext>
            </a:extLst>
          </p:cNvPr>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441" name="Google Shape;441;p27"/>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42" name="Google Shape;442;p27"/>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Consideraciones Legales</a:t>
            </a:r>
          </a:p>
        </p:txBody>
      </p:sp>
      <p:sp>
        <p:nvSpPr>
          <p:cNvPr id="443" name="Google Shape;443;p27"/>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lt1"/>
              </a:buClr>
              <a:buSzPts val="2400"/>
              <a:buNone/>
            </a:pPr>
            <a:r>
              <a:rPr lang="es-MX" sz="2400" b="1" i="0" u="none" strike="noStrike" cap="none" noProof="0" dirty="0">
                <a:solidFill>
                  <a:schemeClr val="lt1"/>
                </a:solidFill>
                <a:latin typeface="Catamaran Light"/>
                <a:ea typeface="Catamaran Light"/>
                <a:cs typeface="Catamaran Light"/>
                <a:sym typeface="Catamaran Light"/>
              </a:rPr>
              <a:t>Los obstáculos para transferir la tierra como estrategia legal incluyen:</a:t>
            </a:r>
          </a:p>
          <a:p>
            <a:pPr marL="0" marR="0" lvl="0" indent="0" algn="l" rtl="0">
              <a:lnSpc>
                <a:spcPct val="115000"/>
              </a:lnSpc>
              <a:spcBef>
                <a:spcPts val="1600"/>
              </a:spcBef>
              <a:spcAft>
                <a:spcPts val="0"/>
              </a:spcAft>
              <a:buClr>
                <a:schemeClr val="lt1"/>
              </a:buClr>
              <a:buSzPts val="2400"/>
              <a:buNone/>
            </a:pPr>
            <a:r>
              <a:rPr lang="es-MX" sz="2400" i="0" u="none" strike="noStrike" cap="none" noProof="0" dirty="0">
                <a:solidFill>
                  <a:schemeClr val="lt1"/>
                </a:solidFill>
                <a:latin typeface="Catamaran Light"/>
                <a:ea typeface="Catamaran Light"/>
                <a:cs typeface="Catamaran Light"/>
                <a:sym typeface="Catamaran Light"/>
              </a:rPr>
              <a:t>Falta de conocimiento sobre los testamentos.</a:t>
            </a:r>
          </a:p>
          <a:p>
            <a:pPr marL="0" marR="0" lvl="0" indent="0" algn="l" rtl="0">
              <a:lnSpc>
                <a:spcPct val="115000"/>
              </a:lnSpc>
              <a:spcBef>
                <a:spcPts val="1600"/>
              </a:spcBef>
              <a:spcAft>
                <a:spcPts val="0"/>
              </a:spcAft>
              <a:buClr>
                <a:schemeClr val="lt1"/>
              </a:buClr>
              <a:buSzPts val="2400"/>
              <a:buNone/>
            </a:pPr>
            <a:r>
              <a:rPr lang="es-MX" sz="2400" i="0" u="none" strike="noStrike" cap="none" noProof="0" dirty="0">
                <a:solidFill>
                  <a:schemeClr val="lt1"/>
                </a:solidFill>
                <a:latin typeface="Catamaran Light"/>
                <a:ea typeface="Catamaran Light"/>
                <a:cs typeface="Catamaran Light"/>
                <a:sym typeface="Catamaran Light"/>
              </a:rPr>
              <a:t>Costos para contratar a un abogado.</a:t>
            </a:r>
          </a:p>
          <a:p>
            <a:pPr marL="0" marR="0" lvl="0" indent="0" algn="l" rtl="0">
              <a:lnSpc>
                <a:spcPct val="115000"/>
              </a:lnSpc>
              <a:spcBef>
                <a:spcPts val="1600"/>
              </a:spcBef>
              <a:spcAft>
                <a:spcPts val="0"/>
              </a:spcAft>
              <a:buClr>
                <a:schemeClr val="lt1"/>
              </a:buClr>
              <a:buSzPts val="2400"/>
              <a:buNone/>
            </a:pPr>
            <a:r>
              <a:rPr lang="es-MX" sz="2400" i="0" u="none" strike="noStrike" cap="none" noProof="0" dirty="0">
                <a:solidFill>
                  <a:schemeClr val="lt1"/>
                </a:solidFill>
                <a:latin typeface="Catamaran Light"/>
                <a:ea typeface="Catamaran Light"/>
                <a:cs typeface="Catamaran Light"/>
                <a:sym typeface="Catamaran Light"/>
              </a:rPr>
              <a:t>Desconfianza en un sistema legal que a menudo ha contribuido a despojar de tierras.</a:t>
            </a:r>
          </a:p>
        </p:txBody>
      </p:sp>
      <p:pic>
        <p:nvPicPr>
          <p:cNvPr id="444" name="Google Shape;444;p27" descr="Text  Description automatically generated"/>
          <p:cNvPicPr preferRelativeResize="0"/>
          <p:nvPr/>
        </p:nvPicPr>
        <p:blipFill rotWithShape="1">
          <a:blip r:embed="rId3">
            <a:alphaModFix/>
          </a:blip>
          <a:srcRect/>
          <a:stretch/>
        </p:blipFill>
        <p:spPr>
          <a:xfrm>
            <a:off x="6029325" y="1767840"/>
            <a:ext cx="2771775" cy="1847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
          <p:cNvSpPr/>
          <p:nvPr/>
        </p:nvSpPr>
        <p:spPr>
          <a:xfrm rot="5400000">
            <a:off x="2537308" y="-1622906"/>
            <a:ext cx="4069385"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450" name="Google Shape;450;p6"/>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51" name="Google Shape;451;p6"/>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400" noProof="0" dirty="0">
                <a:solidFill>
                  <a:schemeClr val="lt1"/>
                </a:solidFill>
              </a:rPr>
              <a:t>Consideraciones culturales</a:t>
            </a:r>
          </a:p>
        </p:txBody>
      </p:sp>
      <p:sp>
        <p:nvSpPr>
          <p:cNvPr id="452" name="Google Shape;452;p6"/>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s-MX" sz="2800" b="1" i="0" u="none" strike="noStrike" cap="none" noProof="0" dirty="0">
                <a:solidFill>
                  <a:schemeClr val="lt1"/>
                </a:solidFill>
                <a:latin typeface="Catamaran Light"/>
                <a:ea typeface="Catamaran Light"/>
                <a:cs typeface="Catamaran Light"/>
                <a:sym typeface="Catamaran Light"/>
              </a:rPr>
              <a:t>Las barreras para transferir tierras como estrategia cultural incluyen:</a:t>
            </a:r>
          </a:p>
          <a:p>
            <a:pPr marL="0" indent="0">
              <a:buClr>
                <a:schemeClr val="lt1"/>
              </a:buClr>
              <a:buNone/>
            </a:pPr>
            <a:r>
              <a:rPr lang="es-MX" sz="2400" i="0" u="none" strike="noStrike" cap="none" noProof="0" dirty="0">
                <a:solidFill>
                  <a:schemeClr val="lt1"/>
                </a:solidFill>
                <a:latin typeface="Catamaran Light"/>
                <a:ea typeface="Catamaran Light"/>
                <a:cs typeface="Catamaran Light"/>
                <a:sym typeface="Catamaran Light"/>
              </a:rPr>
              <a:t>La tierra no es una mercancía para vender.</a:t>
            </a:r>
          </a:p>
          <a:p>
            <a:pPr marL="0" indent="0">
              <a:buClr>
                <a:schemeClr val="lt1"/>
              </a:buClr>
              <a:buNone/>
            </a:pPr>
            <a:r>
              <a:rPr lang="es-MX" sz="2400" i="0" u="none" strike="noStrike" cap="none" noProof="0" dirty="0">
                <a:solidFill>
                  <a:schemeClr val="lt1"/>
                </a:solidFill>
                <a:latin typeface="Catamaran Light"/>
                <a:ea typeface="Catamaran Light"/>
                <a:cs typeface="Catamaran Light"/>
                <a:sym typeface="Catamaran Light"/>
              </a:rPr>
              <a:t>Tabú en torno a hablar de la muerte</a:t>
            </a:r>
          </a:p>
          <a:p>
            <a:pPr marL="0" marR="0" lvl="0" indent="0" algn="l" rtl="0">
              <a:lnSpc>
                <a:spcPct val="115000"/>
              </a:lnSpc>
              <a:spcBef>
                <a:spcPts val="1600"/>
              </a:spcBef>
              <a:spcAft>
                <a:spcPts val="0"/>
              </a:spcAft>
              <a:buClr>
                <a:schemeClr val="lt1"/>
              </a:buClr>
              <a:buSzPts val="2400"/>
              <a:buNone/>
            </a:pPr>
            <a:r>
              <a:rPr lang="es-MX" sz="2400" b="0" i="0" u="none" strike="noStrike" cap="none" noProof="0" dirty="0">
                <a:solidFill>
                  <a:schemeClr val="lt1"/>
                </a:solidFill>
                <a:latin typeface="Catamaran Light"/>
                <a:ea typeface="Catamaran Light"/>
                <a:cs typeface="Catamaran Light"/>
                <a:sym typeface="Catamaran Light"/>
              </a:rPr>
              <a:t>La tierra proporciona un hogar al que todos pueden regresar.</a:t>
            </a:r>
          </a:p>
          <a:p>
            <a:pPr marL="0" marR="0" lvl="0" indent="0" algn="l" rtl="0">
              <a:lnSpc>
                <a:spcPct val="115000"/>
              </a:lnSpc>
              <a:spcBef>
                <a:spcPts val="1600"/>
              </a:spcBef>
              <a:spcAft>
                <a:spcPts val="0"/>
              </a:spcAft>
              <a:buClr>
                <a:schemeClr val="lt1"/>
              </a:buClr>
              <a:buSzPts val="2400"/>
              <a:buNone/>
            </a:pPr>
            <a:r>
              <a:rPr lang="es-MX" sz="2400" b="0" i="0" u="none" strike="noStrike" cap="none" noProof="0" dirty="0">
                <a:solidFill>
                  <a:schemeClr val="lt1"/>
                </a:solidFill>
                <a:latin typeface="Catamaran Light"/>
                <a:ea typeface="Catamaran Light"/>
                <a:cs typeface="Catamaran Light"/>
                <a:sym typeface="Catamaran Light"/>
              </a:rPr>
              <a:t>La tierra brinda una conexión religiosa que debe respetarse. La     historia de la tierra también debe respetarse</a:t>
            </a:r>
            <a:endParaRPr lang="es-MX" sz="2400" noProof="0" dirty="0"/>
          </a:p>
        </p:txBody>
      </p:sp>
      <p:pic>
        <p:nvPicPr>
          <p:cNvPr id="453" name="Google Shape;453;p6"/>
          <p:cNvPicPr preferRelativeResize="0"/>
          <p:nvPr/>
        </p:nvPicPr>
        <p:blipFill rotWithShape="1">
          <a:blip r:embed="rId3">
            <a:alphaModFix/>
          </a:blip>
          <a:srcRect/>
          <a:stretch/>
        </p:blipFill>
        <p:spPr>
          <a:xfrm>
            <a:off x="5860100" y="1696721"/>
            <a:ext cx="2074860" cy="13614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0">
            <a:extLst>
              <a:ext uri="{C183D7F6-B498-43B3-948B-1728B52AA6E4}">
                <adec:decorative xmlns:adec="http://schemas.microsoft.com/office/drawing/2017/decorative" val="1"/>
              </a:ext>
            </a:extLst>
          </p:cNvPr>
          <p:cNvSpPr/>
          <p:nvPr/>
        </p:nvSpPr>
        <p:spPr>
          <a:xfrm rot="5400000">
            <a:off x="2537308" y="-1622906"/>
            <a:ext cx="4069385"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459" name="Google Shape;459;p10"/>
          <p:cNvSpPr/>
          <p:nvPr/>
        </p:nvSpPr>
        <p:spPr>
          <a:xfrm rot="10800000" flipH="1">
            <a:off x="96166" y="79426"/>
            <a:ext cx="663769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60" name="Google Shape;460;p10"/>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400" noProof="0" dirty="0">
                <a:solidFill>
                  <a:schemeClr val="lt1"/>
                </a:solidFill>
              </a:rPr>
              <a:t>Consideraciones culturales, continuación</a:t>
            </a:r>
          </a:p>
        </p:txBody>
      </p:sp>
      <p:sp>
        <p:nvSpPr>
          <p:cNvPr id="461" name="Google Shape;461;p10"/>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indent="0">
              <a:buClr>
                <a:schemeClr val="lt1"/>
              </a:buClr>
              <a:buNone/>
            </a:pPr>
            <a:r>
              <a:rPr lang="es-MX" sz="2800" b="1" noProof="0" dirty="0">
                <a:solidFill>
                  <a:schemeClr val="lt1"/>
                </a:solidFill>
              </a:rPr>
              <a:t>Las barreras para transferir tierras como estrategia cultural incluyen:</a:t>
            </a:r>
          </a:p>
          <a:p>
            <a:pPr marL="342900" indent="-342900">
              <a:lnSpc>
                <a:spcPct val="100000"/>
              </a:lnSpc>
              <a:buClr>
                <a:schemeClr val="lt1"/>
              </a:buClr>
            </a:pPr>
            <a:r>
              <a:rPr lang="es-MX" sz="2400" b="0" i="0" u="none" strike="noStrike" cap="none" noProof="0" dirty="0">
                <a:solidFill>
                  <a:schemeClr val="lt1"/>
                </a:solidFill>
                <a:latin typeface="Catamaran Light"/>
                <a:ea typeface="Catamaran Light"/>
                <a:cs typeface="Catamaran Light"/>
                <a:sym typeface="Catamaran Light"/>
              </a:rPr>
              <a:t>Los herederos que viven más lejos pueden darle menor prioridad a mantener la tierra intacta.</a:t>
            </a:r>
            <a:endParaRPr lang="es-MX" noProof="0" dirty="0"/>
          </a:p>
          <a:p>
            <a:pPr marL="800100" lvl="2" indent="-342900">
              <a:lnSpc>
                <a:spcPct val="100000"/>
              </a:lnSpc>
              <a:buClr>
                <a:schemeClr val="lt1"/>
              </a:buClr>
              <a:buSzPts val="2000"/>
            </a:pPr>
            <a:r>
              <a:rPr lang="es-MX" sz="2400" b="0" i="0" u="none" strike="noStrike" cap="none" noProof="0" dirty="0">
                <a:solidFill>
                  <a:schemeClr val="lt1"/>
                </a:solidFill>
                <a:latin typeface="Catamaran Light"/>
                <a:ea typeface="Catamaran Light"/>
                <a:cs typeface="Catamaran Light"/>
                <a:sym typeface="Catamaran Light"/>
              </a:rPr>
              <a:t>No todos los herederos pueden estar de acuerdo sobre el uso adecuado de la tierra y el acceso a ella.</a:t>
            </a:r>
            <a:endParaRPr lang="es-MX" noProof="0" dirty="0"/>
          </a:p>
          <a:p>
            <a:pPr marL="800100" lvl="2" indent="-342900">
              <a:lnSpc>
                <a:spcPct val="100000"/>
              </a:lnSpc>
              <a:buClr>
                <a:schemeClr val="lt1"/>
              </a:buClr>
              <a:buSzPts val="2000"/>
            </a:pPr>
            <a:r>
              <a:rPr lang="es-MX" sz="2400" b="0" i="0" u="none" strike="noStrike" cap="none" noProof="0" dirty="0">
                <a:solidFill>
                  <a:schemeClr val="lt1"/>
                </a:solidFill>
                <a:latin typeface="Catamaran Light"/>
                <a:ea typeface="Catamaran Light"/>
                <a:cs typeface="Catamaran Light"/>
                <a:sym typeface="Catamaran Light"/>
              </a:rPr>
              <a:t>Las generaciones pueden valorar la tierra de manera diferente.</a:t>
            </a:r>
            <a:endParaRPr lang="es-MX" noProof="0" dirty="0"/>
          </a:p>
        </p:txBody>
      </p:sp>
      <p:pic>
        <p:nvPicPr>
          <p:cNvPr id="462" name="Google Shape;462;p10" descr="A windmill in a field&#10;&#10;AI-generated content may be incorrect."/>
          <p:cNvPicPr preferRelativeResize="0"/>
          <p:nvPr/>
        </p:nvPicPr>
        <p:blipFill rotWithShape="1">
          <a:blip r:embed="rId3">
            <a:alphaModFix/>
          </a:blip>
          <a:srcRect/>
          <a:stretch/>
        </p:blipFill>
        <p:spPr>
          <a:xfrm>
            <a:off x="7122160" y="20063"/>
            <a:ext cx="1678940" cy="126292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28"/>
          <p:cNvSpPr txBox="1">
            <a:spLocks noGrp="1"/>
          </p:cNvSpPr>
          <p:nvPr>
            <p:ph type="title" idx="4294967295"/>
          </p:nvPr>
        </p:nvSpPr>
        <p:spPr>
          <a:xfrm>
            <a:off x="244800" y="273775"/>
            <a:ext cx="8140700" cy="57467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400" noProof="0" dirty="0">
                <a:solidFill>
                  <a:schemeClr val="dk1"/>
                </a:solidFill>
              </a:rPr>
              <a:t>Considere esta cita: “El valor común de la tierra”</a:t>
            </a:r>
          </a:p>
        </p:txBody>
      </p:sp>
      <p:sp>
        <p:nvSpPr>
          <p:cNvPr id="467" name="Google Shape;467;p28"/>
          <p:cNvSpPr txBox="1">
            <a:spLocks noGrp="1"/>
          </p:cNvSpPr>
          <p:nvPr>
            <p:ph type="body" idx="1"/>
          </p:nvPr>
        </p:nvSpPr>
        <p:spPr>
          <a:xfrm>
            <a:off x="320444" y="1136189"/>
            <a:ext cx="8823555" cy="8302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s-MX" sz="2000" b="1" noProof="0" dirty="0">
                <a:solidFill>
                  <a:schemeClr val="dk1"/>
                </a:solidFill>
              </a:rPr>
              <a:t>Para [la familia], el compromiso con la tierra heredada se mantenía vigente, sostenido no por la ley —donde la práctica y el concepto eran vulnerables— sino por un entendimiento compartido… La tierra debía permanecer sin dividir, abierta para todos los herederos y a disposición de ellos.</a:t>
            </a:r>
          </a:p>
          <a:p>
            <a:pPr marL="0" lvl="0" indent="0" algn="l" rtl="0">
              <a:lnSpc>
                <a:spcPct val="115000"/>
              </a:lnSpc>
              <a:spcBef>
                <a:spcPts val="0"/>
              </a:spcBef>
              <a:spcAft>
                <a:spcPts val="0"/>
              </a:spcAft>
              <a:buClr>
                <a:schemeClr val="lt1"/>
              </a:buClr>
              <a:buSzPts val="1200"/>
              <a:buNone/>
            </a:pPr>
            <a:r>
              <a:rPr lang="es-MX" sz="2000" b="1" noProof="0" dirty="0">
                <a:solidFill>
                  <a:schemeClr val="dk1"/>
                </a:solidFill>
              </a:rPr>
              <a:t>La tierra no es una mercancía que se vende, sino un derecho que se transfiere a los parientes según sea necesario..</a:t>
            </a:r>
            <a:endParaRPr lang="es-MX" noProof="0" dirty="0">
              <a:solidFill>
                <a:schemeClr val="dk1"/>
              </a:solidFill>
            </a:endParaRPr>
          </a:p>
          <a:p>
            <a:pPr marL="0" lvl="0" indent="0" algn="l" rtl="0">
              <a:lnSpc>
                <a:spcPct val="115000"/>
              </a:lnSpc>
              <a:spcBef>
                <a:spcPts val="1600"/>
              </a:spcBef>
              <a:spcAft>
                <a:spcPts val="0"/>
              </a:spcAft>
              <a:buClr>
                <a:schemeClr val="lt1"/>
              </a:buClr>
              <a:buSzPts val="1200"/>
              <a:buNone/>
            </a:pPr>
            <a:r>
              <a:rPr lang="es-MX" sz="2000" b="1" noProof="0" dirty="0">
                <a:solidFill>
                  <a:schemeClr val="dk1"/>
                </a:solidFill>
              </a:rPr>
              <a:t> La tierra era de acceso abierto y para el uso exclusivo de la familia, y no debía estar restringida por escrituras.</a:t>
            </a:r>
          </a:p>
          <a:p>
            <a:pPr marL="0" lvl="0" indent="0" algn="l" rtl="0">
              <a:lnSpc>
                <a:spcPct val="115000"/>
              </a:lnSpc>
              <a:spcBef>
                <a:spcPts val="1600"/>
              </a:spcBef>
              <a:spcAft>
                <a:spcPts val="0"/>
              </a:spcAft>
              <a:buClr>
                <a:schemeClr val="lt1"/>
              </a:buClr>
              <a:buSzPts val="1200"/>
              <a:buNone/>
            </a:pPr>
            <a:r>
              <a:rPr lang="es-MX" sz="1100" b="1" i="0" u="none" strike="noStrike" cap="none" noProof="0" dirty="0">
                <a:solidFill>
                  <a:schemeClr val="dk1"/>
                </a:solidFill>
                <a:latin typeface="Arial"/>
                <a:ea typeface="Arial"/>
                <a:cs typeface="Arial"/>
                <a:sym typeface="Arial"/>
              </a:rPr>
              <a:t>A </a:t>
            </a:r>
            <a:r>
              <a:rPr lang="es-MX" sz="1100" b="1" i="0" u="none" strike="noStrike" cap="none" noProof="0" dirty="0" err="1">
                <a:solidFill>
                  <a:schemeClr val="dk1"/>
                </a:solidFill>
                <a:latin typeface="Arial"/>
                <a:ea typeface="Arial"/>
                <a:cs typeface="Arial"/>
                <a:sym typeface="Arial"/>
              </a:rPr>
              <a:t>Mind</a:t>
            </a:r>
            <a:r>
              <a:rPr lang="es-MX" sz="1100" b="1" i="0" u="none" strike="noStrike" cap="none" noProof="0" dirty="0">
                <a:solidFill>
                  <a:schemeClr val="dk1"/>
                </a:solidFill>
                <a:latin typeface="Arial"/>
                <a:ea typeface="Arial"/>
                <a:cs typeface="Arial"/>
                <a:sym typeface="Arial"/>
              </a:rPr>
              <a:t> to </a:t>
            </a:r>
            <a:r>
              <a:rPr lang="es-MX" sz="1100" b="1" i="0" u="none" strike="noStrike" cap="none" noProof="0" dirty="0" err="1">
                <a:solidFill>
                  <a:schemeClr val="dk1"/>
                </a:solidFill>
                <a:latin typeface="Arial"/>
                <a:ea typeface="Arial"/>
                <a:cs typeface="Arial"/>
                <a:sym typeface="Arial"/>
              </a:rPr>
              <a:t>Stay</a:t>
            </a:r>
            <a:r>
              <a:rPr lang="es-MX" sz="1100" b="1" i="0" u="none" strike="noStrike" cap="none" noProof="0" dirty="0">
                <a:solidFill>
                  <a:schemeClr val="dk1"/>
                </a:solidFill>
                <a:latin typeface="Arial"/>
                <a:ea typeface="Arial"/>
                <a:cs typeface="Arial"/>
                <a:sym typeface="Arial"/>
              </a:rPr>
              <a:t>: White </a:t>
            </a:r>
            <a:r>
              <a:rPr lang="es-MX" sz="1100" b="1" i="0" u="none" strike="noStrike" cap="none" noProof="0" dirty="0" err="1">
                <a:solidFill>
                  <a:schemeClr val="dk1"/>
                </a:solidFill>
                <a:latin typeface="Arial"/>
                <a:ea typeface="Arial"/>
                <a:cs typeface="Arial"/>
                <a:sym typeface="Arial"/>
              </a:rPr>
              <a:t>Plantation</a:t>
            </a:r>
            <a:r>
              <a:rPr lang="es-MX" sz="1100" b="1" i="0" u="none" strike="noStrike" cap="none" noProof="0" dirty="0">
                <a:solidFill>
                  <a:schemeClr val="dk1"/>
                </a:solidFill>
                <a:latin typeface="Arial"/>
                <a:ea typeface="Arial"/>
                <a:cs typeface="Arial"/>
                <a:sym typeface="Arial"/>
              </a:rPr>
              <a:t>, Black </a:t>
            </a:r>
            <a:r>
              <a:rPr lang="es-MX" sz="1100" b="1" i="0" u="none" strike="noStrike" cap="none" noProof="0" dirty="0" err="1">
                <a:solidFill>
                  <a:schemeClr val="dk1"/>
                </a:solidFill>
                <a:latin typeface="Arial"/>
                <a:ea typeface="Arial"/>
                <a:cs typeface="Arial"/>
                <a:sym typeface="Arial"/>
              </a:rPr>
              <a:t>Homeland</a:t>
            </a:r>
            <a:r>
              <a:rPr lang="es-MX" sz="1100" b="1" i="0" u="none" strike="noStrike" cap="none" noProof="0" dirty="0">
                <a:solidFill>
                  <a:schemeClr val="dk1"/>
                </a:solidFill>
                <a:latin typeface="Arial"/>
                <a:ea typeface="Arial"/>
                <a:cs typeface="Arial"/>
                <a:sym typeface="Arial"/>
              </a:rPr>
              <a:t>, </a:t>
            </a:r>
            <a:r>
              <a:rPr lang="es-MX" sz="1100" b="1" i="0" u="none" strike="noStrike" cap="none" noProof="0" dirty="0" err="1">
                <a:solidFill>
                  <a:schemeClr val="dk1"/>
                </a:solidFill>
                <a:latin typeface="Arial"/>
                <a:ea typeface="Arial"/>
                <a:cs typeface="Arial"/>
                <a:sym typeface="Arial"/>
              </a:rPr>
              <a:t>Sydney</a:t>
            </a:r>
            <a:r>
              <a:rPr lang="es-MX" sz="1100" b="1" i="0" u="none" strike="noStrike" cap="none" noProof="0" dirty="0">
                <a:solidFill>
                  <a:schemeClr val="dk1"/>
                </a:solidFill>
                <a:latin typeface="Arial"/>
                <a:ea typeface="Arial"/>
                <a:cs typeface="Arial"/>
                <a:sym typeface="Arial"/>
              </a:rPr>
              <a:t> </a:t>
            </a:r>
            <a:r>
              <a:rPr lang="es-MX" sz="1100" b="1" i="0" u="none" strike="noStrike" cap="none" noProof="0" dirty="0" err="1">
                <a:solidFill>
                  <a:schemeClr val="dk1"/>
                </a:solidFill>
                <a:latin typeface="Arial"/>
                <a:ea typeface="Arial"/>
                <a:cs typeface="Arial"/>
                <a:sym typeface="Arial"/>
              </a:rPr>
              <a:t>Nathans</a:t>
            </a:r>
            <a:r>
              <a:rPr lang="es-MX" sz="1100" b="1" i="0" u="none" strike="noStrike" cap="none" noProof="0" dirty="0">
                <a:solidFill>
                  <a:schemeClr val="dk1"/>
                </a:solidFill>
                <a:latin typeface="Arial"/>
                <a:ea typeface="Arial"/>
                <a:cs typeface="Arial"/>
                <a:sym typeface="Arial"/>
              </a:rPr>
              <a:t> (2017)</a:t>
            </a:r>
            <a:endParaRPr lang="es-MX" sz="1800" noProof="0" dirty="0">
              <a:solidFill>
                <a:schemeClr val="dk1"/>
              </a:solidFill>
            </a:endParaRPr>
          </a:p>
          <a:p>
            <a:pPr marL="0" lvl="0" indent="0" algn="l" rtl="0">
              <a:lnSpc>
                <a:spcPct val="115000"/>
              </a:lnSpc>
              <a:spcBef>
                <a:spcPts val="0"/>
              </a:spcBef>
              <a:spcAft>
                <a:spcPts val="1600"/>
              </a:spcAft>
              <a:buClr>
                <a:schemeClr val="lt1"/>
              </a:buClr>
              <a:buSzPts val="1200"/>
              <a:buNone/>
            </a:pPr>
            <a:endParaRPr lang="es-MX" sz="2000" noProof="0" dirty="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34"/>
          <p:cNvSpPr txBox="1">
            <a:spLocks noGrp="1"/>
          </p:cNvSpPr>
          <p:nvPr>
            <p:ph type="title" idx="4294967295"/>
          </p:nvPr>
        </p:nvSpPr>
        <p:spPr>
          <a:xfrm>
            <a:off x="223200" y="535200"/>
            <a:ext cx="8520113" cy="31908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dk1"/>
                </a:solidFill>
              </a:rPr>
              <a:t>Considere esta cita: Cambiando valores</a:t>
            </a:r>
          </a:p>
        </p:txBody>
      </p:sp>
      <p:sp>
        <p:nvSpPr>
          <p:cNvPr id="473" name="Google Shape;473;p34"/>
          <p:cNvSpPr txBox="1">
            <a:spLocks noGrp="1"/>
          </p:cNvSpPr>
          <p:nvPr>
            <p:ph type="body" idx="1"/>
          </p:nvPr>
        </p:nvSpPr>
        <p:spPr>
          <a:xfrm>
            <a:off x="320445" y="1200989"/>
            <a:ext cx="8503110" cy="830262"/>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3000"/>
              <a:buFont typeface="Arial"/>
              <a:buNone/>
            </a:pPr>
            <a:r>
              <a:rPr lang="es-MX" sz="2200" b="0" i="0" u="none" strike="noStrike" cap="none" noProof="0" dirty="0">
                <a:solidFill>
                  <a:schemeClr val="dk1"/>
                </a:solidFill>
                <a:latin typeface="Catamaran Light"/>
                <a:ea typeface="Catamaran Light"/>
                <a:cs typeface="Catamaran Light"/>
                <a:sym typeface="Catamaran Light"/>
              </a:rPr>
              <a:t>Cuando los jóvenes crecen… no ven la necesidad de ser dueños de la tierra… Mis padres, mis abuelos, sufrieron toda su vida para comprar mil cien acres de tierra… La tierra tenía un valor sentimental, porque de ella obteníamos nuestro sustento, nuestro pan… Ahora los niños creen que la leche viene de la tienda. No ven la relevancia de la tierra… No tienen idea de lo que costó… ser dueños de la tierra.</a:t>
            </a:r>
          </a:p>
          <a:p>
            <a:pPr marL="0" marR="0" lvl="0" indent="0" algn="l" rtl="0">
              <a:lnSpc>
                <a:spcPct val="100000"/>
              </a:lnSpc>
              <a:spcBef>
                <a:spcPts val="0"/>
              </a:spcBef>
              <a:spcAft>
                <a:spcPts val="0"/>
              </a:spcAft>
              <a:buClr>
                <a:srgbClr val="000000"/>
              </a:buClr>
              <a:buSzPts val="1500"/>
              <a:buFont typeface="Arial"/>
              <a:buNone/>
            </a:pPr>
            <a:r>
              <a:rPr lang="es-MX" sz="1100" b="1" i="0" u="none" strike="noStrike" cap="none" noProof="0" dirty="0">
                <a:solidFill>
                  <a:schemeClr val="dk1"/>
                </a:solidFill>
                <a:latin typeface="Catamaran Light"/>
                <a:ea typeface="Catamaran Light"/>
                <a:cs typeface="Catamaran Light"/>
                <a:sym typeface="Catamaran Light"/>
              </a:rPr>
              <a:t>A </a:t>
            </a:r>
            <a:r>
              <a:rPr lang="es-MX" sz="1100" b="1" i="0" u="none" strike="noStrike" cap="none" noProof="0" dirty="0" err="1">
                <a:solidFill>
                  <a:schemeClr val="dk1"/>
                </a:solidFill>
                <a:latin typeface="Catamaran Light"/>
                <a:ea typeface="Catamaran Light"/>
                <a:cs typeface="Catamaran Light"/>
                <a:sym typeface="Catamaran Light"/>
              </a:rPr>
              <a:t>Mind</a:t>
            </a:r>
            <a:r>
              <a:rPr lang="es-MX" sz="1100" b="1" i="0" u="none" strike="noStrike" cap="none" noProof="0" dirty="0">
                <a:solidFill>
                  <a:schemeClr val="dk1"/>
                </a:solidFill>
                <a:latin typeface="Catamaran Light"/>
                <a:ea typeface="Catamaran Light"/>
                <a:cs typeface="Catamaran Light"/>
                <a:sym typeface="Catamaran Light"/>
              </a:rPr>
              <a:t> to </a:t>
            </a:r>
            <a:r>
              <a:rPr lang="es-MX" sz="1100" b="1" i="0" u="none" strike="noStrike" cap="none" noProof="0" dirty="0" err="1">
                <a:solidFill>
                  <a:schemeClr val="dk1"/>
                </a:solidFill>
                <a:latin typeface="Catamaran Light"/>
                <a:ea typeface="Catamaran Light"/>
                <a:cs typeface="Catamaran Light"/>
                <a:sym typeface="Catamaran Light"/>
              </a:rPr>
              <a:t>Stay</a:t>
            </a:r>
            <a:r>
              <a:rPr lang="es-MX" sz="1100" b="1" i="0" u="none" strike="noStrike" cap="none" noProof="0" dirty="0">
                <a:solidFill>
                  <a:schemeClr val="dk1"/>
                </a:solidFill>
                <a:latin typeface="Catamaran Light"/>
                <a:ea typeface="Catamaran Light"/>
                <a:cs typeface="Catamaran Light"/>
                <a:sym typeface="Catamaran Light"/>
              </a:rPr>
              <a:t>: White </a:t>
            </a:r>
            <a:r>
              <a:rPr lang="es-MX" sz="1100" b="1" i="0" u="none" strike="noStrike" cap="none" noProof="0" dirty="0" err="1">
                <a:solidFill>
                  <a:schemeClr val="dk1"/>
                </a:solidFill>
                <a:latin typeface="Catamaran Light"/>
                <a:ea typeface="Catamaran Light"/>
                <a:cs typeface="Catamaran Light"/>
                <a:sym typeface="Catamaran Light"/>
              </a:rPr>
              <a:t>Plantation</a:t>
            </a:r>
            <a:r>
              <a:rPr lang="es-MX" sz="1100" b="1" i="0" u="none" strike="noStrike" cap="none" noProof="0" dirty="0">
                <a:solidFill>
                  <a:schemeClr val="dk1"/>
                </a:solidFill>
                <a:latin typeface="Catamaran Light"/>
                <a:ea typeface="Catamaran Light"/>
                <a:cs typeface="Catamaran Light"/>
                <a:sym typeface="Catamaran Light"/>
              </a:rPr>
              <a:t>, Black </a:t>
            </a:r>
            <a:r>
              <a:rPr lang="es-MX" sz="1100" b="1" i="0" u="none" strike="noStrike" cap="none" noProof="0" dirty="0" err="1">
                <a:solidFill>
                  <a:schemeClr val="dk1"/>
                </a:solidFill>
                <a:latin typeface="Catamaran Light"/>
                <a:ea typeface="Catamaran Light"/>
                <a:cs typeface="Catamaran Light"/>
                <a:sym typeface="Catamaran Light"/>
              </a:rPr>
              <a:t>Homeland</a:t>
            </a:r>
            <a:r>
              <a:rPr lang="es-MX" sz="1100" b="1" i="0" u="none" strike="noStrike" cap="none" noProof="0" dirty="0">
                <a:solidFill>
                  <a:schemeClr val="dk1"/>
                </a:solidFill>
                <a:latin typeface="Catamaran Light"/>
                <a:ea typeface="Catamaran Light"/>
                <a:cs typeface="Catamaran Light"/>
                <a:sym typeface="Catamaran Light"/>
              </a:rPr>
              <a:t>, </a:t>
            </a:r>
            <a:r>
              <a:rPr lang="es-MX" sz="1100" b="1" i="0" u="none" strike="noStrike" cap="none" noProof="0" dirty="0" err="1">
                <a:solidFill>
                  <a:schemeClr val="dk1"/>
                </a:solidFill>
                <a:latin typeface="Catamaran Light"/>
                <a:ea typeface="Catamaran Light"/>
                <a:cs typeface="Catamaran Light"/>
                <a:sym typeface="Catamaran Light"/>
              </a:rPr>
              <a:t>Sydney</a:t>
            </a:r>
            <a:r>
              <a:rPr lang="es-MX" sz="1100" b="1" i="0" u="none" strike="noStrike" cap="none" noProof="0" dirty="0">
                <a:solidFill>
                  <a:schemeClr val="dk1"/>
                </a:solidFill>
                <a:latin typeface="Catamaran Light"/>
                <a:ea typeface="Catamaran Light"/>
                <a:cs typeface="Catamaran Light"/>
                <a:sym typeface="Catamaran Light"/>
              </a:rPr>
              <a:t> </a:t>
            </a:r>
            <a:r>
              <a:rPr lang="es-MX" sz="1100" b="1" i="0" u="none" strike="noStrike" cap="none" noProof="0" dirty="0" err="1">
                <a:solidFill>
                  <a:schemeClr val="dk1"/>
                </a:solidFill>
                <a:latin typeface="Catamaran Light"/>
                <a:ea typeface="Catamaran Light"/>
                <a:cs typeface="Catamaran Light"/>
                <a:sym typeface="Catamaran Light"/>
              </a:rPr>
              <a:t>Nathans</a:t>
            </a:r>
            <a:r>
              <a:rPr lang="es-MX" sz="1100" b="1" i="0" u="none" strike="noStrike" cap="none" noProof="0" dirty="0">
                <a:solidFill>
                  <a:schemeClr val="dk1"/>
                </a:solidFill>
                <a:latin typeface="Catamaran Light"/>
                <a:ea typeface="Catamaran Light"/>
                <a:cs typeface="Catamaran Light"/>
                <a:sym typeface="Catamaran Light"/>
              </a:rPr>
              <a:t> (2017)</a:t>
            </a:r>
            <a:endParaRPr lang="es-MX" sz="3600" noProof="0" dirty="0">
              <a:solidFill>
                <a:schemeClr val="dk1"/>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lang="es-MX" sz="2000" noProof="0" dirty="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3">
            <a:extLst>
              <a:ext uri="{C183D7F6-B498-43B3-948B-1728B52AA6E4}">
                <adec:decorative xmlns:adec="http://schemas.microsoft.com/office/drawing/2017/decorative" val="1"/>
              </a:ext>
            </a:extLst>
          </p:cNvPr>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80" name="Google Shape;480;p33"/>
          <p:cNvSpPr txBox="1">
            <a:spLocks noGrp="1"/>
          </p:cNvSpPr>
          <p:nvPr>
            <p:ph type="body" idx="1"/>
          </p:nvPr>
        </p:nvSpPr>
        <p:spPr>
          <a:xfrm>
            <a:off x="-96166" y="164331"/>
            <a:ext cx="9144000" cy="72231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2000" noProof="0" dirty="0"/>
              <a:t>Cómo se utiliza la ley de propiedad para apropiarse de la tierra de personas afroamericanas.</a:t>
            </a:r>
          </a:p>
        </p:txBody>
      </p:sp>
      <p:pic>
        <p:nvPicPr>
          <p:cNvPr id="481" name="Google Shape;481;p33" title="How Property Law Is Used to Appropriate Black Land"/>
          <p:cNvPicPr preferRelativeResize="0"/>
          <p:nvPr/>
        </p:nvPicPr>
        <p:blipFill rotWithShape="1">
          <a:blip r:embed="rId3">
            <a:alphaModFix/>
          </a:blip>
          <a:srcRect/>
          <a:stretch/>
        </p:blipFill>
        <p:spPr>
          <a:xfrm>
            <a:off x="372874" y="1299352"/>
            <a:ext cx="6094750" cy="3443550"/>
          </a:xfrm>
          <a:prstGeom prst="rect">
            <a:avLst/>
          </a:prstGeom>
          <a:noFill/>
          <a:ln>
            <a:noFill/>
          </a:ln>
        </p:spPr>
      </p:pic>
      <p:pic>
        <p:nvPicPr>
          <p:cNvPr id="482" name="Google Shape;482;p33" descr="A yellow triangle with a exclamation mark&#10;&#10;Description automatically generated"/>
          <p:cNvPicPr preferRelativeResize="0"/>
          <p:nvPr/>
        </p:nvPicPr>
        <p:blipFill rotWithShape="1">
          <a:blip r:embed="rId4">
            <a:alphaModFix/>
          </a:blip>
          <a:srcRect/>
          <a:stretch/>
        </p:blipFill>
        <p:spPr>
          <a:xfrm>
            <a:off x="6787913" y="2148840"/>
            <a:ext cx="1895303" cy="17373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8" name="Google Shape;488;g2b2074257d1_0_73"/>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s-MX" sz="3000" noProof="0" dirty="0"/>
              <a:t>Análisis del video</a:t>
            </a:r>
          </a:p>
        </p:txBody>
      </p:sp>
      <p:sp>
        <p:nvSpPr>
          <p:cNvPr id="487" name="Google Shape;487;g2b2074257d1_0_73"/>
          <p:cNvSpPr txBox="1">
            <a:spLocks noGrp="1"/>
          </p:cNvSpPr>
          <p:nvPr>
            <p:ph type="body" idx="1"/>
          </p:nvPr>
        </p:nvSpPr>
        <p:spPr>
          <a:xfrm>
            <a:off x="1934826" y="1154799"/>
            <a:ext cx="6897600" cy="50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s-MX" noProof="0" dirty="0"/>
              <a:t>¿Qué pensamientos o emociones te vienen a la mente?</a:t>
            </a:r>
          </a:p>
        </p:txBody>
      </p:sp>
      <p:sp>
        <p:nvSpPr>
          <p:cNvPr id="489" name="Google Shape;489;g2b2074257d1_0_73"/>
          <p:cNvSpPr txBox="1">
            <a:spLocks noGrp="1"/>
          </p:cNvSpPr>
          <p:nvPr>
            <p:ph type="body" idx="3"/>
          </p:nvPr>
        </p:nvSpPr>
        <p:spPr>
          <a:xfrm>
            <a:off x="1934826" y="1796774"/>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latin typeface="Arial"/>
                <a:ea typeface="Arial"/>
                <a:cs typeface="Arial"/>
                <a:sym typeface="Arial"/>
              </a:rPr>
              <a:t>¿Saca a la luz lo serio que es el problema?</a:t>
            </a:r>
            <a:endParaRPr lang="es-MX" noProof="0" dirty="0"/>
          </a:p>
        </p:txBody>
      </p:sp>
      <p:sp>
        <p:nvSpPr>
          <p:cNvPr id="491" name="Google Shape;491;g2b2074257d1_0_73"/>
          <p:cNvSpPr txBox="1">
            <a:spLocks noGrp="1"/>
          </p:cNvSpPr>
          <p:nvPr>
            <p:ph type="body" idx="3"/>
          </p:nvPr>
        </p:nvSpPr>
        <p:spPr>
          <a:xfrm>
            <a:off x="1934826" y="2649705"/>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latin typeface="Arial"/>
                <a:ea typeface="Arial"/>
                <a:cs typeface="Arial"/>
                <a:sym typeface="Arial"/>
              </a:rPr>
              <a:t>¿Ves en qué áreas podrías actuar para evitar esta situación?</a:t>
            </a:r>
            <a:endParaRPr lang="es-MX" noProof="0" dirty="0"/>
          </a:p>
        </p:txBody>
      </p:sp>
      <p:sp>
        <p:nvSpPr>
          <p:cNvPr id="490" name="Google Shape;490;g2b2074257d1_0_73"/>
          <p:cNvSpPr txBox="1">
            <a:spLocks noGrp="1"/>
          </p:cNvSpPr>
          <p:nvPr>
            <p:ph type="body" idx="4"/>
          </p:nvPr>
        </p:nvSpPr>
        <p:spPr>
          <a:xfrm>
            <a:off x="1934826" y="3502636"/>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t>Preguntas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AA501-B52D-83C2-8155-D669F9FC515D}"/>
              </a:ext>
            </a:extLst>
          </p:cNvPr>
          <p:cNvSpPr txBox="1"/>
          <p:nvPr/>
        </p:nvSpPr>
        <p:spPr>
          <a:xfrm>
            <a:off x="164592" y="1094088"/>
            <a:ext cx="8833104" cy="4081117"/>
          </a:xfrm>
          <a:prstGeom prst="rect">
            <a:avLst/>
          </a:prstGeom>
          <a:noFill/>
        </p:spPr>
        <p:txBody>
          <a:bodyPr wrap="square">
            <a:spAutoFit/>
          </a:bodyPr>
          <a:lstStyle/>
          <a:p>
            <a:pPr>
              <a:lnSpc>
                <a:spcPct val="120000"/>
              </a:lnSpc>
            </a:pPr>
            <a:r>
              <a:rPr lang="en-US" sz="1800" dirty="0">
                <a:latin typeface="Catamaran" pitchFamily="2" charset="77"/>
                <a:cs typeface="Catamaran" pitchFamily="2" charset="77"/>
              </a:rPr>
              <a:t>Para </a:t>
            </a:r>
            <a:r>
              <a:rPr lang="en-US" sz="1800" dirty="0" err="1">
                <a:latin typeface="Catamaran" pitchFamily="2" charset="77"/>
                <a:cs typeface="Catamaran" pitchFamily="2" charset="77"/>
              </a:rPr>
              <a:t>presentar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queja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por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discriminación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programa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reclamante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debe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completar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formulario</a:t>
            </a:r>
            <a:r>
              <a:rPr lang="en-US" sz="1800" dirty="0">
                <a:latin typeface="Catamaran" pitchFamily="2" charset="77"/>
                <a:cs typeface="Catamaran" pitchFamily="2" charset="77"/>
              </a:rPr>
              <a:t> AD-3027,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formulario</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queja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por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discriminación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programa</a:t>
            </a:r>
            <a:r>
              <a:rPr lang="en-US" sz="1800" dirty="0">
                <a:latin typeface="Catamaran" pitchFamily="2" charset="77"/>
                <a:cs typeface="Catamaran" pitchFamily="2" charset="77"/>
              </a:rPr>
              <a:t> del USDA, </a:t>
            </a:r>
            <a:r>
              <a:rPr lang="en-US" sz="1800" dirty="0" err="1">
                <a:latin typeface="Catamaran" pitchFamily="2" charset="77"/>
                <a:cs typeface="Catamaran" pitchFamily="2" charset="77"/>
              </a:rPr>
              <a:t>que</a:t>
            </a:r>
            <a:r>
              <a:rPr lang="en-US" sz="1800" dirty="0">
                <a:latin typeface="Catamaran" pitchFamily="2" charset="77"/>
                <a:cs typeface="Catamaran" pitchFamily="2" charset="77"/>
              </a:rPr>
              <a:t> se </a:t>
            </a:r>
            <a:r>
              <a:rPr lang="en-US" sz="1800" dirty="0" err="1">
                <a:latin typeface="Catamaran" pitchFamily="2" charset="77"/>
                <a:cs typeface="Catamaran" pitchFamily="2" charset="77"/>
              </a:rPr>
              <a:t>puede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obtener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línea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https://</a:t>
            </a:r>
            <a:r>
              <a:rPr lang="en-US" sz="1800" dirty="0" err="1">
                <a:latin typeface="Catamaran" pitchFamily="2" charset="77"/>
                <a:cs typeface="Catamaran" pitchFamily="2" charset="77"/>
              </a:rPr>
              <a:t>www.usda.gov</a:t>
            </a:r>
            <a:r>
              <a:rPr lang="en-US" sz="1800" dirty="0">
                <a:latin typeface="Catamaran" pitchFamily="2" charset="77"/>
                <a:cs typeface="Catamaran" pitchFamily="2" charset="77"/>
              </a:rPr>
              <a:t>/sites/default/files/documents/ad-3027s.pdf, </a:t>
            </a:r>
            <a:r>
              <a:rPr lang="en-US" sz="1800" dirty="0" err="1">
                <a:latin typeface="Catamaran" pitchFamily="2" charset="77"/>
                <a:cs typeface="Catamaran" pitchFamily="2" charset="77"/>
              </a:rPr>
              <a:t>desde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cualquier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oficina</a:t>
            </a:r>
            <a:r>
              <a:rPr lang="en-US" sz="1800" dirty="0">
                <a:latin typeface="Catamaran" pitchFamily="2" charset="77"/>
                <a:cs typeface="Catamaran" pitchFamily="2" charset="77"/>
              </a:rPr>
              <a:t> del USDA, </a:t>
            </a:r>
            <a:r>
              <a:rPr lang="en-US" sz="1800" dirty="0" err="1">
                <a:latin typeface="Catamaran" pitchFamily="2" charset="77"/>
                <a:cs typeface="Catamaran" pitchFamily="2" charset="77"/>
              </a:rPr>
              <a:t>llamando</a:t>
            </a:r>
            <a:r>
              <a:rPr lang="en-US" sz="1800" dirty="0">
                <a:latin typeface="Catamaran" pitchFamily="2" charset="77"/>
                <a:cs typeface="Catamaran" pitchFamily="2" charset="77"/>
              </a:rPr>
              <a:t> al (866) 632- 9992 o </a:t>
            </a:r>
            <a:r>
              <a:rPr lang="en-US" sz="1800" dirty="0" err="1">
                <a:latin typeface="Catamaran" pitchFamily="2" charset="77"/>
                <a:cs typeface="Catamaran" pitchFamily="2" charset="77"/>
              </a:rPr>
              <a:t>escribiendo</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carta </a:t>
            </a:r>
            <a:r>
              <a:rPr lang="en-US" sz="1800" dirty="0" err="1">
                <a:latin typeface="Catamaran" pitchFamily="2" charset="77"/>
                <a:cs typeface="Catamaran" pitchFamily="2" charset="77"/>
              </a:rPr>
              <a:t>dirigida</a:t>
            </a:r>
            <a:r>
              <a:rPr lang="en-US" sz="1800" dirty="0">
                <a:latin typeface="Catamaran" pitchFamily="2" charset="77"/>
                <a:cs typeface="Catamaran" pitchFamily="2" charset="77"/>
              </a:rPr>
              <a:t> al USDA. La carta </a:t>
            </a:r>
            <a:r>
              <a:rPr lang="en-US" sz="1800" dirty="0" err="1">
                <a:latin typeface="Catamaran" pitchFamily="2" charset="77"/>
                <a:cs typeface="Catamaran" pitchFamily="2" charset="77"/>
              </a:rPr>
              <a:t>debe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tener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nombre</a:t>
            </a:r>
            <a:r>
              <a:rPr lang="en-US" sz="1800" dirty="0">
                <a:latin typeface="Catamaran" pitchFamily="2" charset="77"/>
                <a:cs typeface="Catamaran" pitchFamily="2" charset="77"/>
              </a:rPr>
              <a:t>, la </a:t>
            </a:r>
            <a:r>
              <a:rPr lang="en-US" sz="1800" dirty="0" err="1">
                <a:latin typeface="Catamaran" pitchFamily="2" charset="77"/>
                <a:cs typeface="Catamaran" pitchFamily="2" charset="77"/>
              </a:rPr>
              <a:t>dirección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teléfono</a:t>
            </a:r>
            <a:r>
              <a:rPr lang="en-US" sz="1800" dirty="0">
                <a:latin typeface="Catamaran" pitchFamily="2" charset="77"/>
                <a:cs typeface="Catamaran" pitchFamily="2" charset="77"/>
              </a:rPr>
              <a:t> del </a:t>
            </a:r>
            <a:r>
              <a:rPr lang="en-US" sz="1800" dirty="0" err="1">
                <a:latin typeface="Catamaran" pitchFamily="2" charset="77"/>
                <a:cs typeface="Catamaran" pitchFamily="2" charset="77"/>
              </a:rPr>
              <a:t>reclamante</a:t>
            </a:r>
            <a:r>
              <a:rPr lang="en-US" sz="1800" dirty="0">
                <a:latin typeface="Catamaran" pitchFamily="2" charset="77"/>
                <a:cs typeface="Catamaran" pitchFamily="2" charset="77"/>
              </a:rPr>
              <a:t> y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descripción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escrita</a:t>
            </a:r>
            <a:r>
              <a:rPr lang="en-US" sz="1800" dirty="0">
                <a:latin typeface="Catamaran" pitchFamily="2" charset="77"/>
                <a:cs typeface="Catamaran" pitchFamily="2" charset="77"/>
              </a:rPr>
              <a:t> de la </a:t>
            </a:r>
            <a:r>
              <a:rPr lang="en-US" sz="1800" dirty="0" err="1">
                <a:latin typeface="Catamaran" pitchFamily="2" charset="77"/>
                <a:cs typeface="Catamaran" pitchFamily="2" charset="77"/>
              </a:rPr>
              <a:t>supuesta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acción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discriminatoria</a:t>
            </a:r>
            <a:r>
              <a:rPr lang="en-US" sz="1800" dirty="0">
                <a:latin typeface="Catamaran" pitchFamily="2" charset="77"/>
                <a:cs typeface="Catamaran" pitchFamily="2" charset="77"/>
              </a:rPr>
              <a:t> con </a:t>
            </a:r>
            <a:r>
              <a:rPr lang="en-US" sz="1800" dirty="0" err="1">
                <a:latin typeface="Catamaran" pitchFamily="2" charset="77"/>
                <a:cs typeface="Catamaran" pitchFamily="2" charset="77"/>
              </a:rPr>
              <a:t>suficiente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detalle</a:t>
            </a:r>
            <a:r>
              <a:rPr lang="en-US" sz="1800" dirty="0">
                <a:latin typeface="Catamaran" pitchFamily="2" charset="77"/>
                <a:cs typeface="Catamaran" pitchFamily="2" charset="77"/>
              </a:rPr>
              <a:t> para </a:t>
            </a:r>
            <a:r>
              <a:rPr lang="en-US" sz="1800" dirty="0" err="1">
                <a:latin typeface="Catamaran" pitchFamily="2" charset="77"/>
                <a:cs typeface="Catamaran" pitchFamily="2" charset="77"/>
              </a:rPr>
              <a:t>informar</a:t>
            </a:r>
            <a:r>
              <a:rPr lang="en-US" sz="1800" dirty="0">
                <a:latin typeface="Catamaran" pitchFamily="2" charset="77"/>
                <a:cs typeface="Catamaran" pitchFamily="2" charset="77"/>
              </a:rPr>
              <a:t> al </a:t>
            </a:r>
            <a:r>
              <a:rPr lang="en-US" sz="1800" dirty="0" err="1">
                <a:latin typeface="Catamaran" pitchFamily="2" charset="77"/>
                <a:cs typeface="Catamaran" pitchFamily="2" charset="77"/>
              </a:rPr>
              <a:t>subsecretario</a:t>
            </a:r>
            <a:r>
              <a:rPr lang="en-US" sz="1800" dirty="0">
                <a:latin typeface="Catamaran" pitchFamily="2" charset="77"/>
                <a:cs typeface="Catamaran" pitchFamily="2" charset="77"/>
              </a:rPr>
              <a:t> de derechos </a:t>
            </a:r>
            <a:r>
              <a:rPr lang="en-US" sz="1800" dirty="0" err="1">
                <a:latin typeface="Catamaran" pitchFamily="2" charset="77"/>
                <a:cs typeface="Catamaran" pitchFamily="2" charset="77"/>
              </a:rPr>
              <a:t>civiles</a:t>
            </a:r>
            <a:r>
              <a:rPr lang="en-US" sz="1800" dirty="0">
                <a:latin typeface="Catamaran" pitchFamily="2" charset="77"/>
                <a:cs typeface="Catamaran" pitchFamily="2" charset="77"/>
              </a:rPr>
              <a:t> (ASCR) </a:t>
            </a:r>
            <a:r>
              <a:rPr lang="en-US" sz="1800" dirty="0" err="1">
                <a:latin typeface="Catamaran" pitchFamily="2" charset="77"/>
                <a:cs typeface="Catamaran" pitchFamily="2" charset="77"/>
              </a:rPr>
              <a:t>sobre</a:t>
            </a:r>
            <a:r>
              <a:rPr lang="en-US" sz="1800" dirty="0">
                <a:latin typeface="Catamaran" pitchFamily="2" charset="77"/>
                <a:cs typeface="Catamaran" pitchFamily="2" charset="77"/>
              </a:rPr>
              <a:t> la </a:t>
            </a:r>
            <a:r>
              <a:rPr lang="en-US" sz="1800" dirty="0" err="1">
                <a:latin typeface="Catamaran" pitchFamily="2" charset="77"/>
                <a:cs typeface="Catamaran" pitchFamily="2" charset="77"/>
              </a:rPr>
              <a:t>naturaleza</a:t>
            </a:r>
            <a:r>
              <a:rPr lang="en-US" sz="1800" dirty="0">
                <a:latin typeface="Catamaran" pitchFamily="2" charset="77"/>
                <a:cs typeface="Catamaran" pitchFamily="2" charset="77"/>
              </a:rPr>
              <a:t> y la </a:t>
            </a:r>
            <a:r>
              <a:rPr lang="en-US" sz="1800" dirty="0" err="1">
                <a:latin typeface="Catamaran" pitchFamily="2" charset="77"/>
                <a:cs typeface="Catamaran" pitchFamily="2" charset="77"/>
              </a:rPr>
              <a:t>fecha</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supuesta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violación</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los</a:t>
            </a:r>
            <a:r>
              <a:rPr lang="en-US" sz="1800" dirty="0">
                <a:latin typeface="Catamaran" pitchFamily="2" charset="77"/>
                <a:cs typeface="Catamaran" pitchFamily="2" charset="77"/>
              </a:rPr>
              <a:t> derechos </a:t>
            </a:r>
            <a:r>
              <a:rPr lang="en-US" sz="1800" dirty="0" err="1">
                <a:latin typeface="Catamaran" pitchFamily="2" charset="77"/>
                <a:cs typeface="Catamaran" pitchFamily="2" charset="77"/>
              </a:rPr>
              <a:t>civiles</a:t>
            </a:r>
            <a:r>
              <a:rPr lang="en-US" sz="1800" dirty="0">
                <a:latin typeface="Catamaran" pitchFamily="2" charset="77"/>
                <a:cs typeface="Catamaran" pitchFamily="2" charset="77"/>
              </a:rPr>
              <a:t>. El </a:t>
            </a:r>
            <a:r>
              <a:rPr lang="en-US" sz="1800" dirty="0" err="1">
                <a:latin typeface="Catamaran" pitchFamily="2" charset="77"/>
                <a:cs typeface="Catamaran" pitchFamily="2" charset="77"/>
              </a:rPr>
              <a:t>formulario</a:t>
            </a:r>
            <a:r>
              <a:rPr lang="en-US" sz="1800" dirty="0">
                <a:latin typeface="Catamaran" pitchFamily="2" charset="77"/>
                <a:cs typeface="Catamaran" pitchFamily="2" charset="77"/>
              </a:rPr>
              <a:t> AD-3027 o la carta </a:t>
            </a:r>
            <a:r>
              <a:rPr lang="en-US" sz="1800" dirty="0" err="1">
                <a:latin typeface="Catamaran" pitchFamily="2" charset="77"/>
                <a:cs typeface="Catamaran" pitchFamily="2" charset="77"/>
              </a:rPr>
              <a:t>completos</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deben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enviarse</a:t>
            </a:r>
            <a:r>
              <a:rPr lang="en-US" sz="1800" dirty="0">
                <a:latin typeface="Catamaran" pitchFamily="2" charset="77"/>
                <a:cs typeface="Catamaran" pitchFamily="2" charset="77"/>
              </a:rPr>
              <a:t> al USDA </a:t>
            </a:r>
            <a:r>
              <a:rPr lang="en-US" sz="1800" dirty="0" err="1">
                <a:latin typeface="Catamaran" pitchFamily="2" charset="77"/>
                <a:cs typeface="Catamaran" pitchFamily="2" charset="77"/>
              </a:rPr>
              <a:t>por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correo</a:t>
            </a:r>
            <a:r>
              <a:rPr lang="en-US" sz="1800" dirty="0">
                <a:latin typeface="Catamaran" pitchFamily="2" charset="77"/>
                <a:cs typeface="Catamaran" pitchFamily="2" charset="77"/>
              </a:rPr>
              <a:t>: U.S. Department of Agriculture Office of the Assistant Secretary for Civil Rights 1400 Independence Avenue, SW Washington, D.C. 20250-9410; o´ </a:t>
            </a:r>
            <a:r>
              <a:rPr lang="en-US" sz="1800" dirty="0" err="1">
                <a:latin typeface="Catamaran" pitchFamily="2" charset="77"/>
                <a:cs typeface="Catamaran" pitchFamily="2" charset="77"/>
              </a:rPr>
              <a:t>correo</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electrónico</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program.intake@usda.gov</a:t>
            </a:r>
            <a:r>
              <a:rPr lang="en-US" sz="1800" dirty="0">
                <a:latin typeface="Catamaran" pitchFamily="2" charset="77"/>
                <a:cs typeface="Catamaran" pitchFamily="2" charset="77"/>
              </a:rPr>
              <a:t> Esta </a:t>
            </a:r>
            <a:r>
              <a:rPr lang="en-US" sz="1800" dirty="0" err="1">
                <a:latin typeface="Catamaran" pitchFamily="2" charset="77"/>
                <a:cs typeface="Catamaran" pitchFamily="2" charset="77"/>
              </a:rPr>
              <a:t>institución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ofrece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igualdad</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oportunidades</a:t>
            </a:r>
            <a:r>
              <a:rPr lang="en-US" sz="1800" dirty="0">
                <a:latin typeface="Catamaran" pitchFamily="2" charset="77"/>
                <a:cs typeface="Catamaran" pitchFamily="2" charset="77"/>
              </a:rPr>
              <a:t>. </a:t>
            </a:r>
          </a:p>
        </p:txBody>
      </p:sp>
      <p:pic>
        <p:nvPicPr>
          <p:cNvPr id="6" name="Picture 5">
            <a:extLst>
              <a:ext uri="{FF2B5EF4-FFF2-40B4-BE49-F238E27FC236}">
                <a16:creationId xmlns:a16="http://schemas.microsoft.com/office/drawing/2014/main" id="{28F1E559-B878-3282-B515-74925CE91E14}"/>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2632915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g2abf99d610a_3_0"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1"/>
          </a:xfrm>
          <a:prstGeom prst="rect">
            <a:avLst/>
          </a:prstGeom>
          <a:noFill/>
          <a:ln>
            <a:noFill/>
          </a:ln>
        </p:spPr>
      </p:pic>
      <p:sp>
        <p:nvSpPr>
          <p:cNvPr id="497" name="Google Shape;497;g2abf99d610a_3_0"/>
          <p:cNvSpPr/>
          <p:nvPr/>
        </p:nvSpPr>
        <p:spPr>
          <a:xfrm rot="5400000">
            <a:off x="3413998" y="-2000289"/>
            <a:ext cx="2316000" cy="9144000"/>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98" name="Google Shape;498;g2abf99d610a_3_0"/>
          <p:cNvSpPr txBox="1">
            <a:spLocks noGrp="1"/>
          </p:cNvSpPr>
          <p:nvPr>
            <p:ph type="body" idx="1"/>
          </p:nvPr>
        </p:nvSpPr>
        <p:spPr>
          <a:xfrm>
            <a:off x="510796" y="1739011"/>
            <a:ext cx="8145600" cy="13890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3200" noProof="0" dirty="0"/>
              <a:t>Parte IV: Propiedad fraccionada: desafíos del tiempo, la distancia y el conocimiento.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0">
            <a:extLst>
              <a:ext uri="{C183D7F6-B498-43B3-948B-1728B52AA6E4}">
                <adec:decorative xmlns:adec="http://schemas.microsoft.com/office/drawing/2017/decorative" val="1"/>
              </a:ext>
            </a:extLst>
          </p:cNvPr>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04" name="Google Shape;504;p3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05" name="Google Shape;505;p30"/>
          <p:cNvSpPr txBox="1">
            <a:spLocks noGrp="1"/>
          </p:cNvSpPr>
          <p:nvPr>
            <p:ph type="title"/>
          </p:nvPr>
        </p:nvSpPr>
        <p:spPr>
          <a:xfrm>
            <a:off x="96167" y="313292"/>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Propiedad fraccionada</a:t>
            </a:r>
          </a:p>
        </p:txBody>
      </p:sp>
      <p:sp>
        <p:nvSpPr>
          <p:cNvPr id="507" name="Google Shape;507;p30"/>
          <p:cNvSpPr txBox="1">
            <a:spLocks noGrp="1"/>
          </p:cNvSpPr>
          <p:nvPr>
            <p:ph type="body" idx="1"/>
          </p:nvPr>
        </p:nvSpPr>
        <p:spPr>
          <a:xfrm>
            <a:off x="96838" y="1536538"/>
            <a:ext cx="8890408" cy="32688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endParaRPr lang="es-MX" sz="2400" noProof="0" dirty="0">
              <a:solidFill>
                <a:schemeClr val="lt1"/>
              </a:solidFill>
            </a:endParaRPr>
          </a:p>
          <a:p>
            <a:pPr marL="0" lvl="0" indent="0" algn="l" rtl="0">
              <a:lnSpc>
                <a:spcPct val="115000"/>
              </a:lnSpc>
              <a:spcBef>
                <a:spcPts val="0"/>
              </a:spcBef>
              <a:spcAft>
                <a:spcPts val="0"/>
              </a:spcAft>
              <a:buClr>
                <a:schemeClr val="lt1"/>
              </a:buClr>
              <a:buSzPts val="1200"/>
              <a:buNone/>
            </a:pPr>
            <a:r>
              <a:rPr lang="es-MX" sz="2400" noProof="0" dirty="0">
                <a:solidFill>
                  <a:schemeClr val="lt1"/>
                </a:solidFill>
              </a:rPr>
              <a:t>El TAMAÑO de la participación fraccionada de cada heredero depende de varios factores, tales como::</a:t>
            </a:r>
            <a:endParaRPr lang="es-MX" noProof="0" dirty="0"/>
          </a:p>
          <a:p>
            <a:pPr marL="342900" lvl="0" indent="-342900" algn="l" rtl="0">
              <a:lnSpc>
                <a:spcPct val="115000"/>
              </a:lnSpc>
              <a:spcBef>
                <a:spcPts val="1600"/>
              </a:spcBef>
              <a:spcAft>
                <a:spcPts val="0"/>
              </a:spcAft>
              <a:buClr>
                <a:schemeClr val="lt1"/>
              </a:buClr>
              <a:buSzPts val="1200"/>
              <a:buFont typeface="Arial"/>
              <a:buChar char="•"/>
            </a:pPr>
            <a:r>
              <a:rPr lang="es-MX" sz="2000" noProof="0" dirty="0">
                <a:solidFill>
                  <a:schemeClr val="lt1"/>
                </a:solidFill>
                <a:latin typeface="Catamaran Light"/>
                <a:ea typeface="Catamaran Light"/>
                <a:cs typeface="Catamaran Light"/>
                <a:sym typeface="Catamaran Light"/>
              </a:rPr>
              <a:t>¿Cuántas generaciones han pasado entre el heredero y el dueño original de la tierra?</a:t>
            </a:r>
          </a:p>
          <a:p>
            <a:pPr marL="342900" lvl="0" indent="-342900" algn="l" rtl="0">
              <a:lnSpc>
                <a:spcPct val="115000"/>
              </a:lnSpc>
              <a:spcBef>
                <a:spcPts val="1600"/>
              </a:spcBef>
              <a:spcAft>
                <a:spcPts val="0"/>
              </a:spcAft>
              <a:buClr>
                <a:schemeClr val="lt1"/>
              </a:buClr>
              <a:buSzPts val="1200"/>
              <a:buFont typeface="Arial"/>
              <a:buChar char="•"/>
            </a:pPr>
            <a:r>
              <a:rPr lang="es-MX" sz="2000" i="0" u="none" strike="noStrike" cap="none" noProof="0" dirty="0">
                <a:solidFill>
                  <a:schemeClr val="lt1"/>
                </a:solidFill>
                <a:latin typeface="Catamaran Light"/>
                <a:ea typeface="Catamaran Light"/>
                <a:cs typeface="Catamaran Light"/>
                <a:sym typeface="Catamaran Light"/>
              </a:rPr>
              <a:t>¿Cuántos herederos pueden reclamar legítimamente su herencia en un momento específico?</a:t>
            </a:r>
            <a:endParaRPr lang="es-MX" sz="2000" noProof="0" dirty="0">
              <a:solidFill>
                <a:schemeClr val="lt1"/>
              </a:solidFill>
            </a:endParaRPr>
          </a:p>
        </p:txBody>
      </p:sp>
      <p:pic>
        <p:nvPicPr>
          <p:cNvPr id="508" name="Google Shape;508;p30" descr="Chart, pie chart  Description automatically generated"/>
          <p:cNvPicPr preferRelativeResize="0"/>
          <p:nvPr/>
        </p:nvPicPr>
        <p:blipFill rotWithShape="1">
          <a:blip r:embed="rId3">
            <a:alphaModFix/>
          </a:blip>
          <a:srcRect/>
          <a:stretch/>
        </p:blipFill>
        <p:spPr>
          <a:xfrm>
            <a:off x="5941413" y="-1"/>
            <a:ext cx="3124210" cy="175437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1">
            <a:extLst>
              <a:ext uri="{C183D7F6-B498-43B3-948B-1728B52AA6E4}">
                <adec:decorative xmlns:adec="http://schemas.microsoft.com/office/drawing/2017/decorative" val="1"/>
              </a:ext>
            </a:extLst>
          </p:cNvPr>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14" name="Google Shape;514;p31"/>
          <p:cNvSpPr txBox="1">
            <a:spLocks noGrp="1"/>
          </p:cNvSpPr>
          <p:nvPr>
            <p:ph type="body" idx="1"/>
          </p:nvPr>
        </p:nvSpPr>
        <p:spPr>
          <a:xfrm>
            <a:off x="308345" y="5113"/>
            <a:ext cx="8702304" cy="722313"/>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s-MX" noProof="0" dirty="0"/>
              <a:t>Tiempo: </a:t>
            </a:r>
          </a:p>
          <a:p>
            <a:pPr marL="152400" lvl="0" indent="0" algn="l" rtl="0">
              <a:lnSpc>
                <a:spcPct val="100000"/>
              </a:lnSpc>
              <a:spcBef>
                <a:spcPts val="0"/>
              </a:spcBef>
              <a:spcAft>
                <a:spcPts val="0"/>
              </a:spcAft>
              <a:buSzPts val="1200"/>
              <a:buNone/>
            </a:pPr>
            <a:r>
              <a:rPr lang="es-MX" sz="2400" noProof="0" dirty="0"/>
              <a:t>A lo largo de las generaciones, las cosas se complican</a:t>
            </a:r>
            <a:r>
              <a:rPr lang="es-MX" noProof="0" dirty="0"/>
              <a:t>.</a:t>
            </a:r>
          </a:p>
        </p:txBody>
      </p:sp>
      <p:sp>
        <p:nvSpPr>
          <p:cNvPr id="515" name="Google Shape;515;p31"/>
          <p:cNvSpPr txBox="1"/>
          <p:nvPr/>
        </p:nvSpPr>
        <p:spPr>
          <a:xfrm>
            <a:off x="362954" y="1198179"/>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rgbClr val="000000"/>
                </a:solidFill>
                <a:latin typeface="Arial"/>
                <a:ea typeface="Arial"/>
                <a:cs typeface="Arial"/>
                <a:sym typeface="Arial"/>
              </a:rPr>
              <a:t>Padres</a:t>
            </a:r>
          </a:p>
        </p:txBody>
      </p:sp>
      <p:sp>
        <p:nvSpPr>
          <p:cNvPr id="516" name="Google Shape;516;p31"/>
          <p:cNvSpPr txBox="1"/>
          <p:nvPr/>
        </p:nvSpPr>
        <p:spPr>
          <a:xfrm>
            <a:off x="362953" y="1881077"/>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t>Hijos</a:t>
            </a:r>
            <a:endParaRPr lang="es-MX" sz="1400" b="0" i="0" u="none" strike="noStrike" cap="none" noProof="0" dirty="0">
              <a:solidFill>
                <a:srgbClr val="000000"/>
              </a:solidFill>
              <a:latin typeface="Arial"/>
              <a:ea typeface="Arial"/>
              <a:cs typeface="Arial"/>
              <a:sym typeface="Arial"/>
            </a:endParaRPr>
          </a:p>
        </p:txBody>
      </p:sp>
      <p:sp>
        <p:nvSpPr>
          <p:cNvPr id="517" name="Google Shape;517;p31"/>
          <p:cNvSpPr txBox="1"/>
          <p:nvPr/>
        </p:nvSpPr>
        <p:spPr>
          <a:xfrm>
            <a:off x="362953" y="3464602"/>
            <a:ext cx="18603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t>Bisnietos</a:t>
            </a:r>
            <a:endParaRPr lang="es-MX" sz="1400" b="0" i="0" u="none" strike="noStrike" cap="none" noProof="0" dirty="0">
              <a:solidFill>
                <a:srgbClr val="000000"/>
              </a:solidFill>
              <a:latin typeface="Arial"/>
              <a:ea typeface="Arial"/>
              <a:cs typeface="Arial"/>
              <a:sym typeface="Arial"/>
            </a:endParaRPr>
          </a:p>
        </p:txBody>
      </p:sp>
      <p:sp>
        <p:nvSpPr>
          <p:cNvPr id="518" name="Google Shape;518;p31"/>
          <p:cNvSpPr txBox="1"/>
          <p:nvPr/>
        </p:nvSpPr>
        <p:spPr>
          <a:xfrm>
            <a:off x="362953" y="2563976"/>
            <a:ext cx="1418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t>Nietos</a:t>
            </a:r>
            <a:endParaRPr lang="es-MX" sz="1400" b="0" i="0" u="none" strike="noStrike" cap="none" noProof="0" dirty="0">
              <a:solidFill>
                <a:srgbClr val="000000"/>
              </a:solidFill>
              <a:latin typeface="Arial"/>
              <a:ea typeface="Arial"/>
              <a:cs typeface="Arial"/>
              <a:sym typeface="Arial"/>
            </a:endParaRPr>
          </a:p>
        </p:txBody>
      </p:sp>
      <p:sp>
        <p:nvSpPr>
          <p:cNvPr id="519" name="Google Shape;519;p31"/>
          <p:cNvSpPr txBox="1"/>
          <p:nvPr/>
        </p:nvSpPr>
        <p:spPr>
          <a:xfrm>
            <a:off x="7137480" y="3510769"/>
            <a:ext cx="112776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0" i="1" u="none" strike="noStrike" cap="none" noProof="0" dirty="0">
                <a:solidFill>
                  <a:srgbClr val="000000"/>
                </a:solidFill>
                <a:latin typeface="Arial"/>
                <a:ea typeface="Arial"/>
                <a:cs typeface="Arial"/>
                <a:sym typeface="Arial"/>
              </a:rPr>
              <a:t>Rounded</a:t>
            </a:r>
            <a:endParaRPr lang="es-MX" sz="1400" b="0" i="0" u="none" strike="noStrike" cap="none" noProof="0" dirty="0">
              <a:solidFill>
                <a:srgbClr val="000000"/>
              </a:solidFill>
              <a:latin typeface="Arial"/>
              <a:ea typeface="Arial"/>
              <a:cs typeface="Arial"/>
              <a:sym typeface="Arial"/>
            </a:endParaRPr>
          </a:p>
        </p:txBody>
      </p:sp>
      <p:pic>
        <p:nvPicPr>
          <p:cNvPr id="520" name="Google Shape;520;p31"/>
          <p:cNvPicPr preferRelativeResize="0">
            <a:picLocks noGrp="1"/>
          </p:cNvPicPr>
          <p:nvPr>
            <p:ph type="pic" idx="2"/>
          </p:nvPr>
        </p:nvPicPr>
        <p:blipFill rotWithShape="1">
          <a:blip r:embed="rId3">
            <a:alphaModFix/>
          </a:blip>
          <a:srcRect/>
          <a:stretch/>
        </p:blipFill>
        <p:spPr>
          <a:xfrm>
            <a:off x="3092822" y="1045863"/>
            <a:ext cx="5917827" cy="3886072"/>
          </a:xfrm>
          <a:prstGeom prst="rect">
            <a:avLst/>
          </a:prstGeom>
          <a:noFill/>
          <a:ln>
            <a:noFill/>
          </a:ln>
        </p:spPr>
      </p:pic>
      <p:sp>
        <p:nvSpPr>
          <p:cNvPr id="521" name="Google Shape;521;p31"/>
          <p:cNvSpPr txBox="1"/>
          <p:nvPr/>
        </p:nvSpPr>
        <p:spPr>
          <a:xfrm>
            <a:off x="362953" y="4381661"/>
            <a:ext cx="2492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t>Tataranietos</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8e7c67eba8_2_0"/>
          <p:cNvSpPr txBox="1">
            <a:spLocks noGrp="1"/>
          </p:cNvSpPr>
          <p:nvPr>
            <p:ph type="body" idx="1"/>
          </p:nvPr>
        </p:nvSpPr>
        <p:spPr>
          <a:xfrm>
            <a:off x="499269" y="1870075"/>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s-MX" noProof="0" dirty="0"/>
              <a:t>Ejemplos de propiedad fraccionada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DB6C3-2B68-621F-9E26-A7B2E04DDBEC}"/>
            </a:ext>
          </a:extLst>
        </p:cNvPr>
        <p:cNvGrpSpPr/>
        <p:nvPr/>
      </p:nvGrpSpPr>
      <p:grpSpPr>
        <a:xfrm>
          <a:off x="0" y="0"/>
          <a:ext cx="0" cy="0"/>
          <a:chOff x="0" y="0"/>
          <a:chExt cx="0" cy="0"/>
        </a:xfrm>
      </p:grpSpPr>
      <p:pic>
        <p:nvPicPr>
          <p:cNvPr id="5" name="Picture Placeholder 4" descr="Map: Land Loss by Mexico">
            <a:extLst>
              <a:ext uri="{FF2B5EF4-FFF2-40B4-BE49-F238E27FC236}">
                <a16:creationId xmlns:a16="http://schemas.microsoft.com/office/drawing/2014/main" id="{08446179-7D9B-A8BB-D6DA-3FB647351416}"/>
              </a:ext>
            </a:extLst>
          </p:cNvPr>
          <p:cNvPicPr>
            <a:picLocks noGrp="1" noChangeAspect="1"/>
          </p:cNvPicPr>
          <p:nvPr>
            <p:ph type="pic" idx="2"/>
          </p:nvPr>
        </p:nvPicPr>
        <p:blipFill>
          <a:blip r:embed="rId3"/>
          <a:srcRect l="38903" t="20437" r="1547" b="8302"/>
          <a:stretch>
            <a:fillRect/>
          </a:stretch>
        </p:blipFill>
        <p:spPr>
          <a:xfrm>
            <a:off x="4937759" y="1849120"/>
            <a:ext cx="4077653" cy="2425444"/>
          </a:xfrm>
          <a:prstGeom prst="rect">
            <a:avLst/>
          </a:prstGeom>
        </p:spPr>
      </p:pic>
      <p:sp>
        <p:nvSpPr>
          <p:cNvPr id="3" name="Text Placeholder 2">
            <a:extLst>
              <a:ext uri="{FF2B5EF4-FFF2-40B4-BE49-F238E27FC236}">
                <a16:creationId xmlns:a16="http://schemas.microsoft.com/office/drawing/2014/main" id="{946E1F86-6B48-0B83-DCBA-99D0B93303DA}"/>
              </a:ext>
            </a:extLst>
          </p:cNvPr>
          <p:cNvSpPr>
            <a:spLocks noGrp="1"/>
          </p:cNvSpPr>
          <p:nvPr>
            <p:ph type="body" idx="1"/>
          </p:nvPr>
        </p:nvSpPr>
        <p:spPr/>
        <p:txBody>
          <a:bodyPr/>
          <a:lstStyle/>
          <a:p>
            <a:r>
              <a:rPr lang="es-MX" noProof="0" dirty="0"/>
              <a:t>Territorios anexados y pérdida de concesiones de tierras por parte de familias </a:t>
            </a:r>
            <a:r>
              <a:rPr lang="es-MX" dirty="0"/>
              <a:t>M</a:t>
            </a:r>
            <a:r>
              <a:rPr lang="es-MX" noProof="0" dirty="0" err="1"/>
              <a:t>exicanas</a:t>
            </a:r>
            <a:r>
              <a:rPr lang="es-MX" noProof="0" dirty="0"/>
              <a:t>.</a:t>
            </a:r>
          </a:p>
        </p:txBody>
      </p:sp>
      <p:sp>
        <p:nvSpPr>
          <p:cNvPr id="4" name="Text Placeholder 3">
            <a:extLst>
              <a:ext uri="{FF2B5EF4-FFF2-40B4-BE49-F238E27FC236}">
                <a16:creationId xmlns:a16="http://schemas.microsoft.com/office/drawing/2014/main" id="{C668A3A9-8A3C-88BE-6462-58E6EAAC728D}"/>
              </a:ext>
            </a:extLst>
          </p:cNvPr>
          <p:cNvSpPr>
            <a:spLocks noGrp="1"/>
          </p:cNvSpPr>
          <p:nvPr>
            <p:ph type="body" idx="3"/>
          </p:nvPr>
        </p:nvSpPr>
        <p:spPr/>
        <p:txBody>
          <a:bodyPr/>
          <a:lstStyle/>
          <a:p>
            <a:r>
              <a:rPr lang="es-MX" noProof="0" dirty="0"/>
              <a:t>Estados Unidos anexó Texas; Tratado de Guadalupe Hidalgo, 1848. </a:t>
            </a:r>
          </a:p>
          <a:p>
            <a:r>
              <a:rPr lang="es-MX" noProof="0" dirty="0"/>
              <a:t>Con el paso de los años, diversos tipos de concesiones de tierras se redujeron drásticamente. </a:t>
            </a:r>
          </a:p>
          <a:p>
            <a:r>
              <a:rPr lang="es-MX" noProof="0" dirty="0"/>
              <a:t>La colección de documentos de la Universidad de México mostró cómo un acuerdo por más de 40,000 acres se redujo a menos de 1,400 acres.</a:t>
            </a:r>
          </a:p>
        </p:txBody>
      </p:sp>
    </p:spTree>
    <p:extLst>
      <p:ext uri="{BB962C8B-B14F-4D97-AF65-F5344CB8AC3E}">
        <p14:creationId xmlns:p14="http://schemas.microsoft.com/office/powerpoint/2010/main" val="1837965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2"/>
          <p:cNvSpPr txBox="1">
            <a:spLocks noGrp="1"/>
          </p:cNvSpPr>
          <p:nvPr>
            <p:ph type="title" idx="4294967295"/>
          </p:nvPr>
        </p:nvSpPr>
        <p:spPr>
          <a:xfrm>
            <a:off x="0" y="134938"/>
            <a:ext cx="9144000" cy="631825"/>
          </a:xfrm>
          <a:prstGeom prst="rect">
            <a:avLst/>
          </a:prstGeom>
          <a:solidFill>
            <a:schemeClr val="accent1"/>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3000" b="0" i="0" u="none" strike="noStrike" kern="0" cap="none" spc="0" normalizeH="0" baseline="0" noProof="0" dirty="0">
                <a:ln>
                  <a:noFill/>
                </a:ln>
                <a:solidFill>
                  <a:schemeClr val="lt1"/>
                </a:solidFill>
                <a:effectLst/>
                <a:uLnTx/>
                <a:uFillTx/>
                <a:latin typeface="Arial"/>
                <a:ea typeface="Arial"/>
                <a:cs typeface="Arial"/>
                <a:sym typeface="Arial"/>
              </a:rPr>
              <a:t>Ley de Asentamientos Rurales de 1862</a:t>
            </a:r>
            <a:endParaRPr kumimoji="0" lang="es-MX" sz="1800" b="0" i="0" u="none" strike="noStrike" kern="0" cap="none" spc="0" normalizeH="0" baseline="0" noProof="0" dirty="0">
              <a:ln>
                <a:noFill/>
              </a:ln>
              <a:solidFill>
                <a:schemeClr val="dk1"/>
              </a:solidFill>
              <a:effectLst/>
              <a:uLnTx/>
              <a:uFillTx/>
              <a:latin typeface="Catamaran Light"/>
              <a:ea typeface="Catamaran Light"/>
              <a:cs typeface="Catamaran Light"/>
              <a:sym typeface="Catamaran Light"/>
            </a:endParaRPr>
          </a:p>
        </p:txBody>
      </p:sp>
      <p:sp>
        <p:nvSpPr>
          <p:cNvPr id="540" name="Google Shape;540;p12"/>
          <p:cNvSpPr txBox="1"/>
          <p:nvPr/>
        </p:nvSpPr>
        <p:spPr>
          <a:xfrm>
            <a:off x="388310" y="881358"/>
            <a:ext cx="5314950" cy="3748678"/>
          </a:xfrm>
          <a:prstGeom prst="rect">
            <a:avLst/>
          </a:prstGeom>
          <a:noFill/>
          <a:ln>
            <a:noFill/>
          </a:ln>
        </p:spPr>
        <p:txBody>
          <a:bodyPr spcFirstLastPara="1" wrap="square" lIns="91425" tIns="45700" rIns="91425" bIns="45700" anchor="t" anchorCtr="0">
            <a:spAutoFit/>
          </a:bodyPr>
          <a:lstStyle/>
          <a:p>
            <a:pPr>
              <a:lnSpc>
                <a:spcPct val="90000"/>
              </a:lnSpc>
              <a:buSzPts val="2800"/>
            </a:pPr>
            <a:r>
              <a:rPr lang="es-MX" sz="2400" noProof="0" dirty="0">
                <a:solidFill>
                  <a:schemeClr val="dk2"/>
                </a:solidFill>
                <a:latin typeface="Catamaran Light"/>
                <a:cs typeface="Catamaran Light"/>
              </a:rPr>
              <a:t>Abrió millones de acres en el oeste de Estados Unidos.</a:t>
            </a:r>
          </a:p>
          <a:p>
            <a:pPr>
              <a:lnSpc>
                <a:spcPct val="90000"/>
              </a:lnSpc>
              <a:buSzPts val="2800"/>
            </a:pPr>
            <a:endParaRPr lang="es-MX" sz="2400" noProof="0" dirty="0">
              <a:solidFill>
                <a:schemeClr val="dk2"/>
              </a:solidFill>
              <a:latin typeface="Catamaran Light"/>
              <a:cs typeface="Catamaran Light"/>
            </a:endParaRPr>
          </a:p>
          <a:p>
            <a:pPr>
              <a:lnSpc>
                <a:spcPct val="90000"/>
              </a:lnSpc>
              <a:buSzPts val="2800"/>
            </a:pPr>
            <a:r>
              <a:rPr lang="es-MX" sz="2400" b="1" noProof="0" dirty="0">
                <a:solidFill>
                  <a:schemeClr val="dk2"/>
                </a:solidFill>
                <a:latin typeface="Catamaran Light"/>
                <a:cs typeface="Catamaran Light"/>
              </a:rPr>
              <a:t>Requisitos</a:t>
            </a:r>
            <a:r>
              <a:rPr lang="es-MX" sz="2400" noProof="0" dirty="0">
                <a:solidFill>
                  <a:schemeClr val="dk2"/>
                </a:solidFill>
                <a:latin typeface="Catamaran Light"/>
                <a:cs typeface="Catamaran Light"/>
              </a:rPr>
              <a:t>:</a:t>
            </a:r>
          </a:p>
          <a:p>
            <a:pPr>
              <a:lnSpc>
                <a:spcPct val="90000"/>
              </a:lnSpc>
              <a:buSzPts val="2800"/>
            </a:pPr>
            <a:r>
              <a:rPr lang="es-MX" sz="2400" noProof="0" dirty="0">
                <a:solidFill>
                  <a:schemeClr val="dk2"/>
                </a:solidFill>
                <a:latin typeface="Catamaran Light"/>
                <a:cs typeface="Catamaran Light"/>
              </a:rPr>
              <a:t>• Ser ciudadano de los Estados Unidos</a:t>
            </a:r>
          </a:p>
          <a:p>
            <a:pPr>
              <a:lnSpc>
                <a:spcPct val="90000"/>
              </a:lnSpc>
              <a:buSzPts val="2800"/>
            </a:pPr>
            <a:r>
              <a:rPr lang="es-MX" sz="2400" noProof="0" dirty="0">
                <a:solidFill>
                  <a:schemeClr val="dk2"/>
                </a:solidFill>
                <a:latin typeface="Catamaran Light"/>
                <a:cs typeface="Catamaran Light"/>
              </a:rPr>
              <a:t>• Tener 21 años de edad</a:t>
            </a:r>
          </a:p>
          <a:p>
            <a:pPr>
              <a:lnSpc>
                <a:spcPct val="90000"/>
              </a:lnSpc>
              <a:buSzPts val="2800"/>
            </a:pPr>
            <a:r>
              <a:rPr lang="es-MX" sz="2400" noProof="0" dirty="0">
                <a:solidFill>
                  <a:schemeClr val="dk2"/>
                </a:solidFill>
                <a:latin typeface="Catamaran Light"/>
                <a:cs typeface="Catamaran Light"/>
              </a:rPr>
              <a:t>• No haber tomado las armas contra los Estados Unidos</a:t>
            </a:r>
          </a:p>
          <a:p>
            <a:pPr>
              <a:lnSpc>
                <a:spcPct val="90000"/>
              </a:lnSpc>
              <a:buSzPts val="2800"/>
            </a:pPr>
            <a:r>
              <a:rPr lang="es-MX" sz="2400" noProof="0" dirty="0">
                <a:solidFill>
                  <a:schemeClr val="dk2"/>
                </a:solidFill>
                <a:latin typeface="Catamaran Light"/>
                <a:cs typeface="Catamaran Light"/>
              </a:rPr>
              <a:t>• Derecho a 160 acres</a:t>
            </a:r>
          </a:p>
          <a:p>
            <a:pPr>
              <a:lnSpc>
                <a:spcPct val="90000"/>
              </a:lnSpc>
              <a:buSzPts val="2800"/>
            </a:pPr>
            <a:r>
              <a:rPr lang="es-MX" sz="2400" noProof="0" dirty="0">
                <a:solidFill>
                  <a:schemeClr val="dk2"/>
                </a:solidFill>
                <a:latin typeface="Catamaran Light"/>
                <a:cs typeface="Catamaran Light"/>
              </a:rPr>
              <a:t>• Realizar 5 años de mejoras (producción)</a:t>
            </a:r>
          </a:p>
          <a:p>
            <a:pPr>
              <a:lnSpc>
                <a:spcPct val="90000"/>
              </a:lnSpc>
              <a:buSzPts val="2800"/>
            </a:pPr>
            <a:r>
              <a:rPr lang="es-MX" sz="2400" noProof="0" dirty="0">
                <a:solidFill>
                  <a:schemeClr val="dk2"/>
                </a:solidFill>
                <a:latin typeface="Catamaran Light"/>
                <a:cs typeface="Catamaran Light"/>
              </a:rPr>
              <a:t>• Construir una casa</a:t>
            </a:r>
          </a:p>
        </p:txBody>
      </p:sp>
      <p:pic>
        <p:nvPicPr>
          <p:cNvPr id="539" name="Google Shape;539;p12" descr="Poster advertising the Homestead Act"/>
          <p:cNvPicPr preferRelativeResize="0"/>
          <p:nvPr/>
        </p:nvPicPr>
        <p:blipFill rotWithShape="1">
          <a:blip r:embed="rId3">
            <a:alphaModFix/>
          </a:blip>
          <a:srcRect/>
          <a:stretch/>
        </p:blipFill>
        <p:spPr>
          <a:xfrm>
            <a:off x="6040725" y="1058490"/>
            <a:ext cx="2714966" cy="373147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6" name="Google Shape;546;g28e7c67eba8_2_5"/>
          <p:cNvSpPr txBox="1">
            <a:spLocks noGrp="1"/>
          </p:cNvSpPr>
          <p:nvPr>
            <p:ph type="title"/>
          </p:nvPr>
        </p:nvSpPr>
        <p:spPr>
          <a:xfrm>
            <a:off x="96167" y="318938"/>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40 acres y una mula</a:t>
            </a:r>
          </a:p>
        </p:txBody>
      </p:sp>
      <p:sp>
        <p:nvSpPr>
          <p:cNvPr id="547" name="Google Shape;547;g28e7c67eba8_2_5"/>
          <p:cNvSpPr txBox="1">
            <a:spLocks noGrp="1"/>
          </p:cNvSpPr>
          <p:nvPr>
            <p:ph type="body" idx="1"/>
          </p:nvPr>
        </p:nvSpPr>
        <p:spPr>
          <a:xfrm>
            <a:off x="668314" y="3300136"/>
            <a:ext cx="7515300" cy="1843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MX" sz="2000" b="0" i="0" u="none" strike="noStrike" cap="none" noProof="0" dirty="0">
                <a:solidFill>
                  <a:schemeClr val="lt1"/>
                </a:solidFill>
                <a:latin typeface="Catamaran Light"/>
                <a:ea typeface="Catamaran Light"/>
                <a:cs typeface="Catamaran Light"/>
                <a:sym typeface="Catamaran Light"/>
              </a:rPr>
              <a:t>“</a:t>
            </a:r>
            <a:r>
              <a:rPr lang="es-MX" sz="2000" i="0" u="none" strike="noStrike" cap="none" noProof="0" dirty="0">
                <a:solidFill>
                  <a:schemeClr val="dk2"/>
                </a:solidFill>
                <a:latin typeface="Catamaran Light"/>
                <a:ea typeface="Catamaran Light"/>
                <a:cs typeface="Catamaran Light"/>
                <a:sym typeface="Catamaran Light"/>
              </a:rPr>
              <a:t>Orden de Campaña N.º 15 de Sherman</a:t>
            </a:r>
          </a:p>
          <a:p>
            <a:pPr marL="0" marR="0" lvl="0" indent="0" algn="l" rtl="0">
              <a:lnSpc>
                <a:spcPct val="90000"/>
              </a:lnSpc>
              <a:spcBef>
                <a:spcPts val="0"/>
              </a:spcBef>
              <a:spcAft>
                <a:spcPts val="0"/>
              </a:spcAft>
              <a:buClr>
                <a:srgbClr val="000000"/>
              </a:buClr>
              <a:buSzPts val="2800"/>
              <a:buFont typeface="Arial"/>
              <a:buNone/>
            </a:pPr>
            <a:endParaRPr lang="es-MX" sz="2000" b="0" i="0" u="none" strike="noStrike" cap="none" noProof="0" dirty="0">
              <a:solidFill>
                <a:schemeClr val="dk2"/>
              </a:solidFill>
              <a:latin typeface="Catamaran Light"/>
              <a:ea typeface="Catamaran Light"/>
              <a:cs typeface="Catamaran Light"/>
              <a:sym typeface="Catamaran Light"/>
            </a:endParaRPr>
          </a:p>
          <a:p>
            <a:pPr marL="0" marR="0" lvl="0" indent="0" algn="l" rtl="0">
              <a:lnSpc>
                <a:spcPct val="90000"/>
              </a:lnSpc>
              <a:spcBef>
                <a:spcPts val="0"/>
              </a:spcBef>
              <a:spcAft>
                <a:spcPts val="0"/>
              </a:spcAft>
              <a:buClr>
                <a:srgbClr val="000000"/>
              </a:buClr>
              <a:buSzPts val="2800"/>
              <a:buFont typeface="Arial"/>
              <a:buNone/>
            </a:pPr>
            <a:r>
              <a:rPr lang="es-MX" sz="2000" b="0" i="0" u="none" strike="noStrike" cap="none" noProof="0" dirty="0">
                <a:solidFill>
                  <a:schemeClr val="dk2"/>
                </a:solidFill>
                <a:latin typeface="Catamaran Light"/>
                <a:ea typeface="Catamaran Light"/>
                <a:cs typeface="Catamaran Light"/>
                <a:sym typeface="Catamaran Light"/>
              </a:rPr>
              <a:t>Se aplicaba únicamente a las zonas costeras de Carolina del Sur, Georgia y Florida, y se basaba en la redistribución de 40,000 acres en segmentos de 40 acres.</a:t>
            </a:r>
            <a:endParaRPr lang="es-MX" sz="2000" noProof="0" dirty="0">
              <a:solidFill>
                <a:schemeClr val="lt1"/>
              </a:solidFill>
            </a:endParaRPr>
          </a:p>
        </p:txBody>
      </p:sp>
      <p:pic>
        <p:nvPicPr>
          <p:cNvPr id="548" name="Google Shape;548;g28e7c67eba8_2_5"/>
          <p:cNvPicPr preferRelativeResize="0"/>
          <p:nvPr/>
        </p:nvPicPr>
        <p:blipFill rotWithShape="1">
          <a:blip r:embed="rId3">
            <a:alphaModFix/>
          </a:blip>
          <a:srcRect/>
          <a:stretch/>
        </p:blipFill>
        <p:spPr>
          <a:xfrm>
            <a:off x="668314" y="941461"/>
            <a:ext cx="4857750" cy="2122487"/>
          </a:xfrm>
          <a:prstGeom prst="rect">
            <a:avLst/>
          </a:prstGeom>
          <a:noFill/>
          <a:ln>
            <a:noFill/>
          </a:ln>
        </p:spPr>
      </p:pic>
      <p:pic>
        <p:nvPicPr>
          <p:cNvPr id="549" name="Google Shape;549;g28e7c67eba8_2_5" descr="General William Tecumseh Sherman"/>
          <p:cNvPicPr preferRelativeResize="0"/>
          <p:nvPr/>
        </p:nvPicPr>
        <p:blipFill rotWithShape="1">
          <a:blip r:embed="rId4">
            <a:alphaModFix/>
          </a:blip>
          <a:srcRect/>
          <a:stretch/>
        </p:blipFill>
        <p:spPr>
          <a:xfrm>
            <a:off x="6024563" y="184223"/>
            <a:ext cx="2159000" cy="2879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5" name="Google Shape;555;g28e7c67eba8_2_13"/>
          <p:cNvSpPr txBox="1">
            <a:spLocks noGrp="1"/>
          </p:cNvSpPr>
          <p:nvPr>
            <p:ph type="title"/>
          </p:nvPr>
        </p:nvSpPr>
        <p:spPr>
          <a:xfrm>
            <a:off x="114055" y="334119"/>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40 Acres: 1865</a:t>
            </a:r>
          </a:p>
        </p:txBody>
      </p:sp>
      <p:sp>
        <p:nvSpPr>
          <p:cNvPr id="556" name="Google Shape;556;g28e7c67eba8_2_13"/>
          <p:cNvSpPr txBox="1">
            <a:spLocks noGrp="1"/>
          </p:cNvSpPr>
          <p:nvPr>
            <p:ph type="body" idx="1"/>
          </p:nvPr>
        </p:nvSpPr>
        <p:spPr>
          <a:xfrm>
            <a:off x="5720356" y="264160"/>
            <a:ext cx="3423600" cy="4879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MX" sz="2000" b="1" i="0" u="none" strike="noStrike" cap="none" noProof="0" dirty="0">
                <a:solidFill>
                  <a:schemeClr val="dk2"/>
                </a:solidFill>
                <a:latin typeface="Catamaran Light"/>
                <a:ea typeface="Catamaran Light"/>
                <a:cs typeface="Catamaran Light"/>
                <a:sym typeface="Catamaran Light"/>
              </a:rPr>
              <a:t>Si un agricultor y su cónyuge con 4 hijos morían sin testamento en 1865, cada hijo recibiría el 25% de las 40 acres, es decir, un interés equivalente a 10 acres.</a:t>
            </a:r>
            <a:endParaRPr lang="es-MX" sz="3600" noProof="0" dirty="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lang="es-MX" sz="2000" noProof="0" dirty="0">
              <a:solidFill>
                <a:schemeClr val="lt1"/>
              </a:solidFill>
            </a:endParaRPr>
          </a:p>
        </p:txBody>
      </p:sp>
      <p:pic>
        <p:nvPicPr>
          <p:cNvPr id="557" name="Google Shape;557;g28e7c67eba8_2_13" descr="A grassy field with trees and blue sky  Description automatically generated with low confidence"/>
          <p:cNvPicPr preferRelativeResize="0"/>
          <p:nvPr/>
        </p:nvPicPr>
        <p:blipFill rotWithShape="1">
          <a:blip r:embed="rId3">
            <a:alphaModFix/>
          </a:blip>
          <a:srcRect/>
          <a:stretch/>
        </p:blipFill>
        <p:spPr>
          <a:xfrm>
            <a:off x="917" y="2619374"/>
            <a:ext cx="9144000" cy="2524126"/>
          </a:xfrm>
          <a:prstGeom prst="rect">
            <a:avLst/>
          </a:prstGeom>
          <a:noFill/>
          <a:ln>
            <a:noFill/>
          </a:ln>
        </p:spPr>
      </p:pic>
      <p:grpSp>
        <p:nvGrpSpPr>
          <p:cNvPr id="558" name="Google Shape;558;g28e7c67eba8_2_13"/>
          <p:cNvGrpSpPr/>
          <p:nvPr/>
        </p:nvGrpSpPr>
        <p:grpSpPr>
          <a:xfrm>
            <a:off x="489098" y="875250"/>
            <a:ext cx="7214981" cy="3016265"/>
            <a:chOff x="1785" y="563603"/>
            <a:chExt cx="6092569" cy="2124886"/>
          </a:xfrm>
        </p:grpSpPr>
        <p:sp>
          <p:nvSpPr>
            <p:cNvPr id="559" name="Google Shape;559;g28e7c67eba8_2_13"/>
            <p:cNvSpPr/>
            <p:nvPr/>
          </p:nvSpPr>
          <p:spPr>
            <a:xfrm>
              <a:off x="2977157" y="1373329"/>
              <a:ext cx="23379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0" name="Google Shape;560;g28e7c67eba8_2_13"/>
            <p:cNvSpPr/>
            <p:nvPr/>
          </p:nvSpPr>
          <p:spPr>
            <a:xfrm>
              <a:off x="2977157" y="1373329"/>
              <a:ext cx="7794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1" name="Google Shape;561;g28e7c67eba8_2_13"/>
            <p:cNvSpPr/>
            <p:nvPr/>
          </p:nvSpPr>
          <p:spPr>
            <a:xfrm>
              <a:off x="2197893" y="1373329"/>
              <a:ext cx="7794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2" name="Google Shape;562;g28e7c67eba8_2_13"/>
            <p:cNvSpPr/>
            <p:nvPr/>
          </p:nvSpPr>
          <p:spPr>
            <a:xfrm>
              <a:off x="639365" y="1373329"/>
              <a:ext cx="23379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3" name="Google Shape;563;g28e7c67eba8_2_13"/>
            <p:cNvSpPr/>
            <p:nvPr/>
          </p:nvSpPr>
          <p:spPr>
            <a:xfrm>
              <a:off x="2339578" y="563603"/>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4" name="Google Shape;564;g28e7c67eba8_2_13"/>
            <p:cNvSpPr/>
            <p:nvPr/>
          </p:nvSpPr>
          <p:spPr>
            <a:xfrm>
              <a:off x="2481262" y="698203"/>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5" name="Google Shape;565;g28e7c67eba8_2_13"/>
            <p:cNvSpPr txBox="1"/>
            <p:nvPr/>
          </p:nvSpPr>
          <p:spPr>
            <a:xfrm>
              <a:off x="2504978" y="721919"/>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MX" sz="2000" noProof="0" dirty="0"/>
                <a:t>Agricultor y </a:t>
              </a:r>
              <a:r>
                <a:rPr lang="es-MX" sz="2000" noProof="0" dirty="0" err="1"/>
                <a:t>conyuge</a:t>
              </a:r>
              <a:endParaRPr lang="es-MX" sz="1400" b="0" i="0" u="none" strike="noStrike" cap="none" noProof="0" dirty="0">
                <a:solidFill>
                  <a:srgbClr val="000000"/>
                </a:solidFill>
                <a:latin typeface="Arial"/>
                <a:ea typeface="Arial"/>
                <a:cs typeface="Arial"/>
                <a:sym typeface="Arial"/>
              </a:endParaRPr>
            </a:p>
          </p:txBody>
        </p:sp>
        <p:sp>
          <p:nvSpPr>
            <p:cNvPr id="566" name="Google Shape;566;g28e7c67eba8_2_13"/>
            <p:cNvSpPr/>
            <p:nvPr/>
          </p:nvSpPr>
          <p:spPr>
            <a:xfrm>
              <a:off x="1785"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7" name="Google Shape;567;g28e7c67eba8_2_13"/>
            <p:cNvSpPr/>
            <p:nvPr/>
          </p:nvSpPr>
          <p:spPr>
            <a:xfrm>
              <a:off x="143470"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8" name="Google Shape;568;g28e7c67eba8_2_13"/>
            <p:cNvSpPr txBox="1"/>
            <p:nvPr/>
          </p:nvSpPr>
          <p:spPr>
            <a:xfrm>
              <a:off x="167186"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MX" sz="2000" noProof="0" dirty="0"/>
                <a:t>Hijo(a)</a:t>
              </a:r>
              <a:r>
                <a:rPr lang="es-MX" sz="2000" b="0" i="0" u="none" strike="noStrike" cap="none" noProof="0" dirty="0">
                  <a:solidFill>
                    <a:srgbClr val="000000"/>
                  </a:solidFill>
                  <a:latin typeface="Arial"/>
                  <a:ea typeface="Arial"/>
                  <a:cs typeface="Arial"/>
                  <a:sym typeface="Arial"/>
                </a:rPr>
                <a:t> 25%</a:t>
              </a:r>
              <a:endParaRPr lang="es-MX" sz="1400" b="0" i="0" u="none" strike="noStrike" cap="none" noProof="0" dirty="0">
                <a:solidFill>
                  <a:srgbClr val="000000"/>
                </a:solidFill>
                <a:latin typeface="Arial"/>
                <a:ea typeface="Arial"/>
                <a:cs typeface="Arial"/>
                <a:sym typeface="Arial"/>
              </a:endParaRPr>
            </a:p>
          </p:txBody>
        </p:sp>
        <p:sp>
          <p:nvSpPr>
            <p:cNvPr id="569" name="Google Shape;569;g28e7c67eba8_2_13"/>
            <p:cNvSpPr/>
            <p:nvPr/>
          </p:nvSpPr>
          <p:spPr>
            <a:xfrm>
              <a:off x="1560314"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0" name="Google Shape;570;g28e7c67eba8_2_13"/>
            <p:cNvSpPr/>
            <p:nvPr/>
          </p:nvSpPr>
          <p:spPr>
            <a:xfrm>
              <a:off x="1701998"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1" name="Google Shape;571;g28e7c67eba8_2_13"/>
            <p:cNvSpPr txBox="1"/>
            <p:nvPr/>
          </p:nvSpPr>
          <p:spPr>
            <a:xfrm>
              <a:off x="1725714"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MX" sz="2000" noProof="0" dirty="0"/>
                <a:t>Hijo (a)</a:t>
              </a:r>
              <a:r>
                <a:rPr lang="es-MX" sz="2000" b="0" i="0" u="none" strike="noStrike" cap="none" noProof="0" dirty="0">
                  <a:solidFill>
                    <a:srgbClr val="000000"/>
                  </a:solidFill>
                  <a:latin typeface="Arial"/>
                  <a:ea typeface="Arial"/>
                  <a:cs typeface="Arial"/>
                  <a:sym typeface="Arial"/>
                </a:rPr>
                <a:t> 25%</a:t>
              </a:r>
              <a:endParaRPr lang="es-MX" sz="1400" b="0" i="0" u="none" strike="noStrike" cap="none" noProof="0" dirty="0">
                <a:solidFill>
                  <a:srgbClr val="000000"/>
                </a:solidFill>
                <a:latin typeface="Arial"/>
                <a:ea typeface="Arial"/>
                <a:cs typeface="Arial"/>
                <a:sym typeface="Arial"/>
              </a:endParaRPr>
            </a:p>
          </p:txBody>
        </p:sp>
        <p:sp>
          <p:nvSpPr>
            <p:cNvPr id="572" name="Google Shape;572;g28e7c67eba8_2_13"/>
            <p:cNvSpPr/>
            <p:nvPr/>
          </p:nvSpPr>
          <p:spPr>
            <a:xfrm>
              <a:off x="3118842"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3" name="Google Shape;573;g28e7c67eba8_2_13"/>
            <p:cNvSpPr/>
            <p:nvPr/>
          </p:nvSpPr>
          <p:spPr>
            <a:xfrm>
              <a:off x="3260526"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4" name="Google Shape;574;g28e7c67eba8_2_13"/>
            <p:cNvSpPr txBox="1"/>
            <p:nvPr/>
          </p:nvSpPr>
          <p:spPr>
            <a:xfrm>
              <a:off x="3284242"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MX" sz="2000" noProof="0" dirty="0"/>
                <a:t>Hijo (a)</a:t>
              </a:r>
              <a:r>
                <a:rPr lang="es-MX" sz="2000" b="0" i="0" u="none" strike="noStrike" cap="none" noProof="0" dirty="0">
                  <a:solidFill>
                    <a:srgbClr val="000000"/>
                  </a:solidFill>
                  <a:latin typeface="Arial"/>
                  <a:ea typeface="Arial"/>
                  <a:cs typeface="Arial"/>
                  <a:sym typeface="Arial"/>
                </a:rPr>
                <a:t> 25%</a:t>
              </a:r>
              <a:endParaRPr lang="es-MX" sz="1400" b="0" i="0" u="none" strike="noStrike" cap="none" noProof="0" dirty="0">
                <a:solidFill>
                  <a:srgbClr val="000000"/>
                </a:solidFill>
                <a:latin typeface="Arial"/>
                <a:ea typeface="Arial"/>
                <a:cs typeface="Arial"/>
                <a:sym typeface="Arial"/>
              </a:endParaRPr>
            </a:p>
          </p:txBody>
        </p:sp>
        <p:sp>
          <p:nvSpPr>
            <p:cNvPr id="575" name="Google Shape;575;g28e7c67eba8_2_13"/>
            <p:cNvSpPr/>
            <p:nvPr/>
          </p:nvSpPr>
          <p:spPr>
            <a:xfrm>
              <a:off x="4677370"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6" name="Google Shape;576;g28e7c67eba8_2_13"/>
            <p:cNvSpPr/>
            <p:nvPr/>
          </p:nvSpPr>
          <p:spPr>
            <a:xfrm>
              <a:off x="4819054"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7" name="Google Shape;577;g28e7c67eba8_2_13"/>
            <p:cNvSpPr txBox="1"/>
            <p:nvPr/>
          </p:nvSpPr>
          <p:spPr>
            <a:xfrm>
              <a:off x="4842770"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MX" sz="2000" noProof="0" dirty="0"/>
                <a:t>Hijo (a)</a:t>
              </a:r>
              <a:r>
                <a:rPr lang="es-MX" sz="2000" b="0" i="0" u="none" strike="noStrike" cap="none" noProof="0" dirty="0">
                  <a:solidFill>
                    <a:srgbClr val="000000"/>
                  </a:solidFill>
                  <a:latin typeface="Arial"/>
                  <a:ea typeface="Arial"/>
                  <a:cs typeface="Arial"/>
                  <a:sym typeface="Arial"/>
                </a:rPr>
                <a:t> 25%</a:t>
              </a:r>
              <a:endParaRPr lang="es-MX" sz="1400" b="0" i="0" u="none" strike="noStrike" cap="none" noProof="0" dirty="0">
                <a:solidFill>
                  <a:srgbClr val="000000"/>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g28e7c67eba8_2_40"/>
          <p:cNvSpPr txBox="1">
            <a:spLocks noGrp="1"/>
          </p:cNvSpPr>
          <p:nvPr>
            <p:ph type="title"/>
          </p:nvPr>
        </p:nvSpPr>
        <p:spPr>
          <a:xfrm>
            <a:off x="96167" y="366270"/>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40 Acres: 1865 - 2020</a:t>
            </a:r>
          </a:p>
        </p:txBody>
      </p:sp>
      <p:sp>
        <p:nvSpPr>
          <p:cNvPr id="584" name="Google Shape;584;g28e7c67eba8_2_40"/>
          <p:cNvSpPr txBox="1">
            <a:spLocks noGrp="1"/>
          </p:cNvSpPr>
          <p:nvPr>
            <p:ph type="body" idx="1"/>
          </p:nvPr>
        </p:nvSpPr>
        <p:spPr>
          <a:xfrm>
            <a:off x="96167" y="935038"/>
            <a:ext cx="4561500" cy="1636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MX" sz="2000" b="1" i="0" u="none" strike="noStrike" cap="none" noProof="0" dirty="0">
                <a:solidFill>
                  <a:schemeClr val="dk2"/>
                </a:solidFill>
                <a:latin typeface="Catamaran Light"/>
                <a:ea typeface="Catamaran Light"/>
                <a:cs typeface="Catamaran Light"/>
                <a:sym typeface="Catamaran Light"/>
              </a:rPr>
              <a:t>Si cada hijo tuvo 4 hijos a lo largo de 8 generaciones hasta 2020, habría 65,536 herederos, cada uno con una participación equivalente a 0.0006 acres, o aproximadamente 26 pies cuadrados.</a:t>
            </a:r>
            <a:endParaRPr lang="es-MX" sz="2000" noProof="0" dirty="0">
              <a:solidFill>
                <a:schemeClr val="lt1"/>
              </a:solidFill>
            </a:endParaRPr>
          </a:p>
        </p:txBody>
      </p:sp>
      <p:pic>
        <p:nvPicPr>
          <p:cNvPr id="585" name="Google Shape;585;g28e7c67eba8_2_40" descr="A grassy field with trees and blue sky  Description automatically generated with low confidence"/>
          <p:cNvPicPr preferRelativeResize="0"/>
          <p:nvPr/>
        </p:nvPicPr>
        <p:blipFill rotWithShape="1">
          <a:blip r:embed="rId3">
            <a:alphaModFix/>
          </a:blip>
          <a:srcRect/>
          <a:stretch/>
        </p:blipFill>
        <p:spPr>
          <a:xfrm>
            <a:off x="917" y="2619374"/>
            <a:ext cx="9144000" cy="2524126"/>
          </a:xfrm>
          <a:prstGeom prst="rect">
            <a:avLst/>
          </a:prstGeom>
          <a:noFill/>
          <a:ln>
            <a:noFill/>
          </a:ln>
        </p:spPr>
      </p:pic>
      <p:pic>
        <p:nvPicPr>
          <p:cNvPr id="586" name="Google Shape;586;g28e7c67eba8_2_40"/>
          <p:cNvPicPr preferRelativeResize="0"/>
          <p:nvPr/>
        </p:nvPicPr>
        <p:blipFill rotWithShape="1">
          <a:blip r:embed="rId4">
            <a:alphaModFix/>
          </a:blip>
          <a:srcRect/>
          <a:stretch/>
        </p:blipFill>
        <p:spPr>
          <a:xfrm>
            <a:off x="4728667" y="653115"/>
            <a:ext cx="4244802" cy="348133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32"/>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92" name="Google Shape;592;p32"/>
          <p:cNvSpPr txBox="1">
            <a:spLocks noGrp="1"/>
          </p:cNvSpPr>
          <p:nvPr>
            <p:ph type="title"/>
          </p:nvPr>
        </p:nvSpPr>
        <p:spPr>
          <a:xfrm>
            <a:off x="118442" y="297114"/>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La distancia causa desafíos</a:t>
            </a:r>
          </a:p>
        </p:txBody>
      </p:sp>
      <p:sp>
        <p:nvSpPr>
          <p:cNvPr id="593" name="Google Shape;593;p32"/>
          <p:cNvSpPr>
            <a:spLocks noGrp="1"/>
          </p:cNvSpPr>
          <p:nvPr>
            <p:ph type="pic" idx="2"/>
          </p:nvPr>
        </p:nvSpPr>
        <p:spPr>
          <a:xfrm>
            <a:off x="5900738" y="1052513"/>
            <a:ext cx="3243262" cy="3752850"/>
          </a:xfrm>
          <a:prstGeom prst="rect">
            <a:avLst/>
          </a:prstGeom>
          <a:noFill/>
          <a:ln>
            <a:noFill/>
          </a:ln>
        </p:spPr>
        <p:txBody>
          <a:bodyPr/>
          <a:lstStyle/>
          <a:p>
            <a:endParaRPr lang="es-MX" noProof="0" dirty="0"/>
          </a:p>
        </p:txBody>
      </p:sp>
      <p:sp>
        <p:nvSpPr>
          <p:cNvPr id="594" name="Google Shape;594;p32"/>
          <p:cNvSpPr txBox="1">
            <a:spLocks noGrp="1"/>
          </p:cNvSpPr>
          <p:nvPr>
            <p:ph type="body" idx="1"/>
          </p:nvPr>
        </p:nvSpPr>
        <p:spPr>
          <a:xfrm>
            <a:off x="246083" y="1051154"/>
            <a:ext cx="3389997" cy="396426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s-MX" sz="2000" noProof="0" dirty="0">
                <a:solidFill>
                  <a:schemeClr val="lt1"/>
                </a:solidFill>
              </a:rPr>
              <a:t>Es posible que los herederos no vivan todos en o cerca de la tierra.</a:t>
            </a:r>
            <a:endParaRPr lang="es-MX" sz="1100" noProof="0" dirty="0">
              <a:solidFill>
                <a:schemeClr val="lt1"/>
              </a:solidFill>
            </a:endParaRPr>
          </a:p>
          <a:p>
            <a:pPr marL="0" lvl="0" indent="0" algn="l" rtl="0">
              <a:lnSpc>
                <a:spcPct val="115000"/>
              </a:lnSpc>
              <a:spcBef>
                <a:spcPts val="1600"/>
              </a:spcBef>
              <a:spcAft>
                <a:spcPts val="0"/>
              </a:spcAft>
              <a:buClr>
                <a:schemeClr val="lt1"/>
              </a:buClr>
              <a:buSzPts val="1200"/>
              <a:buNone/>
            </a:pPr>
            <a:r>
              <a:rPr lang="es-MX" sz="2000" noProof="0" dirty="0">
                <a:solidFill>
                  <a:schemeClr val="lt1"/>
                </a:solidFill>
              </a:rPr>
              <a:t>La distancia puede generar desinterés..</a:t>
            </a:r>
            <a:endParaRPr lang="es-MX" noProof="0" dirty="0"/>
          </a:p>
          <a:p>
            <a:pPr marL="0" lvl="0" indent="0" algn="l" rtl="0">
              <a:lnSpc>
                <a:spcPct val="115000"/>
              </a:lnSpc>
              <a:spcBef>
                <a:spcPts val="3200"/>
              </a:spcBef>
              <a:spcAft>
                <a:spcPts val="0"/>
              </a:spcAft>
              <a:buClr>
                <a:schemeClr val="lt1"/>
              </a:buClr>
              <a:buSzPts val="1200"/>
              <a:buNone/>
            </a:pPr>
            <a:r>
              <a:rPr lang="es-MX" sz="1600" noProof="0" dirty="0"/>
              <a:t>(Las estrellas son solo un ejemplo que muestra cómo las familias pueden dispersarse geográficamente.)</a:t>
            </a:r>
            <a:endParaRPr lang="es-MX" noProof="0" dirty="0"/>
          </a:p>
        </p:txBody>
      </p:sp>
      <p:pic>
        <p:nvPicPr>
          <p:cNvPr id="595" name="Google Shape;595;p32" descr="Map  Description automatically generated with medium confidence"/>
          <p:cNvPicPr preferRelativeResize="0"/>
          <p:nvPr/>
        </p:nvPicPr>
        <p:blipFill rotWithShape="1">
          <a:blip r:embed="rId3">
            <a:alphaModFix/>
          </a:blip>
          <a:srcRect/>
          <a:stretch/>
        </p:blipFill>
        <p:spPr>
          <a:xfrm>
            <a:off x="3565938" y="1134024"/>
            <a:ext cx="5578062" cy="3449102"/>
          </a:xfrm>
          <a:prstGeom prst="rect">
            <a:avLst/>
          </a:prstGeom>
          <a:noFill/>
          <a:ln>
            <a:noFill/>
          </a:ln>
        </p:spPr>
      </p:pic>
      <p:sp>
        <p:nvSpPr>
          <p:cNvPr id="596" name="Google Shape;596;p32"/>
          <p:cNvSpPr/>
          <p:nvPr/>
        </p:nvSpPr>
        <p:spPr>
          <a:xfrm>
            <a:off x="7985235" y="1911292"/>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597" name="Google Shape;597;p32"/>
          <p:cNvSpPr/>
          <p:nvPr/>
        </p:nvSpPr>
        <p:spPr>
          <a:xfrm>
            <a:off x="7464877" y="345300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598" name="Google Shape;598;p32"/>
          <p:cNvSpPr/>
          <p:nvPr/>
        </p:nvSpPr>
        <p:spPr>
          <a:xfrm>
            <a:off x="4805856" y="226338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599" name="Google Shape;599;p32"/>
          <p:cNvSpPr/>
          <p:nvPr/>
        </p:nvSpPr>
        <p:spPr>
          <a:xfrm>
            <a:off x="7086582" y="346224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0" name="Google Shape;600;p32"/>
          <p:cNvSpPr/>
          <p:nvPr/>
        </p:nvSpPr>
        <p:spPr>
          <a:xfrm>
            <a:off x="6512909" y="367862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1" name="Google Shape;601;p32"/>
          <p:cNvSpPr/>
          <p:nvPr/>
        </p:nvSpPr>
        <p:spPr>
          <a:xfrm>
            <a:off x="6658209" y="381067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2" name="Google Shape;602;p32"/>
          <p:cNvSpPr/>
          <p:nvPr/>
        </p:nvSpPr>
        <p:spPr>
          <a:xfrm>
            <a:off x="6545251" y="363093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3" name="Google Shape;603;p32"/>
          <p:cNvSpPr/>
          <p:nvPr/>
        </p:nvSpPr>
        <p:spPr>
          <a:xfrm>
            <a:off x="6466425" y="37098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4" name="Google Shape;604;p32"/>
          <p:cNvSpPr/>
          <p:nvPr/>
        </p:nvSpPr>
        <p:spPr>
          <a:xfrm>
            <a:off x="6443183" y="36605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5" name="Google Shape;605;p32"/>
          <p:cNvSpPr/>
          <p:nvPr/>
        </p:nvSpPr>
        <p:spPr>
          <a:xfrm>
            <a:off x="6505838" y="3558113"/>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6" name="Google Shape;606;p32"/>
          <p:cNvSpPr/>
          <p:nvPr/>
        </p:nvSpPr>
        <p:spPr>
          <a:xfrm>
            <a:off x="6426393" y="3587697"/>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7" name="Google Shape;607;p32"/>
          <p:cNvSpPr/>
          <p:nvPr/>
        </p:nvSpPr>
        <p:spPr>
          <a:xfrm>
            <a:off x="6737036" y="3254904"/>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8" name="Google Shape;608;p32"/>
          <p:cNvSpPr/>
          <p:nvPr/>
        </p:nvSpPr>
        <p:spPr>
          <a:xfrm>
            <a:off x="6487415" y="2813111"/>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9" name="Google Shape;609;p32"/>
          <p:cNvSpPr/>
          <p:nvPr/>
        </p:nvSpPr>
        <p:spPr>
          <a:xfrm>
            <a:off x="4571999" y="316397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10" name="Google Shape;610;p32"/>
          <p:cNvSpPr/>
          <p:nvPr/>
        </p:nvSpPr>
        <p:spPr>
          <a:xfrm>
            <a:off x="62269" y="3520290"/>
            <a:ext cx="183196" cy="185694"/>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372B2D-C753-4D05-C1E7-118105B319AA}"/>
              </a:ext>
            </a:extLst>
          </p:cNvPr>
          <p:cNvSpPr txBox="1"/>
          <p:nvPr/>
        </p:nvSpPr>
        <p:spPr>
          <a:xfrm>
            <a:off x="123444" y="924625"/>
            <a:ext cx="8956548" cy="3970318"/>
          </a:xfrm>
          <a:prstGeom prst="rect">
            <a:avLst/>
          </a:prstGeom>
          <a:noFill/>
        </p:spPr>
        <p:txBody>
          <a:bodyPr wrap="square">
            <a:spAutoFit/>
          </a:bodyPr>
          <a:lstStyle/>
          <a:p>
            <a:r>
              <a:rPr lang="en-US" sz="1800" dirty="0"/>
              <a:t>El </a:t>
            </a:r>
            <a:r>
              <a:rPr lang="en-US" sz="1800" dirty="0" err="1"/>
              <a:t>Título</a:t>
            </a:r>
            <a:r>
              <a:rPr lang="en-US" sz="1800" dirty="0"/>
              <a:t> IX de la Ley de </a:t>
            </a:r>
            <a:r>
              <a:rPr lang="en-US" sz="1800" dirty="0" err="1"/>
              <a:t>Enmiendas</a:t>
            </a:r>
            <a:r>
              <a:rPr lang="en-US" sz="1800" dirty="0"/>
              <a:t> de </a:t>
            </a:r>
            <a:r>
              <a:rPr lang="en-US" sz="1800" dirty="0" err="1"/>
              <a:t>Educación</a:t>
            </a:r>
            <a:r>
              <a:rPr lang="en-US" sz="1800" dirty="0"/>
              <a:t> de 1972 (</a:t>
            </a:r>
            <a:r>
              <a:rPr lang="en-US" sz="1800" dirty="0" err="1"/>
              <a:t>Título</a:t>
            </a:r>
            <a:r>
              <a:rPr lang="en-US" sz="1800" dirty="0"/>
              <a:t> IX) </a:t>
            </a:r>
            <a:r>
              <a:rPr lang="en-US" sz="1800" dirty="0" err="1"/>
              <a:t>prohíbe</a:t>
            </a:r>
            <a:r>
              <a:rPr lang="en-US" sz="1800" dirty="0"/>
              <a:t> la </a:t>
            </a:r>
            <a:r>
              <a:rPr lang="en-US" sz="1800" dirty="0" err="1"/>
              <a:t>discriminación</a:t>
            </a:r>
            <a:r>
              <a:rPr lang="en-US" sz="1800" dirty="0"/>
              <a:t> </a:t>
            </a:r>
            <a:r>
              <a:rPr lang="en-US" sz="1800" dirty="0" err="1"/>
              <a:t>por</a:t>
            </a:r>
            <a:r>
              <a:rPr lang="en-US" sz="1800" dirty="0"/>
              <a:t> </a:t>
            </a:r>
            <a:r>
              <a:rPr lang="en-US" sz="1800" dirty="0" err="1"/>
              <a:t>motivos</a:t>
            </a:r>
            <a:r>
              <a:rPr lang="en-US" sz="1800" dirty="0"/>
              <a:t> de </a:t>
            </a:r>
            <a:r>
              <a:rPr lang="en-US" sz="1800" dirty="0" err="1"/>
              <a:t>sexo</a:t>
            </a:r>
            <a:r>
              <a:rPr lang="en-US" sz="1800" dirty="0"/>
              <a:t>, </a:t>
            </a:r>
            <a:r>
              <a:rPr lang="en-US" sz="1800" dirty="0" err="1"/>
              <a:t>el</a:t>
            </a:r>
            <a:r>
              <a:rPr lang="en-US" sz="1800" dirty="0"/>
              <a:t> </a:t>
            </a:r>
            <a:r>
              <a:rPr lang="en-US" sz="1800" dirty="0" err="1"/>
              <a:t>embarazo</a:t>
            </a:r>
            <a:r>
              <a:rPr lang="en-US" sz="1800" dirty="0"/>
              <a:t> o la </a:t>
            </a:r>
            <a:r>
              <a:rPr lang="en-US" sz="1800" dirty="0" err="1"/>
              <a:t>situación</a:t>
            </a:r>
            <a:r>
              <a:rPr lang="en-US" sz="1800" dirty="0"/>
              <a:t> parental) </a:t>
            </a:r>
            <a:r>
              <a:rPr lang="en-US" sz="1800" dirty="0" err="1"/>
              <a:t>en</a:t>
            </a:r>
            <a:r>
              <a:rPr lang="en-US" sz="1800" dirty="0"/>
              <a:t> </a:t>
            </a:r>
            <a:r>
              <a:rPr lang="en-US" sz="1800" dirty="0" err="1"/>
              <a:t>los</a:t>
            </a:r>
            <a:r>
              <a:rPr lang="en-US" sz="1800" dirty="0"/>
              <a:t> </a:t>
            </a:r>
            <a:r>
              <a:rPr lang="en-US" sz="1800" dirty="0" err="1"/>
              <a:t>programas</a:t>
            </a:r>
            <a:r>
              <a:rPr lang="en-US" sz="1800" dirty="0"/>
              <a:t> y </a:t>
            </a:r>
            <a:r>
              <a:rPr lang="en-US" sz="1800" dirty="0" err="1"/>
              <a:t>actividades</a:t>
            </a:r>
            <a:r>
              <a:rPr lang="en-US" sz="1800" dirty="0"/>
              <a:t> </a:t>
            </a:r>
            <a:r>
              <a:rPr lang="en-US" sz="1800" dirty="0" err="1"/>
              <a:t>educativos</a:t>
            </a:r>
            <a:r>
              <a:rPr lang="en-US" sz="1800" dirty="0"/>
              <a:t> </a:t>
            </a:r>
            <a:r>
              <a:rPr lang="en-US" sz="1800" dirty="0" err="1"/>
              <a:t>que</a:t>
            </a:r>
            <a:r>
              <a:rPr lang="en-US" sz="1800" dirty="0"/>
              <a:t> </a:t>
            </a:r>
            <a:r>
              <a:rPr lang="en-US" sz="1800" dirty="0" err="1"/>
              <a:t>reciben</a:t>
            </a:r>
            <a:r>
              <a:rPr lang="en-US" sz="1800" dirty="0"/>
              <a:t> </a:t>
            </a:r>
            <a:r>
              <a:rPr lang="en-US" sz="1800" dirty="0" err="1"/>
              <a:t>asistencia</a:t>
            </a:r>
            <a:r>
              <a:rPr lang="en-US" sz="1800" dirty="0"/>
              <a:t> </a:t>
            </a:r>
            <a:r>
              <a:rPr lang="en-US" sz="1800" dirty="0" err="1"/>
              <a:t>financiera</a:t>
            </a:r>
            <a:r>
              <a:rPr lang="en-US" sz="1800" dirty="0"/>
              <a:t> federal. La ley también </a:t>
            </a:r>
            <a:r>
              <a:rPr lang="en-US" sz="1800" dirty="0" err="1"/>
              <a:t>prohíbe</a:t>
            </a:r>
            <a:r>
              <a:rPr lang="en-US" sz="1800" dirty="0"/>
              <a:t> </a:t>
            </a:r>
            <a:r>
              <a:rPr lang="en-US" sz="1800" dirty="0" err="1"/>
              <a:t>que</a:t>
            </a:r>
            <a:r>
              <a:rPr lang="en-US" sz="1800" dirty="0"/>
              <a:t> las personas </a:t>
            </a:r>
            <a:r>
              <a:rPr lang="en-US" sz="1800" dirty="0" err="1"/>
              <a:t>sean</a:t>
            </a:r>
            <a:r>
              <a:rPr lang="en-US" sz="1800" dirty="0"/>
              <a:t> </a:t>
            </a:r>
            <a:r>
              <a:rPr lang="en-US" sz="1800" dirty="0" err="1"/>
              <a:t>excluidas</a:t>
            </a:r>
            <a:r>
              <a:rPr lang="en-US" sz="1800" dirty="0"/>
              <a:t> de </a:t>
            </a:r>
            <a:r>
              <a:rPr lang="en-US" sz="1800" dirty="0" err="1"/>
              <a:t>dichos</a:t>
            </a:r>
            <a:r>
              <a:rPr lang="en-US" sz="1800" dirty="0"/>
              <a:t> </a:t>
            </a:r>
            <a:r>
              <a:rPr lang="en-US" sz="1800" dirty="0" err="1"/>
              <a:t>programas</a:t>
            </a:r>
            <a:r>
              <a:rPr lang="en-US" sz="1800" dirty="0"/>
              <a:t> o </a:t>
            </a:r>
            <a:r>
              <a:rPr lang="en-US" sz="1800" dirty="0" err="1"/>
              <a:t>actividades</a:t>
            </a:r>
            <a:r>
              <a:rPr lang="en-US" sz="1800" dirty="0"/>
              <a:t> o </a:t>
            </a:r>
            <a:r>
              <a:rPr lang="en-US" sz="1800" dirty="0" err="1"/>
              <a:t>que</a:t>
            </a:r>
            <a:r>
              <a:rPr lang="en-US" sz="1800" dirty="0"/>
              <a:t> se les </a:t>
            </a:r>
            <a:r>
              <a:rPr lang="en-US" sz="1800" dirty="0" err="1"/>
              <a:t>denieguen</a:t>
            </a:r>
            <a:r>
              <a:rPr lang="en-US" sz="1800" dirty="0"/>
              <a:t> </a:t>
            </a:r>
            <a:r>
              <a:rPr lang="en-US" sz="1800" dirty="0" err="1"/>
              <a:t>beneficios</a:t>
            </a:r>
            <a:r>
              <a:rPr lang="en-US" sz="1800" dirty="0"/>
              <a:t> de </a:t>
            </a:r>
            <a:r>
              <a:rPr lang="en-US" sz="1800" dirty="0" err="1"/>
              <a:t>dichos</a:t>
            </a:r>
            <a:r>
              <a:rPr lang="en-US" sz="1800" dirty="0"/>
              <a:t> </a:t>
            </a:r>
            <a:r>
              <a:rPr lang="en-US" sz="1800" dirty="0" err="1"/>
              <a:t>programas</a:t>
            </a:r>
            <a:r>
              <a:rPr lang="en-US" sz="1800" dirty="0"/>
              <a:t> o </a:t>
            </a:r>
            <a:r>
              <a:rPr lang="en-US" sz="1800" dirty="0" err="1"/>
              <a:t>actividades</a:t>
            </a:r>
            <a:r>
              <a:rPr lang="en-US" sz="1800" dirty="0"/>
              <a:t> </a:t>
            </a:r>
            <a:r>
              <a:rPr lang="en-US" sz="1800" dirty="0" err="1"/>
              <a:t>por</a:t>
            </a:r>
            <a:r>
              <a:rPr lang="en-US" sz="1800" dirty="0"/>
              <a:t> </a:t>
            </a:r>
            <a:r>
              <a:rPr lang="en-US" sz="1800" dirty="0" err="1"/>
              <a:t>motivos</a:t>
            </a:r>
            <a:r>
              <a:rPr lang="en-US" sz="1800" dirty="0"/>
              <a:t> de </a:t>
            </a:r>
            <a:r>
              <a:rPr lang="en-US" sz="1800" dirty="0" err="1"/>
              <a:t>sexo</a:t>
            </a:r>
            <a:r>
              <a:rPr lang="en-US" sz="1800" dirty="0"/>
              <a:t>. Esta </a:t>
            </a:r>
            <a:r>
              <a:rPr lang="en-US" sz="1800" dirty="0" err="1"/>
              <a:t>prohibición</a:t>
            </a:r>
            <a:r>
              <a:rPr lang="en-US" sz="1800" dirty="0"/>
              <a:t> se </a:t>
            </a:r>
            <a:r>
              <a:rPr lang="en-US" sz="1800" dirty="0" err="1"/>
              <a:t>aplica</a:t>
            </a:r>
            <a:r>
              <a:rPr lang="en-US" sz="1800" dirty="0"/>
              <a:t> a </a:t>
            </a:r>
            <a:r>
              <a:rPr lang="en-US" sz="1800" dirty="0" err="1"/>
              <a:t>una</a:t>
            </a:r>
            <a:r>
              <a:rPr lang="en-US" sz="1800" dirty="0"/>
              <a:t> </a:t>
            </a:r>
            <a:r>
              <a:rPr lang="en-US" sz="1800" dirty="0" err="1"/>
              <a:t>amplia</a:t>
            </a:r>
            <a:r>
              <a:rPr lang="en-US" sz="1800" dirty="0"/>
              <a:t> </a:t>
            </a:r>
            <a:r>
              <a:rPr lang="en-US" sz="1800" dirty="0" err="1"/>
              <a:t>gama</a:t>
            </a:r>
            <a:r>
              <a:rPr lang="en-US" sz="1800" dirty="0"/>
              <a:t> de </a:t>
            </a:r>
            <a:r>
              <a:rPr lang="en-US" sz="1800" dirty="0" err="1"/>
              <a:t>escuelas</a:t>
            </a:r>
            <a:r>
              <a:rPr lang="en-US" sz="1800" dirty="0"/>
              <a:t> </a:t>
            </a:r>
            <a:r>
              <a:rPr lang="en-US" sz="1800" dirty="0" err="1"/>
              <a:t>públicas</a:t>
            </a:r>
            <a:r>
              <a:rPr lang="en-US" sz="1800" dirty="0"/>
              <a:t> y </a:t>
            </a:r>
            <a:r>
              <a:rPr lang="en-US" sz="1800" dirty="0" err="1"/>
              <a:t>privadas</a:t>
            </a:r>
            <a:r>
              <a:rPr lang="en-US" sz="1800" dirty="0"/>
              <a:t> </a:t>
            </a:r>
            <a:r>
              <a:rPr lang="en-US" sz="1800" dirty="0" err="1"/>
              <a:t>en</a:t>
            </a:r>
            <a:r>
              <a:rPr lang="en-US" sz="1800" dirty="0"/>
              <a:t> </a:t>
            </a:r>
            <a:r>
              <a:rPr lang="en-US" sz="1800" dirty="0" err="1"/>
              <a:t>los</a:t>
            </a:r>
            <a:r>
              <a:rPr lang="en-US" sz="1800" dirty="0"/>
              <a:t> </a:t>
            </a:r>
            <a:r>
              <a:rPr lang="en-US" sz="1800" dirty="0" err="1"/>
              <a:t>niveles</a:t>
            </a:r>
            <a:r>
              <a:rPr lang="en-US" sz="1800" dirty="0"/>
              <a:t> de kínder-12.° </a:t>
            </a:r>
            <a:r>
              <a:rPr lang="en-US" sz="1800" dirty="0" err="1"/>
              <a:t>grado</a:t>
            </a:r>
            <a:r>
              <a:rPr lang="en-US" sz="1800" dirty="0"/>
              <a:t>, y a </a:t>
            </a:r>
            <a:r>
              <a:rPr lang="en-US" sz="1800" dirty="0" err="1"/>
              <a:t>institutos</a:t>
            </a:r>
            <a:r>
              <a:rPr lang="en-US" sz="1800" dirty="0"/>
              <a:t> de </a:t>
            </a:r>
            <a:r>
              <a:rPr lang="en-US" sz="1800" dirty="0" err="1"/>
              <a:t>estudios</a:t>
            </a:r>
            <a:r>
              <a:rPr lang="en-US" sz="1800" dirty="0"/>
              <a:t> </a:t>
            </a:r>
            <a:r>
              <a:rPr lang="en-US" sz="1800" dirty="0" err="1"/>
              <a:t>superiores</a:t>
            </a:r>
            <a:r>
              <a:rPr lang="en-US" sz="1800" dirty="0"/>
              <a:t> y </a:t>
            </a:r>
            <a:r>
              <a:rPr lang="en-US" sz="1800" dirty="0" err="1"/>
              <a:t>universidades</a:t>
            </a:r>
            <a:r>
              <a:rPr lang="en-US" sz="1800" dirty="0"/>
              <a:t> </a:t>
            </a:r>
            <a:r>
              <a:rPr lang="en-US" sz="1800" dirty="0" err="1"/>
              <a:t>que</a:t>
            </a:r>
            <a:r>
              <a:rPr lang="en-US" sz="1800" dirty="0"/>
              <a:t> </a:t>
            </a:r>
            <a:r>
              <a:rPr lang="en-US" sz="1800" dirty="0" err="1"/>
              <a:t>reciben</a:t>
            </a:r>
            <a:r>
              <a:rPr lang="en-US" sz="1800" dirty="0"/>
              <a:t> </a:t>
            </a:r>
            <a:r>
              <a:rPr lang="en-US" sz="1800" dirty="0" err="1"/>
              <a:t>fondos</a:t>
            </a:r>
            <a:r>
              <a:rPr lang="en-US" sz="1800" dirty="0"/>
              <a:t> federales. Una </a:t>
            </a:r>
            <a:r>
              <a:rPr lang="en-US" sz="1800" dirty="0" err="1"/>
              <a:t>escuela</a:t>
            </a:r>
            <a:r>
              <a:rPr lang="en-US" sz="1800" dirty="0"/>
              <a:t> </a:t>
            </a:r>
            <a:r>
              <a:rPr lang="en-US" sz="1800" dirty="0" err="1"/>
              <a:t>controlada</a:t>
            </a:r>
            <a:r>
              <a:rPr lang="en-US" sz="1800" dirty="0"/>
              <a:t> </a:t>
            </a:r>
            <a:r>
              <a:rPr lang="en-US" sz="1800" dirty="0" err="1"/>
              <a:t>por</a:t>
            </a:r>
            <a:r>
              <a:rPr lang="en-US" sz="1800" dirty="0"/>
              <a:t> </a:t>
            </a:r>
            <a:r>
              <a:rPr lang="en-US" sz="1800" dirty="0" err="1"/>
              <a:t>una</a:t>
            </a:r>
            <a:r>
              <a:rPr lang="en-US" sz="1800" dirty="0"/>
              <a:t> </a:t>
            </a:r>
            <a:r>
              <a:rPr lang="en-US" sz="1800" dirty="0" err="1"/>
              <a:t>organización</a:t>
            </a:r>
            <a:r>
              <a:rPr lang="en-US" sz="1800" dirty="0"/>
              <a:t> religiosa </a:t>
            </a:r>
            <a:r>
              <a:rPr lang="en-US" sz="1800" dirty="0" err="1"/>
              <a:t>está</a:t>
            </a:r>
            <a:r>
              <a:rPr lang="en-US" sz="1800" dirty="0"/>
              <a:t> </a:t>
            </a:r>
            <a:r>
              <a:rPr lang="en-US" sz="1800" dirty="0" err="1"/>
              <a:t>exenta</a:t>
            </a:r>
            <a:r>
              <a:rPr lang="en-US" sz="1800" dirty="0"/>
              <a:t> del </a:t>
            </a:r>
            <a:r>
              <a:rPr lang="en-US" sz="1800" dirty="0" err="1"/>
              <a:t>Título</a:t>
            </a:r>
            <a:r>
              <a:rPr lang="en-US" sz="1800" dirty="0"/>
              <a:t> IX </a:t>
            </a:r>
            <a:r>
              <a:rPr lang="en-US" sz="1800" dirty="0" err="1"/>
              <a:t>cuando</a:t>
            </a:r>
            <a:r>
              <a:rPr lang="en-US" sz="1800" dirty="0"/>
              <a:t> </a:t>
            </a:r>
            <a:r>
              <a:rPr lang="en-US" sz="1800" dirty="0" err="1"/>
              <a:t>los</a:t>
            </a:r>
            <a:r>
              <a:rPr lang="en-US" sz="1800" dirty="0"/>
              <a:t> </a:t>
            </a:r>
            <a:r>
              <a:rPr lang="en-US" sz="1800" dirty="0" err="1"/>
              <a:t>requisitos</a:t>
            </a:r>
            <a:r>
              <a:rPr lang="en-US" sz="1800" dirty="0"/>
              <a:t> de la ley </a:t>
            </a:r>
            <a:r>
              <a:rPr lang="en-US" sz="1800" dirty="0" err="1"/>
              <a:t>entrarían</a:t>
            </a:r>
            <a:r>
              <a:rPr lang="en-US" sz="1800" dirty="0"/>
              <a:t> </a:t>
            </a:r>
            <a:r>
              <a:rPr lang="en-US" sz="1800" dirty="0" err="1"/>
              <a:t>en</a:t>
            </a:r>
            <a:r>
              <a:rPr lang="en-US" sz="1800" dirty="0"/>
              <a:t> </a:t>
            </a:r>
            <a:r>
              <a:rPr lang="en-US" sz="1800" dirty="0" err="1"/>
              <a:t>conflicto</a:t>
            </a:r>
            <a:r>
              <a:rPr lang="en-US" sz="1800" dirty="0"/>
              <a:t> con </a:t>
            </a:r>
            <a:r>
              <a:rPr lang="en-US" sz="1800" dirty="0" err="1"/>
              <a:t>los</a:t>
            </a:r>
            <a:r>
              <a:rPr lang="en-US" sz="1800" dirty="0"/>
              <a:t> </a:t>
            </a:r>
            <a:r>
              <a:rPr lang="en-US" sz="1800" dirty="0" err="1"/>
              <a:t>principios</a:t>
            </a:r>
            <a:r>
              <a:rPr lang="en-US" sz="1800" dirty="0"/>
              <a:t> </a:t>
            </a:r>
            <a:r>
              <a:rPr lang="en-US" sz="1800" dirty="0" err="1"/>
              <a:t>religiosos</a:t>
            </a:r>
            <a:r>
              <a:rPr lang="en-US" sz="1800" dirty="0"/>
              <a:t> de la </a:t>
            </a:r>
            <a:r>
              <a:rPr lang="en-US" sz="1800" dirty="0" err="1"/>
              <a:t>organización</a:t>
            </a:r>
            <a:r>
              <a:rPr lang="en-US" sz="1800" dirty="0"/>
              <a:t>. La ley </a:t>
            </a:r>
            <a:r>
              <a:rPr lang="en-US" sz="1800" dirty="0" err="1"/>
              <a:t>exige</a:t>
            </a:r>
            <a:r>
              <a:rPr lang="en-US" sz="1800" dirty="0"/>
              <a:t> </a:t>
            </a:r>
            <a:r>
              <a:rPr lang="en-US" sz="1800" dirty="0" err="1"/>
              <a:t>que</a:t>
            </a:r>
            <a:r>
              <a:rPr lang="en-US" sz="1800" dirty="0"/>
              <a:t> las </a:t>
            </a:r>
            <a:r>
              <a:rPr lang="en-US" sz="1800" dirty="0" err="1"/>
              <a:t>instituciones</a:t>
            </a:r>
            <a:r>
              <a:rPr lang="en-US" sz="1800" dirty="0"/>
              <a:t> o </a:t>
            </a:r>
            <a:r>
              <a:rPr lang="en-US" sz="1800" dirty="0" err="1"/>
              <a:t>programas</a:t>
            </a:r>
            <a:r>
              <a:rPr lang="en-US" sz="1800" dirty="0"/>
              <a:t> </a:t>
            </a:r>
            <a:r>
              <a:rPr lang="en-US" sz="1800" dirty="0" err="1"/>
              <a:t>educativos</a:t>
            </a:r>
            <a:r>
              <a:rPr lang="en-US" sz="1800" dirty="0"/>
              <a:t> </a:t>
            </a:r>
            <a:r>
              <a:rPr lang="en-US" sz="1800" dirty="0" err="1"/>
              <a:t>financiados</a:t>
            </a:r>
            <a:r>
              <a:rPr lang="en-US" sz="1800" dirty="0"/>
              <a:t> con </a:t>
            </a:r>
            <a:r>
              <a:rPr lang="en-US" sz="1800" dirty="0" err="1"/>
              <a:t>fondos</a:t>
            </a:r>
            <a:r>
              <a:rPr lang="en-US" sz="1800" dirty="0"/>
              <a:t> federales </a:t>
            </a:r>
            <a:r>
              <a:rPr lang="en-US" sz="1800" dirty="0" err="1"/>
              <a:t>difundan</a:t>
            </a:r>
            <a:r>
              <a:rPr lang="en-US" sz="1800" dirty="0"/>
              <a:t> </a:t>
            </a:r>
            <a:r>
              <a:rPr lang="en-US" sz="1800" dirty="0" err="1"/>
              <a:t>ampliamente</a:t>
            </a:r>
            <a:r>
              <a:rPr lang="en-US" sz="1800" dirty="0"/>
              <a:t> la </a:t>
            </a:r>
            <a:r>
              <a:rPr lang="en-US" sz="1800" dirty="0" err="1"/>
              <a:t>información</a:t>
            </a:r>
            <a:r>
              <a:rPr lang="en-US" sz="1800" dirty="0"/>
              <a:t> del </a:t>
            </a:r>
            <a:r>
              <a:rPr lang="en-US" sz="1800" dirty="0" err="1"/>
              <a:t>Título</a:t>
            </a:r>
            <a:r>
              <a:rPr lang="en-US" sz="1800" dirty="0"/>
              <a:t> IX, </a:t>
            </a:r>
            <a:r>
              <a:rPr lang="en-US" sz="1800" dirty="0" err="1"/>
              <a:t>incluyendo</a:t>
            </a:r>
            <a:r>
              <a:rPr lang="en-US" sz="1800" dirty="0"/>
              <a:t> </a:t>
            </a:r>
            <a:r>
              <a:rPr lang="en-US" sz="1800" dirty="0" err="1"/>
              <a:t>el</a:t>
            </a:r>
            <a:r>
              <a:rPr lang="en-US" sz="1800" dirty="0"/>
              <a:t> </a:t>
            </a:r>
            <a:r>
              <a:rPr lang="en-US" sz="1800" dirty="0" err="1"/>
              <a:t>nombre</a:t>
            </a:r>
            <a:r>
              <a:rPr lang="en-US" sz="1800" dirty="0"/>
              <a:t>, la </a:t>
            </a:r>
            <a:r>
              <a:rPr lang="en-US" sz="1800" dirty="0" err="1"/>
              <a:t>dirección</a:t>
            </a:r>
            <a:r>
              <a:rPr lang="en-US" sz="1800" dirty="0"/>
              <a:t> y </a:t>
            </a:r>
            <a:r>
              <a:rPr lang="en-US" sz="1800" dirty="0" err="1"/>
              <a:t>el</a:t>
            </a:r>
            <a:r>
              <a:rPr lang="en-US" sz="1800" dirty="0"/>
              <a:t> </a:t>
            </a:r>
            <a:r>
              <a:rPr lang="en-US" sz="1800" dirty="0" err="1"/>
              <a:t>número</a:t>
            </a:r>
            <a:r>
              <a:rPr lang="en-US" sz="1800" dirty="0"/>
              <a:t> de </a:t>
            </a:r>
            <a:r>
              <a:rPr lang="en-US" sz="1800" dirty="0" err="1"/>
              <a:t>teléfono</a:t>
            </a:r>
            <a:r>
              <a:rPr lang="en-US" sz="1800" dirty="0"/>
              <a:t> (u </a:t>
            </a:r>
            <a:r>
              <a:rPr lang="en-US" sz="1800" dirty="0" err="1"/>
              <a:t>otra</a:t>
            </a:r>
            <a:r>
              <a:rPr lang="en-US" sz="1800" dirty="0"/>
              <a:t> </a:t>
            </a:r>
            <a:r>
              <a:rPr lang="en-US" sz="1800" dirty="0" err="1"/>
              <a:t>información</a:t>
            </a:r>
            <a:r>
              <a:rPr lang="en-US" sz="1800" dirty="0"/>
              <a:t> de </a:t>
            </a:r>
            <a:r>
              <a:rPr lang="en-US" sz="1800" dirty="0" err="1"/>
              <a:t>contacto</a:t>
            </a:r>
            <a:r>
              <a:rPr lang="en-US" sz="1800" dirty="0"/>
              <a:t>) del </a:t>
            </a:r>
            <a:r>
              <a:rPr lang="en-US" sz="1800" dirty="0" err="1"/>
              <a:t>coordinador</a:t>
            </a:r>
            <a:r>
              <a:rPr lang="en-US" sz="1800" dirty="0"/>
              <a:t> </a:t>
            </a:r>
            <a:r>
              <a:rPr lang="en-US" sz="1800" dirty="0" err="1"/>
              <a:t>designado</a:t>
            </a:r>
            <a:r>
              <a:rPr lang="en-US" sz="1800" dirty="0"/>
              <a:t> del </a:t>
            </a:r>
            <a:r>
              <a:rPr lang="en-US" sz="1800" dirty="0" err="1"/>
              <a:t>Título</a:t>
            </a:r>
            <a:r>
              <a:rPr lang="en-US" sz="1800" dirty="0"/>
              <a:t> IX. </a:t>
            </a:r>
          </a:p>
        </p:txBody>
      </p:sp>
      <p:pic>
        <p:nvPicPr>
          <p:cNvPr id="6" name="Picture 5">
            <a:extLst>
              <a:ext uri="{FF2B5EF4-FFF2-40B4-BE49-F238E27FC236}">
                <a16:creationId xmlns:a16="http://schemas.microsoft.com/office/drawing/2014/main" id="{95823AA8-898E-1C55-4114-E0825731788D}"/>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2858198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6" name="Google Shape;616;p3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617" name="Google Shape;617;p35"/>
          <p:cNvSpPr txBox="1">
            <a:spLocks noGrp="1"/>
          </p:cNvSpPr>
          <p:nvPr>
            <p:ph type="body" idx="1"/>
          </p:nvPr>
        </p:nvSpPr>
        <p:spPr>
          <a:xfrm>
            <a:off x="386058" y="1324799"/>
            <a:ext cx="8503110" cy="830262"/>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None/>
            </a:pPr>
            <a:r>
              <a:rPr lang="es-MX" noProof="0" dirty="0">
                <a:solidFill>
                  <a:schemeClr val="accent5">
                    <a:lumMod val="50000"/>
                  </a:schemeClr>
                </a:solidFill>
                <a:latin typeface="Catamaran Light"/>
                <a:ea typeface="Catamaran Light"/>
                <a:cs typeface="Catamaran Light"/>
                <a:sym typeface="Catamaran Light"/>
              </a:rPr>
              <a:t>Con el paso del tiempo, los herederos podrían dejar de: </a:t>
            </a:r>
          </a:p>
          <a:p>
            <a:pPr marL="342900" marR="0" lvl="0" indent="-342900" algn="just" rtl="0">
              <a:lnSpc>
                <a:spcPct val="100000"/>
              </a:lnSpc>
              <a:spcBef>
                <a:spcPts val="1200"/>
              </a:spcBef>
              <a:spcAft>
                <a:spcPts val="0"/>
              </a:spcAft>
              <a:buClr>
                <a:schemeClr val="accent5">
                  <a:lumMod val="50000"/>
                </a:schemeClr>
              </a:buClr>
              <a:buSzPts val="2400"/>
              <a:buFont typeface="Arial"/>
              <a:buChar char="•"/>
            </a:pPr>
            <a:r>
              <a:rPr lang="es-MX" sz="2400" b="0" i="0" u="none" strike="noStrike" cap="none" noProof="0" dirty="0">
                <a:solidFill>
                  <a:schemeClr val="accent5">
                    <a:lumMod val="50000"/>
                  </a:schemeClr>
                </a:solidFill>
                <a:latin typeface="Catamaran Light"/>
                <a:ea typeface="Catamaran Light"/>
                <a:cs typeface="Catamaran Light"/>
                <a:sym typeface="Catamaran Light"/>
              </a:rPr>
              <a:t>Vivir en la propiedad o cerca de ella</a:t>
            </a:r>
            <a:endParaRPr lang="es-MX" sz="3200" b="0" noProof="0" dirty="0">
              <a:solidFill>
                <a:schemeClr val="accent5">
                  <a:lumMod val="50000"/>
                </a:schemeClr>
              </a:solidFill>
            </a:endParaRPr>
          </a:p>
          <a:p>
            <a:pPr marL="342900" marR="0" lvl="0" indent="-342900" algn="just" rtl="0">
              <a:lnSpc>
                <a:spcPct val="100000"/>
              </a:lnSpc>
              <a:spcBef>
                <a:spcPts val="1200"/>
              </a:spcBef>
              <a:spcAft>
                <a:spcPts val="0"/>
              </a:spcAft>
              <a:buClr>
                <a:schemeClr val="accent5">
                  <a:lumMod val="50000"/>
                </a:schemeClr>
              </a:buClr>
              <a:buSzPts val="2400"/>
              <a:buFont typeface="Arial"/>
              <a:buChar char="•"/>
            </a:pPr>
            <a:r>
              <a:rPr lang="es-MX" sz="2400" b="0" i="0" u="none" strike="noStrike" cap="none" noProof="0" dirty="0">
                <a:solidFill>
                  <a:schemeClr val="accent5">
                    <a:lumMod val="50000"/>
                  </a:schemeClr>
                </a:solidFill>
                <a:latin typeface="Catamaran Light"/>
                <a:ea typeface="Catamaran Light"/>
                <a:cs typeface="Catamaran Light"/>
                <a:sym typeface="Catamaran Light"/>
              </a:rPr>
              <a:t>Vivir unos cerca de otros</a:t>
            </a:r>
            <a:endParaRPr lang="es-MX" sz="3200" noProof="0" dirty="0">
              <a:solidFill>
                <a:schemeClr val="accent5">
                  <a:lumMod val="50000"/>
                </a:schemeClr>
              </a:solidFill>
            </a:endParaRPr>
          </a:p>
          <a:p>
            <a:pPr marL="342900" marR="0" lvl="0" indent="-342900" algn="just" rtl="0">
              <a:lnSpc>
                <a:spcPct val="100000"/>
              </a:lnSpc>
              <a:spcBef>
                <a:spcPts val="1200"/>
              </a:spcBef>
              <a:spcAft>
                <a:spcPts val="0"/>
              </a:spcAft>
              <a:buClr>
                <a:schemeClr val="accent5">
                  <a:lumMod val="50000"/>
                </a:schemeClr>
              </a:buClr>
              <a:buSzPts val="2400"/>
              <a:buFont typeface="Arial"/>
              <a:buChar char="•"/>
            </a:pPr>
            <a:r>
              <a:rPr lang="es-MX" sz="2400" b="0" i="0" u="none" strike="noStrike" cap="none" noProof="0" dirty="0">
                <a:solidFill>
                  <a:schemeClr val="accent5">
                    <a:lumMod val="50000"/>
                  </a:schemeClr>
                </a:solidFill>
                <a:latin typeface="Catamaran Light"/>
                <a:ea typeface="Catamaran Light"/>
                <a:cs typeface="Catamaran Light"/>
                <a:sym typeface="Catamaran Light"/>
              </a:rPr>
              <a:t>Conocerse unos a otros</a:t>
            </a:r>
            <a:endParaRPr lang="es-MX" sz="3200" noProof="0" dirty="0">
              <a:solidFill>
                <a:schemeClr val="accent5">
                  <a:lumMod val="50000"/>
                </a:schemeClr>
              </a:solidFill>
            </a:endParaRPr>
          </a:p>
          <a:p>
            <a:pPr marL="342900" marR="0" lvl="0" indent="-342900" algn="just" rtl="0">
              <a:lnSpc>
                <a:spcPct val="100000"/>
              </a:lnSpc>
              <a:spcBef>
                <a:spcPts val="1200"/>
              </a:spcBef>
              <a:spcAft>
                <a:spcPts val="0"/>
              </a:spcAft>
              <a:buClr>
                <a:schemeClr val="accent5">
                  <a:lumMod val="50000"/>
                </a:schemeClr>
              </a:buClr>
              <a:buSzPts val="2400"/>
              <a:buFont typeface="Arial"/>
              <a:buChar char="•"/>
            </a:pPr>
            <a:r>
              <a:rPr lang="es-MX" sz="2400" b="0" i="0" u="none" strike="noStrike" cap="none" noProof="0" dirty="0">
                <a:solidFill>
                  <a:schemeClr val="accent5">
                    <a:lumMod val="50000"/>
                  </a:schemeClr>
                </a:solidFill>
                <a:latin typeface="Catamaran Light"/>
                <a:ea typeface="Catamaran Light"/>
                <a:cs typeface="Catamaran Light"/>
                <a:sym typeface="Catamaran Light"/>
              </a:rPr>
              <a:t>Saber cómo ubicarse mutuamente</a:t>
            </a:r>
            <a:endParaRPr lang="es-MX" sz="3200" noProof="0" dirty="0">
              <a:solidFill>
                <a:schemeClr val="accent5">
                  <a:lumMod val="50000"/>
                </a:schemeClr>
              </a:solidFill>
            </a:endParaRPr>
          </a:p>
          <a:p>
            <a:pPr marL="342900" marR="0" lvl="0" indent="-342900" algn="just" rtl="0">
              <a:lnSpc>
                <a:spcPct val="100000"/>
              </a:lnSpc>
              <a:spcBef>
                <a:spcPts val="1200"/>
              </a:spcBef>
              <a:spcAft>
                <a:spcPts val="0"/>
              </a:spcAft>
              <a:buClr>
                <a:schemeClr val="accent5">
                  <a:lumMod val="50000"/>
                </a:schemeClr>
              </a:buClr>
              <a:buSzPts val="2400"/>
              <a:buFont typeface="Arial"/>
              <a:buChar char="•"/>
            </a:pPr>
            <a:r>
              <a:rPr lang="es-MX" sz="2400" b="0" i="0" u="none" strike="noStrike" cap="none" noProof="0" dirty="0">
                <a:solidFill>
                  <a:schemeClr val="accent5">
                    <a:lumMod val="50000"/>
                  </a:schemeClr>
                </a:solidFill>
                <a:latin typeface="Catamaran Light"/>
                <a:ea typeface="Catamaran Light"/>
                <a:cs typeface="Catamaran Light"/>
                <a:sym typeface="Catamaran Light"/>
              </a:rPr>
              <a:t>Sentir apego por la tierra</a:t>
            </a:r>
            <a:endParaRPr lang="es-MX" sz="3200" noProof="0" dirty="0">
              <a:solidFill>
                <a:schemeClr val="accent5">
                  <a:lumMod val="50000"/>
                </a:schemeClr>
              </a:solidFill>
            </a:endParaRPr>
          </a:p>
          <a:p>
            <a:pPr marL="457200" lvl="0" indent="-228600" algn="l" rtl="0">
              <a:lnSpc>
                <a:spcPct val="100000"/>
              </a:lnSpc>
              <a:spcBef>
                <a:spcPts val="1200"/>
              </a:spcBef>
              <a:spcAft>
                <a:spcPts val="1200"/>
              </a:spcAft>
              <a:buSzPts val="1200"/>
              <a:buNone/>
            </a:pPr>
            <a:endParaRPr lang="es-MX" sz="1800" noProof="0" dirty="0"/>
          </a:p>
        </p:txBody>
      </p:sp>
      <p:sp>
        <p:nvSpPr>
          <p:cNvPr id="618" name="Google Shape;618;p35"/>
          <p:cNvSpPr txBox="1"/>
          <p:nvPr/>
        </p:nvSpPr>
        <p:spPr>
          <a:xfrm>
            <a:off x="864234" y="222239"/>
            <a:ext cx="8769525" cy="7523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MX" sz="2800" b="1" i="0" u="none" strike="noStrike" cap="none" noProof="0" dirty="0">
                <a:solidFill>
                  <a:schemeClr val="accent5">
                    <a:lumMod val="50000"/>
                  </a:schemeClr>
                </a:solidFill>
                <a:latin typeface="Arial"/>
                <a:ea typeface="Arial"/>
                <a:cs typeface="Arial"/>
                <a:sym typeface="Arial"/>
              </a:rPr>
              <a:t>Retos para administrar la propiedad</a:t>
            </a:r>
          </a:p>
        </p:txBody>
      </p:sp>
      <p:grpSp>
        <p:nvGrpSpPr>
          <p:cNvPr id="619" name="Google Shape;619;p35"/>
          <p:cNvGrpSpPr/>
          <p:nvPr/>
        </p:nvGrpSpPr>
        <p:grpSpPr>
          <a:xfrm>
            <a:off x="6014720" y="1894513"/>
            <a:ext cx="2458720" cy="2716749"/>
            <a:chOff x="6603168" y="129672"/>
            <a:chExt cx="2286000" cy="4584673"/>
          </a:xfrm>
        </p:grpSpPr>
        <p:pic>
          <p:nvPicPr>
            <p:cNvPr id="620" name="Google Shape;620;p35" descr="A group of people standing in front of a fire  Description automatically generated with medium confidence"/>
            <p:cNvPicPr preferRelativeResize="0"/>
            <p:nvPr/>
          </p:nvPicPr>
          <p:blipFill rotWithShape="1">
            <a:blip r:embed="rId3">
              <a:alphaModFix/>
            </a:blip>
            <a:srcRect/>
            <a:stretch/>
          </p:blipFill>
          <p:spPr>
            <a:xfrm>
              <a:off x="6603168" y="1653093"/>
              <a:ext cx="2286000" cy="1530626"/>
            </a:xfrm>
            <a:prstGeom prst="rect">
              <a:avLst/>
            </a:prstGeom>
            <a:noFill/>
            <a:ln>
              <a:noFill/>
            </a:ln>
          </p:spPr>
        </p:pic>
        <p:pic>
          <p:nvPicPr>
            <p:cNvPr id="621" name="Google Shape;621;p35"/>
            <p:cNvPicPr preferRelativeResize="0"/>
            <p:nvPr/>
          </p:nvPicPr>
          <p:blipFill rotWithShape="1">
            <a:blip r:embed="rId4">
              <a:alphaModFix/>
            </a:blip>
            <a:srcRect t="10694"/>
            <a:stretch/>
          </p:blipFill>
          <p:spPr>
            <a:xfrm>
              <a:off x="6603168" y="3183719"/>
              <a:ext cx="2286000" cy="1530626"/>
            </a:xfrm>
            <a:prstGeom prst="rect">
              <a:avLst/>
            </a:prstGeom>
            <a:noFill/>
            <a:ln>
              <a:noFill/>
            </a:ln>
          </p:spPr>
        </p:pic>
        <p:pic>
          <p:nvPicPr>
            <p:cNvPr id="622" name="Google Shape;622;p35" descr="A field with a fence and mountains in the background&#10;&#10;AI-generated content may be incorrect."/>
            <p:cNvPicPr preferRelativeResize="0"/>
            <p:nvPr/>
          </p:nvPicPr>
          <p:blipFill rotWithShape="1">
            <a:blip r:embed="rId5">
              <a:alphaModFix/>
            </a:blip>
            <a:srcRect/>
            <a:stretch/>
          </p:blipFill>
          <p:spPr>
            <a:xfrm>
              <a:off x="6603168" y="129672"/>
              <a:ext cx="2286000" cy="1523421"/>
            </a:xfrm>
            <a:prstGeom prst="rect">
              <a:avLst/>
            </a:prstGeom>
            <a:noFill/>
            <a:ln>
              <a:noFill/>
            </a:ln>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65f65f7d0f_0_4"/>
          <p:cNvSpPr txBox="1">
            <a:spLocks noGrp="1"/>
          </p:cNvSpPr>
          <p:nvPr>
            <p:ph type="body" idx="1"/>
          </p:nvPr>
        </p:nvSpPr>
        <p:spPr>
          <a:xfrm>
            <a:off x="499200" y="1870050"/>
            <a:ext cx="8145600" cy="7017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noProof="0" dirty="0"/>
              <a:t>Parte V: Cómo ubicar la propiedad de los herederos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65f65f7d0f_0_13"/>
          <p:cNvSpPr txBox="1">
            <a:spLocks noGrp="1"/>
          </p:cNvSpPr>
          <p:nvPr>
            <p:ph type="title" idx="4294967295"/>
          </p:nvPr>
        </p:nvSpPr>
        <p:spPr>
          <a:xfrm>
            <a:off x="672374" y="134834"/>
            <a:ext cx="66048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MX" noProof="0" dirty="0"/>
              <a:t>¿Existe propiedad de herederos en mi…?</a:t>
            </a:r>
          </a:p>
        </p:txBody>
      </p:sp>
      <p:sp>
        <p:nvSpPr>
          <p:cNvPr id="633" name="Google Shape;633;g265f65f7d0f_0_13" descr="Región y Estado&#13;&#10;"/>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4" name="Google Shape;634;g265f65f7d0f_0_13"/>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5" name="Google Shape;635;g265f65f7d0f_0_13"/>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6" name="Google Shape;636;g265f65f7d0f_0_13"/>
          <p:cNvSpPr txBox="1"/>
          <p:nvPr/>
        </p:nvSpPr>
        <p:spPr>
          <a:xfrm>
            <a:off x="1100189" y="2571750"/>
            <a:ext cx="15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Región </a:t>
            </a:r>
            <a:r>
              <a:rPr lang="es-MX" noProof="0" dirty="0">
                <a:solidFill>
                  <a:schemeClr val="lt1"/>
                </a:solidFill>
              </a:rPr>
              <a:t>y Estado</a:t>
            </a:r>
            <a:endParaRPr lang="es-MX" sz="1400" b="0" i="0" u="none" strike="noStrike" cap="none" noProof="0" dirty="0">
              <a:solidFill>
                <a:srgbClr val="000000"/>
              </a:solidFill>
              <a:latin typeface="Arial"/>
              <a:ea typeface="Arial"/>
              <a:cs typeface="Arial"/>
              <a:sym typeface="Arial"/>
            </a:endParaRPr>
          </a:p>
        </p:txBody>
      </p:sp>
      <p:sp>
        <p:nvSpPr>
          <p:cNvPr id="637" name="Google Shape;637;g265f65f7d0f_0_13"/>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solidFill>
                  <a:schemeClr val="lt1"/>
                </a:solidFill>
              </a:rPr>
              <a:t>País</a:t>
            </a:r>
            <a:endParaRPr lang="es-MX" sz="1400" b="0" i="0" u="none" strike="noStrike" cap="none" noProof="0" dirty="0">
              <a:solidFill>
                <a:srgbClr val="000000"/>
              </a:solidFill>
              <a:latin typeface="Arial"/>
              <a:ea typeface="Arial"/>
              <a:cs typeface="Arial"/>
              <a:sym typeface="Arial"/>
            </a:endParaRPr>
          </a:p>
        </p:txBody>
      </p:sp>
      <p:sp>
        <p:nvSpPr>
          <p:cNvPr id="638" name="Google Shape;638;g265f65f7d0f_0_13"/>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Familia</a:t>
            </a:r>
            <a:endParaRPr lang="es-MX" sz="1400" b="0" i="0" u="none" strike="noStrike" cap="none" noProof="0" dirty="0">
              <a:solidFill>
                <a:srgbClr val="000000"/>
              </a:solidFill>
              <a:latin typeface="Arial"/>
              <a:ea typeface="Arial"/>
              <a:cs typeface="Arial"/>
              <a:sym typeface="Arial"/>
            </a:endParaRPr>
          </a:p>
        </p:txBody>
      </p:sp>
      <p:sp>
        <p:nvSpPr>
          <p:cNvPr id="639" name="Google Shape;639;g265f65f7d0f_0_13"/>
          <p:cNvSpPr/>
          <p:nvPr/>
        </p:nvSpPr>
        <p:spPr>
          <a:xfrm>
            <a:off x="1521303" y="3812241"/>
            <a:ext cx="652200" cy="8607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265f65f7d0f_0_24"/>
          <p:cNvSpPr txBox="1">
            <a:spLocks noGrp="1"/>
          </p:cNvSpPr>
          <p:nvPr>
            <p:ph type="title" idx="4294967295"/>
          </p:nvPr>
        </p:nvSpPr>
        <p:spPr>
          <a:xfrm>
            <a:off x="0" y="1676400"/>
            <a:ext cx="3497263" cy="8953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La propiedad de herederos en el Sureste</a:t>
            </a:r>
          </a:p>
        </p:txBody>
      </p:sp>
      <p:pic>
        <p:nvPicPr>
          <p:cNvPr id="645" name="Google Shape;645;g265f65f7d0f_0_24" descr="Map: Estimated Acres of Heirs’ Property by County 2019"/>
          <p:cNvPicPr preferRelativeResize="0"/>
          <p:nvPr/>
        </p:nvPicPr>
        <p:blipFill rotWithShape="1">
          <a:blip r:embed="rId3">
            <a:alphaModFix/>
          </a:blip>
          <a:srcRect/>
          <a:stretch/>
        </p:blipFill>
        <p:spPr>
          <a:xfrm>
            <a:off x="3649799" y="0"/>
            <a:ext cx="5341800" cy="4671026"/>
          </a:xfrm>
          <a:prstGeom prst="rect">
            <a:avLst/>
          </a:prstGeom>
          <a:noFill/>
          <a:ln>
            <a:noFill/>
          </a:ln>
        </p:spPr>
      </p:pic>
      <p:sp>
        <p:nvSpPr>
          <p:cNvPr id="646" name="Google Shape;646;g265f65f7d0f_0_24"/>
          <p:cNvSpPr txBox="1"/>
          <p:nvPr/>
        </p:nvSpPr>
        <p:spPr>
          <a:xfrm>
            <a:off x="3819288" y="4667934"/>
            <a:ext cx="500282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MX" sz="1050" b="0" i="0" u="none" strike="noStrike" cap="none" noProof="0" dirty="0" err="1">
                <a:solidFill>
                  <a:srgbClr val="000000"/>
                </a:solidFill>
                <a:latin typeface="Cambria Math"/>
                <a:ea typeface="Cambria Math"/>
                <a:cs typeface="Cambria Math"/>
                <a:sym typeface="Cambria Math"/>
              </a:rPr>
              <a:t>Source</a:t>
            </a:r>
            <a:r>
              <a:rPr lang="es-MX" sz="1050" b="0" i="0" u="none" strike="noStrike" cap="none" noProof="0" dirty="0">
                <a:solidFill>
                  <a:srgbClr val="000000"/>
                </a:solidFill>
                <a:latin typeface="Cambria Math"/>
                <a:ea typeface="Cambria Math"/>
                <a:cs typeface="Cambria Math"/>
                <a:sym typeface="Cambria Math"/>
              </a:rPr>
              <a:t>:  Thomson, R. and Bailey, C., 2023. </a:t>
            </a:r>
            <a:r>
              <a:rPr lang="es-MX" sz="1050" b="0" i="0" u="none" strike="noStrike" cap="none" noProof="0" dirty="0" err="1">
                <a:solidFill>
                  <a:srgbClr val="000000"/>
                </a:solidFill>
                <a:latin typeface="Cambria Math"/>
                <a:ea typeface="Cambria Math"/>
                <a:cs typeface="Cambria Math"/>
                <a:sym typeface="Cambria Math"/>
              </a:rPr>
              <a:t>Identifying</a:t>
            </a:r>
            <a:r>
              <a:rPr lang="es-MX" sz="1050" b="0" i="0" u="none" strike="noStrike" cap="none" noProof="0" dirty="0">
                <a:solidFill>
                  <a:srgbClr val="000000"/>
                </a:solidFill>
                <a:latin typeface="Cambria Math"/>
                <a:ea typeface="Cambria Math"/>
                <a:cs typeface="Cambria Math"/>
                <a:sym typeface="Cambria Math"/>
              </a:rPr>
              <a:t> </a:t>
            </a:r>
            <a:r>
              <a:rPr lang="es-MX" sz="1050" b="0" i="0" u="none" strike="noStrike" cap="none" noProof="0" dirty="0" err="1">
                <a:solidFill>
                  <a:srgbClr val="000000"/>
                </a:solidFill>
                <a:latin typeface="Cambria Math"/>
                <a:ea typeface="Cambria Math"/>
                <a:cs typeface="Cambria Math"/>
                <a:sym typeface="Cambria Math"/>
              </a:rPr>
              <a:t>Heirs</a:t>
            </a:r>
            <a:r>
              <a:rPr lang="es-MX" sz="1050" b="0" i="0" u="none" strike="noStrike" cap="none" noProof="0" dirty="0">
                <a:solidFill>
                  <a:srgbClr val="000000"/>
                </a:solidFill>
                <a:latin typeface="Cambria Math"/>
                <a:ea typeface="Cambria Math"/>
                <a:cs typeface="Cambria Math"/>
                <a:sym typeface="Cambria Math"/>
              </a:rPr>
              <a:t>’ </a:t>
            </a:r>
            <a:r>
              <a:rPr lang="es-MX" sz="1050" b="0" i="0" u="none" strike="noStrike" cap="none" noProof="0" dirty="0" err="1">
                <a:solidFill>
                  <a:srgbClr val="000000"/>
                </a:solidFill>
                <a:latin typeface="Cambria Math"/>
                <a:ea typeface="Cambria Math"/>
                <a:cs typeface="Cambria Math"/>
                <a:sym typeface="Cambria Math"/>
              </a:rPr>
              <a:t>Property</a:t>
            </a:r>
            <a:r>
              <a:rPr lang="es-MX" sz="1050" b="0" i="0" u="none" strike="noStrike" cap="none" noProof="0" dirty="0">
                <a:solidFill>
                  <a:srgbClr val="000000"/>
                </a:solidFill>
                <a:latin typeface="Cambria Math"/>
                <a:ea typeface="Cambria Math"/>
                <a:cs typeface="Cambria Math"/>
                <a:sym typeface="Cambria Math"/>
              </a:rPr>
              <a:t>: </a:t>
            </a:r>
            <a:r>
              <a:rPr lang="es-MX" sz="1050" b="0" i="0" u="none" strike="noStrike" cap="none" noProof="0" dirty="0" err="1">
                <a:solidFill>
                  <a:srgbClr val="000000"/>
                </a:solidFill>
                <a:latin typeface="Cambria Math"/>
                <a:ea typeface="Cambria Math"/>
                <a:cs typeface="Cambria Math"/>
                <a:sym typeface="Cambria Math"/>
              </a:rPr>
              <a:t>Extent</a:t>
            </a:r>
            <a:r>
              <a:rPr lang="es-MX" sz="1050" b="0" i="0" u="none" strike="noStrike" cap="none" noProof="0" dirty="0">
                <a:solidFill>
                  <a:srgbClr val="000000"/>
                </a:solidFill>
                <a:latin typeface="Cambria Math"/>
                <a:ea typeface="Cambria Math"/>
                <a:cs typeface="Cambria Math"/>
                <a:sym typeface="Cambria Math"/>
              </a:rPr>
              <a:t> and </a:t>
            </a:r>
            <a:r>
              <a:rPr lang="es-MX" sz="1050" b="0" i="0" u="none" strike="noStrike" cap="none" noProof="0" dirty="0" err="1">
                <a:solidFill>
                  <a:srgbClr val="000000"/>
                </a:solidFill>
                <a:latin typeface="Cambria Math"/>
                <a:ea typeface="Cambria Math"/>
                <a:cs typeface="Cambria Math"/>
                <a:sym typeface="Cambria Math"/>
              </a:rPr>
              <a:t>Value</a:t>
            </a:r>
            <a:r>
              <a:rPr lang="es-MX" sz="1050" b="0" i="0" u="none" strike="noStrike" cap="none" noProof="0" dirty="0">
                <a:solidFill>
                  <a:srgbClr val="000000"/>
                </a:solidFill>
                <a:latin typeface="Cambria Math"/>
                <a:ea typeface="Cambria Math"/>
                <a:cs typeface="Cambria Math"/>
                <a:sym typeface="Cambria Math"/>
              </a:rPr>
              <a:t> </a:t>
            </a:r>
            <a:r>
              <a:rPr lang="es-MX" sz="1050" b="0" i="0" u="none" strike="noStrike" cap="none" noProof="0" dirty="0" err="1">
                <a:solidFill>
                  <a:srgbClr val="000000"/>
                </a:solidFill>
                <a:latin typeface="Cambria Math"/>
                <a:ea typeface="Cambria Math"/>
                <a:cs typeface="Cambria Math"/>
                <a:sym typeface="Cambria Math"/>
              </a:rPr>
              <a:t>Across</a:t>
            </a:r>
            <a:r>
              <a:rPr lang="es-MX" sz="1050" b="0" i="0" u="none" strike="noStrike" cap="none" noProof="0" dirty="0">
                <a:solidFill>
                  <a:srgbClr val="000000"/>
                </a:solidFill>
                <a:latin typeface="Cambria Math"/>
                <a:ea typeface="Cambria Math"/>
                <a:cs typeface="Cambria Math"/>
                <a:sym typeface="Cambria Math"/>
              </a:rPr>
              <a:t> </a:t>
            </a:r>
            <a:r>
              <a:rPr lang="es-MX" sz="1050" b="0" i="0" u="none" strike="noStrike" cap="none" noProof="0" dirty="0" err="1">
                <a:solidFill>
                  <a:srgbClr val="000000"/>
                </a:solidFill>
                <a:latin typeface="Cambria Math"/>
                <a:ea typeface="Cambria Math"/>
                <a:cs typeface="Cambria Math"/>
                <a:sym typeface="Cambria Math"/>
              </a:rPr>
              <a:t>the</a:t>
            </a:r>
            <a:r>
              <a:rPr lang="es-MX" sz="1050" b="0" i="0" u="none" strike="noStrike" cap="none" noProof="0" dirty="0">
                <a:solidFill>
                  <a:srgbClr val="000000"/>
                </a:solidFill>
                <a:latin typeface="Cambria Math"/>
                <a:ea typeface="Cambria Math"/>
                <a:cs typeface="Cambria Math"/>
                <a:sym typeface="Cambria Math"/>
              </a:rPr>
              <a:t> South and </a:t>
            </a:r>
            <a:r>
              <a:rPr lang="es-MX" sz="1050" b="0" i="0" u="none" strike="noStrike" cap="none" noProof="0" dirty="0" err="1">
                <a:solidFill>
                  <a:srgbClr val="000000"/>
                </a:solidFill>
                <a:latin typeface="Cambria Math"/>
                <a:ea typeface="Cambria Math"/>
                <a:cs typeface="Cambria Math"/>
                <a:sym typeface="Cambria Math"/>
              </a:rPr>
              <a:t>Appalachia</a:t>
            </a:r>
            <a:r>
              <a:rPr lang="es-MX" sz="1050" b="0" i="0" u="none" strike="noStrike" cap="none" noProof="0" dirty="0">
                <a:solidFill>
                  <a:srgbClr val="000000"/>
                </a:solidFill>
                <a:latin typeface="Cambria Math"/>
                <a:ea typeface="Cambria Math"/>
                <a:cs typeface="Cambria Math"/>
                <a:sym typeface="Cambria Math"/>
              </a:rPr>
              <a:t>. </a:t>
            </a:r>
            <a:r>
              <a:rPr lang="es-MX" sz="1050" b="0" i="1" u="none" strike="noStrike" cap="none" noProof="0" dirty="0" err="1">
                <a:solidFill>
                  <a:srgbClr val="000000"/>
                </a:solidFill>
                <a:latin typeface="Cambria Math"/>
                <a:ea typeface="Cambria Math"/>
                <a:cs typeface="Cambria Math"/>
                <a:sym typeface="Cambria Math"/>
              </a:rPr>
              <a:t>Journal</a:t>
            </a:r>
            <a:r>
              <a:rPr lang="es-MX" sz="1050" b="0" i="1" u="none" strike="noStrike" cap="none" noProof="0" dirty="0">
                <a:solidFill>
                  <a:srgbClr val="000000"/>
                </a:solidFill>
                <a:latin typeface="Cambria Math"/>
                <a:ea typeface="Cambria Math"/>
                <a:cs typeface="Cambria Math"/>
                <a:sym typeface="Cambria Math"/>
              </a:rPr>
              <a:t> of Rural Social </a:t>
            </a:r>
            <a:r>
              <a:rPr lang="es-MX" sz="1050" b="0" i="1" u="none" strike="noStrike" cap="none" noProof="0" dirty="0" err="1">
                <a:solidFill>
                  <a:srgbClr val="000000"/>
                </a:solidFill>
                <a:latin typeface="Cambria Math"/>
                <a:ea typeface="Cambria Math"/>
                <a:cs typeface="Cambria Math"/>
                <a:sym typeface="Cambria Math"/>
              </a:rPr>
              <a:t>Sciences</a:t>
            </a:r>
            <a:r>
              <a:rPr lang="es-MX" sz="1050" b="0" i="0" u="none" strike="noStrike" cap="none" noProof="0" dirty="0">
                <a:solidFill>
                  <a:srgbClr val="000000"/>
                </a:solidFill>
                <a:latin typeface="Cambria Math"/>
                <a:ea typeface="Cambria Math"/>
                <a:cs typeface="Cambria Math"/>
                <a:sym typeface="Cambria Math"/>
              </a:rPr>
              <a:t>, </a:t>
            </a:r>
            <a:r>
              <a:rPr lang="es-MX" sz="1050" b="0" i="1" u="none" strike="noStrike" cap="none" noProof="0" dirty="0">
                <a:solidFill>
                  <a:srgbClr val="000000"/>
                </a:solidFill>
                <a:latin typeface="Cambria Math"/>
                <a:ea typeface="Cambria Math"/>
                <a:cs typeface="Cambria Math"/>
                <a:sym typeface="Cambria Math"/>
              </a:rPr>
              <a:t>38</a:t>
            </a:r>
            <a:r>
              <a:rPr lang="es-MX" sz="1050" b="0" i="0" u="none" strike="noStrike" cap="none" noProof="0" dirty="0">
                <a:solidFill>
                  <a:srgbClr val="000000"/>
                </a:solidFill>
                <a:latin typeface="Cambria Math"/>
                <a:ea typeface="Cambria Math"/>
                <a:cs typeface="Cambria Math"/>
                <a:sym typeface="Cambria Math"/>
              </a:rPr>
              <a:t>(2), p.2.</a:t>
            </a:r>
            <a:endParaRPr lang="es-MX" sz="1050" b="0" i="0" u="none" strike="noStrike" cap="none" noProof="0"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lang="es-MX" sz="1400" b="0" i="0" u="none" strike="noStrike" cap="none" noProof="0"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C47DAA6-E883-1ADE-9D42-9DC62BDD7928}"/>
              </a:ext>
            </a:extLst>
          </p:cNvPr>
          <p:cNvSpPr txBox="1"/>
          <p:nvPr/>
        </p:nvSpPr>
        <p:spPr>
          <a:xfrm>
            <a:off x="3649799" y="722293"/>
            <a:ext cx="1867137" cy="954107"/>
          </a:xfrm>
          <a:prstGeom prst="rect">
            <a:avLst/>
          </a:prstGeom>
          <a:noFill/>
        </p:spPr>
        <p:txBody>
          <a:bodyPr wrap="square" rtlCol="0">
            <a:spAutoFit/>
          </a:bodyPr>
          <a:lstStyle/>
          <a:p>
            <a:r>
              <a:rPr lang="es-MX" noProof="0" dirty="0"/>
              <a:t>Acres calculados de propiedad de herederos por condado, 2019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1">
          <a:extLst>
            <a:ext uri="{FF2B5EF4-FFF2-40B4-BE49-F238E27FC236}">
              <a16:creationId xmlns:a16="http://schemas.microsoft.com/office/drawing/2014/main" id="{871F0102-DBE1-9E00-A3E7-23CA8CF7301F}"/>
            </a:ext>
          </a:extLst>
        </p:cNvPr>
        <p:cNvGrpSpPr/>
        <p:nvPr/>
      </p:nvGrpSpPr>
      <p:grpSpPr>
        <a:xfrm>
          <a:off x="0" y="0"/>
          <a:ext cx="0" cy="0"/>
          <a:chOff x="0" y="0"/>
          <a:chExt cx="0" cy="0"/>
        </a:xfrm>
      </p:grpSpPr>
      <p:sp>
        <p:nvSpPr>
          <p:cNvPr id="632" name="Google Shape;632;g265f65f7d0f_0_13">
            <a:extLst>
              <a:ext uri="{FF2B5EF4-FFF2-40B4-BE49-F238E27FC236}">
                <a16:creationId xmlns:a16="http://schemas.microsoft.com/office/drawing/2014/main" id="{407F5FCD-8572-838C-76CB-3A8276DB6E18}"/>
              </a:ext>
            </a:extLst>
          </p:cNvPr>
          <p:cNvSpPr txBox="1">
            <a:spLocks noGrp="1"/>
          </p:cNvSpPr>
          <p:nvPr>
            <p:ph type="title" idx="4294967295"/>
          </p:nvPr>
        </p:nvSpPr>
        <p:spPr>
          <a:xfrm>
            <a:off x="672374" y="134834"/>
            <a:ext cx="66048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MX" noProof="0" dirty="0"/>
              <a:t>¿Existe propiedad de herederos en mi…?</a:t>
            </a:r>
          </a:p>
        </p:txBody>
      </p:sp>
      <p:sp>
        <p:nvSpPr>
          <p:cNvPr id="633" name="Google Shape;633;g265f65f7d0f_0_13">
            <a:extLst>
              <a:ext uri="{FF2B5EF4-FFF2-40B4-BE49-F238E27FC236}">
                <a16:creationId xmlns:a16="http://schemas.microsoft.com/office/drawing/2014/main" id="{88FC97BD-977D-8FC8-0F21-B31615C27784}"/>
              </a:ext>
              <a:ext uri="{C183D7F6-B498-43B3-948B-1728B52AA6E4}">
                <adec:decorative xmlns:adec="http://schemas.microsoft.com/office/drawing/2017/decorative" val="1"/>
              </a:ext>
            </a:extLst>
          </p:cNvPr>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4" name="Google Shape;634;g265f65f7d0f_0_13">
            <a:extLst>
              <a:ext uri="{FF2B5EF4-FFF2-40B4-BE49-F238E27FC236}">
                <a16:creationId xmlns:a16="http://schemas.microsoft.com/office/drawing/2014/main" id="{D2CD5D77-CF80-9765-DA08-CB3693A8D344}"/>
              </a:ext>
              <a:ext uri="{C183D7F6-B498-43B3-948B-1728B52AA6E4}">
                <adec:decorative xmlns:adec="http://schemas.microsoft.com/office/drawing/2017/decorative" val="1"/>
              </a:ext>
            </a:extLst>
          </p:cNvPr>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5" name="Google Shape;635;g265f65f7d0f_0_13">
            <a:extLst>
              <a:ext uri="{FF2B5EF4-FFF2-40B4-BE49-F238E27FC236}">
                <a16:creationId xmlns:a16="http://schemas.microsoft.com/office/drawing/2014/main" id="{F5946954-D365-E01A-D0CB-7E7396D6BF5B}"/>
              </a:ext>
              <a:ext uri="{C183D7F6-B498-43B3-948B-1728B52AA6E4}">
                <adec:decorative xmlns:adec="http://schemas.microsoft.com/office/drawing/2017/decorative" val="1"/>
              </a:ext>
            </a:extLst>
          </p:cNvPr>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6" name="Google Shape;636;g265f65f7d0f_0_13">
            <a:extLst>
              <a:ext uri="{FF2B5EF4-FFF2-40B4-BE49-F238E27FC236}">
                <a16:creationId xmlns:a16="http://schemas.microsoft.com/office/drawing/2014/main" id="{A67C2761-78F6-EE17-110D-019BBC5A35D9}"/>
              </a:ext>
            </a:extLst>
          </p:cNvPr>
          <p:cNvSpPr txBox="1"/>
          <p:nvPr/>
        </p:nvSpPr>
        <p:spPr>
          <a:xfrm>
            <a:off x="1100189" y="2571750"/>
            <a:ext cx="15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Región </a:t>
            </a:r>
            <a:r>
              <a:rPr lang="es-MX" noProof="0" dirty="0">
                <a:solidFill>
                  <a:schemeClr val="lt1"/>
                </a:solidFill>
              </a:rPr>
              <a:t>y Estado</a:t>
            </a:r>
            <a:endParaRPr lang="es-MX" sz="1400" b="0" i="0" u="none" strike="noStrike" cap="none" noProof="0" dirty="0">
              <a:solidFill>
                <a:srgbClr val="000000"/>
              </a:solidFill>
              <a:latin typeface="Arial"/>
              <a:ea typeface="Arial"/>
              <a:cs typeface="Arial"/>
              <a:sym typeface="Arial"/>
            </a:endParaRPr>
          </a:p>
        </p:txBody>
      </p:sp>
      <p:sp>
        <p:nvSpPr>
          <p:cNvPr id="637" name="Google Shape;637;g265f65f7d0f_0_13">
            <a:extLst>
              <a:ext uri="{FF2B5EF4-FFF2-40B4-BE49-F238E27FC236}">
                <a16:creationId xmlns:a16="http://schemas.microsoft.com/office/drawing/2014/main" id="{5B81EA99-6182-4E4D-257B-E19A94C535BD}"/>
              </a:ext>
            </a:extLst>
          </p:cNvPr>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solidFill>
                  <a:schemeClr val="lt1"/>
                </a:solidFill>
              </a:rPr>
              <a:t>País</a:t>
            </a:r>
            <a:endParaRPr lang="es-MX" sz="1400" b="0" i="0" u="none" strike="noStrike" cap="none" noProof="0" dirty="0">
              <a:solidFill>
                <a:srgbClr val="000000"/>
              </a:solidFill>
              <a:latin typeface="Arial"/>
              <a:ea typeface="Arial"/>
              <a:cs typeface="Arial"/>
              <a:sym typeface="Arial"/>
            </a:endParaRPr>
          </a:p>
        </p:txBody>
      </p:sp>
      <p:sp>
        <p:nvSpPr>
          <p:cNvPr id="638" name="Google Shape;638;g265f65f7d0f_0_13">
            <a:extLst>
              <a:ext uri="{FF2B5EF4-FFF2-40B4-BE49-F238E27FC236}">
                <a16:creationId xmlns:a16="http://schemas.microsoft.com/office/drawing/2014/main" id="{C2139A36-DC2E-F4C9-1318-6D2776094289}"/>
              </a:ext>
            </a:extLst>
          </p:cNvPr>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Familia</a:t>
            </a:r>
            <a:endParaRPr lang="es-MX" sz="1400" b="0" i="0" u="none" strike="noStrike" cap="none" noProof="0" dirty="0">
              <a:solidFill>
                <a:srgbClr val="000000"/>
              </a:solidFill>
              <a:latin typeface="Arial"/>
              <a:ea typeface="Arial"/>
              <a:cs typeface="Arial"/>
              <a:sym typeface="Arial"/>
            </a:endParaRPr>
          </a:p>
        </p:txBody>
      </p:sp>
      <p:sp>
        <p:nvSpPr>
          <p:cNvPr id="639" name="Google Shape;639;g265f65f7d0f_0_13" descr="gold arrow pointing to País">
            <a:extLst>
              <a:ext uri="{FF2B5EF4-FFF2-40B4-BE49-F238E27FC236}">
                <a16:creationId xmlns:a16="http://schemas.microsoft.com/office/drawing/2014/main" id="{3C773DAD-D254-4CF9-5C89-6D89BC2C694A}"/>
              </a:ext>
            </a:extLst>
          </p:cNvPr>
          <p:cNvSpPr/>
          <p:nvPr/>
        </p:nvSpPr>
        <p:spPr>
          <a:xfrm>
            <a:off x="4245882" y="3926541"/>
            <a:ext cx="652200" cy="8607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78732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265f65f7d0f_0_40"/>
          <p:cNvSpPr txBox="1">
            <a:spLocks noGrp="1"/>
          </p:cNvSpPr>
          <p:nvPr>
            <p:ph type="body" idx="1"/>
          </p:nvPr>
        </p:nvSpPr>
        <p:spPr>
          <a:xfrm>
            <a:off x="308345" y="5113"/>
            <a:ext cx="7304088" cy="1004537"/>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s-MX" sz="1800" noProof="0" dirty="0"/>
              <a:t>Propiedad de herederos en el condado de Macon, Alabama</a:t>
            </a:r>
          </a:p>
        </p:txBody>
      </p:sp>
      <p:pic>
        <p:nvPicPr>
          <p:cNvPr id="664" name="Google Shape;664;g265f65f7d0f_0_40" descr="Map of macon, Alabama"/>
          <p:cNvPicPr preferRelativeResize="0"/>
          <p:nvPr/>
        </p:nvPicPr>
        <p:blipFill rotWithShape="1">
          <a:blip r:embed="rId3">
            <a:alphaModFix/>
          </a:blip>
          <a:srcRect/>
          <a:stretch/>
        </p:blipFill>
        <p:spPr>
          <a:xfrm>
            <a:off x="2245660" y="1317812"/>
            <a:ext cx="4121522" cy="324746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1">
          <a:extLst>
            <a:ext uri="{FF2B5EF4-FFF2-40B4-BE49-F238E27FC236}">
              <a16:creationId xmlns:a16="http://schemas.microsoft.com/office/drawing/2014/main" id="{7F87F4A8-6370-BF8C-39CD-7D5E74ECB839}"/>
            </a:ext>
          </a:extLst>
        </p:cNvPr>
        <p:cNvGrpSpPr/>
        <p:nvPr/>
      </p:nvGrpSpPr>
      <p:grpSpPr>
        <a:xfrm>
          <a:off x="0" y="0"/>
          <a:ext cx="0" cy="0"/>
          <a:chOff x="0" y="0"/>
          <a:chExt cx="0" cy="0"/>
        </a:xfrm>
      </p:grpSpPr>
      <p:sp>
        <p:nvSpPr>
          <p:cNvPr id="632" name="Google Shape;632;g265f65f7d0f_0_13">
            <a:extLst>
              <a:ext uri="{FF2B5EF4-FFF2-40B4-BE49-F238E27FC236}">
                <a16:creationId xmlns:a16="http://schemas.microsoft.com/office/drawing/2014/main" id="{2181EADF-70EB-662E-A07E-5BE486D7F18D}"/>
              </a:ext>
            </a:extLst>
          </p:cNvPr>
          <p:cNvSpPr txBox="1">
            <a:spLocks noGrp="1"/>
          </p:cNvSpPr>
          <p:nvPr>
            <p:ph type="title" idx="4294967295"/>
          </p:nvPr>
        </p:nvSpPr>
        <p:spPr>
          <a:xfrm>
            <a:off x="672374" y="134834"/>
            <a:ext cx="66048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MX" noProof="0" dirty="0"/>
              <a:t>¿Existe propiedad de herederos en mi…?</a:t>
            </a:r>
          </a:p>
        </p:txBody>
      </p:sp>
      <p:sp>
        <p:nvSpPr>
          <p:cNvPr id="633" name="Google Shape;633;g265f65f7d0f_0_13">
            <a:extLst>
              <a:ext uri="{FF2B5EF4-FFF2-40B4-BE49-F238E27FC236}">
                <a16:creationId xmlns:a16="http://schemas.microsoft.com/office/drawing/2014/main" id="{E3C94F05-40AF-D1F9-C708-8E1F26366F42}"/>
              </a:ext>
              <a:ext uri="{C183D7F6-B498-43B3-948B-1728B52AA6E4}">
                <adec:decorative xmlns:adec="http://schemas.microsoft.com/office/drawing/2017/decorative" val="1"/>
              </a:ext>
            </a:extLst>
          </p:cNvPr>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4" name="Google Shape;634;g265f65f7d0f_0_13">
            <a:extLst>
              <a:ext uri="{FF2B5EF4-FFF2-40B4-BE49-F238E27FC236}">
                <a16:creationId xmlns:a16="http://schemas.microsoft.com/office/drawing/2014/main" id="{16170B55-AE89-0AA6-1FDA-D11E92FDFDCB}"/>
              </a:ext>
            </a:extLst>
          </p:cNvPr>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5" name="Google Shape;635;g265f65f7d0f_0_13">
            <a:extLst>
              <a:ext uri="{FF2B5EF4-FFF2-40B4-BE49-F238E27FC236}">
                <a16:creationId xmlns:a16="http://schemas.microsoft.com/office/drawing/2014/main" id="{8A11ED38-30F6-2340-593C-A8C45B64BBDB}"/>
              </a:ext>
            </a:extLst>
          </p:cNvPr>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6" name="Google Shape;636;g265f65f7d0f_0_13">
            <a:extLst>
              <a:ext uri="{FF2B5EF4-FFF2-40B4-BE49-F238E27FC236}">
                <a16:creationId xmlns:a16="http://schemas.microsoft.com/office/drawing/2014/main" id="{4E7330E2-CF18-BC55-7864-73CAC6089380}"/>
              </a:ext>
            </a:extLst>
          </p:cNvPr>
          <p:cNvSpPr txBox="1"/>
          <p:nvPr/>
        </p:nvSpPr>
        <p:spPr>
          <a:xfrm>
            <a:off x="1100189" y="2571750"/>
            <a:ext cx="15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Región </a:t>
            </a:r>
            <a:r>
              <a:rPr lang="es-MX" noProof="0" dirty="0">
                <a:solidFill>
                  <a:schemeClr val="lt1"/>
                </a:solidFill>
              </a:rPr>
              <a:t>y Estado</a:t>
            </a:r>
            <a:endParaRPr lang="es-MX" sz="1400" b="0" i="0" u="none" strike="noStrike" cap="none" noProof="0" dirty="0">
              <a:solidFill>
                <a:srgbClr val="000000"/>
              </a:solidFill>
              <a:latin typeface="Arial"/>
              <a:ea typeface="Arial"/>
              <a:cs typeface="Arial"/>
              <a:sym typeface="Arial"/>
            </a:endParaRPr>
          </a:p>
        </p:txBody>
      </p:sp>
      <p:sp>
        <p:nvSpPr>
          <p:cNvPr id="637" name="Google Shape;637;g265f65f7d0f_0_13">
            <a:extLst>
              <a:ext uri="{FF2B5EF4-FFF2-40B4-BE49-F238E27FC236}">
                <a16:creationId xmlns:a16="http://schemas.microsoft.com/office/drawing/2014/main" id="{196A986B-A876-DB78-52CE-F841480E5F44}"/>
              </a:ext>
            </a:extLst>
          </p:cNvPr>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solidFill>
                  <a:schemeClr val="lt1"/>
                </a:solidFill>
              </a:rPr>
              <a:t>País</a:t>
            </a:r>
            <a:endParaRPr lang="es-MX" sz="1400" b="0" i="0" u="none" strike="noStrike" cap="none" noProof="0" dirty="0">
              <a:solidFill>
                <a:srgbClr val="000000"/>
              </a:solidFill>
              <a:latin typeface="Arial"/>
              <a:ea typeface="Arial"/>
              <a:cs typeface="Arial"/>
              <a:sym typeface="Arial"/>
            </a:endParaRPr>
          </a:p>
        </p:txBody>
      </p:sp>
      <p:sp>
        <p:nvSpPr>
          <p:cNvPr id="638" name="Google Shape;638;g265f65f7d0f_0_13">
            <a:extLst>
              <a:ext uri="{FF2B5EF4-FFF2-40B4-BE49-F238E27FC236}">
                <a16:creationId xmlns:a16="http://schemas.microsoft.com/office/drawing/2014/main" id="{0E3455A8-272E-D760-8383-669823591E88}"/>
              </a:ext>
            </a:extLst>
          </p:cNvPr>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Familia</a:t>
            </a:r>
            <a:endParaRPr lang="es-MX" sz="1400" b="0" i="0" u="none" strike="noStrike" cap="none" noProof="0" dirty="0">
              <a:solidFill>
                <a:srgbClr val="000000"/>
              </a:solidFill>
              <a:latin typeface="Arial"/>
              <a:ea typeface="Arial"/>
              <a:cs typeface="Arial"/>
              <a:sym typeface="Arial"/>
            </a:endParaRPr>
          </a:p>
        </p:txBody>
      </p:sp>
      <p:sp>
        <p:nvSpPr>
          <p:cNvPr id="639" name="Google Shape;639;g265f65f7d0f_0_13">
            <a:extLst>
              <a:ext uri="{FF2B5EF4-FFF2-40B4-BE49-F238E27FC236}">
                <a16:creationId xmlns:a16="http://schemas.microsoft.com/office/drawing/2014/main" id="{39124FA4-5B2D-D3F2-982C-6E280336B857}"/>
              </a:ext>
            </a:extLst>
          </p:cNvPr>
          <p:cNvSpPr/>
          <p:nvPr/>
        </p:nvSpPr>
        <p:spPr>
          <a:xfrm>
            <a:off x="6951074" y="3974166"/>
            <a:ext cx="652200" cy="8607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808704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65f65f7d0f_0_56"/>
          <p:cNvSpPr txBox="1">
            <a:spLocks noGrp="1"/>
          </p:cNvSpPr>
          <p:nvPr>
            <p:ph type="title" idx="4294967295"/>
          </p:nvPr>
        </p:nvSpPr>
        <p:spPr>
          <a:xfrm>
            <a:off x="293200" y="104490"/>
            <a:ext cx="85206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s-MX" noProof="0" dirty="0">
                <a:solidFill>
                  <a:schemeClr val="lt1"/>
                </a:solidFill>
              </a:rPr>
              <a:t>Cómo buscar en línea</a:t>
            </a:r>
            <a:endParaRPr lang="es-MX" noProof="0" dirty="0"/>
          </a:p>
        </p:txBody>
      </p:sp>
      <p:sp>
        <p:nvSpPr>
          <p:cNvPr id="682" name="Google Shape;682;g265f65f7d0f_0_56"/>
          <p:cNvSpPr txBox="1">
            <a:spLocks noGrp="1"/>
          </p:cNvSpPr>
          <p:nvPr>
            <p:ph type="body" idx="1"/>
          </p:nvPr>
        </p:nvSpPr>
        <p:spPr>
          <a:xfrm>
            <a:off x="330200" y="630238"/>
            <a:ext cx="7804200" cy="2590800"/>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0"/>
              </a:spcBef>
              <a:spcAft>
                <a:spcPts val="0"/>
              </a:spcAft>
              <a:buClr>
                <a:schemeClr val="dk2"/>
              </a:buClr>
              <a:buSzPts val="1200"/>
              <a:buNone/>
            </a:pPr>
            <a:r>
              <a:rPr lang="es-MX" sz="2400" b="0" i="0" u="none" strike="noStrike" cap="none" noProof="0" dirty="0">
                <a:solidFill>
                  <a:schemeClr val="dk2"/>
                </a:solidFill>
                <a:latin typeface="Catamaran Light"/>
                <a:ea typeface="Catamaran Light"/>
                <a:cs typeface="Catamaran Light"/>
                <a:sym typeface="Catamaran Light"/>
              </a:rPr>
              <a:t>Ubique en internet la oficina de recaudación de impuestos del condado</a:t>
            </a:r>
          </a:p>
          <a:p>
            <a:pPr marL="0" marR="0" lvl="0" indent="0" algn="l" rtl="0">
              <a:lnSpc>
                <a:spcPct val="200000"/>
              </a:lnSpc>
              <a:spcBef>
                <a:spcPts val="0"/>
              </a:spcBef>
              <a:spcAft>
                <a:spcPts val="0"/>
              </a:spcAft>
              <a:buClr>
                <a:schemeClr val="dk2"/>
              </a:buClr>
              <a:buSzPts val="1200"/>
              <a:buNone/>
            </a:pPr>
            <a:r>
              <a:rPr lang="es-MX" sz="2400" b="0" i="0" u="none" strike="noStrike" cap="none" noProof="0" dirty="0">
                <a:solidFill>
                  <a:schemeClr val="dk2"/>
                </a:solidFill>
                <a:latin typeface="Catamaran Light"/>
                <a:ea typeface="Catamaran Light"/>
                <a:cs typeface="Catamaran Light"/>
                <a:sym typeface="Catamaran Light"/>
              </a:rPr>
              <a:t>Conéctese con el sitio GIS (herramienta de mapas en línea)</a:t>
            </a:r>
            <a:endParaRPr lang="es-MX" noProof="0" dirty="0"/>
          </a:p>
          <a:p>
            <a:pPr marL="0" marR="0" lvl="0" indent="0" algn="l" rtl="0">
              <a:lnSpc>
                <a:spcPct val="200000"/>
              </a:lnSpc>
              <a:spcBef>
                <a:spcPts val="0"/>
              </a:spcBef>
              <a:spcAft>
                <a:spcPts val="0"/>
              </a:spcAft>
              <a:buClr>
                <a:schemeClr val="dk2"/>
              </a:buClr>
              <a:buSzPts val="1200"/>
              <a:buNone/>
            </a:pPr>
            <a:r>
              <a:rPr lang="es-MX" sz="2400" b="0" i="0" u="none" strike="noStrike" cap="none" noProof="0" dirty="0">
                <a:solidFill>
                  <a:schemeClr val="dk2"/>
                </a:solidFill>
                <a:latin typeface="Catamaran Light"/>
                <a:ea typeface="Catamaran Light"/>
                <a:cs typeface="Catamaran Light"/>
                <a:sym typeface="Catamaran Light"/>
              </a:rPr>
              <a:t>Ingrese el apellido de su familia</a:t>
            </a:r>
            <a:endParaRPr lang="es-MX" noProof="0" dirty="0"/>
          </a:p>
        </p:txBody>
      </p:sp>
      <p:pic>
        <p:nvPicPr>
          <p:cNvPr id="683" name="Google Shape;683;g265f65f7d0f_0_56" descr="A picture containing text, computer, table, indoor, with cup and notepad"/>
          <p:cNvPicPr preferRelativeResize="0">
            <a:picLocks noGrp="1"/>
          </p:cNvPicPr>
          <p:nvPr>
            <p:ph type="pic" idx="2"/>
          </p:nvPr>
        </p:nvPicPr>
        <p:blipFill rotWithShape="1">
          <a:blip r:embed="rId3">
            <a:alphaModFix/>
          </a:blip>
          <a:srcRect l="99" r="89"/>
          <a:stretch/>
        </p:blipFill>
        <p:spPr>
          <a:xfrm>
            <a:off x="5305424" y="3221038"/>
            <a:ext cx="3838575" cy="17526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265f65f7d0f_0_62"/>
          <p:cNvSpPr txBox="1">
            <a:spLocks noGrp="1"/>
          </p:cNvSpPr>
          <p:nvPr>
            <p:ph type="title" idx="4294967295"/>
          </p:nvPr>
        </p:nvSpPr>
        <p:spPr>
          <a:xfrm>
            <a:off x="307975" y="4763"/>
            <a:ext cx="8455025"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Ejemplo: La apariencia de su condado en línea</a:t>
            </a:r>
          </a:p>
        </p:txBody>
      </p:sp>
      <p:pic>
        <p:nvPicPr>
          <p:cNvPr id="689" name="Google Shape;689;g265f65f7d0f_0_62"/>
          <p:cNvPicPr preferRelativeResize="0">
            <a:picLocks noGrp="1"/>
          </p:cNvPicPr>
          <p:nvPr>
            <p:ph type="pic" idx="2"/>
          </p:nvPr>
        </p:nvPicPr>
        <p:blipFill rotWithShape="1">
          <a:blip r:embed="rId3">
            <a:alphaModFix/>
          </a:blip>
          <a:srcRect t="1483" b="1482"/>
          <a:stretch/>
        </p:blipFill>
        <p:spPr>
          <a:xfrm>
            <a:off x="100527" y="666466"/>
            <a:ext cx="8942945" cy="4371371"/>
          </a:xfrm>
          <a:prstGeom prst="rect">
            <a:avLst/>
          </a:prstGeom>
          <a:noFill/>
          <a:ln>
            <a:noFill/>
          </a:ln>
        </p:spPr>
      </p:pic>
      <p:sp>
        <p:nvSpPr>
          <p:cNvPr id="690" name="Google Shape;690;g265f65f7d0f_0_62"/>
          <p:cNvSpPr/>
          <p:nvPr/>
        </p:nvSpPr>
        <p:spPr>
          <a:xfrm>
            <a:off x="3364045" y="1164897"/>
            <a:ext cx="390000" cy="652200"/>
          </a:xfrm>
          <a:prstGeom prst="downArrow">
            <a:avLst>
              <a:gd name="adj1" fmla="val 50000"/>
              <a:gd name="adj2" fmla="val 50000"/>
            </a:avLst>
          </a:prstGeom>
          <a:gradFill>
            <a:gsLst>
              <a:gs pos="0">
                <a:srgbClr val="FFAE23"/>
              </a:gs>
              <a:gs pos="100000">
                <a:srgbClr val="FFCE6C"/>
              </a:gs>
            </a:gsLst>
            <a:lin ang="16200038" scaled="0"/>
          </a:gradFill>
          <a:ln w="9525" cap="flat" cmpd="sng">
            <a:solidFill>
              <a:srgbClr val="FDA739"/>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65f65f7d0f_0_68"/>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noProof="0" dirty="0"/>
              <a:t>Ingrese el apellido de su familia</a:t>
            </a:r>
          </a:p>
        </p:txBody>
      </p:sp>
      <p:pic>
        <p:nvPicPr>
          <p:cNvPr id="696" name="Google Shape;696;g265f65f7d0f_0_68" descr="Screenshot of Map of Macon County Parcel online"/>
          <p:cNvPicPr preferRelativeResize="0"/>
          <p:nvPr/>
        </p:nvPicPr>
        <p:blipFill rotWithShape="1">
          <a:blip r:embed="rId3">
            <a:alphaModFix/>
          </a:blip>
          <a:srcRect/>
          <a:stretch/>
        </p:blipFill>
        <p:spPr>
          <a:xfrm>
            <a:off x="1311088" y="873749"/>
            <a:ext cx="7292976" cy="3844301"/>
          </a:xfrm>
          <a:prstGeom prst="rect">
            <a:avLst/>
          </a:prstGeom>
          <a:noFill/>
          <a:ln>
            <a:noFill/>
          </a:ln>
        </p:spPr>
      </p:pic>
      <p:sp>
        <p:nvSpPr>
          <p:cNvPr id="697" name="Google Shape;697;g265f65f7d0f_0_68"/>
          <p:cNvSpPr/>
          <p:nvPr/>
        </p:nvSpPr>
        <p:spPr>
          <a:xfrm>
            <a:off x="255493" y="3775207"/>
            <a:ext cx="1055700" cy="220500"/>
          </a:xfrm>
          <a:prstGeom prst="right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9C6F31-AAF5-039B-D772-5A38A898D86B}"/>
              </a:ext>
            </a:extLst>
          </p:cNvPr>
          <p:cNvSpPr txBox="1"/>
          <p:nvPr/>
        </p:nvSpPr>
        <p:spPr>
          <a:xfrm>
            <a:off x="132588" y="788194"/>
            <a:ext cx="8878824" cy="4247317"/>
          </a:xfrm>
          <a:prstGeom prst="rect">
            <a:avLst/>
          </a:prstGeom>
          <a:noFill/>
        </p:spPr>
        <p:txBody>
          <a:bodyPr wrap="square">
            <a:spAutoFit/>
          </a:bodyPr>
          <a:lstStyle/>
          <a:p>
            <a:r>
              <a:rPr lang="en-US" sz="1800" dirty="0"/>
              <a:t>La </a:t>
            </a:r>
            <a:r>
              <a:rPr lang="en-US" sz="1800" dirty="0" err="1"/>
              <a:t>información</a:t>
            </a:r>
            <a:r>
              <a:rPr lang="en-US" sz="1800" dirty="0"/>
              <a:t> del </a:t>
            </a:r>
            <a:r>
              <a:rPr lang="en-US" sz="1800" dirty="0" err="1"/>
              <a:t>programa</a:t>
            </a:r>
            <a:r>
              <a:rPr lang="en-US" sz="1800" dirty="0"/>
              <a:t> </a:t>
            </a:r>
            <a:r>
              <a:rPr lang="en-US" sz="1800" dirty="0" err="1"/>
              <a:t>está</a:t>
            </a:r>
            <a:r>
              <a:rPr lang="en-US" sz="1800" dirty="0"/>
              <a:t> disponible </a:t>
            </a:r>
            <a:r>
              <a:rPr lang="en-US" sz="1800" dirty="0" err="1"/>
              <a:t>en</a:t>
            </a:r>
            <a:r>
              <a:rPr lang="en-US" sz="1800" dirty="0"/>
              <a:t> </a:t>
            </a:r>
            <a:r>
              <a:rPr lang="en-US" sz="1800" dirty="0" err="1"/>
              <a:t>otros</a:t>
            </a:r>
            <a:r>
              <a:rPr lang="en-US" sz="1800" dirty="0"/>
              <a:t> </a:t>
            </a:r>
            <a:r>
              <a:rPr lang="en-US" sz="1800" dirty="0" err="1"/>
              <a:t>idiomas</a:t>
            </a:r>
            <a:r>
              <a:rPr lang="en-US" sz="1800" dirty="0"/>
              <a:t> </a:t>
            </a:r>
            <a:r>
              <a:rPr lang="en-US" sz="1800" dirty="0" err="1"/>
              <a:t>además</a:t>
            </a:r>
            <a:r>
              <a:rPr lang="en-US" sz="1800" dirty="0"/>
              <a:t> del </a:t>
            </a:r>
            <a:r>
              <a:rPr lang="en-US" sz="1800" dirty="0" err="1"/>
              <a:t>inglés</a:t>
            </a:r>
            <a:r>
              <a:rPr lang="en-US" sz="1800" dirty="0"/>
              <a:t>. Las personas con </a:t>
            </a:r>
            <a:r>
              <a:rPr lang="en-US" sz="1800" dirty="0" err="1"/>
              <a:t>discapacidades</a:t>
            </a:r>
            <a:r>
              <a:rPr lang="en-US" sz="1800" dirty="0"/>
              <a:t> </a:t>
            </a:r>
            <a:r>
              <a:rPr lang="en-US" sz="1800" dirty="0" err="1"/>
              <a:t>que</a:t>
            </a:r>
            <a:r>
              <a:rPr lang="en-US" sz="1800" dirty="0"/>
              <a:t> </a:t>
            </a:r>
            <a:r>
              <a:rPr lang="en-US" sz="1800" dirty="0" err="1"/>
              <a:t>requieran</a:t>
            </a:r>
            <a:r>
              <a:rPr lang="en-US" sz="1800" dirty="0"/>
              <a:t> </a:t>
            </a:r>
            <a:r>
              <a:rPr lang="en-US" sz="1800" dirty="0" err="1"/>
              <a:t>medios</a:t>
            </a:r>
            <a:r>
              <a:rPr lang="en-US" sz="1800" dirty="0"/>
              <a:t> de </a:t>
            </a:r>
            <a:r>
              <a:rPr lang="en-US" sz="1800" dirty="0" err="1"/>
              <a:t>comunicación</a:t>
            </a:r>
            <a:r>
              <a:rPr lang="en-US" sz="1800" dirty="0"/>
              <a:t> alternativos (p. </a:t>
            </a:r>
            <a:r>
              <a:rPr lang="en-US" sz="1800" dirty="0" err="1"/>
              <a:t>ej</a:t>
            </a:r>
            <a:r>
              <a:rPr lang="en-US" sz="1800" dirty="0"/>
              <a:t>., braille, </a:t>
            </a:r>
            <a:r>
              <a:rPr lang="en-US" sz="1800" dirty="0" err="1"/>
              <a:t>letra</a:t>
            </a:r>
            <a:r>
              <a:rPr lang="en-US" sz="1800" dirty="0"/>
              <a:t> grande, </a:t>
            </a:r>
            <a:r>
              <a:rPr lang="en-US" sz="1800" dirty="0" err="1"/>
              <a:t>cintas</a:t>
            </a:r>
            <a:r>
              <a:rPr lang="en-US" sz="1800" dirty="0"/>
              <a:t> de audio o </a:t>
            </a:r>
            <a:r>
              <a:rPr lang="en-US" sz="1800" dirty="0" err="1"/>
              <a:t>lenguaje</a:t>
            </a:r>
            <a:r>
              <a:rPr lang="en-US" sz="1800" dirty="0"/>
              <a:t> de </a:t>
            </a:r>
            <a:r>
              <a:rPr lang="en-US" sz="1800" dirty="0" err="1"/>
              <a:t>señas</a:t>
            </a:r>
            <a:r>
              <a:rPr lang="en-US" sz="1800" dirty="0"/>
              <a:t> americano) </a:t>
            </a:r>
            <a:r>
              <a:rPr lang="en-US" sz="1800" dirty="0" err="1"/>
              <a:t>deben</a:t>
            </a:r>
            <a:r>
              <a:rPr lang="en-US" sz="1800" dirty="0"/>
              <a:t> </a:t>
            </a:r>
            <a:r>
              <a:rPr lang="en-US" sz="1800" dirty="0" err="1"/>
              <a:t>comunicarse</a:t>
            </a:r>
            <a:r>
              <a:rPr lang="en-US" sz="1800" dirty="0"/>
              <a:t> con la </a:t>
            </a:r>
            <a:r>
              <a:rPr lang="en-US" sz="1800" dirty="0" err="1"/>
              <a:t>agencia</a:t>
            </a:r>
            <a:r>
              <a:rPr lang="en-US" sz="1800" dirty="0"/>
              <a:t> </a:t>
            </a:r>
            <a:r>
              <a:rPr lang="en-US" sz="1800" dirty="0" err="1"/>
              <a:t>estatal</a:t>
            </a:r>
            <a:r>
              <a:rPr lang="en-US" sz="1800" dirty="0"/>
              <a:t> o local </a:t>
            </a:r>
            <a:r>
              <a:rPr lang="en-US" sz="1800" dirty="0" err="1"/>
              <a:t>responsable</a:t>
            </a:r>
            <a:r>
              <a:rPr lang="en-US" sz="1800" dirty="0"/>
              <a:t> </a:t>
            </a:r>
            <a:r>
              <a:rPr lang="en-US" sz="1800" dirty="0" err="1"/>
              <a:t>que</a:t>
            </a:r>
            <a:r>
              <a:rPr lang="en-US" sz="1800" dirty="0"/>
              <a:t> </a:t>
            </a:r>
            <a:r>
              <a:rPr lang="en-US" sz="1800" dirty="0" err="1"/>
              <a:t>administra</a:t>
            </a:r>
            <a:r>
              <a:rPr lang="en-US" sz="1800" dirty="0"/>
              <a:t> </a:t>
            </a:r>
            <a:r>
              <a:rPr lang="en-US" sz="1800" dirty="0" err="1"/>
              <a:t>el</a:t>
            </a:r>
            <a:r>
              <a:rPr lang="en-US" sz="1800" dirty="0"/>
              <a:t> </a:t>
            </a:r>
            <a:r>
              <a:rPr lang="en-US" sz="1800" dirty="0" err="1"/>
              <a:t>programa</a:t>
            </a:r>
            <a:r>
              <a:rPr lang="en-US" sz="1800" dirty="0"/>
              <a:t> o </a:t>
            </a:r>
            <a:r>
              <a:rPr lang="en-US" sz="1800" dirty="0" err="1"/>
              <a:t>comunicarse</a:t>
            </a:r>
            <a:r>
              <a:rPr lang="en-US" sz="1800" dirty="0"/>
              <a:t> con </a:t>
            </a:r>
            <a:r>
              <a:rPr lang="en-US" sz="1800" dirty="0" err="1"/>
              <a:t>el</a:t>
            </a:r>
            <a:r>
              <a:rPr lang="en-US" sz="1800" dirty="0"/>
              <a:t> USDA a </a:t>
            </a:r>
            <a:r>
              <a:rPr lang="en-US" sz="1800" dirty="0" err="1"/>
              <a:t>través</a:t>
            </a:r>
            <a:r>
              <a:rPr lang="en-US" sz="1800" dirty="0"/>
              <a:t> del Servicio Federal de </a:t>
            </a:r>
            <a:r>
              <a:rPr lang="en-US" sz="1800" dirty="0" err="1"/>
              <a:t>Retransmisión</a:t>
            </a:r>
            <a:r>
              <a:rPr lang="en-US" sz="1800" dirty="0"/>
              <a:t> de Telecomunicaciones al 711 (</a:t>
            </a:r>
            <a:r>
              <a:rPr lang="en-US" sz="1800" dirty="0" err="1"/>
              <a:t>voz</a:t>
            </a:r>
            <a:r>
              <a:rPr lang="en-US" sz="1800" dirty="0"/>
              <a:t> y TTY).</a:t>
            </a:r>
          </a:p>
          <a:p>
            <a:endParaRPr lang="en-US" sz="1800" dirty="0"/>
          </a:p>
          <a:p>
            <a:endParaRPr lang="en-US" sz="1800" dirty="0"/>
          </a:p>
          <a:p>
            <a:r>
              <a:rPr lang="en-US" sz="1800" dirty="0"/>
              <a:t>Antes de </a:t>
            </a:r>
            <a:r>
              <a:rPr lang="en-US" sz="1800" dirty="0" err="1"/>
              <a:t>presentar</a:t>
            </a:r>
            <a:r>
              <a:rPr lang="en-US" sz="1800" dirty="0"/>
              <a:t> </a:t>
            </a:r>
            <a:r>
              <a:rPr lang="en-US" sz="1800" dirty="0" err="1"/>
              <a:t>una</a:t>
            </a:r>
            <a:r>
              <a:rPr lang="en-US" sz="1800" dirty="0"/>
              <a:t> </a:t>
            </a:r>
            <a:r>
              <a:rPr lang="en-US" sz="1800" dirty="0" err="1"/>
              <a:t>queja</a:t>
            </a:r>
            <a:r>
              <a:rPr lang="en-US" sz="1800" dirty="0"/>
              <a:t> del </a:t>
            </a:r>
            <a:r>
              <a:rPr lang="en-US" sz="1800" dirty="0" err="1"/>
              <a:t>Título</a:t>
            </a:r>
            <a:r>
              <a:rPr lang="en-US" sz="1800" dirty="0"/>
              <a:t> IX ante </a:t>
            </a:r>
            <a:r>
              <a:rPr lang="en-US" sz="1800" dirty="0" err="1"/>
              <a:t>el</a:t>
            </a:r>
            <a:r>
              <a:rPr lang="en-US" sz="1800" dirty="0"/>
              <a:t> USDA contra </a:t>
            </a:r>
            <a:r>
              <a:rPr lang="en-US" sz="1800" dirty="0" err="1"/>
              <a:t>una</a:t>
            </a:r>
            <a:r>
              <a:rPr lang="en-US" sz="1800" dirty="0"/>
              <a:t> </a:t>
            </a:r>
            <a:r>
              <a:rPr lang="en-US" sz="1800" dirty="0" err="1"/>
              <a:t>institución</a:t>
            </a:r>
            <a:r>
              <a:rPr lang="en-US" sz="1800" dirty="0"/>
              <a:t>, un </a:t>
            </a:r>
            <a:r>
              <a:rPr lang="en-US" sz="1800" dirty="0" err="1"/>
              <a:t>potencial</a:t>
            </a:r>
            <a:r>
              <a:rPr lang="en-US" sz="1800" dirty="0"/>
              <a:t> </a:t>
            </a:r>
            <a:r>
              <a:rPr lang="en-US" sz="1800" dirty="0" err="1"/>
              <a:t>reclamante</a:t>
            </a:r>
            <a:r>
              <a:rPr lang="en-US" sz="1800" dirty="0"/>
              <a:t> </a:t>
            </a:r>
            <a:r>
              <a:rPr lang="en-US" sz="1800" dirty="0" err="1"/>
              <a:t>puede</a:t>
            </a:r>
            <a:r>
              <a:rPr lang="en-US" sz="1800" dirty="0"/>
              <a:t> </a:t>
            </a:r>
            <a:r>
              <a:rPr lang="en-US" sz="1800" dirty="0" err="1"/>
              <a:t>querer</a:t>
            </a:r>
            <a:r>
              <a:rPr lang="en-US" sz="1800" dirty="0"/>
              <a:t> </a:t>
            </a:r>
            <a:r>
              <a:rPr lang="en-US" sz="1800" dirty="0" err="1"/>
              <a:t>conocer</a:t>
            </a:r>
            <a:r>
              <a:rPr lang="en-US" sz="1800" dirty="0"/>
              <a:t> </a:t>
            </a:r>
            <a:r>
              <a:rPr lang="en-US" sz="1800" dirty="0" err="1"/>
              <a:t>el</a:t>
            </a:r>
            <a:r>
              <a:rPr lang="en-US" sz="1800" dirty="0"/>
              <a:t> </a:t>
            </a:r>
            <a:r>
              <a:rPr lang="en-US" sz="1800" dirty="0" err="1"/>
              <a:t>proceso</a:t>
            </a:r>
            <a:r>
              <a:rPr lang="en-US" sz="1800" dirty="0"/>
              <a:t> de </a:t>
            </a:r>
            <a:r>
              <a:rPr lang="en-US" sz="1800" dirty="0" err="1"/>
              <a:t>queja</a:t>
            </a:r>
            <a:r>
              <a:rPr lang="en-US" sz="1800" dirty="0"/>
              <a:t> formal de la </a:t>
            </a:r>
            <a:r>
              <a:rPr lang="en-US" sz="1800" dirty="0" err="1"/>
              <a:t>institución</a:t>
            </a:r>
            <a:r>
              <a:rPr lang="en-US" sz="1800" dirty="0"/>
              <a:t> y usar ese </a:t>
            </a:r>
            <a:r>
              <a:rPr lang="en-US" sz="1800" dirty="0" err="1"/>
              <a:t>proceso</a:t>
            </a:r>
            <a:r>
              <a:rPr lang="en-US" sz="1800" dirty="0"/>
              <a:t> para resolver la </a:t>
            </a:r>
            <a:r>
              <a:rPr lang="en-US" sz="1800" dirty="0" err="1"/>
              <a:t>queja</a:t>
            </a:r>
            <a:r>
              <a:rPr lang="en-US" sz="1800" dirty="0"/>
              <a:t>. Sin embargo, la ley no </a:t>
            </a:r>
            <a:r>
              <a:rPr lang="en-US" sz="1800" dirty="0" err="1"/>
              <a:t>exige</a:t>
            </a:r>
            <a:r>
              <a:rPr lang="en-US" sz="1800" dirty="0"/>
              <a:t> </a:t>
            </a:r>
            <a:r>
              <a:rPr lang="en-US" sz="1800" dirty="0" err="1"/>
              <a:t>que</a:t>
            </a:r>
            <a:r>
              <a:rPr lang="en-US" sz="1800" dirty="0"/>
              <a:t> un </a:t>
            </a:r>
            <a:r>
              <a:rPr lang="en-US" sz="1800" dirty="0" err="1"/>
              <a:t>reclamante</a:t>
            </a:r>
            <a:r>
              <a:rPr lang="en-US" sz="1800" dirty="0"/>
              <a:t> use </a:t>
            </a:r>
            <a:r>
              <a:rPr lang="en-US" sz="1800" dirty="0" err="1"/>
              <a:t>el</a:t>
            </a:r>
            <a:r>
              <a:rPr lang="en-US" sz="1800" dirty="0"/>
              <a:t> </a:t>
            </a:r>
            <a:r>
              <a:rPr lang="en-US" sz="1800" dirty="0" err="1"/>
              <a:t>proceso</a:t>
            </a:r>
            <a:r>
              <a:rPr lang="en-US" sz="1800" dirty="0"/>
              <a:t> de </a:t>
            </a:r>
            <a:r>
              <a:rPr lang="en-US" sz="1800" dirty="0" err="1"/>
              <a:t>queja</a:t>
            </a:r>
            <a:r>
              <a:rPr lang="en-US" sz="1800" dirty="0"/>
              <a:t> formal </a:t>
            </a:r>
            <a:r>
              <a:rPr lang="en-US" sz="1800" dirty="0" err="1"/>
              <a:t>institucional</a:t>
            </a:r>
            <a:r>
              <a:rPr lang="en-US" sz="1800" dirty="0"/>
              <a:t> antes de </a:t>
            </a:r>
            <a:r>
              <a:rPr lang="en-US" sz="1800" dirty="0" err="1"/>
              <a:t>presentar</a:t>
            </a:r>
            <a:r>
              <a:rPr lang="en-US" sz="1800" dirty="0"/>
              <a:t> </a:t>
            </a:r>
            <a:r>
              <a:rPr lang="en-US" sz="1800" dirty="0" err="1"/>
              <a:t>una</a:t>
            </a:r>
            <a:r>
              <a:rPr lang="en-US" sz="1800" dirty="0"/>
              <a:t> </a:t>
            </a:r>
            <a:r>
              <a:rPr lang="en-US" sz="1800" dirty="0" err="1"/>
              <a:t>queja</a:t>
            </a:r>
            <a:r>
              <a:rPr lang="en-US" sz="1800" dirty="0"/>
              <a:t> ante la OCR. Si un </a:t>
            </a:r>
            <a:r>
              <a:rPr lang="en-US" sz="1800" dirty="0" err="1"/>
              <a:t>reclamante</a:t>
            </a:r>
            <a:r>
              <a:rPr lang="en-US" sz="1800" dirty="0"/>
              <a:t> </a:t>
            </a:r>
            <a:r>
              <a:rPr lang="en-US" sz="1800" dirty="0" err="1"/>
              <a:t>usa</a:t>
            </a:r>
            <a:r>
              <a:rPr lang="en-US" sz="1800" dirty="0"/>
              <a:t> un </a:t>
            </a:r>
            <a:r>
              <a:rPr lang="en-US" sz="1800" dirty="0" err="1"/>
              <a:t>proceso</a:t>
            </a:r>
            <a:r>
              <a:rPr lang="en-US" sz="1800" dirty="0"/>
              <a:t> de </a:t>
            </a:r>
            <a:r>
              <a:rPr lang="en-US" sz="1800" dirty="0" err="1"/>
              <a:t>queja</a:t>
            </a:r>
            <a:r>
              <a:rPr lang="en-US" sz="1800" dirty="0"/>
              <a:t> formal </a:t>
            </a:r>
            <a:r>
              <a:rPr lang="en-US" sz="1800" dirty="0" err="1"/>
              <a:t>institucional</a:t>
            </a:r>
            <a:r>
              <a:rPr lang="en-US" sz="1800" dirty="0"/>
              <a:t> y </a:t>
            </a:r>
            <a:r>
              <a:rPr lang="en-US" sz="1800" dirty="0" err="1"/>
              <a:t>elige</a:t>
            </a:r>
            <a:r>
              <a:rPr lang="en-US" sz="1800" dirty="0"/>
              <a:t> </a:t>
            </a:r>
            <a:r>
              <a:rPr lang="en-US" sz="1800" dirty="0" err="1"/>
              <a:t>presentar</a:t>
            </a:r>
            <a:r>
              <a:rPr lang="en-US" sz="1800" dirty="0"/>
              <a:t> la </a:t>
            </a:r>
            <a:r>
              <a:rPr lang="en-US" sz="1800" dirty="0" err="1"/>
              <a:t>queja</a:t>
            </a:r>
            <a:r>
              <a:rPr lang="en-US" sz="1800" dirty="0"/>
              <a:t> ante la OCR, la </a:t>
            </a:r>
            <a:r>
              <a:rPr lang="en-US" sz="1800" dirty="0" err="1"/>
              <a:t>queja</a:t>
            </a:r>
            <a:r>
              <a:rPr lang="en-US" sz="1800" dirty="0"/>
              <a:t> </a:t>
            </a:r>
            <a:r>
              <a:rPr lang="en-US" sz="1800" dirty="0" err="1"/>
              <a:t>debe</a:t>
            </a:r>
            <a:r>
              <a:rPr lang="en-US" sz="1800" dirty="0"/>
              <a:t> </a:t>
            </a:r>
            <a:r>
              <a:rPr lang="en-US" sz="1800" dirty="0" err="1"/>
              <a:t>presentarse</a:t>
            </a:r>
            <a:r>
              <a:rPr lang="en-US" sz="1800" dirty="0"/>
              <a:t> ante la OCR </a:t>
            </a:r>
            <a:r>
              <a:rPr lang="en-US" sz="1800" dirty="0" err="1"/>
              <a:t>dentro</a:t>
            </a:r>
            <a:r>
              <a:rPr lang="en-US" sz="1800" dirty="0"/>
              <a:t> de </a:t>
            </a:r>
            <a:r>
              <a:rPr lang="en-US" sz="1800" dirty="0" err="1"/>
              <a:t>los</a:t>
            </a:r>
            <a:r>
              <a:rPr lang="en-US" sz="1800" dirty="0"/>
              <a:t> 60 días posteriores a la </a:t>
            </a:r>
            <a:r>
              <a:rPr lang="en-US" sz="1800" dirty="0" err="1"/>
              <a:t>finalización</a:t>
            </a:r>
            <a:r>
              <a:rPr lang="en-US" sz="1800" dirty="0"/>
              <a:t> del </a:t>
            </a:r>
            <a:r>
              <a:rPr lang="en-US" sz="1800" dirty="0" err="1"/>
              <a:t>proceso</a:t>
            </a:r>
            <a:r>
              <a:rPr lang="en-US" sz="1800" dirty="0"/>
              <a:t> de </a:t>
            </a:r>
            <a:r>
              <a:rPr lang="en-US" sz="1800" dirty="0" err="1"/>
              <a:t>queja</a:t>
            </a:r>
            <a:r>
              <a:rPr lang="en-US" sz="1800" dirty="0"/>
              <a:t> formal </a:t>
            </a:r>
            <a:r>
              <a:rPr lang="en-US" sz="1800" dirty="0" err="1"/>
              <a:t>institucional</a:t>
            </a:r>
            <a:r>
              <a:rPr lang="en-US" sz="1800" dirty="0"/>
              <a:t>. </a:t>
            </a:r>
          </a:p>
        </p:txBody>
      </p:sp>
      <p:pic>
        <p:nvPicPr>
          <p:cNvPr id="6" name="Picture 5">
            <a:extLst>
              <a:ext uri="{FF2B5EF4-FFF2-40B4-BE49-F238E27FC236}">
                <a16:creationId xmlns:a16="http://schemas.microsoft.com/office/drawing/2014/main" id="{B07C5A2C-6A09-6A13-2259-28A969F1299C}"/>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3902462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65f65f7d0f_0_74"/>
          <p:cNvSpPr txBox="1">
            <a:spLocks noGrp="1"/>
          </p:cNvSpPr>
          <p:nvPr>
            <p:ph type="title" idx="4294967295"/>
          </p:nvPr>
        </p:nvSpPr>
        <p:spPr>
          <a:xfrm>
            <a:off x="329473" y="123047"/>
            <a:ext cx="8559345"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s-MX" noProof="0" dirty="0">
                <a:solidFill>
                  <a:schemeClr val="lt1"/>
                </a:solidFill>
              </a:rPr>
              <a:t>Si el apellido de su familia va seguido de…</a:t>
            </a:r>
            <a:endParaRPr lang="es-MX" noProof="0" dirty="0"/>
          </a:p>
        </p:txBody>
      </p:sp>
      <p:sp>
        <p:nvSpPr>
          <p:cNvPr id="703" name="Google Shape;703;g265f65f7d0f_0_74"/>
          <p:cNvSpPr txBox="1">
            <a:spLocks noGrp="1"/>
          </p:cNvSpPr>
          <p:nvPr>
            <p:ph type="body" idx="1"/>
          </p:nvPr>
        </p:nvSpPr>
        <p:spPr>
          <a:xfrm>
            <a:off x="676800" y="793148"/>
            <a:ext cx="7456874" cy="2497525"/>
          </a:xfrm>
          <a:prstGeom prst="rect">
            <a:avLst/>
          </a:prstGeom>
          <a:noFill/>
          <a:ln>
            <a:noFill/>
          </a:ln>
        </p:spPr>
        <p:txBody>
          <a:bodyPr spcFirstLastPara="1" wrap="square" lIns="91425" tIns="91425" rIns="91425" bIns="91425" anchor="t" anchorCtr="0">
            <a:noAutofit/>
          </a:bodyPr>
          <a:lstStyle/>
          <a:p>
            <a:pPr marL="152400" lvl="0" indent="0" algn="l" rtl="0">
              <a:lnSpc>
                <a:spcPct val="150000"/>
              </a:lnSpc>
              <a:spcBef>
                <a:spcPts val="0"/>
              </a:spcBef>
              <a:spcAft>
                <a:spcPts val="0"/>
              </a:spcAft>
              <a:buSzPts val="1200"/>
              <a:buNone/>
            </a:pPr>
            <a:r>
              <a:rPr lang="es-MX" b="1" noProof="0" dirty="0"/>
              <a:t>“herederos de…” </a:t>
            </a:r>
            <a:endParaRPr lang="es-MX" noProof="0" dirty="0"/>
          </a:p>
          <a:p>
            <a:pPr marL="152400" lvl="0" indent="0" algn="l" rtl="0">
              <a:lnSpc>
                <a:spcPct val="150000"/>
              </a:lnSpc>
              <a:spcBef>
                <a:spcPts val="0"/>
              </a:spcBef>
              <a:spcAft>
                <a:spcPts val="0"/>
              </a:spcAft>
              <a:buSzPts val="1200"/>
              <a:buNone/>
            </a:pPr>
            <a:r>
              <a:rPr lang="es-MX" b="1" noProof="0" dirty="0"/>
              <a:t>“Patrimonio de…”</a:t>
            </a:r>
            <a:endParaRPr lang="es-MX" noProof="0" dirty="0"/>
          </a:p>
          <a:p>
            <a:pPr marL="152400" lvl="0" indent="0" algn="l" rtl="0">
              <a:lnSpc>
                <a:spcPct val="150000"/>
              </a:lnSpc>
              <a:spcBef>
                <a:spcPts val="0"/>
              </a:spcBef>
              <a:spcAft>
                <a:spcPts val="0"/>
              </a:spcAft>
              <a:buSzPts val="1200"/>
              <a:buNone/>
            </a:pPr>
            <a:r>
              <a:rPr lang="es-MX" b="1" noProof="0" dirty="0"/>
              <a:t>“y otros ( et al.) …”</a:t>
            </a:r>
            <a:endParaRPr lang="es-MX" noProof="0" dirty="0"/>
          </a:p>
          <a:p>
            <a:pPr marL="152400" lvl="0" indent="0" algn="l" rtl="0">
              <a:lnSpc>
                <a:spcPct val="150000"/>
              </a:lnSpc>
              <a:spcBef>
                <a:spcPts val="0"/>
              </a:spcBef>
              <a:spcAft>
                <a:spcPts val="0"/>
              </a:spcAft>
              <a:buSzPts val="1200"/>
              <a:buNone/>
            </a:pPr>
            <a:r>
              <a:rPr lang="es-MX" b="1" noProof="0" dirty="0"/>
              <a:t>“% interés…”</a:t>
            </a:r>
            <a:endParaRPr lang="es-MX" noProof="0" dirty="0"/>
          </a:p>
          <a:p>
            <a:pPr marL="152400" lvl="0" indent="0" algn="l" rtl="0">
              <a:lnSpc>
                <a:spcPct val="150000"/>
              </a:lnSpc>
              <a:spcBef>
                <a:spcPts val="0"/>
              </a:spcBef>
              <a:spcAft>
                <a:spcPts val="0"/>
              </a:spcAft>
              <a:buSzPts val="1200"/>
              <a:buNone/>
            </a:pPr>
            <a:r>
              <a:rPr lang="es-MX" b="1" noProof="0" dirty="0"/>
              <a:t>“al cuidado de…” </a:t>
            </a:r>
            <a:endParaRPr lang="es-MX" noProof="0" dirty="0"/>
          </a:p>
          <a:p>
            <a:pPr marL="457200" lvl="0" indent="-228600" algn="l" rtl="0">
              <a:lnSpc>
                <a:spcPct val="115000"/>
              </a:lnSpc>
              <a:spcBef>
                <a:spcPts val="0"/>
              </a:spcBef>
              <a:spcAft>
                <a:spcPts val="0"/>
              </a:spcAft>
              <a:buSzPts val="1200"/>
              <a:buNone/>
            </a:pPr>
            <a:endParaRPr lang="es-MX" noProof="0" dirty="0"/>
          </a:p>
        </p:txBody>
      </p:sp>
      <p:sp>
        <p:nvSpPr>
          <p:cNvPr id="704" name="Google Shape;704;g265f65f7d0f_0_74"/>
          <p:cNvSpPr txBox="1">
            <a:spLocks noGrp="1"/>
          </p:cNvSpPr>
          <p:nvPr>
            <p:ph type="body" idx="3"/>
          </p:nvPr>
        </p:nvSpPr>
        <p:spPr>
          <a:xfrm>
            <a:off x="925513" y="3770875"/>
            <a:ext cx="7315200" cy="7239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2800" noProof="0" dirty="0"/>
              <a:t>Entonces es posible que tenga propiedad de herederos</a:t>
            </a:r>
            <a:endParaRPr lang="es-MX" noProof="0" dirty="0"/>
          </a:p>
        </p:txBody>
      </p:sp>
      <p:pic>
        <p:nvPicPr>
          <p:cNvPr id="705" name="Google Shape;705;g265f65f7d0f_0_74" descr="Wall with a wooden cutout of the word: family"/>
          <p:cNvPicPr preferRelativeResize="0">
            <a:picLocks noGrp="1"/>
          </p:cNvPicPr>
          <p:nvPr>
            <p:ph type="pic" idx="2"/>
          </p:nvPr>
        </p:nvPicPr>
        <p:blipFill rotWithShape="1">
          <a:blip r:embed="rId3">
            <a:alphaModFix/>
          </a:blip>
          <a:srcRect t="1427" b="1437"/>
          <a:stretch/>
        </p:blipFill>
        <p:spPr>
          <a:xfrm>
            <a:off x="4997450" y="1203325"/>
            <a:ext cx="4146550" cy="21780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b2074257d1_0_23"/>
          <p:cNvSpPr txBox="1">
            <a:spLocks noGrp="1"/>
          </p:cNvSpPr>
          <p:nvPr>
            <p:ph type="body" idx="1"/>
          </p:nvPr>
        </p:nvSpPr>
        <p:spPr>
          <a:xfrm>
            <a:off x="-149013" y="654050"/>
            <a:ext cx="7206900"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noProof="0" dirty="0">
                <a:solidFill>
                  <a:schemeClr val="lt1"/>
                </a:solidFill>
              </a:rPr>
              <a:t>Retos al buscar términos específicos</a:t>
            </a:r>
            <a:endParaRPr lang="es-MX" noProof="0" dirty="0"/>
          </a:p>
        </p:txBody>
      </p:sp>
      <p:sp>
        <p:nvSpPr>
          <p:cNvPr id="711" name="Google Shape;711;g2b2074257d1_0_23"/>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lang="es-MX" noProof="0" dirty="0"/>
          </a:p>
        </p:txBody>
      </p:sp>
      <p:graphicFrame>
        <p:nvGraphicFramePr>
          <p:cNvPr id="712" name="Google Shape;712;g2b2074257d1_0_23"/>
          <p:cNvGraphicFramePr/>
          <p:nvPr>
            <p:extLst>
              <p:ext uri="{D42A27DB-BD31-4B8C-83A1-F6EECF244321}">
                <p14:modId xmlns:p14="http://schemas.microsoft.com/office/powerpoint/2010/main" val="2787581711"/>
              </p:ext>
            </p:extLst>
          </p:nvPr>
        </p:nvGraphicFramePr>
        <p:xfrm>
          <a:off x="914400" y="1616646"/>
          <a:ext cx="6542675" cy="2286050"/>
        </p:xfrm>
        <a:graphic>
          <a:graphicData uri="http://schemas.openxmlformats.org/drawingml/2006/table">
            <a:tbl>
              <a:tblPr firstRow="1" bandRow="1">
                <a:noFill/>
                <a:tableStyleId>{8402DE42-D215-4C71-9032-620F205CC354}</a:tableStyleId>
              </a:tblPr>
              <a:tblGrid>
                <a:gridCol w="1438000">
                  <a:extLst>
                    <a:ext uri="{9D8B030D-6E8A-4147-A177-3AD203B41FA5}">
                      <a16:colId xmlns:a16="http://schemas.microsoft.com/office/drawing/2014/main" val="20000"/>
                    </a:ext>
                  </a:extLst>
                </a:gridCol>
                <a:gridCol w="51046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solidFill>
                            <a:schemeClr val="accent5">
                              <a:lumMod val="50000"/>
                            </a:schemeClr>
                          </a:solidFill>
                        </a:rPr>
                        <a:t>Termino</a:t>
                      </a:r>
                      <a:endParaRPr lang="es-MX" sz="1400" u="none" strike="noStrike" cap="none" noProof="0" dirty="0">
                        <a:solidFill>
                          <a:schemeClr val="accent5">
                            <a:lumMod val="50000"/>
                          </a:schemeClr>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solidFill>
                            <a:schemeClr val="accent5">
                              <a:lumMod val="50000"/>
                            </a:schemeClr>
                          </a:solidFill>
                        </a:rPr>
                        <a:t>Ejemplos de cómo puede aparecer en los registros</a:t>
                      </a:r>
                      <a:endParaRPr lang="es-MX" sz="1400" u="none" strike="noStrike" cap="none" noProof="0" dirty="0">
                        <a:solidFill>
                          <a:schemeClr val="accent5">
                            <a:lumMod val="50000"/>
                          </a:schemeClr>
                        </a:solidFil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s-MX" sz="1800" u="none" strike="noStrike" cap="none" noProof="0" dirty="0"/>
                        <a:t>Heredero/a</a:t>
                      </a: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err="1"/>
                        <a:t>Heir</a:t>
                      </a:r>
                      <a:endParaRPr lang="es-MX" sz="1400" u="none" strike="noStrike" cap="none" noProof="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t>Fallecido</a:t>
                      </a:r>
                      <a:endParaRPr lang="es-MX" sz="1400" u="none" strike="noStrike" cap="none" noProof="0"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err="1"/>
                        <a:t>Deceased</a:t>
                      </a:r>
                      <a:r>
                        <a:rPr lang="es-MX" sz="2000" u="none" strike="noStrike" cap="none" noProof="0" dirty="0"/>
                        <a:t>, </a:t>
                      </a:r>
                      <a:r>
                        <a:rPr lang="es-MX" sz="2000" u="none" strike="noStrike" cap="none" noProof="0" dirty="0" err="1"/>
                        <a:t>Dec</a:t>
                      </a:r>
                      <a:r>
                        <a:rPr lang="es-MX" sz="2000" u="none" strike="noStrike" cap="none" noProof="0" dirty="0"/>
                        <a:t>., </a:t>
                      </a:r>
                      <a:r>
                        <a:rPr lang="es-MX" sz="2000" u="none" strike="noStrike" cap="none" noProof="0" dirty="0" err="1"/>
                        <a:t>Dec’d</a:t>
                      </a:r>
                      <a:r>
                        <a:rPr lang="es-MX" sz="2000" u="none" strike="noStrike" cap="none" noProof="0" dirty="0"/>
                        <a:t>.</a:t>
                      </a:r>
                      <a:endParaRPr lang="es-MX" sz="1400" u="none" strike="noStrike" cap="none" noProof="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s-MX" sz="1400" u="none" strike="noStrike" cap="none" noProof="0" dirty="0"/>
                        <a:t>Patrimonio</a:t>
                      </a: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t>Estate, </a:t>
                      </a:r>
                      <a:r>
                        <a:rPr lang="es-MX" sz="2000" u="none" strike="noStrike" cap="none" noProof="0" dirty="0" err="1"/>
                        <a:t>Est</a:t>
                      </a:r>
                      <a:r>
                        <a:rPr lang="es-MX" sz="2000" u="none" strike="noStrike" cap="none" noProof="0" dirty="0"/>
                        <a:t>.</a:t>
                      </a:r>
                      <a:endParaRPr lang="es-MX" sz="1400" u="none" strike="noStrike" cap="none" noProof="0"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t>Y otros</a:t>
                      </a:r>
                      <a:endParaRPr lang="es-MX" sz="1400" u="none" strike="noStrike" cap="none" noProof="0"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t>Et al, </a:t>
                      </a:r>
                      <a:r>
                        <a:rPr lang="es-MX" sz="2000" u="none" strike="noStrike" cap="none" noProof="0" dirty="0" err="1"/>
                        <a:t>etal</a:t>
                      </a:r>
                      <a:endParaRPr lang="es-MX" sz="2000" u="none" strike="noStrike" cap="none" noProof="0" dirty="0"/>
                    </a:p>
                  </a:txBody>
                  <a:tcPr marL="91450" marR="91450" marT="45725" marB="45725"/>
                </a:tc>
                <a:extLst>
                  <a:ext uri="{0D108BD9-81ED-4DB2-BD59-A6C34878D82A}">
                    <a16:rowId xmlns:a16="http://schemas.microsoft.com/office/drawing/2014/main" val="10004"/>
                  </a:ext>
                </a:extLst>
              </a:tr>
            </a:tbl>
          </a:graphicData>
        </a:graphic>
      </p:graphicFrame>
      <p:sp>
        <p:nvSpPr>
          <p:cNvPr id="713" name="Google Shape;713;g2b2074257d1_0_23"/>
          <p:cNvSpPr txBox="1"/>
          <p:nvPr/>
        </p:nvSpPr>
        <p:spPr>
          <a:xfrm>
            <a:off x="859220" y="3839779"/>
            <a:ext cx="7125900" cy="1384954"/>
          </a:xfrm>
          <a:prstGeom prst="rect">
            <a:avLst/>
          </a:prstGeom>
          <a:noFill/>
          <a:ln>
            <a:noFill/>
          </a:ln>
        </p:spPr>
        <p:txBody>
          <a:bodyPr spcFirstLastPara="1" wrap="square" lIns="91425" tIns="45700" rIns="91425" bIns="45700" anchor="t" anchorCtr="0">
            <a:spAutoFit/>
          </a:bodyPr>
          <a:lstStyle/>
          <a:p>
            <a:pPr marL="152400" marR="0" lvl="0" indent="0" algn="l" rtl="0">
              <a:lnSpc>
                <a:spcPct val="100000"/>
              </a:lnSpc>
              <a:spcBef>
                <a:spcPts val="0"/>
              </a:spcBef>
              <a:spcAft>
                <a:spcPts val="0"/>
              </a:spcAft>
              <a:buClr>
                <a:srgbClr val="000000"/>
              </a:buClr>
              <a:buSzPts val="1800"/>
              <a:buFont typeface="Arial"/>
              <a:buNone/>
            </a:pPr>
            <a:r>
              <a:rPr lang="es-MX" sz="1800" b="1" i="0" u="none" strike="noStrike" cap="none" noProof="0" dirty="0">
                <a:solidFill>
                  <a:srgbClr val="434343"/>
                </a:solidFill>
                <a:latin typeface="Catamaran Light"/>
                <a:ea typeface="Catamaran Light"/>
                <a:cs typeface="Catamaran Light"/>
                <a:sym typeface="Catamaran Light"/>
              </a:rPr>
              <a:t>Otros desafíos en la búsqueda:</a:t>
            </a:r>
          </a:p>
          <a:p>
            <a:pPr marL="152400" marR="0" lvl="0" indent="0" algn="l" rtl="0">
              <a:lnSpc>
                <a:spcPct val="100000"/>
              </a:lnSpc>
              <a:spcBef>
                <a:spcPts val="0"/>
              </a:spcBef>
              <a:spcAft>
                <a:spcPts val="0"/>
              </a:spcAft>
              <a:buClr>
                <a:srgbClr val="000000"/>
              </a:buClr>
              <a:buSzPts val="1800"/>
              <a:buFont typeface="Arial"/>
              <a:buNone/>
            </a:pPr>
            <a:r>
              <a:rPr lang="es-MX" sz="1800" b="1" i="0" u="none" strike="noStrike" cap="none" noProof="0" dirty="0">
                <a:solidFill>
                  <a:srgbClr val="434343"/>
                </a:solidFill>
                <a:latin typeface="Catamaran Light"/>
                <a:ea typeface="Catamaran Light"/>
                <a:cs typeface="Catamaran Light"/>
                <a:sym typeface="Catamaran Light"/>
              </a:rPr>
              <a:t>• La palabra “</a:t>
            </a:r>
            <a:r>
              <a:rPr lang="es-MX" sz="1800" b="1" i="0" u="none" strike="noStrike" cap="none" noProof="0" dirty="0" err="1">
                <a:solidFill>
                  <a:srgbClr val="434343"/>
                </a:solidFill>
                <a:latin typeface="Catamaran Light"/>
                <a:ea typeface="Catamaran Light"/>
                <a:cs typeface="Catamaran Light"/>
                <a:sym typeface="Catamaran Light"/>
              </a:rPr>
              <a:t>heirs</a:t>
            </a:r>
            <a:r>
              <a:rPr lang="es-MX" sz="1800" b="1" i="0" u="none" strike="noStrike" cap="none" noProof="0" dirty="0">
                <a:solidFill>
                  <a:srgbClr val="434343"/>
                </a:solidFill>
                <a:latin typeface="Catamaran Light"/>
                <a:ea typeface="Catamaran Light"/>
                <a:cs typeface="Catamaran Light"/>
                <a:sym typeface="Catamaran Light"/>
              </a:rPr>
              <a:t>” también forma parte de la palabra “</a:t>
            </a:r>
            <a:r>
              <a:rPr lang="es-MX" sz="1800" b="1" i="0" u="none" strike="noStrike" cap="none" noProof="0" dirty="0" err="1">
                <a:solidFill>
                  <a:srgbClr val="434343"/>
                </a:solidFill>
                <a:latin typeface="Catamaran Light"/>
                <a:ea typeface="Catamaran Light"/>
                <a:cs typeface="Catamaran Light"/>
                <a:sym typeface="Catamaran Light"/>
              </a:rPr>
              <a:t>their</a:t>
            </a:r>
            <a:r>
              <a:rPr lang="es-MX" sz="1800" b="1" i="0" u="none" strike="noStrike" cap="none" noProof="0" dirty="0">
                <a:solidFill>
                  <a:srgbClr val="434343"/>
                </a:solidFill>
                <a:latin typeface="Catamaran Light"/>
                <a:ea typeface="Catamaran Light"/>
                <a:cs typeface="Catamaran Light"/>
                <a:sym typeface="Catamaran Light"/>
              </a:rPr>
              <a:t>”.</a:t>
            </a:r>
          </a:p>
          <a:p>
            <a:pPr marL="152400" marR="0" lvl="0" indent="0" algn="l" rtl="0">
              <a:lnSpc>
                <a:spcPct val="100000"/>
              </a:lnSpc>
              <a:spcBef>
                <a:spcPts val="0"/>
              </a:spcBef>
              <a:spcAft>
                <a:spcPts val="0"/>
              </a:spcAft>
              <a:buClr>
                <a:srgbClr val="000000"/>
              </a:buClr>
              <a:buSzPts val="1800"/>
              <a:buFont typeface="Arial"/>
              <a:buNone/>
            </a:pPr>
            <a:r>
              <a:rPr lang="es-MX" sz="1800" b="1" i="0" u="none" strike="noStrike" cap="none" noProof="0" dirty="0">
                <a:solidFill>
                  <a:srgbClr val="434343"/>
                </a:solidFill>
                <a:latin typeface="Catamaran Light"/>
                <a:ea typeface="Catamaran Light"/>
                <a:cs typeface="Catamaran Light"/>
                <a:sym typeface="Catamaran Light"/>
              </a:rPr>
              <a:t>• “Estate” puede ser parte de un nombre propio (por ejemplo, “Garden Estate”).:</a:t>
            </a:r>
            <a:endParaRPr lang="es-MX"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lang="es-MX" sz="1200" b="0" i="0" u="none" strike="noStrike" cap="none" noProof="0" dirty="0">
              <a:solidFill>
                <a:srgbClr val="000000"/>
              </a:solidFill>
              <a:latin typeface="Arial"/>
              <a:ea typeface="Arial"/>
              <a:cs typeface="Arial"/>
              <a:sym typeface="Arial"/>
            </a:endParaRPr>
          </a:p>
        </p:txBody>
      </p:sp>
      <p:pic>
        <p:nvPicPr>
          <p:cNvPr id="714" name="Google Shape;714;g2b2074257d1_0_23" descr="A close-up of a compass&#10;&#10;Description automatically generated"/>
          <p:cNvPicPr preferRelativeResize="0">
            <a:picLocks noGrp="1"/>
          </p:cNvPicPr>
          <p:nvPr>
            <p:ph type="pic" idx="2"/>
          </p:nvPr>
        </p:nvPicPr>
        <p:blipFill rotWithShape="1">
          <a:blip r:embed="rId3">
            <a:alphaModFix/>
          </a:blip>
          <a:srcRect l="6621" r="10502"/>
          <a:stretch/>
        </p:blipFill>
        <p:spPr>
          <a:xfrm>
            <a:off x="6839000" y="209921"/>
            <a:ext cx="2305000" cy="13906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265f65f7d0f_0_81"/>
          <p:cNvSpPr txBox="1">
            <a:spLocks noGrp="1"/>
          </p:cNvSpPr>
          <p:nvPr>
            <p:ph type="title" idx="4294967295"/>
          </p:nvPr>
        </p:nvSpPr>
        <p:spPr>
          <a:xfrm>
            <a:off x="1" y="95693"/>
            <a:ext cx="8991599" cy="96678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lt1"/>
                </a:solidFill>
                <a:effectLst/>
                <a:uLnTx/>
                <a:uFillTx/>
                <a:latin typeface="Livvic"/>
                <a:ea typeface="Livvic"/>
                <a:cs typeface="Livvic"/>
                <a:sym typeface="Livvic"/>
              </a:rPr>
              <a:t>Ejemplos de cómo se puede presentar esta información</a:t>
            </a:r>
          </a:p>
        </p:txBody>
      </p:sp>
      <p:pic>
        <p:nvPicPr>
          <p:cNvPr id="720" name="Google Shape;720;g265f65f7d0f_0_81"/>
          <p:cNvPicPr preferRelativeResize="0"/>
          <p:nvPr/>
        </p:nvPicPr>
        <p:blipFill rotWithShape="1">
          <a:blip r:embed="rId3">
            <a:alphaModFix/>
          </a:blip>
          <a:srcRect/>
          <a:stretch/>
        </p:blipFill>
        <p:spPr>
          <a:xfrm>
            <a:off x="152400" y="885725"/>
            <a:ext cx="8839201" cy="38698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7" name="Google Shape;727;g265f65f7d0f_0_99" descr="A close-up of a compass with an arrow pointing to the word: challenge"/>
          <p:cNvPicPr preferRelativeResize="0">
            <a:picLocks noGrp="1"/>
          </p:cNvPicPr>
          <p:nvPr>
            <p:ph type="pic" idx="2"/>
          </p:nvPr>
        </p:nvPicPr>
        <p:blipFill rotWithShape="1">
          <a:blip r:embed="rId3">
            <a:alphaModFix/>
          </a:blip>
          <a:srcRect l="36590" r="13784"/>
          <a:stretch>
            <a:fillRect/>
          </a:stretch>
        </p:blipFill>
        <p:spPr>
          <a:xfrm>
            <a:off x="5519125" y="1156016"/>
            <a:ext cx="3377927" cy="3403600"/>
          </a:xfrm>
          <a:prstGeom prst="rect">
            <a:avLst/>
          </a:prstGeom>
          <a:noFill/>
          <a:ln>
            <a:noFill/>
          </a:ln>
        </p:spPr>
      </p:pic>
      <p:sp>
        <p:nvSpPr>
          <p:cNvPr id="3" name="Text Placeholder 2">
            <a:extLst>
              <a:ext uri="{FF2B5EF4-FFF2-40B4-BE49-F238E27FC236}">
                <a16:creationId xmlns:a16="http://schemas.microsoft.com/office/drawing/2014/main" id="{A7B50C86-04CA-5D25-7B5B-A691A038B29A}"/>
              </a:ext>
            </a:extLst>
          </p:cNvPr>
          <p:cNvSpPr>
            <a:spLocks noGrp="1"/>
          </p:cNvSpPr>
          <p:nvPr>
            <p:ph type="body" idx="3"/>
          </p:nvPr>
        </p:nvSpPr>
        <p:spPr>
          <a:xfrm>
            <a:off x="131544" y="1294827"/>
            <a:ext cx="5152837" cy="1108131"/>
          </a:xfrm>
        </p:spPr>
        <p:txBody>
          <a:bodyPr/>
          <a:lstStyle/>
          <a:p>
            <a:pPr marL="342900" indent="-342900">
              <a:lnSpc>
                <a:spcPct val="100000"/>
              </a:lnSpc>
              <a:buClr>
                <a:schemeClr val="lt1"/>
              </a:buClr>
              <a:buSzPts val="2400"/>
              <a:buFont typeface="Arial" panose="020B0604020202020204" pitchFamily="34" charset="0"/>
              <a:buChar char="•"/>
            </a:pPr>
            <a:r>
              <a:rPr lang="es-MX" sz="2800" dirty="0">
                <a:solidFill>
                  <a:schemeClr val="accent5">
                    <a:lumMod val="50000"/>
                  </a:schemeClr>
                </a:solidFill>
                <a:latin typeface="Avenir"/>
                <a:ea typeface="Avenir"/>
                <a:cs typeface="Avenir"/>
                <a:sym typeface="Avenir"/>
              </a:rPr>
              <a:t>Acceso completamente abierto</a:t>
            </a:r>
          </a:p>
          <a:p>
            <a:pPr marL="342900" indent="-342900">
              <a:lnSpc>
                <a:spcPct val="100000"/>
              </a:lnSpc>
              <a:buClr>
                <a:schemeClr val="lt1"/>
              </a:buClr>
              <a:buSzPts val="2400"/>
              <a:buFont typeface="Arial" panose="020B0604020202020204" pitchFamily="34" charset="0"/>
              <a:buChar char="•"/>
            </a:pPr>
            <a:r>
              <a:rPr lang="es-MX" sz="2800" dirty="0">
                <a:solidFill>
                  <a:schemeClr val="accent5">
                    <a:lumMod val="50000"/>
                  </a:schemeClr>
                </a:solidFill>
                <a:latin typeface="Avenir"/>
                <a:ea typeface="Avenir"/>
                <a:cs typeface="Avenir"/>
                <a:sym typeface="Avenir"/>
              </a:rPr>
              <a:t>Acceso abierto con cantidad limitada</a:t>
            </a:r>
          </a:p>
          <a:p>
            <a:pPr marL="342900" indent="-342900">
              <a:lnSpc>
                <a:spcPct val="100000"/>
              </a:lnSpc>
              <a:buClr>
                <a:schemeClr val="lt1"/>
              </a:buClr>
              <a:buSzPts val="2400"/>
              <a:buFont typeface="Arial" panose="020B0604020202020204" pitchFamily="34" charset="0"/>
              <a:buChar char="•"/>
            </a:pPr>
            <a:r>
              <a:rPr lang="es-MX" sz="2800" dirty="0">
                <a:solidFill>
                  <a:schemeClr val="accent5">
                    <a:lumMod val="50000"/>
                  </a:schemeClr>
                </a:solidFill>
                <a:latin typeface="Avenir"/>
                <a:ea typeface="Avenir"/>
                <a:cs typeface="Avenir"/>
                <a:sym typeface="Avenir"/>
              </a:rPr>
              <a:t>Acceso abierto manual</a:t>
            </a:r>
          </a:p>
          <a:p>
            <a:pPr marL="342900" indent="-342900">
              <a:lnSpc>
                <a:spcPct val="100000"/>
              </a:lnSpc>
              <a:buClr>
                <a:schemeClr val="lt1"/>
              </a:buClr>
              <a:buSzPts val="2400"/>
              <a:buFont typeface="Arial" panose="020B0604020202020204" pitchFamily="34" charset="0"/>
              <a:buChar char="•"/>
            </a:pPr>
            <a:r>
              <a:rPr lang="es-MX" sz="2800" dirty="0">
                <a:solidFill>
                  <a:schemeClr val="accent5">
                    <a:lumMod val="50000"/>
                  </a:schemeClr>
                </a:solidFill>
                <a:latin typeface="Avenir"/>
                <a:ea typeface="Avenir"/>
                <a:cs typeface="Avenir"/>
                <a:sym typeface="Avenir"/>
              </a:rPr>
              <a:t>Acceso bloqueado</a:t>
            </a:r>
          </a:p>
          <a:p>
            <a:pPr marL="342900" indent="-342900">
              <a:lnSpc>
                <a:spcPct val="100000"/>
              </a:lnSpc>
              <a:buClr>
                <a:schemeClr val="lt1"/>
              </a:buClr>
              <a:buSzPts val="2400"/>
              <a:buFont typeface="Arial" panose="020B0604020202020204" pitchFamily="34" charset="0"/>
              <a:buChar char="•"/>
            </a:pPr>
            <a:r>
              <a:rPr lang="es-MX" sz="2800" dirty="0">
                <a:solidFill>
                  <a:schemeClr val="accent5">
                    <a:lumMod val="50000"/>
                  </a:schemeClr>
                </a:solidFill>
                <a:latin typeface="Avenir"/>
                <a:ea typeface="Avenir"/>
                <a:cs typeface="Avenir"/>
                <a:sym typeface="Avenir"/>
              </a:rPr>
              <a:t>Pago / Acceso mediante pago</a:t>
            </a:r>
            <a:endParaRPr lang="es-MX" sz="2800" dirty="0">
              <a:solidFill>
                <a:schemeClr val="accent5">
                  <a:lumMod val="50000"/>
                </a:schemeClr>
              </a:solidFill>
            </a:endParaRPr>
          </a:p>
          <a:p>
            <a:endParaRPr lang="en-US" dirty="0">
              <a:solidFill>
                <a:schemeClr val="accent5">
                  <a:lumMod val="50000"/>
                </a:schemeClr>
              </a:solidFill>
            </a:endParaRPr>
          </a:p>
        </p:txBody>
      </p:sp>
      <p:sp>
        <p:nvSpPr>
          <p:cNvPr id="725" name="Google Shape;725;g265f65f7d0f_0_99"/>
          <p:cNvSpPr txBox="1">
            <a:spLocks noGrp="1"/>
          </p:cNvSpPr>
          <p:nvPr>
            <p:ph type="title" idx="4294967295"/>
          </p:nvPr>
        </p:nvSpPr>
        <p:spPr>
          <a:xfrm>
            <a:off x="131544" y="236189"/>
            <a:ext cx="8520113" cy="5476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2400" noProof="0" dirty="0">
                <a:solidFill>
                  <a:schemeClr val="accent5">
                    <a:lumMod val="50000"/>
                  </a:schemeClr>
                </a:solidFill>
              </a:rPr>
              <a:t>Dificultades para acceder a la información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MX" sz="4000" b="1" i="0" u="none" strike="noStrike" cap="none" noProof="0" dirty="0">
                <a:solidFill>
                  <a:schemeClr val="lt1"/>
                </a:solidFill>
                <a:latin typeface="Livvic"/>
                <a:ea typeface="Livvic"/>
                <a:cs typeface="Livvic"/>
                <a:sym typeface="Livvic"/>
              </a:rPr>
              <a:t>Parte VI: Pérdida de tierras</a:t>
            </a:r>
            <a:br>
              <a:rPr lang="es-MX" noProof="0" dirty="0"/>
            </a:br>
            <a:endParaRPr lang="es-MX" noProof="0" dirty="0"/>
          </a:p>
        </p:txBody>
      </p:sp>
      <p:sp>
        <p:nvSpPr>
          <p:cNvPr id="732" name="Google Shape;732;p40"/>
          <p:cNvSpPr txBox="1">
            <a:spLocks noGrp="1"/>
          </p:cNvSpPr>
          <p:nvPr>
            <p:ph type="body" idx="1"/>
          </p:nvPr>
        </p:nvSpPr>
        <p:spPr>
          <a:xfrm>
            <a:off x="0" y="1609319"/>
            <a:ext cx="4246879" cy="340952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s-MX" noProof="0" dirty="0">
                <a:solidFill>
                  <a:srgbClr val="000000"/>
                </a:solidFill>
                <a:latin typeface="Catamaran Thin"/>
                <a:ea typeface="Catamaran Thin"/>
                <a:cs typeface="Catamaran Thin"/>
                <a:sym typeface="Catamaran Thin"/>
              </a:rPr>
              <a:t>Debido a que la propiedad de herederos es tierra sin un título asegurado, a menudo se convierte en el objetivo de estrategias depredadoras, muchas de ellas legales.</a:t>
            </a:r>
            <a:endParaRPr lang="es-MX" noProof="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3"/>
          <p:cNvSpPr txBox="1">
            <a:spLocks noGrp="1"/>
          </p:cNvSpPr>
          <p:nvPr>
            <p:ph type="title" idx="4294967295"/>
          </p:nvPr>
        </p:nvSpPr>
        <p:spPr>
          <a:xfrm>
            <a:off x="544513" y="500063"/>
            <a:ext cx="8054975" cy="8191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Parte VI: Pérdida de tierras</a:t>
            </a:r>
          </a:p>
        </p:txBody>
      </p:sp>
      <p:pic>
        <p:nvPicPr>
          <p:cNvPr id="739" name="Google Shape;739;p13" descr="A large rock formation in the desert&#10;&#10;"/>
          <p:cNvPicPr preferRelativeResize="0">
            <a:picLocks noGrp="1"/>
          </p:cNvPicPr>
          <p:nvPr>
            <p:ph type="pic" idx="2"/>
          </p:nvPr>
        </p:nvPicPr>
        <p:blipFill rotWithShape="1">
          <a:blip r:embed="rId3">
            <a:alphaModFix/>
          </a:blip>
          <a:srcRect t="13580" b="35601"/>
          <a:stretch/>
        </p:blipFill>
        <p:spPr>
          <a:xfrm>
            <a:off x="4699507" y="1609725"/>
            <a:ext cx="4444493" cy="3533775"/>
          </a:xfrm>
          <a:prstGeom prst="rect">
            <a:avLst/>
          </a:prstGeom>
          <a:noFill/>
          <a:ln>
            <a:noFill/>
          </a:ln>
        </p:spPr>
      </p:pic>
      <p:sp>
        <p:nvSpPr>
          <p:cNvPr id="740" name="Google Shape;740;p13"/>
          <p:cNvSpPr txBox="1"/>
          <p:nvPr/>
        </p:nvSpPr>
        <p:spPr>
          <a:xfrm>
            <a:off x="255015" y="1859720"/>
            <a:ext cx="4316986" cy="3033375"/>
          </a:xfrm>
          <a:prstGeom prst="rect">
            <a:avLst/>
          </a:prstGeom>
          <a:noFill/>
          <a:ln>
            <a:noFill/>
          </a:ln>
        </p:spPr>
        <p:txBody>
          <a:bodyPr spcFirstLastPara="1" wrap="square" lIns="91425" tIns="91425" rIns="91425" bIns="91425" anchor="t" anchorCtr="0">
            <a:noAutofit/>
          </a:bodyPr>
          <a:lstStyle/>
          <a:p>
            <a:pPr lvl="0" algn="ctr">
              <a:buSzPts val="1100"/>
            </a:pPr>
            <a:r>
              <a:rPr lang="es-MX" sz="2800" noProof="0" dirty="0">
                <a:latin typeface="Catamaran Thin"/>
                <a:ea typeface="Catamaran Thin"/>
                <a:cs typeface="Catamaran Thin"/>
                <a:sym typeface="Catamaran Thin"/>
              </a:rPr>
              <a:t>Debido a que la propiedad de herederos es tierra sin un título asegurado, a menudo se convierte en el objetivo de estrategias depredadoras, muchas de ellas legales.</a:t>
            </a:r>
            <a:endParaRPr lang="es-MX" sz="2800" noProof="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6" name="Google Shape;746;p41"/>
          <p:cNvSpPr txBox="1">
            <a:spLocks noGrp="1"/>
          </p:cNvSpPr>
          <p:nvPr>
            <p:ph type="title"/>
          </p:nvPr>
        </p:nvSpPr>
        <p:spPr>
          <a:xfrm>
            <a:off x="167327" y="123726"/>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800" noProof="0" dirty="0">
                <a:solidFill>
                  <a:schemeClr val="accent5">
                    <a:lumMod val="50000"/>
                  </a:schemeClr>
                </a:solidFill>
              </a:rPr>
              <a:t>Propiedad de herederos y pérdida de tierras</a:t>
            </a:r>
          </a:p>
        </p:txBody>
      </p:sp>
      <p:sp>
        <p:nvSpPr>
          <p:cNvPr id="749" name="Google Shape;749;p41"/>
          <p:cNvSpPr txBox="1"/>
          <p:nvPr/>
        </p:nvSpPr>
        <p:spPr>
          <a:xfrm>
            <a:off x="141584" y="645418"/>
            <a:ext cx="8546343"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MX" b="1" i="0" u="none" strike="noStrike" cap="none" noProof="0" dirty="0">
                <a:solidFill>
                  <a:srgbClr val="AC976F"/>
                </a:solidFill>
                <a:latin typeface="Arial"/>
                <a:ea typeface="Arial"/>
                <a:cs typeface="Arial"/>
                <a:sym typeface="Arial"/>
              </a:rPr>
              <a:t>Disminución del 89% de la tierra agrícola afro estadounidense en EE. UU.</a:t>
            </a:r>
            <a:endParaRPr lang="es-MX" b="0" i="0" u="none" strike="noStrike" cap="none" noProof="0" dirty="0">
              <a:solidFill>
                <a:srgbClr val="000000"/>
              </a:solidFill>
              <a:latin typeface="Arial"/>
              <a:ea typeface="Arial"/>
              <a:cs typeface="Arial"/>
              <a:sym typeface="Arial"/>
            </a:endParaRPr>
          </a:p>
        </p:txBody>
      </p:sp>
      <p:sp>
        <p:nvSpPr>
          <p:cNvPr id="748" name="Google Shape;748;p41"/>
          <p:cNvSpPr txBox="1"/>
          <p:nvPr/>
        </p:nvSpPr>
        <p:spPr>
          <a:xfrm flipH="1">
            <a:off x="141584" y="1447501"/>
            <a:ext cx="4572306" cy="3069319"/>
          </a:xfrm>
          <a:prstGeom prst="rect">
            <a:avLst/>
          </a:prstGeom>
          <a:noFill/>
          <a:ln>
            <a:noFill/>
          </a:ln>
        </p:spPr>
        <p:txBody>
          <a:bodyPr spcFirstLastPara="1" wrap="square" lIns="91425" tIns="91425" rIns="91425" bIns="91425" anchor="t" anchorCtr="0">
            <a:noAutofit/>
          </a:bodyPr>
          <a:lstStyle/>
          <a:p>
            <a:pPr lvl="0">
              <a:lnSpc>
                <a:spcPct val="115000"/>
              </a:lnSpc>
              <a:buClr>
                <a:schemeClr val="lt1"/>
              </a:buClr>
              <a:buSzPts val="1200"/>
            </a:pPr>
            <a:r>
              <a:rPr lang="es-MX" sz="2400" noProof="0" dirty="0">
                <a:solidFill>
                  <a:schemeClr val="lt1"/>
                </a:solidFill>
                <a:latin typeface="Catamaran Light"/>
                <a:ea typeface="Catamaran Light"/>
                <a:cs typeface="Catamaran Light"/>
                <a:sym typeface="Catamaran Light"/>
              </a:rPr>
              <a:t>Cómo se puede perder la propiedad de herederos:</a:t>
            </a:r>
            <a:endParaRPr lang="es-MX" sz="2400" b="0" i="0" u="none" strike="noStrike" cap="none" noProof="0" dirty="0">
              <a:solidFill>
                <a:srgbClr val="000000"/>
              </a:solidFill>
              <a:latin typeface="Arial"/>
              <a:ea typeface="Arial"/>
              <a:cs typeface="Arial"/>
              <a:sym typeface="Arial"/>
            </a:endParaRPr>
          </a:p>
          <a:p>
            <a:pPr marL="342900" marR="0" lvl="8" indent="-342900" algn="l" rtl="0">
              <a:lnSpc>
                <a:spcPct val="115000"/>
              </a:lnSpc>
              <a:spcBef>
                <a:spcPts val="1600"/>
              </a:spcBef>
              <a:spcAft>
                <a:spcPts val="0"/>
              </a:spcAft>
              <a:buClr>
                <a:schemeClr val="lt1"/>
              </a:buClr>
              <a:buSzPts val="2400"/>
              <a:buFont typeface="Arial"/>
              <a:buChar char="•"/>
            </a:pPr>
            <a:r>
              <a:rPr lang="es-MX" sz="2400" b="0" i="0" u="none" strike="noStrike" cap="none" noProof="0" dirty="0">
                <a:solidFill>
                  <a:schemeClr val="lt1"/>
                </a:solidFill>
                <a:latin typeface="Catamaran Light"/>
                <a:ea typeface="Catamaran Light"/>
                <a:cs typeface="Catamaran Light"/>
                <a:sym typeface="Catamaran Light"/>
              </a:rPr>
              <a:t>Subastas por deudas de impuestos</a:t>
            </a:r>
          </a:p>
          <a:p>
            <a:pPr marL="342900" marR="0" lvl="8" indent="-342900" algn="l" rtl="0">
              <a:lnSpc>
                <a:spcPct val="115000"/>
              </a:lnSpc>
              <a:spcBef>
                <a:spcPts val="1600"/>
              </a:spcBef>
              <a:spcAft>
                <a:spcPts val="0"/>
              </a:spcAft>
              <a:buClr>
                <a:schemeClr val="lt1"/>
              </a:buClr>
              <a:buSzPts val="2400"/>
              <a:buFont typeface="Arial"/>
              <a:buChar char="•"/>
            </a:pPr>
            <a:r>
              <a:rPr lang="es-MX" sz="2400" b="0" i="0" u="none" strike="noStrike" cap="none" noProof="0" dirty="0">
                <a:solidFill>
                  <a:schemeClr val="lt1"/>
                </a:solidFill>
                <a:latin typeface="Catamaran Light"/>
                <a:ea typeface="Catamaran Light"/>
                <a:cs typeface="Catamaran Light"/>
                <a:sym typeface="Catamaran Light"/>
              </a:rPr>
              <a:t>Ventas forzadas por partición</a:t>
            </a:r>
            <a:endParaRPr lang="es-MX" sz="2800" b="0" i="0" u="none" strike="noStrike" cap="none" noProof="0" dirty="0">
              <a:solidFill>
                <a:schemeClr val="lt1"/>
              </a:solidFill>
              <a:latin typeface="Catamaran Light"/>
              <a:ea typeface="Catamaran Light"/>
              <a:cs typeface="Catamaran Light"/>
              <a:sym typeface="Catamaran Light"/>
            </a:endParaRPr>
          </a:p>
        </p:txBody>
      </p:sp>
      <p:pic>
        <p:nvPicPr>
          <p:cNvPr id="750" name="Google Shape;750;p41" descr="Table showing Acres owned in 1910 and 2022"/>
          <p:cNvPicPr preferRelativeResize="0"/>
          <p:nvPr/>
        </p:nvPicPr>
        <p:blipFill rotWithShape="1">
          <a:blip r:embed="rId3">
            <a:alphaModFix/>
          </a:blip>
          <a:srcRect/>
          <a:stretch/>
        </p:blipFill>
        <p:spPr>
          <a:xfrm>
            <a:off x="4785050" y="962575"/>
            <a:ext cx="4358950" cy="39542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6" name="Google Shape;756;p105"/>
          <p:cNvSpPr txBox="1">
            <a:spLocks noGrp="1"/>
          </p:cNvSpPr>
          <p:nvPr>
            <p:ph type="title"/>
          </p:nvPr>
        </p:nvSpPr>
        <p:spPr>
          <a:xfrm>
            <a:off x="96167" y="295751"/>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400" noProof="0" dirty="0">
                <a:solidFill>
                  <a:schemeClr val="lt1"/>
                </a:solidFill>
              </a:rPr>
              <a:t>Subastas por deudas de impuestos</a:t>
            </a:r>
          </a:p>
        </p:txBody>
      </p:sp>
      <p:sp>
        <p:nvSpPr>
          <p:cNvPr id="757" name="Google Shape;757;p105"/>
          <p:cNvSpPr txBox="1">
            <a:spLocks noGrp="1"/>
          </p:cNvSpPr>
          <p:nvPr>
            <p:ph type="body" idx="1"/>
          </p:nvPr>
        </p:nvSpPr>
        <p:spPr>
          <a:xfrm>
            <a:off x="96837" y="1066800"/>
            <a:ext cx="6378391" cy="37385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000"/>
              <a:buNone/>
            </a:pPr>
            <a:r>
              <a:rPr lang="es-MX" sz="1800" b="1" noProof="0" dirty="0">
                <a:solidFill>
                  <a:schemeClr val="lt1"/>
                </a:solidFill>
              </a:rPr>
              <a:t>Ejemplo de Alabama: Por falta de pago de impuestos:</a:t>
            </a:r>
          </a:p>
          <a:p>
            <a:pPr marL="0" lvl="0" indent="0" algn="l" rtl="0">
              <a:lnSpc>
                <a:spcPct val="100000"/>
              </a:lnSpc>
              <a:spcBef>
                <a:spcPts val="0"/>
              </a:spcBef>
              <a:spcAft>
                <a:spcPts val="0"/>
              </a:spcAft>
              <a:buClr>
                <a:schemeClr val="lt1"/>
              </a:buClr>
              <a:buSzPts val="2000"/>
              <a:buNone/>
            </a:pPr>
            <a:endParaRPr lang="es-MX" sz="1800" b="1" noProof="0" dirty="0">
              <a:solidFill>
                <a:schemeClr val="lt1"/>
              </a:solidFill>
            </a:endParaRP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Los impuestos vencen en octubre</a:t>
            </a: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Se consideran morosos después del 31 de diciembre</a:t>
            </a: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Ventas por impuestos el 3 de mayo de 2021</a:t>
            </a: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Subasta para el pago de impuestos atrasados y cargos, con ofertas de interés que comienzan en 12% y van bajando, para recibir un certificado de gravamen fiscal (tax lien certificate)</a:t>
            </a: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Después de 3 años, el comprador pasa a ser dueño de la propiedad (terreno, casa)</a:t>
            </a: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Durante esos 3 años, el propietario original tiene la oportunidad de recuperar la propiedad pagando los impuestos atrasados más intereses, hasta un 12%</a:t>
            </a:r>
            <a:endParaRPr lang="es-MX" sz="1800" noProof="0" dirty="0">
              <a:solidFill>
                <a:schemeClr val="lt1"/>
              </a:solidFill>
            </a:endParaRPr>
          </a:p>
        </p:txBody>
      </p:sp>
      <p:pic>
        <p:nvPicPr>
          <p:cNvPr id="758" name="Google Shape;758;p105" descr="Flyer for Macon County Tax Lein Auction"/>
          <p:cNvPicPr preferRelativeResize="0"/>
          <p:nvPr/>
        </p:nvPicPr>
        <p:blipFill rotWithShape="1">
          <a:blip r:embed="rId3">
            <a:alphaModFix/>
          </a:blip>
          <a:srcRect/>
          <a:stretch/>
        </p:blipFill>
        <p:spPr>
          <a:xfrm>
            <a:off x="6400800" y="614727"/>
            <a:ext cx="2743200" cy="339805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43"/>
          <p:cNvSpPr txBox="1">
            <a:spLocks noGrp="1"/>
          </p:cNvSpPr>
          <p:nvPr>
            <p:ph type="title" idx="4294967295"/>
          </p:nvPr>
        </p:nvSpPr>
        <p:spPr>
          <a:xfrm>
            <a:off x="192088" y="560388"/>
            <a:ext cx="6315075" cy="511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Ventas forzadas por partición</a:t>
            </a:r>
          </a:p>
        </p:txBody>
      </p:sp>
      <p:sp>
        <p:nvSpPr>
          <p:cNvPr id="764" name="Google Shape;764;p43"/>
          <p:cNvSpPr txBox="1">
            <a:spLocks noGrp="1"/>
          </p:cNvSpPr>
          <p:nvPr>
            <p:ph type="body" idx="3"/>
          </p:nvPr>
        </p:nvSpPr>
        <p:spPr>
          <a:xfrm>
            <a:off x="191754" y="1604963"/>
            <a:ext cx="8952245" cy="353853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800"/>
              <a:buNone/>
            </a:pPr>
            <a:r>
              <a:rPr lang="es-MX" sz="1800" b="0" noProof="0" dirty="0">
                <a:solidFill>
                  <a:schemeClr val="dk1"/>
                </a:solidFill>
              </a:rPr>
              <a:t>• Uno o más copropietarios de la propiedad venden su interés fraccionado a una entidad; por ejemplo, un desarrollador.</a:t>
            </a:r>
          </a:p>
          <a:p>
            <a:pPr marL="0" lvl="0" indent="0" algn="l" rtl="0">
              <a:lnSpc>
                <a:spcPct val="115000"/>
              </a:lnSpc>
              <a:spcBef>
                <a:spcPts val="0"/>
              </a:spcBef>
              <a:spcAft>
                <a:spcPts val="0"/>
              </a:spcAft>
              <a:buClr>
                <a:schemeClr val="dk1"/>
              </a:buClr>
              <a:buSzPts val="1800"/>
              <a:buNone/>
            </a:pPr>
            <a:endParaRPr lang="es-MX" sz="1800" b="0" noProof="0" dirty="0">
              <a:solidFill>
                <a:schemeClr val="dk1"/>
              </a:solidFill>
            </a:endParaRPr>
          </a:p>
          <a:p>
            <a:pPr marL="285750" lvl="0" indent="-285750" algn="l" rtl="0">
              <a:lnSpc>
                <a:spcPct val="115000"/>
              </a:lnSpc>
              <a:spcBef>
                <a:spcPts val="0"/>
              </a:spcBef>
              <a:spcAft>
                <a:spcPts val="0"/>
              </a:spcAft>
              <a:buClr>
                <a:schemeClr val="dk1"/>
              </a:buClr>
              <a:buSzPts val="1800"/>
              <a:buFont typeface="Arial"/>
              <a:buChar char="•"/>
            </a:pPr>
            <a:r>
              <a:rPr lang="es-MX" sz="1800" b="0" noProof="0" dirty="0">
                <a:solidFill>
                  <a:schemeClr val="dk1"/>
                </a:solidFill>
              </a:rPr>
              <a:t>La entidad presenta una “acción de partición” solicitando al tribunal que ordene la venta de toda la propiedad para que el desarrollador pueda obtener el valor de su parte.</a:t>
            </a:r>
          </a:p>
          <a:p>
            <a:pPr marL="285750" lvl="0" indent="-285750" algn="l" rtl="0">
              <a:lnSpc>
                <a:spcPct val="115000"/>
              </a:lnSpc>
              <a:spcBef>
                <a:spcPts val="0"/>
              </a:spcBef>
              <a:spcAft>
                <a:spcPts val="0"/>
              </a:spcAft>
              <a:buClr>
                <a:schemeClr val="dk1"/>
              </a:buClr>
              <a:buSzPts val="1800"/>
              <a:buFont typeface="Arial"/>
              <a:buChar char="•"/>
            </a:pPr>
            <a:r>
              <a:rPr lang="es-MX" sz="1800" b="0" noProof="0" dirty="0">
                <a:solidFill>
                  <a:schemeClr val="dk1"/>
                </a:solidFill>
              </a:rPr>
              <a:t>La propiedad se vende.</a:t>
            </a:r>
          </a:p>
          <a:p>
            <a:pPr marL="285750" lvl="0" indent="-285750" algn="l" rtl="0">
              <a:lnSpc>
                <a:spcPct val="115000"/>
              </a:lnSpc>
              <a:spcBef>
                <a:spcPts val="0"/>
              </a:spcBef>
              <a:spcAft>
                <a:spcPts val="0"/>
              </a:spcAft>
              <a:buClr>
                <a:schemeClr val="dk1"/>
              </a:buClr>
              <a:buSzPts val="1800"/>
              <a:buFont typeface="Arial"/>
              <a:buChar char="•"/>
            </a:pPr>
            <a:r>
              <a:rPr lang="es-MX" sz="1800" b="0" noProof="0" dirty="0">
                <a:solidFill>
                  <a:schemeClr val="dk1"/>
                </a:solidFill>
              </a:rPr>
              <a:t>Las ganancias de la venta se distribuyen entre los copropietarios según su interés fraccionado.</a:t>
            </a:r>
          </a:p>
          <a:p>
            <a:pPr marL="285750" lvl="0" indent="-285750" algn="l" rtl="0">
              <a:lnSpc>
                <a:spcPct val="115000"/>
              </a:lnSpc>
              <a:spcBef>
                <a:spcPts val="0"/>
              </a:spcBef>
              <a:spcAft>
                <a:spcPts val="0"/>
              </a:spcAft>
              <a:buClr>
                <a:schemeClr val="dk1"/>
              </a:buClr>
              <a:buSzPts val="1800"/>
              <a:buFont typeface="Arial"/>
              <a:buChar char="•"/>
            </a:pPr>
            <a:r>
              <a:rPr lang="es-MX" sz="1800" b="0" noProof="0" dirty="0">
                <a:solidFill>
                  <a:schemeClr val="dk1"/>
                </a:solidFill>
              </a:rPr>
              <a:t>Resultado: la familia pierde la tierra.</a:t>
            </a:r>
            <a:endParaRPr lang="es-MX" noProof="0" dirty="0"/>
          </a:p>
        </p:txBody>
      </p:sp>
      <p:pic>
        <p:nvPicPr>
          <p:cNvPr id="765" name="Google Shape;765;p43" descr="gavel on a sheet of paper with the word: auction printed on it"/>
          <p:cNvPicPr preferRelativeResize="0">
            <a:picLocks noGrp="1"/>
          </p:cNvPicPr>
          <p:nvPr>
            <p:ph type="pic" idx="2"/>
          </p:nvPr>
        </p:nvPicPr>
        <p:blipFill rotWithShape="1">
          <a:blip r:embed="rId3">
            <a:alphaModFix/>
          </a:blip>
          <a:srcRect t="6634" b="6633"/>
          <a:stretch/>
        </p:blipFill>
        <p:spPr>
          <a:xfrm>
            <a:off x="6731000" y="214313"/>
            <a:ext cx="2413000" cy="13906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58"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0"/>
          </a:xfrm>
          <a:prstGeom prst="rect">
            <a:avLst/>
          </a:prstGeom>
          <a:noFill/>
          <a:ln>
            <a:noFill/>
          </a:ln>
        </p:spPr>
      </p:pic>
      <p:sp>
        <p:nvSpPr>
          <p:cNvPr id="771" name="Google Shape;771;p58"/>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772" name="Google Shape;772;p58"/>
          <p:cNvSpPr txBox="1">
            <a:spLocks noGrp="1"/>
          </p:cNvSpPr>
          <p:nvPr>
            <p:ph type="body" idx="1"/>
          </p:nvPr>
        </p:nvSpPr>
        <p:spPr>
          <a:xfrm>
            <a:off x="499266" y="1870075"/>
            <a:ext cx="8145462" cy="7016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s-MX" sz="3300" noProof="0" dirty="0"/>
              <a:t>Prevención de la pérdida de tierras – </a:t>
            </a:r>
            <a:r>
              <a:rPr lang="es-MX" sz="3300" noProof="0" dirty="0" err="1"/>
              <a:t>Uniform</a:t>
            </a:r>
            <a:r>
              <a:rPr lang="es-MX" sz="3300" noProof="0" dirty="0"/>
              <a:t> </a:t>
            </a:r>
            <a:r>
              <a:rPr lang="es-MX" sz="3300" noProof="0" dirty="0" err="1"/>
              <a:t>Partition</a:t>
            </a:r>
            <a:r>
              <a:rPr lang="es-MX" sz="3300" noProof="0" dirty="0"/>
              <a:t> of </a:t>
            </a:r>
            <a:r>
              <a:rPr lang="es-MX" sz="3300" noProof="0" dirty="0" err="1"/>
              <a:t>Heirs</a:t>
            </a:r>
            <a:r>
              <a:rPr lang="es-MX" sz="3300" noProof="0" dirty="0"/>
              <a:t> </a:t>
            </a:r>
            <a:r>
              <a:rPr lang="es-MX" sz="3300" noProof="0" dirty="0" err="1"/>
              <a:t>Property</a:t>
            </a:r>
            <a:r>
              <a:rPr lang="es-MX" sz="3300" noProof="0" dirty="0"/>
              <a:t> </a:t>
            </a:r>
            <a:r>
              <a:rPr lang="es-MX" sz="3300" noProof="0" dirty="0" err="1"/>
              <a:t>Act</a:t>
            </a:r>
            <a:r>
              <a:rPr lang="es-MX" sz="3300" noProof="0" dirty="0"/>
              <a:t> (UPHPA</a:t>
            </a:r>
          </a:p>
          <a:p>
            <a:pPr marL="152400" lvl="0" indent="0" algn="ctr" rtl="0">
              <a:lnSpc>
                <a:spcPct val="115000"/>
              </a:lnSpc>
              <a:spcBef>
                <a:spcPts val="0"/>
              </a:spcBef>
              <a:spcAft>
                <a:spcPts val="0"/>
              </a:spcAft>
              <a:buSzPts val="1200"/>
              <a:buNone/>
            </a:pPr>
            <a:endParaRPr lang="es-MX" noProof="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1E385C-C824-B18C-7D63-B047789858AF}"/>
              </a:ext>
            </a:extLst>
          </p:cNvPr>
          <p:cNvSpPr txBox="1"/>
          <p:nvPr/>
        </p:nvSpPr>
        <p:spPr>
          <a:xfrm>
            <a:off x="173736" y="838341"/>
            <a:ext cx="8970264" cy="4154984"/>
          </a:xfrm>
          <a:prstGeom prst="rect">
            <a:avLst/>
          </a:prstGeom>
          <a:noFill/>
        </p:spPr>
        <p:txBody>
          <a:bodyPr wrap="square">
            <a:spAutoFit/>
          </a:bodyPr>
          <a:lstStyle/>
          <a:p>
            <a:r>
              <a:rPr lang="en-US" sz="1650" dirty="0"/>
              <a:t>Para </a:t>
            </a:r>
            <a:r>
              <a:rPr lang="en-US" sz="1650" dirty="0" err="1"/>
              <a:t>presentar</a:t>
            </a:r>
            <a:r>
              <a:rPr lang="en-US" sz="1650" dirty="0"/>
              <a:t> </a:t>
            </a:r>
            <a:r>
              <a:rPr lang="en-US" sz="1650" dirty="0" err="1"/>
              <a:t>una</a:t>
            </a:r>
            <a:r>
              <a:rPr lang="en-US" sz="1650" dirty="0"/>
              <a:t> </a:t>
            </a:r>
            <a:r>
              <a:rPr lang="en-US" sz="1650" dirty="0" err="1"/>
              <a:t>queja</a:t>
            </a:r>
            <a:r>
              <a:rPr lang="en-US" sz="1650" dirty="0"/>
              <a:t> </a:t>
            </a:r>
            <a:r>
              <a:rPr lang="en-US" sz="1650" dirty="0" err="1"/>
              <a:t>por</a:t>
            </a:r>
            <a:r>
              <a:rPr lang="en-US" sz="1650" dirty="0"/>
              <a:t> </a:t>
            </a:r>
            <a:r>
              <a:rPr lang="en-US" sz="1650" dirty="0" err="1"/>
              <a:t>discriminación</a:t>
            </a:r>
            <a:r>
              <a:rPr lang="en-US" sz="1650" dirty="0"/>
              <a:t> </a:t>
            </a:r>
            <a:r>
              <a:rPr lang="en-US" sz="1650" dirty="0" err="1"/>
              <a:t>en</a:t>
            </a:r>
            <a:r>
              <a:rPr lang="en-US" sz="1650" dirty="0"/>
              <a:t> </a:t>
            </a:r>
            <a:r>
              <a:rPr lang="en-US" sz="1650" dirty="0" err="1"/>
              <a:t>el</a:t>
            </a:r>
            <a:r>
              <a:rPr lang="en-US" sz="1650" dirty="0"/>
              <a:t> </a:t>
            </a:r>
            <a:r>
              <a:rPr lang="en-US" sz="1650" dirty="0" err="1"/>
              <a:t>programa</a:t>
            </a:r>
            <a:r>
              <a:rPr lang="en-US" sz="1650" dirty="0"/>
              <a:t> del USDA, </a:t>
            </a:r>
            <a:r>
              <a:rPr lang="en-US" sz="1650" dirty="0" err="1"/>
              <a:t>el</a:t>
            </a:r>
            <a:r>
              <a:rPr lang="en-US" sz="1650" dirty="0"/>
              <a:t> </a:t>
            </a:r>
            <a:r>
              <a:rPr lang="en-US" sz="1650" dirty="0" err="1"/>
              <a:t>reclamante</a:t>
            </a:r>
            <a:r>
              <a:rPr lang="en-US" sz="1650" dirty="0"/>
              <a:t> </a:t>
            </a:r>
            <a:r>
              <a:rPr lang="en-US" sz="1650" dirty="0" err="1"/>
              <a:t>debe</a:t>
            </a:r>
            <a:r>
              <a:rPr lang="en-US" sz="1650" dirty="0"/>
              <a:t> </a:t>
            </a:r>
            <a:r>
              <a:rPr lang="en-US" sz="1650" dirty="0" err="1"/>
              <a:t>completar</a:t>
            </a:r>
            <a:r>
              <a:rPr lang="en-US" sz="1650" dirty="0"/>
              <a:t> </a:t>
            </a:r>
            <a:r>
              <a:rPr lang="en-US" sz="1650" dirty="0" err="1"/>
              <a:t>el</a:t>
            </a:r>
            <a:r>
              <a:rPr lang="en-US" sz="1650" dirty="0"/>
              <a:t> </a:t>
            </a:r>
            <a:r>
              <a:rPr lang="en-US" sz="1650" dirty="0" err="1"/>
              <a:t>formulario</a:t>
            </a:r>
            <a:r>
              <a:rPr lang="en-US" sz="1650" dirty="0"/>
              <a:t> AD-3027, </a:t>
            </a:r>
            <a:r>
              <a:rPr lang="en-US" sz="1650" dirty="0" err="1"/>
              <a:t>el</a:t>
            </a:r>
            <a:r>
              <a:rPr lang="en-US" sz="1650" dirty="0"/>
              <a:t> </a:t>
            </a:r>
            <a:r>
              <a:rPr lang="en-US" sz="1650" dirty="0" err="1"/>
              <a:t>formulario</a:t>
            </a:r>
            <a:r>
              <a:rPr lang="en-US" sz="1650" dirty="0"/>
              <a:t> de </a:t>
            </a:r>
            <a:r>
              <a:rPr lang="en-US" sz="1650" dirty="0" err="1"/>
              <a:t>queja</a:t>
            </a:r>
            <a:r>
              <a:rPr lang="en-US" sz="1650" dirty="0"/>
              <a:t> </a:t>
            </a:r>
            <a:r>
              <a:rPr lang="en-US" sz="1650" dirty="0" err="1"/>
              <a:t>por</a:t>
            </a:r>
            <a:r>
              <a:rPr lang="en-US" sz="1650" dirty="0"/>
              <a:t> </a:t>
            </a:r>
            <a:r>
              <a:rPr lang="en-US" sz="1650" dirty="0" err="1"/>
              <a:t>discriminación</a:t>
            </a:r>
            <a:r>
              <a:rPr lang="en-US" sz="1650" dirty="0"/>
              <a:t> del </a:t>
            </a:r>
            <a:r>
              <a:rPr lang="en-US" sz="1650" dirty="0" err="1"/>
              <a:t>programa</a:t>
            </a:r>
            <a:r>
              <a:rPr lang="en-US" sz="1650" dirty="0"/>
              <a:t> del USDA, </a:t>
            </a:r>
            <a:r>
              <a:rPr lang="en-US" sz="1650" dirty="0" err="1"/>
              <a:t>que</a:t>
            </a:r>
            <a:r>
              <a:rPr lang="en-US" sz="1650" dirty="0"/>
              <a:t> se </a:t>
            </a:r>
            <a:r>
              <a:rPr lang="en-US" sz="1650" dirty="0" err="1"/>
              <a:t>puede</a:t>
            </a:r>
            <a:r>
              <a:rPr lang="en-US" sz="1650" dirty="0"/>
              <a:t> </a:t>
            </a:r>
            <a:r>
              <a:rPr lang="en-US" sz="1650" dirty="0" err="1"/>
              <a:t>obtener</a:t>
            </a:r>
            <a:r>
              <a:rPr lang="en-US" sz="1650" dirty="0"/>
              <a:t> </a:t>
            </a:r>
            <a:r>
              <a:rPr lang="en-US" sz="1650" dirty="0" err="1"/>
              <a:t>en</a:t>
            </a:r>
            <a:r>
              <a:rPr lang="en-US" sz="1650" dirty="0"/>
              <a:t> </a:t>
            </a:r>
            <a:r>
              <a:rPr lang="en-US" sz="1650" dirty="0" err="1"/>
              <a:t>línea</a:t>
            </a:r>
            <a:r>
              <a:rPr lang="en-US" sz="1650" dirty="0"/>
              <a:t> </a:t>
            </a:r>
            <a:r>
              <a:rPr lang="en-US" sz="1650" dirty="0" err="1"/>
              <a:t>en</a:t>
            </a:r>
            <a:r>
              <a:rPr lang="en-US" sz="1650" dirty="0"/>
              <a:t> https://</a:t>
            </a:r>
            <a:r>
              <a:rPr lang="en-US" sz="1650" dirty="0" err="1"/>
              <a:t>www.usda.gov</a:t>
            </a:r>
            <a:r>
              <a:rPr lang="en-US" sz="1650" dirty="0"/>
              <a:t>/sites/default/files/documents/ad-3027s.pdf; </a:t>
            </a:r>
            <a:r>
              <a:rPr lang="en-US" sz="1650" dirty="0" err="1"/>
              <a:t>desde</a:t>
            </a:r>
            <a:r>
              <a:rPr lang="en-US" sz="1650" dirty="0"/>
              <a:t> </a:t>
            </a:r>
            <a:r>
              <a:rPr lang="en-US" sz="1650" dirty="0" err="1"/>
              <a:t>cualquier</a:t>
            </a:r>
            <a:r>
              <a:rPr lang="en-US" sz="1650" dirty="0"/>
              <a:t> </a:t>
            </a:r>
            <a:r>
              <a:rPr lang="en-US" sz="1650" dirty="0" err="1"/>
              <a:t>oficina</a:t>
            </a:r>
            <a:r>
              <a:rPr lang="en-US" sz="1650" dirty="0"/>
              <a:t> del USDA; </a:t>
            </a:r>
            <a:r>
              <a:rPr lang="en-US" sz="1650" dirty="0" err="1"/>
              <a:t>llamando</a:t>
            </a:r>
            <a:r>
              <a:rPr lang="en-US" sz="1650" dirty="0"/>
              <a:t> al (866) 632-9992; o </a:t>
            </a:r>
            <a:r>
              <a:rPr lang="en-US" sz="1650" dirty="0" err="1"/>
              <a:t>escribiendo</a:t>
            </a:r>
            <a:r>
              <a:rPr lang="en-US" sz="1650" dirty="0"/>
              <a:t> </a:t>
            </a:r>
            <a:r>
              <a:rPr lang="en-US" sz="1650" dirty="0" err="1"/>
              <a:t>una</a:t>
            </a:r>
            <a:r>
              <a:rPr lang="en-US" sz="1650" dirty="0"/>
              <a:t> carta </a:t>
            </a:r>
            <a:r>
              <a:rPr lang="en-US" sz="1650" dirty="0" err="1"/>
              <a:t>dirigida</a:t>
            </a:r>
            <a:r>
              <a:rPr lang="en-US" sz="1650" dirty="0"/>
              <a:t> a la </a:t>
            </a:r>
            <a:r>
              <a:rPr lang="en-US" sz="1650" dirty="0" err="1"/>
              <a:t>oficina</a:t>
            </a:r>
            <a:r>
              <a:rPr lang="en-US" sz="1650" dirty="0"/>
              <a:t> del USDA </a:t>
            </a:r>
            <a:r>
              <a:rPr lang="en-US" sz="1650" dirty="0" err="1"/>
              <a:t>que</a:t>
            </a:r>
            <a:r>
              <a:rPr lang="en-US" sz="1650" dirty="0"/>
              <a:t> se indica </a:t>
            </a:r>
            <a:r>
              <a:rPr lang="en-US" sz="1650" dirty="0" err="1"/>
              <a:t>abajo</a:t>
            </a:r>
            <a:r>
              <a:rPr lang="en-US" sz="1650" dirty="0"/>
              <a:t>. </a:t>
            </a:r>
          </a:p>
          <a:p>
            <a:endParaRPr lang="en-US" sz="1650" dirty="0"/>
          </a:p>
          <a:p>
            <a:r>
              <a:rPr lang="en-US" sz="1650" dirty="0"/>
              <a:t>La carta </a:t>
            </a:r>
            <a:r>
              <a:rPr lang="en-US" sz="1650" dirty="0" err="1"/>
              <a:t>debe</a:t>
            </a:r>
            <a:r>
              <a:rPr lang="en-US" sz="1650" dirty="0"/>
              <a:t> </a:t>
            </a:r>
            <a:r>
              <a:rPr lang="en-US" sz="1650" dirty="0" err="1"/>
              <a:t>contener</a:t>
            </a:r>
            <a:r>
              <a:rPr lang="en-US" sz="1650" dirty="0"/>
              <a:t> </a:t>
            </a:r>
            <a:r>
              <a:rPr lang="en-US" sz="1650" dirty="0" err="1"/>
              <a:t>el</a:t>
            </a:r>
            <a:r>
              <a:rPr lang="en-US" sz="1650" dirty="0"/>
              <a:t> </a:t>
            </a:r>
            <a:r>
              <a:rPr lang="en-US" sz="1650" dirty="0" err="1"/>
              <a:t>nombre</a:t>
            </a:r>
            <a:r>
              <a:rPr lang="en-US" sz="1650" dirty="0"/>
              <a:t>, la </a:t>
            </a:r>
            <a:r>
              <a:rPr lang="en-US" sz="1650" dirty="0" err="1"/>
              <a:t>dirección</a:t>
            </a:r>
            <a:r>
              <a:rPr lang="en-US" sz="1650" dirty="0"/>
              <a:t>, </a:t>
            </a:r>
            <a:r>
              <a:rPr lang="en-US" sz="1650" dirty="0" err="1"/>
              <a:t>el</a:t>
            </a:r>
            <a:r>
              <a:rPr lang="en-US" sz="1650" dirty="0"/>
              <a:t> </a:t>
            </a:r>
            <a:r>
              <a:rPr lang="en-US" sz="1650" dirty="0" err="1"/>
              <a:t>número</a:t>
            </a:r>
            <a:r>
              <a:rPr lang="en-US" sz="1650" dirty="0"/>
              <a:t> de </a:t>
            </a:r>
            <a:r>
              <a:rPr lang="en-US" sz="1650" dirty="0" err="1"/>
              <a:t>teléfono</a:t>
            </a:r>
            <a:r>
              <a:rPr lang="en-US" sz="1650" dirty="0"/>
              <a:t> del </a:t>
            </a:r>
            <a:r>
              <a:rPr lang="en-US" sz="1650" dirty="0" err="1"/>
              <a:t>reclamante</a:t>
            </a:r>
            <a:r>
              <a:rPr lang="en-US" sz="1650" dirty="0"/>
              <a:t> y </a:t>
            </a:r>
            <a:r>
              <a:rPr lang="en-US" sz="1650" dirty="0" err="1"/>
              <a:t>una</a:t>
            </a:r>
            <a:r>
              <a:rPr lang="en-US" sz="1650" dirty="0"/>
              <a:t> </a:t>
            </a:r>
            <a:r>
              <a:rPr lang="en-US" sz="1650" dirty="0" err="1"/>
              <a:t>descripción</a:t>
            </a:r>
            <a:r>
              <a:rPr lang="en-US" sz="1650" dirty="0"/>
              <a:t> </a:t>
            </a:r>
            <a:r>
              <a:rPr lang="en-US" sz="1650" dirty="0" err="1"/>
              <a:t>escrita</a:t>
            </a:r>
            <a:r>
              <a:rPr lang="en-US" sz="1650" dirty="0"/>
              <a:t> de la </a:t>
            </a:r>
            <a:r>
              <a:rPr lang="en-US" sz="1650" dirty="0" err="1"/>
              <a:t>supuesta</a:t>
            </a:r>
            <a:r>
              <a:rPr lang="en-US" sz="1650" dirty="0"/>
              <a:t> </a:t>
            </a:r>
            <a:r>
              <a:rPr lang="en-US" sz="1650" dirty="0" err="1"/>
              <a:t>acción</a:t>
            </a:r>
            <a:r>
              <a:rPr lang="en-US" sz="1650" dirty="0"/>
              <a:t> </a:t>
            </a:r>
            <a:r>
              <a:rPr lang="en-US" sz="1650" dirty="0" err="1"/>
              <a:t>discriminatoria</a:t>
            </a:r>
            <a:r>
              <a:rPr lang="en-US" sz="1650" dirty="0"/>
              <a:t> con </a:t>
            </a:r>
            <a:r>
              <a:rPr lang="en-US" sz="1650" dirty="0" err="1"/>
              <a:t>suficiente</a:t>
            </a:r>
            <a:r>
              <a:rPr lang="en-US" sz="1650" dirty="0"/>
              <a:t> </a:t>
            </a:r>
            <a:r>
              <a:rPr lang="en-US" sz="1650" dirty="0" err="1"/>
              <a:t>detalle</a:t>
            </a:r>
            <a:r>
              <a:rPr lang="en-US" sz="1650" dirty="0"/>
              <a:t> para </a:t>
            </a:r>
            <a:r>
              <a:rPr lang="en-US" sz="1650" dirty="0" err="1"/>
              <a:t>informar</a:t>
            </a:r>
            <a:r>
              <a:rPr lang="en-US" sz="1650" dirty="0"/>
              <a:t> al </a:t>
            </a:r>
            <a:r>
              <a:rPr lang="en-US" sz="1650" dirty="0" err="1"/>
              <a:t>subsecretario</a:t>
            </a:r>
            <a:r>
              <a:rPr lang="en-US" sz="1650" dirty="0"/>
              <a:t> de derechos </a:t>
            </a:r>
            <a:r>
              <a:rPr lang="en-US" sz="1650" dirty="0" err="1"/>
              <a:t>civiles</a:t>
            </a:r>
            <a:r>
              <a:rPr lang="en-US" sz="1650" dirty="0"/>
              <a:t> </a:t>
            </a:r>
            <a:r>
              <a:rPr lang="en-US" sz="1650" dirty="0" err="1"/>
              <a:t>sobre</a:t>
            </a:r>
            <a:r>
              <a:rPr lang="en-US" sz="1650" dirty="0"/>
              <a:t> la </a:t>
            </a:r>
            <a:r>
              <a:rPr lang="en-US" sz="1650" dirty="0" err="1"/>
              <a:t>naturaleza</a:t>
            </a:r>
            <a:r>
              <a:rPr lang="en-US" sz="1650" dirty="0"/>
              <a:t> y la </a:t>
            </a:r>
            <a:r>
              <a:rPr lang="en-US" sz="1650" dirty="0" err="1"/>
              <a:t>fecha</a:t>
            </a:r>
            <a:r>
              <a:rPr lang="en-US" sz="1650" dirty="0"/>
              <a:t> de </a:t>
            </a:r>
            <a:r>
              <a:rPr lang="en-US" sz="1650" dirty="0" err="1"/>
              <a:t>una</a:t>
            </a:r>
            <a:r>
              <a:rPr lang="en-US" sz="1650" dirty="0"/>
              <a:t> </a:t>
            </a:r>
            <a:r>
              <a:rPr lang="en-US" sz="1650" dirty="0" err="1"/>
              <a:t>supuesta</a:t>
            </a:r>
            <a:r>
              <a:rPr lang="en-US" sz="1650" dirty="0"/>
              <a:t> </a:t>
            </a:r>
            <a:r>
              <a:rPr lang="en-US" sz="1650" dirty="0" err="1"/>
              <a:t>violación</a:t>
            </a:r>
            <a:r>
              <a:rPr lang="en-US" sz="1650" dirty="0"/>
              <a:t> de </a:t>
            </a:r>
            <a:r>
              <a:rPr lang="en-US" sz="1650" dirty="0" err="1"/>
              <a:t>los</a:t>
            </a:r>
            <a:r>
              <a:rPr lang="en-US" sz="1650" dirty="0"/>
              <a:t> derechos </a:t>
            </a:r>
            <a:r>
              <a:rPr lang="en-US" sz="1650" dirty="0" err="1"/>
              <a:t>civiles</a:t>
            </a:r>
            <a:r>
              <a:rPr lang="en-US" sz="1650" dirty="0"/>
              <a:t>. El </a:t>
            </a:r>
            <a:r>
              <a:rPr lang="en-US" sz="1650" dirty="0" err="1"/>
              <a:t>formulario</a:t>
            </a:r>
            <a:r>
              <a:rPr lang="en-US" sz="1650" dirty="0"/>
              <a:t> AD-3027 o la carta </a:t>
            </a:r>
            <a:r>
              <a:rPr lang="en-US" sz="1650" dirty="0" err="1"/>
              <a:t>completos</a:t>
            </a:r>
            <a:r>
              <a:rPr lang="en-US" sz="1650" dirty="0"/>
              <a:t> </a:t>
            </a:r>
            <a:r>
              <a:rPr lang="en-US" sz="1650" dirty="0" err="1"/>
              <a:t>deben</a:t>
            </a:r>
            <a:r>
              <a:rPr lang="en-US" sz="1650" dirty="0"/>
              <a:t> </a:t>
            </a:r>
            <a:r>
              <a:rPr lang="en-US" sz="1650" dirty="0" err="1"/>
              <a:t>enviarse</a:t>
            </a:r>
            <a:r>
              <a:rPr lang="en-US" sz="1650" dirty="0"/>
              <a:t> al USDA </a:t>
            </a:r>
            <a:r>
              <a:rPr lang="en-US" sz="1650" dirty="0" err="1"/>
              <a:t>por</a:t>
            </a:r>
            <a:r>
              <a:rPr lang="en-US" sz="1650" dirty="0"/>
              <a:t>: </a:t>
            </a:r>
            <a:r>
              <a:rPr lang="en-US" sz="1650" dirty="0" err="1"/>
              <a:t>correo</a:t>
            </a:r>
            <a:r>
              <a:rPr lang="en-US" sz="1650" dirty="0"/>
              <a:t>: U.S. Department of Agriculture Office of the Assistant Secretary for Civil Rights 1400 Independence Avenue, SW Washington, D.C. 20250-9410; o´ </a:t>
            </a:r>
            <a:r>
              <a:rPr lang="en-US" sz="1650" dirty="0" err="1"/>
              <a:t>correo</a:t>
            </a:r>
            <a:r>
              <a:rPr lang="en-US" sz="1650" dirty="0"/>
              <a:t> </a:t>
            </a:r>
            <a:r>
              <a:rPr lang="en-US" sz="1650" dirty="0" err="1"/>
              <a:t>electrónico</a:t>
            </a:r>
            <a:r>
              <a:rPr lang="en-US" sz="1650" dirty="0"/>
              <a:t>: </a:t>
            </a:r>
            <a:r>
              <a:rPr lang="en-US" sz="1650" dirty="0" err="1"/>
              <a:t>program.intake@usda.gov</a:t>
            </a:r>
            <a:r>
              <a:rPr lang="en-US" sz="1650" dirty="0"/>
              <a:t> </a:t>
            </a:r>
          </a:p>
          <a:p>
            <a:endParaRPr lang="en-US" sz="1650" dirty="0"/>
          </a:p>
          <a:p>
            <a:r>
              <a:rPr lang="en-US" sz="1650" dirty="0"/>
              <a:t>Esta </a:t>
            </a:r>
            <a:r>
              <a:rPr lang="en-US" sz="1650" dirty="0" err="1"/>
              <a:t>institución</a:t>
            </a:r>
            <a:r>
              <a:rPr lang="en-US" sz="1650" dirty="0"/>
              <a:t> </a:t>
            </a:r>
            <a:r>
              <a:rPr lang="en-US" sz="1650" dirty="0" err="1"/>
              <a:t>ofrece</a:t>
            </a:r>
            <a:r>
              <a:rPr lang="en-US" sz="1650" dirty="0"/>
              <a:t> </a:t>
            </a:r>
            <a:r>
              <a:rPr lang="en-US" sz="1650" dirty="0" err="1"/>
              <a:t>igualdad</a:t>
            </a:r>
            <a:r>
              <a:rPr lang="en-US" sz="1650" dirty="0"/>
              <a:t> de </a:t>
            </a:r>
            <a:r>
              <a:rPr lang="en-US" sz="1650" dirty="0" err="1"/>
              <a:t>oportunidades</a:t>
            </a:r>
            <a:r>
              <a:rPr lang="en-US" sz="1650" dirty="0"/>
              <a:t>.</a:t>
            </a:r>
          </a:p>
        </p:txBody>
      </p:sp>
      <p:pic>
        <p:nvPicPr>
          <p:cNvPr id="6" name="Picture 5">
            <a:extLst>
              <a:ext uri="{FF2B5EF4-FFF2-40B4-BE49-F238E27FC236}">
                <a16:creationId xmlns:a16="http://schemas.microsoft.com/office/drawing/2014/main" id="{F4A801CC-730A-633A-8F7F-465A9C828C7D}"/>
              </a:ext>
            </a:extLst>
          </p:cNvPr>
          <p:cNvPicPr>
            <a:picLocks noChangeAspect="1"/>
          </p:cNvPicPr>
          <p:nvPr/>
        </p:nvPicPr>
        <p:blipFill>
          <a:blip r:embed="rId2"/>
          <a:stretch>
            <a:fillRect/>
          </a:stretch>
        </p:blipFill>
        <p:spPr>
          <a:xfrm>
            <a:off x="1752260" y="246412"/>
            <a:ext cx="5639480" cy="514350"/>
          </a:xfrm>
          <a:prstGeom prst="rect">
            <a:avLst/>
          </a:prstGeom>
        </p:spPr>
      </p:pic>
    </p:spTree>
    <p:extLst>
      <p:ext uri="{BB962C8B-B14F-4D97-AF65-F5344CB8AC3E}">
        <p14:creationId xmlns:p14="http://schemas.microsoft.com/office/powerpoint/2010/main" val="2472058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15"/>
          <p:cNvSpPr txBox="1">
            <a:spLocks noGrp="1"/>
          </p:cNvSpPr>
          <p:nvPr>
            <p:ph type="ctrTitle"/>
          </p:nvPr>
        </p:nvSpPr>
        <p:spPr>
          <a:xfrm>
            <a:off x="176996" y="9050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err="1">
                <a:solidFill>
                  <a:schemeClr val="lt1"/>
                </a:solidFill>
              </a:rPr>
              <a:t>Uniform</a:t>
            </a:r>
            <a:r>
              <a:rPr lang="es-MX" noProof="0" dirty="0">
                <a:solidFill>
                  <a:schemeClr val="lt1"/>
                </a:solidFill>
              </a:rPr>
              <a:t> </a:t>
            </a:r>
            <a:r>
              <a:rPr lang="es-MX" noProof="0" dirty="0" err="1">
                <a:solidFill>
                  <a:schemeClr val="lt1"/>
                </a:solidFill>
              </a:rPr>
              <a:t>Partition</a:t>
            </a:r>
            <a:r>
              <a:rPr lang="es-MX" noProof="0" dirty="0">
                <a:solidFill>
                  <a:schemeClr val="lt1"/>
                </a:solidFill>
              </a:rPr>
              <a:t> of </a:t>
            </a:r>
            <a:r>
              <a:rPr lang="es-MX" noProof="0" dirty="0" err="1">
                <a:solidFill>
                  <a:schemeClr val="lt1"/>
                </a:solidFill>
              </a:rPr>
              <a:t>Heirs</a:t>
            </a:r>
            <a:r>
              <a:rPr lang="es-MX" noProof="0" dirty="0">
                <a:solidFill>
                  <a:schemeClr val="lt1"/>
                </a:solidFill>
              </a:rPr>
              <a:t> </a:t>
            </a:r>
            <a:r>
              <a:rPr lang="es-MX" noProof="0" dirty="0" err="1">
                <a:solidFill>
                  <a:schemeClr val="lt1"/>
                </a:solidFill>
              </a:rPr>
              <a:t>Property</a:t>
            </a:r>
            <a:r>
              <a:rPr lang="es-MX" noProof="0" dirty="0">
                <a:solidFill>
                  <a:schemeClr val="lt1"/>
                </a:solidFill>
              </a:rPr>
              <a:t> </a:t>
            </a:r>
            <a:r>
              <a:rPr lang="es-MX" noProof="0" dirty="0" err="1">
                <a:solidFill>
                  <a:schemeClr val="lt1"/>
                </a:solidFill>
              </a:rPr>
              <a:t>Act</a:t>
            </a:r>
            <a:r>
              <a:rPr lang="es-MX" noProof="0" dirty="0">
                <a:solidFill>
                  <a:schemeClr val="lt1"/>
                </a:solidFill>
              </a:rPr>
              <a:t> (UPHPA)</a:t>
            </a:r>
          </a:p>
        </p:txBody>
      </p:sp>
      <p:sp>
        <p:nvSpPr>
          <p:cNvPr id="778" name="Google Shape;778;p115"/>
          <p:cNvSpPr txBox="1"/>
          <p:nvPr/>
        </p:nvSpPr>
        <p:spPr>
          <a:xfrm>
            <a:off x="2110422" y="4650597"/>
            <a:ext cx="5086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err="1">
                <a:solidFill>
                  <a:srgbClr val="000000"/>
                </a:solidFill>
                <a:latin typeface="Arial"/>
                <a:ea typeface="Arial"/>
                <a:cs typeface="Arial"/>
                <a:sym typeface="Arial"/>
              </a:rPr>
              <a:t>Uniform</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Law</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Commission</a:t>
            </a:r>
            <a:r>
              <a:rPr lang="es-MX" sz="1400" b="0" i="0" u="none" strike="noStrike" cap="none" noProof="0" dirty="0">
                <a:solidFill>
                  <a:srgbClr val="000000"/>
                </a:solidFill>
                <a:latin typeface="Arial"/>
                <a:ea typeface="Arial"/>
                <a:cs typeface="Arial"/>
                <a:sym typeface="Arial"/>
              </a:rPr>
              <a:t> site at uniformlaws.org  </a:t>
            </a:r>
            <a:endParaRPr lang="es-MX" sz="1400" b="0" i="0" u="none" strike="noStrike" cap="none" noProof="0" dirty="0">
              <a:solidFill>
                <a:srgbClr val="000000"/>
              </a:solidFill>
              <a:highlight>
                <a:srgbClr val="FFFF00"/>
              </a:highlight>
              <a:latin typeface="Arial"/>
              <a:ea typeface="Arial"/>
              <a:cs typeface="Arial"/>
              <a:sym typeface="Arial"/>
            </a:endParaRPr>
          </a:p>
        </p:txBody>
      </p:sp>
      <p:sp>
        <p:nvSpPr>
          <p:cNvPr id="779" name="Google Shape;779;p115"/>
          <p:cNvSpPr txBox="1"/>
          <p:nvPr/>
        </p:nvSpPr>
        <p:spPr>
          <a:xfrm>
            <a:off x="462462" y="3604221"/>
            <a:ext cx="419136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400" b="0" i="0" u="none" strike="noStrike" cap="none" noProof="0" dirty="0" err="1">
                <a:solidFill>
                  <a:srgbClr val="000000"/>
                </a:solidFill>
                <a:latin typeface="Arial"/>
                <a:ea typeface="Arial"/>
                <a:cs typeface="Arial"/>
                <a:sym typeface="Arial"/>
              </a:rPr>
              <a:t>Where</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the</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Uniform</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Partition</a:t>
            </a:r>
            <a:r>
              <a:rPr lang="es-MX" sz="1400" b="0" i="0" u="none" strike="noStrike" cap="none" noProof="0" dirty="0">
                <a:solidFill>
                  <a:srgbClr val="000000"/>
                </a:solidFill>
                <a:latin typeface="Arial"/>
                <a:ea typeface="Arial"/>
                <a:cs typeface="Arial"/>
                <a:sym typeface="Arial"/>
              </a:rPr>
              <a:t> of </a:t>
            </a:r>
            <a:r>
              <a:rPr lang="es-MX" sz="1400" b="0" i="0" u="none" strike="noStrike" cap="none" noProof="0" dirty="0" err="1">
                <a:solidFill>
                  <a:srgbClr val="000000"/>
                </a:solidFill>
                <a:latin typeface="Arial"/>
                <a:ea typeface="Arial"/>
                <a:cs typeface="Arial"/>
                <a:sym typeface="Arial"/>
              </a:rPr>
              <a:t>Heirs</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Property</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Act</a:t>
            </a:r>
            <a:r>
              <a:rPr lang="es-MX" sz="1400" b="0" i="0" u="none" strike="noStrike" cap="none" noProof="0" dirty="0">
                <a:solidFill>
                  <a:srgbClr val="000000"/>
                </a:solidFill>
                <a:latin typeface="Arial"/>
                <a:ea typeface="Arial"/>
                <a:cs typeface="Arial"/>
                <a:sym typeface="Arial"/>
              </a:rPr>
              <a:t> has </a:t>
            </a:r>
            <a:r>
              <a:rPr lang="es-MX" sz="1400" b="0" i="0" u="none" strike="noStrike" cap="none" noProof="0" dirty="0" err="1">
                <a:solidFill>
                  <a:srgbClr val="000000"/>
                </a:solidFill>
                <a:latin typeface="Arial"/>
                <a:ea typeface="Arial"/>
                <a:cs typeface="Arial"/>
                <a:sym typeface="Arial"/>
              </a:rPr>
              <a:t>been</a:t>
            </a:r>
            <a:r>
              <a:rPr lang="es-MX" sz="1400" b="0" i="0" u="none" strike="noStrike" cap="none" noProof="0" dirty="0">
                <a:solidFill>
                  <a:srgbClr val="000000"/>
                </a:solidFill>
                <a:latin typeface="Arial"/>
                <a:ea typeface="Arial"/>
                <a:cs typeface="Arial"/>
                <a:sym typeface="Arial"/>
              </a:rPr>
              <a:t> </a:t>
            </a:r>
            <a:r>
              <a:rPr lang="es-MX" sz="1400" b="1" i="0" u="none" strike="noStrike" cap="none" noProof="0" dirty="0" err="1">
                <a:solidFill>
                  <a:srgbClr val="1287C3"/>
                </a:solidFill>
                <a:latin typeface="Arial"/>
                <a:ea typeface="Arial"/>
                <a:cs typeface="Arial"/>
                <a:sym typeface="Arial"/>
              </a:rPr>
              <a:t>adopted</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or</a:t>
            </a:r>
            <a:r>
              <a:rPr lang="es-MX" sz="1400" b="0" i="0" u="none" strike="noStrike" cap="none" noProof="0" dirty="0">
                <a:solidFill>
                  <a:srgbClr val="000000"/>
                </a:solidFill>
                <a:latin typeface="Arial"/>
                <a:ea typeface="Arial"/>
                <a:cs typeface="Arial"/>
                <a:sym typeface="Arial"/>
              </a:rPr>
              <a:t> </a:t>
            </a:r>
            <a:r>
              <a:rPr lang="es-MX" sz="1400" b="1" i="0" u="none" strike="noStrike" cap="none" noProof="0" dirty="0" err="1">
                <a:solidFill>
                  <a:srgbClr val="88C312"/>
                </a:solidFill>
                <a:latin typeface="Arial"/>
                <a:ea typeface="Arial"/>
                <a:cs typeface="Arial"/>
                <a:sym typeface="Arial"/>
              </a:rPr>
              <a:t>introduced</a:t>
            </a:r>
            <a:r>
              <a:rPr lang="es-MX" sz="1400" b="0" i="0" u="none" strike="noStrike" cap="none" noProof="0" dirty="0">
                <a:solidFill>
                  <a:srgbClr val="000000"/>
                </a:solidFill>
                <a:latin typeface="Arial"/>
                <a:ea typeface="Arial"/>
                <a:cs typeface="Arial"/>
                <a:sym typeface="Arial"/>
              </a:rPr>
              <a:t> </a:t>
            </a:r>
            <a:endParaRPr lang="es-MX" sz="2000" noProof="0" dirty="0">
              <a:solidFill>
                <a:schemeClr val="dk2"/>
              </a:solidFill>
            </a:endParaRPr>
          </a:p>
          <a:p>
            <a:pPr marL="0" marR="0" lvl="0" indent="0" algn="ctr" rtl="0">
              <a:lnSpc>
                <a:spcPct val="100000"/>
              </a:lnSpc>
              <a:spcBef>
                <a:spcPts val="0"/>
              </a:spcBef>
              <a:spcAft>
                <a:spcPts val="0"/>
              </a:spcAft>
              <a:buClr>
                <a:srgbClr val="000000"/>
              </a:buClr>
              <a:buSzPts val="1800"/>
              <a:buFont typeface="Arial"/>
              <a:buNone/>
            </a:pPr>
            <a:r>
              <a:rPr lang="es-MX" sz="1200" b="0" i="0" u="none" strike="noStrike" cap="none" noProof="0" dirty="0" err="1">
                <a:solidFill>
                  <a:schemeClr val="dk2"/>
                </a:solidFill>
                <a:latin typeface="Arial"/>
                <a:ea typeface="Arial"/>
                <a:cs typeface="Arial"/>
                <a:sym typeface="Arial"/>
              </a:rPr>
              <a:t>September</a:t>
            </a:r>
            <a:r>
              <a:rPr lang="es-MX" sz="1200" b="0" i="0" u="none" strike="noStrike" cap="none" noProof="0" dirty="0">
                <a:solidFill>
                  <a:schemeClr val="dk2"/>
                </a:solidFill>
                <a:latin typeface="Arial"/>
                <a:ea typeface="Arial"/>
                <a:cs typeface="Arial"/>
                <a:sym typeface="Arial"/>
              </a:rPr>
              <a:t> 2025</a:t>
            </a:r>
            <a:endParaRPr lang="es-MX" sz="1200" b="0" i="0" u="none" strike="noStrike" cap="none" noProof="0" dirty="0">
              <a:solidFill>
                <a:srgbClr val="000000"/>
              </a:solidFill>
              <a:latin typeface="Arial"/>
              <a:ea typeface="Arial"/>
              <a:cs typeface="Arial"/>
              <a:sym typeface="Arial"/>
            </a:endParaRPr>
          </a:p>
        </p:txBody>
      </p:sp>
      <p:sp>
        <p:nvSpPr>
          <p:cNvPr id="780" name="Google Shape;780;p115"/>
          <p:cNvSpPr txBox="1">
            <a:spLocks noGrp="1"/>
          </p:cNvSpPr>
          <p:nvPr>
            <p:ph type="body" idx="1"/>
          </p:nvPr>
        </p:nvSpPr>
        <p:spPr>
          <a:xfrm>
            <a:off x="4936200" y="849575"/>
            <a:ext cx="4030800" cy="35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s-MX" sz="1600" b="1" noProof="0" dirty="0">
                <a:latin typeface="Catamaran Bold"/>
                <a:ea typeface="Catamaran Bold"/>
                <a:cs typeface="Catamaran Bold"/>
                <a:sym typeface="Catamaran"/>
              </a:rPr>
              <a:t>UPHPA</a:t>
            </a:r>
            <a:r>
              <a:rPr lang="es-MX" sz="1600" noProof="0" dirty="0">
                <a:latin typeface="Catamaran"/>
                <a:ea typeface="Catamaran"/>
                <a:cs typeface="Catamaran"/>
                <a:sym typeface="Catamaran"/>
              </a:rPr>
              <a:t> es una ley modelo que las legislaturas estatales pueden adoptar. Establece procedimientos justos para los propietarios de tierras heredadas cuando se presenta una acción de partición.</a:t>
            </a:r>
          </a:p>
          <a:p>
            <a:pPr marL="0" lvl="0" indent="0" algn="l" rtl="0">
              <a:lnSpc>
                <a:spcPct val="115000"/>
              </a:lnSpc>
              <a:spcBef>
                <a:spcPts val="0"/>
              </a:spcBef>
              <a:spcAft>
                <a:spcPts val="0"/>
              </a:spcAft>
              <a:buSzPts val="1200"/>
              <a:buNone/>
            </a:pPr>
            <a:r>
              <a:rPr lang="es-MX" sz="1600" noProof="0" dirty="0">
                <a:latin typeface="Catamaran"/>
                <a:ea typeface="Catamaran"/>
                <a:cs typeface="Catamaran"/>
                <a:sym typeface="Catamaran"/>
              </a:rPr>
              <a:t>Bajo la UPHPA, los propietarios de propiedad de herederos tienen derechos que los protegen de perder su tierra y, si la tierra debe venderse, garantiza que se venda por un valor justo.</a:t>
            </a:r>
          </a:p>
          <a:p>
            <a:pPr marL="0" lvl="0" indent="0" algn="l" rtl="0">
              <a:lnSpc>
                <a:spcPct val="115000"/>
              </a:lnSpc>
              <a:spcBef>
                <a:spcPts val="0"/>
              </a:spcBef>
              <a:spcAft>
                <a:spcPts val="0"/>
              </a:spcAft>
              <a:buSzPts val="1200"/>
              <a:buNone/>
            </a:pPr>
            <a:r>
              <a:rPr lang="es-MX" sz="1600" noProof="0" dirty="0">
                <a:latin typeface="Catamaran"/>
                <a:ea typeface="Catamaran"/>
                <a:cs typeface="Catamaran"/>
                <a:sym typeface="Catamaran"/>
              </a:rPr>
              <a:t>Hablaremos más sobre esto en una sección posterior de esta capacitación.</a:t>
            </a:r>
            <a:endParaRPr lang="es-MX" noProof="0" dirty="0"/>
          </a:p>
        </p:txBody>
      </p:sp>
      <p:pic>
        <p:nvPicPr>
          <p:cNvPr id="5" name="Picture 4" descr="Map of the United States showing Where the Uniform Partition of Heirs Property Act has been adopted or introduced &#10;September 2025&#10;">
            <a:extLst>
              <a:ext uri="{FF2B5EF4-FFF2-40B4-BE49-F238E27FC236}">
                <a16:creationId xmlns:a16="http://schemas.microsoft.com/office/drawing/2014/main" id="{94F71324-5681-7593-38F4-A41689E8F3DE}"/>
              </a:ext>
            </a:extLst>
          </p:cNvPr>
          <p:cNvPicPr>
            <a:picLocks noChangeAspect="1"/>
          </p:cNvPicPr>
          <p:nvPr/>
        </p:nvPicPr>
        <p:blipFill>
          <a:blip r:embed="rId3"/>
          <a:stretch>
            <a:fillRect/>
          </a:stretch>
        </p:blipFill>
        <p:spPr>
          <a:xfrm>
            <a:off x="241357" y="935117"/>
            <a:ext cx="4605831" cy="2560642"/>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8" name="Google Shape;788;p61"/>
          <p:cNvSpPr txBox="1">
            <a:spLocks noGrp="1"/>
          </p:cNvSpPr>
          <p:nvPr>
            <p:ph type="ctrTitle" idx="9"/>
          </p:nvPr>
        </p:nvSpPr>
        <p:spPr>
          <a:xfrm>
            <a:off x="1778732" y="89822"/>
            <a:ext cx="7127846" cy="133657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s-MX" sz="3200" noProof="0" dirty="0"/>
              <a:t>¿Cómo ayuda la UPHPA?</a:t>
            </a:r>
            <a:br>
              <a:rPr lang="es-MX" sz="3200" noProof="0" dirty="0"/>
            </a:br>
            <a:r>
              <a:rPr lang="es-MX" sz="2000" noProof="0" dirty="0"/>
              <a:t>Ofrece las siguientes protecciones en acciones de partición:</a:t>
            </a:r>
          </a:p>
        </p:txBody>
      </p:sp>
      <p:sp>
        <p:nvSpPr>
          <p:cNvPr id="790" name="Google Shape;790;p61"/>
          <p:cNvSpPr txBox="1">
            <a:spLocks noGrp="1"/>
          </p:cNvSpPr>
          <p:nvPr>
            <p:ph type="ctrTitle"/>
          </p:nvPr>
        </p:nvSpPr>
        <p:spPr>
          <a:xfrm>
            <a:off x="1867942" y="1559016"/>
            <a:ext cx="7127845" cy="43550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lang="es-MX" noProof="0" dirty="0"/>
          </a:p>
          <a:p>
            <a:pPr marL="0" lvl="0" indent="0" algn="l" rtl="0">
              <a:lnSpc>
                <a:spcPct val="100000"/>
              </a:lnSpc>
              <a:spcBef>
                <a:spcPts val="0"/>
              </a:spcBef>
              <a:spcAft>
                <a:spcPts val="0"/>
              </a:spcAft>
              <a:buSzPts val="1200"/>
              <a:buNone/>
            </a:pPr>
            <a:r>
              <a:rPr lang="es-MX" sz="2000" b="0" noProof="0" dirty="0">
                <a:latin typeface="Catamaran Light"/>
                <a:ea typeface="Catamaran Light"/>
                <a:cs typeface="Catamaran Light"/>
                <a:sym typeface="Catamaran Light"/>
              </a:rPr>
              <a:t>Mejora la notificación a todos los copropietarios</a:t>
            </a:r>
          </a:p>
        </p:txBody>
      </p:sp>
      <p:sp>
        <p:nvSpPr>
          <p:cNvPr id="792" name="Google Shape;792;p61"/>
          <p:cNvSpPr txBox="1"/>
          <p:nvPr/>
        </p:nvSpPr>
        <p:spPr>
          <a:xfrm>
            <a:off x="1867942" y="2084495"/>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1" i="0" u="none" strike="noStrike" cap="none" noProof="0" dirty="0">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s-MX" sz="2000" noProof="0" dirty="0">
                <a:solidFill>
                  <a:schemeClr val="dk1"/>
                </a:solidFill>
                <a:latin typeface="Catamaran Light"/>
                <a:ea typeface="Catamaran Light"/>
                <a:cs typeface="Catamaran Light"/>
                <a:sym typeface="Catamaran Light"/>
              </a:rPr>
              <a:t>V</a:t>
            </a:r>
            <a:r>
              <a:rPr lang="es-MX" sz="2000" b="0" i="0" u="none" strike="noStrike" cap="none" noProof="0" dirty="0">
                <a:solidFill>
                  <a:schemeClr val="dk1"/>
                </a:solidFill>
                <a:latin typeface="Catamaran Light"/>
                <a:ea typeface="Catamaran Light"/>
                <a:cs typeface="Catamaran Light"/>
                <a:sym typeface="Catamaran Light"/>
              </a:rPr>
              <a:t>aloración profesional e independiente del valor de mercado</a:t>
            </a:r>
            <a:endParaRPr lang="es-MX" sz="1400" b="0" i="0" u="none" strike="noStrike" cap="none" noProof="0" dirty="0">
              <a:solidFill>
                <a:srgbClr val="000000"/>
              </a:solidFill>
              <a:latin typeface="Arial"/>
              <a:ea typeface="Arial"/>
              <a:cs typeface="Arial"/>
              <a:sym typeface="Arial"/>
            </a:endParaRPr>
          </a:p>
        </p:txBody>
      </p:sp>
      <p:sp>
        <p:nvSpPr>
          <p:cNvPr id="793" name="Google Shape;793;p61"/>
          <p:cNvSpPr txBox="1"/>
          <p:nvPr/>
        </p:nvSpPr>
        <p:spPr>
          <a:xfrm>
            <a:off x="1867942" y="2685441"/>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Derecho de preferencia</a:t>
            </a:r>
            <a:endParaRPr lang="es-MX" sz="1400" b="0" i="0" u="none" strike="noStrike" cap="none" noProof="0" dirty="0">
              <a:solidFill>
                <a:srgbClr val="000000"/>
              </a:solidFill>
              <a:latin typeface="Arial"/>
              <a:ea typeface="Arial"/>
              <a:cs typeface="Arial"/>
              <a:sym typeface="Arial"/>
            </a:endParaRPr>
          </a:p>
        </p:txBody>
      </p:sp>
      <p:sp>
        <p:nvSpPr>
          <p:cNvPr id="796" name="Google Shape;796;p61"/>
          <p:cNvSpPr txBox="1"/>
          <p:nvPr/>
        </p:nvSpPr>
        <p:spPr>
          <a:xfrm>
            <a:off x="1867941" y="3262613"/>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Prioridad a la división física de la propiedad</a:t>
            </a:r>
            <a:endParaRPr lang="es-MX" sz="1400" b="0" i="0" u="none" strike="noStrike" cap="none" noProof="0" dirty="0">
              <a:solidFill>
                <a:srgbClr val="000000"/>
              </a:solidFill>
              <a:latin typeface="Arial"/>
              <a:ea typeface="Arial"/>
              <a:cs typeface="Arial"/>
              <a:sym typeface="Arial"/>
            </a:endParaRPr>
          </a:p>
        </p:txBody>
      </p:sp>
      <p:sp>
        <p:nvSpPr>
          <p:cNvPr id="798" name="Google Shape;798;p61"/>
          <p:cNvSpPr txBox="1"/>
          <p:nvPr/>
        </p:nvSpPr>
        <p:spPr>
          <a:xfrm>
            <a:off x="1867942" y="38172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Venta en el mercado libre</a:t>
            </a:r>
            <a:endParaRPr lang="es-MX" sz="1400" b="0" i="0" u="none" strike="noStrike" cap="none" noProof="0" dirty="0">
              <a:solidFill>
                <a:srgbClr val="000000"/>
              </a:solidFill>
              <a:latin typeface="Arial"/>
              <a:ea typeface="Arial"/>
              <a:cs typeface="Arial"/>
              <a:sym typeface="Arial"/>
            </a:endParaRPr>
          </a:p>
        </p:txBody>
      </p:sp>
      <p:sp>
        <p:nvSpPr>
          <p:cNvPr id="800" name="Google Shape;800;p61"/>
          <p:cNvSpPr txBox="1"/>
          <p:nvPr/>
        </p:nvSpPr>
        <p:spPr>
          <a:xfrm>
            <a:off x="1867941" y="4453728"/>
            <a:ext cx="7127846" cy="72883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endParaRPr lang="es-MX" sz="20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endParaRPr lang="es-MX" sz="2000"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Partición física — Dividir la tierra en porciones de igual valor para los copropietarios</a:t>
            </a:r>
            <a:endParaRPr lang="es-MX" sz="1400" b="0" i="0" u="none" strike="noStrike" cap="none" noProof="0" dirty="0">
              <a:solidFill>
                <a:srgbClr val="000000"/>
              </a:solidFill>
              <a:latin typeface="Arial"/>
              <a:ea typeface="Arial"/>
              <a:cs typeface="Arial"/>
              <a:sym typeface="Arial"/>
            </a:endParaRPr>
          </a:p>
        </p:txBody>
      </p:sp>
      <p:sp>
        <p:nvSpPr>
          <p:cNvPr id="786" name="Google Shape;786;p61">
            <a:extLst>
              <a:ext uri="{C183D7F6-B498-43B3-948B-1728B52AA6E4}">
                <adec:decorative xmlns:adec="http://schemas.microsoft.com/office/drawing/2017/decorative" val="1"/>
              </a:ext>
            </a:extLst>
          </p:cNvPr>
          <p:cNvSpPr/>
          <p:nvPr/>
        </p:nvSpPr>
        <p:spPr>
          <a:xfrm rot="-5400000" flipH="1">
            <a:off x="-1758132" y="17305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787" name="Google Shape;787;p61">
            <a:extLst>
              <a:ext uri="{C183D7F6-B498-43B3-948B-1728B52AA6E4}">
                <adec:decorative xmlns:adec="http://schemas.microsoft.com/office/drawing/2017/decorative" val="1"/>
              </a:ext>
            </a:extLst>
          </p:cNvPr>
          <p:cNvSpPr txBox="1">
            <a:spLocks noGrp="1"/>
          </p:cNvSpPr>
          <p:nvPr>
            <p:ph type="title" idx="8"/>
          </p:nvPr>
        </p:nvSpPr>
        <p:spPr>
          <a:xfrm>
            <a:off x="510137" y="261429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03</a:t>
            </a:r>
          </a:p>
        </p:txBody>
      </p:sp>
      <p:sp>
        <p:nvSpPr>
          <p:cNvPr id="789" name="Google Shape;789;p61">
            <a:extLst>
              <a:ext uri="{C183D7F6-B498-43B3-948B-1728B52AA6E4}">
                <adec:decorative xmlns:adec="http://schemas.microsoft.com/office/drawing/2017/decorative" val="1"/>
              </a:ext>
            </a:extLst>
          </p:cNvPr>
          <p:cNvSpPr txBox="1">
            <a:spLocks noGrp="1"/>
          </p:cNvSpPr>
          <p:nvPr>
            <p:ph type="title" idx="5"/>
          </p:nvPr>
        </p:nvSpPr>
        <p:spPr>
          <a:xfrm>
            <a:off x="510137" y="2065368"/>
            <a:ext cx="16152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02</a:t>
            </a:r>
          </a:p>
        </p:txBody>
      </p:sp>
      <p:sp>
        <p:nvSpPr>
          <p:cNvPr id="791" name="Google Shape;791;p61">
            <a:extLst>
              <a:ext uri="{C183D7F6-B498-43B3-948B-1728B52AA6E4}">
                <adec:decorative xmlns:adec="http://schemas.microsoft.com/office/drawing/2017/decorative" val="1"/>
              </a:ext>
            </a:extLst>
          </p:cNvPr>
          <p:cNvSpPr txBox="1">
            <a:spLocks noGrp="1"/>
          </p:cNvSpPr>
          <p:nvPr>
            <p:ph type="title" idx="2"/>
          </p:nvPr>
        </p:nvSpPr>
        <p:spPr>
          <a:xfrm>
            <a:off x="510137" y="1487868"/>
            <a:ext cx="17391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01</a:t>
            </a:r>
          </a:p>
        </p:txBody>
      </p:sp>
      <p:sp>
        <p:nvSpPr>
          <p:cNvPr id="795" name="Google Shape;795;p61">
            <a:extLst>
              <a:ext uri="{C183D7F6-B498-43B3-948B-1728B52AA6E4}">
                <adec:decorative xmlns:adec="http://schemas.microsoft.com/office/drawing/2017/decorative" val="1"/>
              </a:ext>
            </a:extLst>
          </p:cNvPr>
          <p:cNvSpPr txBox="1"/>
          <p:nvPr/>
        </p:nvSpPr>
        <p:spPr>
          <a:xfrm>
            <a:off x="510137" y="317274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04</a:t>
            </a:r>
            <a:endParaRPr lang="es-MX" sz="1400" b="0" i="0" u="none" strike="noStrike" cap="none" noProof="0" dirty="0">
              <a:solidFill>
                <a:srgbClr val="000000"/>
              </a:solidFill>
              <a:latin typeface="Arial"/>
              <a:ea typeface="Arial"/>
              <a:cs typeface="Arial"/>
              <a:sym typeface="Arial"/>
            </a:endParaRPr>
          </a:p>
        </p:txBody>
      </p:sp>
      <p:sp>
        <p:nvSpPr>
          <p:cNvPr id="797" name="Google Shape;797;p61">
            <a:extLst>
              <a:ext uri="{C183D7F6-B498-43B3-948B-1728B52AA6E4}">
                <adec:decorative xmlns:adec="http://schemas.microsoft.com/office/drawing/2017/decorative" val="1"/>
              </a:ext>
            </a:extLst>
          </p:cNvPr>
          <p:cNvSpPr txBox="1"/>
          <p:nvPr/>
        </p:nvSpPr>
        <p:spPr>
          <a:xfrm>
            <a:off x="510137" y="37460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05</a:t>
            </a:r>
            <a:endParaRPr lang="es-MX" sz="1400" b="0" i="0" u="none" strike="noStrike" cap="none" noProof="0" dirty="0">
              <a:solidFill>
                <a:srgbClr val="000000"/>
              </a:solidFill>
              <a:latin typeface="Arial"/>
              <a:ea typeface="Arial"/>
              <a:cs typeface="Arial"/>
              <a:sym typeface="Arial"/>
            </a:endParaRPr>
          </a:p>
        </p:txBody>
      </p:sp>
      <p:sp>
        <p:nvSpPr>
          <p:cNvPr id="799" name="Google Shape;799;p61">
            <a:extLst>
              <a:ext uri="{C183D7F6-B498-43B3-948B-1728B52AA6E4}">
                <adec:decorative xmlns:adec="http://schemas.microsoft.com/office/drawing/2017/decorative" val="1"/>
              </a:ext>
            </a:extLst>
          </p:cNvPr>
          <p:cNvSpPr txBox="1"/>
          <p:nvPr/>
        </p:nvSpPr>
        <p:spPr>
          <a:xfrm>
            <a:off x="510137" y="434311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06</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60"/>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¿Cómo ayuda la UPHPA?</a:t>
            </a:r>
          </a:p>
        </p:txBody>
      </p:sp>
      <p:sp>
        <p:nvSpPr>
          <p:cNvPr id="814" name="Google Shape;814;p60"/>
          <p:cNvSpPr txBox="1"/>
          <p:nvPr/>
        </p:nvSpPr>
        <p:spPr>
          <a:xfrm>
            <a:off x="1116074" y="771930"/>
            <a:ext cx="584900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0" i="0" u="none" strike="noStrike" cap="none" noProof="0" dirty="0">
                <a:solidFill>
                  <a:schemeClr val="accent5"/>
                </a:solidFill>
                <a:latin typeface="Arial"/>
                <a:ea typeface="Arial"/>
                <a:cs typeface="Arial"/>
                <a:sym typeface="Arial"/>
              </a:rPr>
              <a:t>Se aplica únicamente a la propiedad de herederos</a:t>
            </a:r>
            <a:endParaRPr lang="es-MX" sz="1400" b="0" i="0" u="none" strike="noStrike" cap="none" noProof="0" dirty="0">
              <a:solidFill>
                <a:srgbClr val="000000"/>
              </a:solidFill>
              <a:latin typeface="Arial"/>
              <a:ea typeface="Arial"/>
              <a:cs typeface="Arial"/>
              <a:sym typeface="Arial"/>
            </a:endParaRPr>
          </a:p>
        </p:txBody>
      </p:sp>
      <p:sp>
        <p:nvSpPr>
          <p:cNvPr id="807" name="Google Shape;807;p60">
            <a:extLst>
              <a:ext uri="{C183D7F6-B498-43B3-948B-1728B52AA6E4}">
                <adec:decorative xmlns:adec="http://schemas.microsoft.com/office/drawing/2017/decorative" val="1"/>
              </a:ext>
            </a:extLst>
          </p:cNvPr>
          <p:cNvSpPr/>
          <p:nvPr/>
        </p:nvSpPr>
        <p:spPr>
          <a:xfrm>
            <a:off x="172612" y="1602887"/>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808" name="Google Shape;808;p60"/>
          <p:cNvSpPr/>
          <p:nvPr/>
        </p:nvSpPr>
        <p:spPr>
          <a:xfrm>
            <a:off x="164824" y="1695741"/>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b="0" i="0" u="none" strike="noStrike" cap="none" noProof="0" dirty="0">
                <a:solidFill>
                  <a:schemeClr val="dk1"/>
                </a:solidFill>
                <a:latin typeface="Avenir"/>
                <a:ea typeface="Avenir"/>
                <a:cs typeface="Avenir"/>
                <a:sym typeface="Avenir"/>
              </a:rPr>
              <a:t>Puede ayudar a los propietarios de tierras heredadas a mantener la propiedad</a:t>
            </a:r>
          </a:p>
        </p:txBody>
      </p:sp>
      <p:sp>
        <p:nvSpPr>
          <p:cNvPr id="809" name="Google Shape;809;p60">
            <a:extLst>
              <a:ext uri="{C183D7F6-B498-43B3-948B-1728B52AA6E4}">
                <adec:decorative xmlns:adec="http://schemas.microsoft.com/office/drawing/2017/decorative" val="1"/>
              </a:ext>
            </a:extLst>
          </p:cNvPr>
          <p:cNvSpPr/>
          <p:nvPr/>
        </p:nvSpPr>
        <p:spPr>
          <a:xfrm>
            <a:off x="2433359" y="1613513"/>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810" name="Google Shape;810;p60"/>
          <p:cNvSpPr/>
          <p:nvPr/>
        </p:nvSpPr>
        <p:spPr>
          <a:xfrm>
            <a:off x="263791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algn="ctr">
              <a:lnSpc>
                <a:spcPct val="90000"/>
              </a:lnSpc>
              <a:buSzPts val="1800"/>
            </a:pPr>
            <a:r>
              <a:rPr lang="es-MX" sz="1800" dirty="0">
                <a:solidFill>
                  <a:srgbClr val="434343"/>
                </a:solidFill>
                <a:latin typeface="Avenir"/>
                <a:ea typeface="Avenir"/>
                <a:cs typeface="Avenir"/>
                <a:sym typeface="Avenir"/>
              </a:rPr>
              <a:t>Reestructura el proceso de venta por partición para garantizar que la propiedad se venda por un valor justo.</a:t>
            </a:r>
          </a:p>
          <a:p>
            <a:pPr marL="0" marR="0" lvl="0" indent="0" algn="ctr" rtl="0">
              <a:lnSpc>
                <a:spcPct val="90000"/>
              </a:lnSpc>
              <a:spcBef>
                <a:spcPts val="0"/>
              </a:spcBef>
              <a:spcAft>
                <a:spcPts val="0"/>
              </a:spcAft>
              <a:buClr>
                <a:srgbClr val="000000"/>
              </a:buClr>
              <a:buSzPts val="1800"/>
              <a:buFont typeface="Arial"/>
              <a:buNone/>
            </a:pPr>
            <a:endParaRPr lang="es-MX" sz="1800" b="0" i="0" u="none" strike="noStrike" cap="none" noProof="0" dirty="0">
              <a:solidFill>
                <a:schemeClr val="dk1"/>
              </a:solidFill>
              <a:latin typeface="Avenir"/>
              <a:ea typeface="Avenir"/>
              <a:cs typeface="Avenir"/>
              <a:sym typeface="Avenir"/>
            </a:endParaRPr>
          </a:p>
        </p:txBody>
      </p:sp>
      <p:sp>
        <p:nvSpPr>
          <p:cNvPr id="811" name="Google Shape;811;p60">
            <a:extLst>
              <a:ext uri="{C183D7F6-B498-43B3-948B-1728B52AA6E4}">
                <adec:decorative xmlns:adec="http://schemas.microsoft.com/office/drawing/2017/decorative" val="1"/>
              </a:ext>
            </a:extLst>
          </p:cNvPr>
          <p:cNvSpPr/>
          <p:nvPr/>
        </p:nvSpPr>
        <p:spPr>
          <a:xfrm>
            <a:off x="4683483" y="1613513"/>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816" name="Google Shape;816;p60"/>
          <p:cNvSpPr/>
          <p:nvPr/>
        </p:nvSpPr>
        <p:spPr>
          <a:xfrm>
            <a:off x="493013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b="0" i="0" u="none" strike="noStrike" cap="none" noProof="0" dirty="0">
                <a:solidFill>
                  <a:schemeClr val="dk1"/>
                </a:solidFill>
                <a:latin typeface="Avenir"/>
                <a:ea typeface="Avenir"/>
                <a:cs typeface="Avenir"/>
                <a:sym typeface="Avenir"/>
              </a:rPr>
              <a:t>Ofrece protecciones adicionales contra la venta forzada de la propiedad de herederos</a:t>
            </a:r>
          </a:p>
        </p:txBody>
      </p:sp>
      <p:sp>
        <p:nvSpPr>
          <p:cNvPr id="812" name="Google Shape;812;p60">
            <a:extLst>
              <a:ext uri="{C183D7F6-B498-43B3-948B-1728B52AA6E4}">
                <adec:decorative xmlns:adec="http://schemas.microsoft.com/office/drawing/2017/decorative" val="1"/>
              </a:ext>
            </a:extLst>
          </p:cNvPr>
          <p:cNvSpPr/>
          <p:nvPr/>
        </p:nvSpPr>
        <p:spPr>
          <a:xfrm>
            <a:off x="6933608" y="1613513"/>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813" name="Google Shape;813;p60"/>
          <p:cNvSpPr/>
          <p:nvPr/>
        </p:nvSpPr>
        <p:spPr>
          <a:xfrm>
            <a:off x="713816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b="0" i="0" u="none" strike="noStrike" cap="none" noProof="0" dirty="0">
                <a:solidFill>
                  <a:schemeClr val="dk1"/>
                </a:solidFill>
                <a:latin typeface="Avenir"/>
                <a:ea typeface="Avenir"/>
                <a:cs typeface="Avenir"/>
                <a:sym typeface="Avenir"/>
              </a:rPr>
              <a:t>Mantiene el derecho de un copropietario a comprar la participación del que quiere vender.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68"/>
          <p:cNvSpPr txBox="1">
            <a:spLocks noGrp="1"/>
          </p:cNvSpPr>
          <p:nvPr>
            <p:ph type="body" idx="3"/>
          </p:nvPr>
        </p:nvSpPr>
        <p:spPr>
          <a:xfrm>
            <a:off x="378690" y="1346906"/>
            <a:ext cx="4590473" cy="324022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2400" noProof="0" dirty="0">
                <a:solidFill>
                  <a:schemeClr val="dk1"/>
                </a:solidFill>
              </a:rPr>
              <a:t>Consulte a un abogado con licencia en el estado donde está su propiedad para entender la UPHPA y cómo puede ayudarle a resolver su situación de propiedad de herederos.</a:t>
            </a:r>
            <a:endParaRPr lang="es-MX" noProof="0" dirty="0"/>
          </a:p>
        </p:txBody>
      </p:sp>
      <p:sp>
        <p:nvSpPr>
          <p:cNvPr id="823" name="Google Shape;823;p68"/>
          <p:cNvSpPr txBox="1"/>
          <p:nvPr/>
        </p:nvSpPr>
        <p:spPr>
          <a:xfrm>
            <a:off x="136199" y="240658"/>
            <a:ext cx="8705346" cy="6681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MX" sz="2400" b="1" i="0" u="none" strike="noStrike" cap="none" noProof="0" dirty="0">
                <a:solidFill>
                  <a:schemeClr val="dk1"/>
                </a:solidFill>
                <a:latin typeface="Livvic"/>
                <a:ea typeface="Livvic"/>
                <a:cs typeface="Livvic"/>
                <a:sym typeface="Livvic"/>
              </a:rPr>
              <a:t>Paso crítico para determinar cómo la UPHPA puede ayudarle…</a:t>
            </a:r>
            <a:endParaRPr lang="es-MX" sz="1400" b="0" i="0" u="none" strike="noStrike" cap="none" noProof="0" dirty="0">
              <a:solidFill>
                <a:srgbClr val="000000"/>
              </a:solidFill>
              <a:latin typeface="Arial"/>
              <a:ea typeface="Arial"/>
              <a:cs typeface="Arial"/>
              <a:sym typeface="Arial"/>
            </a:endParaRPr>
          </a:p>
        </p:txBody>
      </p:sp>
      <p:pic>
        <p:nvPicPr>
          <p:cNvPr id="824" name="Google Shape;824;p68" descr="A person in a white shirt  looking in the mirror and pointing"/>
          <p:cNvPicPr preferRelativeResize="0"/>
          <p:nvPr/>
        </p:nvPicPr>
        <p:blipFill rotWithShape="1">
          <a:blip r:embed="rId3">
            <a:alphaModFix/>
          </a:blip>
          <a:srcRect/>
          <a:stretch/>
        </p:blipFill>
        <p:spPr>
          <a:xfrm>
            <a:off x="5469648" y="1230330"/>
            <a:ext cx="3674352" cy="183717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2b2074257d1_0_37"/>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s-MX" sz="2200" noProof="0" dirty="0"/>
              <a:t>Encuesta rápida</a:t>
            </a:r>
            <a:endParaRPr lang="es-MX" noProof="0" dirty="0"/>
          </a:p>
        </p:txBody>
      </p:sp>
      <p:sp>
        <p:nvSpPr>
          <p:cNvPr id="830" name="Google Shape;830;g2b2074257d1_0_37"/>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t> ¿Entiende por qué la propiedad de herederos es un tema importante?</a:t>
            </a:r>
          </a:p>
        </p:txBody>
      </p:sp>
      <p:sp>
        <p:nvSpPr>
          <p:cNvPr id="831" name="Google Shape;831;g2b2074257d1_0_37"/>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t>¿Qué le despertó el interés?</a:t>
            </a:r>
          </a:p>
        </p:txBody>
      </p:sp>
      <p:sp>
        <p:nvSpPr>
          <p:cNvPr id="832" name="Google Shape;832;g2b2074257d1_0_37"/>
          <p:cNvSpPr txBox="1">
            <a:spLocks noGrp="1"/>
          </p:cNvSpPr>
          <p:nvPr>
            <p:ph type="body" idx="4"/>
          </p:nvPr>
        </p:nvSpPr>
        <p:spPr>
          <a:xfrm>
            <a:off x="1934613" y="3378489"/>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t>¿Qué tema le gustaría explorar con más profundidad?</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69"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0"/>
          </a:xfrm>
          <a:prstGeom prst="rect">
            <a:avLst/>
          </a:prstGeom>
          <a:noFill/>
          <a:ln>
            <a:noFill/>
          </a:ln>
        </p:spPr>
      </p:pic>
      <p:sp>
        <p:nvSpPr>
          <p:cNvPr id="838" name="Google Shape;838;p69"/>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839" name="Google Shape;839;p69"/>
          <p:cNvSpPr txBox="1">
            <a:spLocks noGrp="1"/>
          </p:cNvSpPr>
          <p:nvPr>
            <p:ph type="title" idx="4294967295"/>
          </p:nvPr>
        </p:nvSpPr>
        <p:spPr>
          <a:xfrm>
            <a:off x="513185" y="2943226"/>
            <a:ext cx="8140822" cy="571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s-MX" sz="4000" b="1" i="0" u="none" strike="noStrike" kern="0" cap="none" spc="0" normalizeH="0" baseline="0" noProof="0" dirty="0">
                <a:ln>
                  <a:noFill/>
                </a:ln>
                <a:solidFill>
                  <a:schemeClr val="lt1"/>
                </a:solidFill>
                <a:effectLst/>
                <a:uLnTx/>
                <a:uFillTx/>
                <a:latin typeface="Livvic"/>
                <a:ea typeface="Livvic"/>
                <a:cs typeface="Livvic"/>
                <a:sym typeface="Livvic"/>
              </a:rPr>
              <a:t>Gracias!</a:t>
            </a:r>
            <a:endParaRPr kumimoji="0" lang="es-MX"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8"/>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Instituciones colaboradoras</a:t>
            </a:r>
          </a:p>
        </p:txBody>
      </p:sp>
      <p:pic>
        <p:nvPicPr>
          <p:cNvPr id="2" name="Picture 1" descr="National Policy Research Center at Alcorn State University logo, with text: Alcorn, National Policy Research Center">
            <a:extLst>
              <a:ext uri="{FF2B5EF4-FFF2-40B4-BE49-F238E27FC236}">
                <a16:creationId xmlns:a16="http://schemas.microsoft.com/office/drawing/2014/main" id="{249BC578-3CE0-5BD0-9B0B-9CC9031DD061}"/>
              </a:ext>
            </a:extLst>
          </p:cNvPr>
          <p:cNvPicPr>
            <a:picLocks noChangeAspect="1"/>
          </p:cNvPicPr>
          <p:nvPr/>
        </p:nvPicPr>
        <p:blipFill>
          <a:blip r:embed="rId3"/>
          <a:srcRect/>
          <a:stretch/>
        </p:blipFill>
        <p:spPr>
          <a:xfrm>
            <a:off x="2627998" y="1195421"/>
            <a:ext cx="3888005" cy="1645920"/>
          </a:xfrm>
          <a:prstGeom prst="rect">
            <a:avLst/>
          </a:prstGeom>
        </p:spPr>
      </p:pic>
      <p:pic>
        <p:nvPicPr>
          <p:cNvPr id="247" name="Google Shape;247;p48" descr="Southern Extension Risk Management Education logo with text: 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246" name="Google Shape;246;p48" descr="Southern Rural Development Center logo, with text: SRDC, Southern Rural Development Center"/>
          <p:cNvPicPr preferRelativeResize="0"/>
          <p:nvPr/>
        </p:nvPicPr>
        <p:blipFill rotWithShape="1">
          <a:blip r:embed="rId5">
            <a:alphaModFix/>
          </a:blip>
          <a:srcRect/>
          <a:stretch/>
        </p:blipFill>
        <p:spPr>
          <a:xfrm>
            <a:off x="5231339" y="3084423"/>
            <a:ext cx="3345251" cy="16133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
          <p:cNvSpPr txBox="1">
            <a:spLocks noGrp="1"/>
          </p:cNvSpPr>
          <p:nvPr>
            <p:ph type="title"/>
          </p:nvPr>
        </p:nvSpPr>
        <p:spPr>
          <a:xfrm>
            <a:off x="4572000" y="243007"/>
            <a:ext cx="4260299" cy="572700"/>
          </a:xfrm>
          <a:prstGeom prst="rect">
            <a:avLst/>
          </a:prstGeom>
          <a:noFill/>
          <a:ln>
            <a:noFill/>
          </a:ln>
        </p:spPr>
        <p:txBody>
          <a:bodyPr spcFirstLastPara="1" wrap="square" lIns="91425" tIns="91425" rIns="91425" bIns="91425" anchor="t" anchorCtr="0">
            <a:noAutofit/>
          </a:bodyPr>
          <a:lstStyle/>
          <a:p>
            <a:pPr lvl="0"/>
            <a:r>
              <a:rPr lang="es-MX" sz="2400" dirty="0"/>
              <a:t>Mención de colaboradores</a:t>
            </a:r>
            <a:endParaRPr lang="es-MX" sz="2400" noProof="0" dirty="0"/>
          </a:p>
        </p:txBody>
      </p:sp>
      <p:sp>
        <p:nvSpPr>
          <p:cNvPr id="254" name="Google Shape;254;p3"/>
          <p:cNvSpPr txBox="1">
            <a:spLocks noGrp="1"/>
          </p:cNvSpPr>
          <p:nvPr>
            <p:ph type="body" idx="1"/>
          </p:nvPr>
        </p:nvSpPr>
        <p:spPr>
          <a:xfrm>
            <a:off x="1404586" y="3258102"/>
            <a:ext cx="7804150" cy="1885397"/>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1100" noProof="0" dirty="0"/>
              <a:t>Colaboradores y Evaluadores</a:t>
            </a:r>
          </a:p>
          <a:p>
            <a:pPr marL="44450" marR="0" lvl="0" indent="0" algn="l" rtl="0">
              <a:lnSpc>
                <a:spcPct val="100000"/>
              </a:lnSpc>
              <a:spcBef>
                <a:spcPts val="300"/>
              </a:spcBef>
              <a:spcAft>
                <a:spcPts val="0"/>
              </a:spcAft>
              <a:buClr>
                <a:schemeClr val="dk1"/>
              </a:buClr>
              <a:buSzPts val="1100"/>
            </a:pPr>
            <a:r>
              <a:rPr lang="es-MX" sz="1400" b="0" i="0" u="none" strike="noStrike" cap="none" noProof="0" dirty="0">
                <a:solidFill>
                  <a:schemeClr val="dk1"/>
                </a:solidFill>
                <a:latin typeface="Catamaran Light"/>
                <a:ea typeface="Catamaran Light"/>
                <a:cs typeface="Catamaran Light"/>
                <a:sym typeface="Catamaran Light"/>
              </a:rPr>
              <a:t>Conner Bailey, PhD, </a:t>
            </a:r>
            <a:r>
              <a:rPr lang="es-MX" sz="1400" b="0" i="0" u="none" strike="noStrike" cap="none" noProof="0" dirty="0" err="1">
                <a:solidFill>
                  <a:schemeClr val="dk1"/>
                </a:solidFill>
                <a:latin typeface="Catamaran Light"/>
                <a:ea typeface="Catamaran Light"/>
                <a:cs typeface="Catamaran Light"/>
                <a:sym typeface="Catamaran Light"/>
              </a:rPr>
              <a:t>Professor</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Emeritus</a:t>
            </a:r>
            <a:r>
              <a:rPr lang="es-MX" sz="1400" b="0" i="0" u="none" strike="noStrike" cap="none" noProof="0" dirty="0">
                <a:solidFill>
                  <a:schemeClr val="dk1"/>
                </a:solidFill>
                <a:latin typeface="Catamaran Light"/>
                <a:ea typeface="Catamaran Light"/>
                <a:cs typeface="Catamaran Light"/>
                <a:sym typeface="Catamaran Light"/>
              </a:rPr>
              <a:t>, Auburn </a:t>
            </a:r>
            <a:r>
              <a:rPr lang="es-MX" sz="1400" b="0" i="0" u="none" strike="noStrike" cap="none" noProof="0" dirty="0" err="1">
                <a:solidFill>
                  <a:schemeClr val="dk1"/>
                </a:solidFill>
                <a:latin typeface="Catamaran Light"/>
                <a:ea typeface="Catamaran Light"/>
                <a:cs typeface="Catamaran Light"/>
                <a:sym typeface="Catamaran Light"/>
              </a:rPr>
              <a:t>University</a:t>
            </a:r>
            <a:r>
              <a:rPr lang="es-MX" sz="1400" b="0" i="0" u="none" strike="noStrike" cap="none" noProof="0" dirty="0">
                <a:solidFill>
                  <a:schemeClr val="dk1"/>
                </a:solidFill>
                <a:latin typeface="Catamaran Light"/>
                <a:ea typeface="Catamaran Light"/>
                <a:cs typeface="Catamaran Light"/>
                <a:sym typeface="Catamaran Light"/>
              </a:rPr>
              <a:t> </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a:solidFill>
                  <a:schemeClr val="dk1"/>
                </a:solidFill>
                <a:latin typeface="Catamaran Light"/>
                <a:ea typeface="Catamaran Light"/>
                <a:cs typeface="Catamaran Light"/>
                <a:sym typeface="Catamaran Light"/>
              </a:rPr>
              <a:t>Sam Cook, Executive Director of Forest </a:t>
            </a:r>
            <a:r>
              <a:rPr lang="es-MX" sz="1400" b="0" i="0" u="none" strike="noStrike" cap="none" noProof="0" dirty="0" err="1">
                <a:solidFill>
                  <a:schemeClr val="dk1"/>
                </a:solidFill>
                <a:latin typeface="Catamaran Light"/>
                <a:ea typeface="Catamaran Light"/>
                <a:cs typeface="Catamaran Light"/>
                <a:sym typeface="Catamaran Light"/>
              </a:rPr>
              <a:t>Assets</a:t>
            </a:r>
            <a:r>
              <a:rPr lang="es-MX" sz="1400" b="0" i="0" u="none" strike="noStrike" cap="none" noProof="0" dirty="0">
                <a:solidFill>
                  <a:schemeClr val="dk1"/>
                </a:solidFill>
                <a:latin typeface="Catamaran Light"/>
                <a:ea typeface="Catamaran Light"/>
                <a:cs typeface="Catamaran Light"/>
                <a:sym typeface="Catamaran Light"/>
              </a:rPr>
              <a:t>, North Carolina </a:t>
            </a:r>
            <a:r>
              <a:rPr lang="es-MX" sz="1400" b="0" i="0" u="none" strike="noStrike" cap="none" noProof="0" dirty="0" err="1">
                <a:solidFill>
                  <a:schemeClr val="dk1"/>
                </a:solidFill>
                <a:latin typeface="Catamaran Light"/>
                <a:ea typeface="Catamaran Light"/>
                <a:cs typeface="Catamaran Light"/>
                <a:sym typeface="Catamaran Light"/>
              </a:rPr>
              <a:t>State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University</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err="1">
                <a:solidFill>
                  <a:schemeClr val="dk1"/>
                </a:solidFill>
                <a:latin typeface="Catamaran Light"/>
                <a:ea typeface="Catamaran Light"/>
                <a:cs typeface="Catamaran Light"/>
                <a:sym typeface="Catamaran Light"/>
              </a:rPr>
              <a:t>Savi</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Horne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Esquire</a:t>
            </a:r>
            <a:r>
              <a:rPr lang="es-MX" sz="1400" b="0" i="0" u="none" strike="noStrike" cap="none" noProof="0" dirty="0">
                <a:solidFill>
                  <a:schemeClr val="dk1"/>
                </a:solidFill>
                <a:latin typeface="Catamaran Light"/>
                <a:ea typeface="Catamaran Light"/>
                <a:cs typeface="Catamaran Light"/>
                <a:sym typeface="Catamaran Light"/>
              </a:rPr>
              <a:t>, Executive Director, </a:t>
            </a:r>
            <a:r>
              <a:rPr lang="es-MX" sz="1400" b="0" i="0" u="none" strike="noStrike" cap="none" noProof="0" dirty="0" err="1">
                <a:solidFill>
                  <a:schemeClr val="dk1"/>
                </a:solidFill>
                <a:latin typeface="Catamaran Light"/>
                <a:ea typeface="Catamaran Light"/>
                <a:cs typeface="Catamaran Light"/>
                <a:sym typeface="Catamaran Light"/>
              </a:rPr>
              <a:t>Land</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Loss</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Prevention</a:t>
            </a:r>
            <a:r>
              <a:rPr lang="es-MX" sz="1400" b="0" i="0" u="none" strike="noStrike" cap="none" noProof="0" dirty="0">
                <a:solidFill>
                  <a:schemeClr val="dk1"/>
                </a:solidFill>
                <a:latin typeface="Catamaran Light"/>
                <a:ea typeface="Catamaran Light"/>
                <a:cs typeface="Catamaran Light"/>
                <a:sym typeface="Catamaran Light"/>
              </a:rPr>
              <a:t> Project</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err="1">
                <a:solidFill>
                  <a:schemeClr val="dk1"/>
                </a:solidFill>
                <a:latin typeface="Catamaran Light"/>
                <a:ea typeface="Catamaran Light"/>
                <a:cs typeface="Catamaran Light"/>
                <a:sym typeface="Catamaran Light"/>
              </a:rPr>
              <a:t>Lorette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Picciano</a:t>
            </a:r>
            <a:r>
              <a:rPr lang="es-MX" sz="1400" b="0" i="0" u="none" strike="noStrike" cap="none" noProof="0" dirty="0">
                <a:solidFill>
                  <a:schemeClr val="dk1"/>
                </a:solidFill>
                <a:latin typeface="Catamaran Light"/>
                <a:ea typeface="Catamaran Light"/>
                <a:cs typeface="Catamaran Light"/>
                <a:sym typeface="Catamaran Light"/>
              </a:rPr>
              <a:t>, Executive Director, Rural </a:t>
            </a:r>
            <a:r>
              <a:rPr lang="es-MX" sz="1400" b="0" i="0" u="none" strike="noStrike" cap="none" noProof="0" dirty="0" err="1">
                <a:solidFill>
                  <a:schemeClr val="dk1"/>
                </a:solidFill>
                <a:latin typeface="Catamaran Light"/>
                <a:ea typeface="Catamaran Light"/>
                <a:cs typeface="Catamaran Light"/>
                <a:sym typeface="Catamaran Light"/>
              </a:rPr>
              <a:t>Coalition</a:t>
            </a:r>
            <a:endParaRPr lang="es-MX" sz="1400" b="0" i="0" u="none" strike="noStrike" cap="none" noProof="0" dirty="0">
              <a:solidFill>
                <a:schemeClr val="dk1"/>
              </a:solidFill>
              <a:latin typeface="Catamaran Light"/>
              <a:ea typeface="Catamaran Light"/>
              <a:cs typeface="Catamaran Light"/>
              <a:sym typeface="Catamaran Light"/>
            </a:endParaRPr>
          </a:p>
          <a:p>
            <a:pPr marL="44450" indent="0">
              <a:lnSpc>
                <a:spcPct val="100000"/>
              </a:lnSpc>
              <a:spcBef>
                <a:spcPts val="300"/>
              </a:spcBef>
              <a:buSzPts val="1100"/>
            </a:pPr>
            <a:r>
              <a:rPr lang="es-MX" sz="1050" noProof="0" dirty="0"/>
              <a:t>    Servicios de </a:t>
            </a:r>
            <a:r>
              <a:rPr lang="es-MX" sz="1050" noProof="0" dirty="0" err="1"/>
              <a:t>Traduccion</a:t>
            </a:r>
            <a:r>
              <a:rPr lang="es-MX" sz="1050" noProof="0" dirty="0"/>
              <a:t>:</a:t>
            </a:r>
          </a:p>
          <a:p>
            <a:pPr marL="44450" indent="0">
              <a:lnSpc>
                <a:spcPct val="100000"/>
              </a:lnSpc>
              <a:spcBef>
                <a:spcPts val="300"/>
              </a:spcBef>
              <a:buSzPts val="1100"/>
            </a:pPr>
            <a:r>
              <a:rPr lang="es-MX" b="0" noProof="0" dirty="0"/>
              <a:t>Erika De La O Medina,  E &amp; E </a:t>
            </a:r>
            <a:r>
              <a:rPr lang="es-MX" b="0" noProof="0" dirty="0" err="1"/>
              <a:t>Consulting</a:t>
            </a:r>
            <a:endParaRPr lang="es-MX" b="0" noProof="0" dirty="0"/>
          </a:p>
          <a:p>
            <a:pPr marL="44450" marR="0" lvl="0" indent="0" algn="l" rtl="0">
              <a:lnSpc>
                <a:spcPct val="100000"/>
              </a:lnSpc>
              <a:spcBef>
                <a:spcPts val="300"/>
              </a:spcBef>
              <a:spcAft>
                <a:spcPts val="0"/>
              </a:spcAft>
              <a:buClr>
                <a:schemeClr val="dk1"/>
              </a:buClr>
              <a:buSzPts val="1100"/>
            </a:pPr>
            <a:endParaRPr lang="es-MX" sz="1800" noProof="0" dirty="0"/>
          </a:p>
          <a:p>
            <a:pPr marL="323850" lvl="0" indent="-95250" algn="l" rtl="0">
              <a:lnSpc>
                <a:spcPct val="115000"/>
              </a:lnSpc>
              <a:spcBef>
                <a:spcPts val="0"/>
              </a:spcBef>
              <a:spcAft>
                <a:spcPts val="0"/>
              </a:spcAft>
              <a:buSzPts val="1200"/>
              <a:buFont typeface="Arial"/>
              <a:buNone/>
            </a:pPr>
            <a:endParaRPr lang="es-MX" sz="1600" noProof="0" dirty="0"/>
          </a:p>
        </p:txBody>
      </p:sp>
      <p:sp>
        <p:nvSpPr>
          <p:cNvPr id="255" name="Google Shape;255;p3"/>
          <p:cNvSpPr txBox="1">
            <a:spLocks noGrp="1"/>
          </p:cNvSpPr>
          <p:nvPr>
            <p:ph type="body" idx="2"/>
          </p:nvPr>
        </p:nvSpPr>
        <p:spPr>
          <a:xfrm>
            <a:off x="1339775" y="596032"/>
            <a:ext cx="7804150" cy="244239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s-MX" sz="1100" noProof="0" dirty="0"/>
              <a:t>Autores Principales</a:t>
            </a:r>
          </a:p>
          <a:p>
            <a:pPr marL="152400" lvl="0" indent="0" algn="l" rtl="0">
              <a:lnSpc>
                <a:spcPct val="100000"/>
              </a:lnSpc>
              <a:spcBef>
                <a:spcPts val="0"/>
              </a:spcBef>
              <a:spcAft>
                <a:spcPts val="0"/>
              </a:spcAft>
              <a:buSzPts val="1200"/>
              <a:buNone/>
            </a:pPr>
            <a:r>
              <a:rPr lang="es-MX" sz="1400" noProof="0" dirty="0"/>
              <a:t>Andrea’ Barnes, </a:t>
            </a:r>
            <a:r>
              <a:rPr lang="es-MX" sz="1400" noProof="0" dirty="0" err="1"/>
              <a:t>Esquire</a:t>
            </a:r>
            <a:endParaRPr lang="es-MX" sz="1100" noProof="0" dirty="0"/>
          </a:p>
          <a:p>
            <a:pPr marL="152400" lvl="0" indent="0" algn="l" rtl="0">
              <a:lnSpc>
                <a:spcPct val="100000"/>
              </a:lnSpc>
              <a:spcBef>
                <a:spcPts val="0"/>
              </a:spcBef>
              <a:spcAft>
                <a:spcPts val="0"/>
              </a:spcAft>
              <a:buSzPts val="1200"/>
              <a:buNone/>
            </a:pPr>
            <a:r>
              <a:rPr lang="es-MX" sz="1400" b="0" noProof="0" dirty="0"/>
              <a:t>Mississippi Center </a:t>
            </a:r>
            <a:r>
              <a:rPr lang="es-MX" sz="1400" b="0" noProof="0" dirty="0" err="1"/>
              <a:t>for</a:t>
            </a:r>
            <a:r>
              <a:rPr lang="es-MX" sz="1400" b="0" noProof="0" dirty="0"/>
              <a:t> </a:t>
            </a:r>
            <a:r>
              <a:rPr lang="es-MX" sz="1400" b="0" noProof="0" dirty="0" err="1"/>
              <a:t>Justice</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Gloria </a:t>
            </a:r>
            <a:r>
              <a:rPr lang="es-MX" sz="1400" noProof="0" dirty="0" err="1"/>
              <a:t>Bromell</a:t>
            </a:r>
            <a:r>
              <a:rPr lang="es-MX" sz="1400" noProof="0" dirty="0"/>
              <a:t> </a:t>
            </a:r>
            <a:r>
              <a:rPr lang="es-MX" sz="1400" noProof="0" dirty="0" err="1"/>
              <a:t>Tinubu</a:t>
            </a:r>
            <a:r>
              <a:rPr lang="es-MX" sz="1400" noProof="0" dirty="0"/>
              <a:t>, PhD</a:t>
            </a:r>
            <a:endParaRPr lang="es-MX" sz="1100" noProof="0" dirty="0"/>
          </a:p>
          <a:p>
            <a:pPr marL="152400" lvl="0" indent="0" algn="l" rtl="0">
              <a:lnSpc>
                <a:spcPct val="100000"/>
              </a:lnSpc>
              <a:spcBef>
                <a:spcPts val="0"/>
              </a:spcBef>
              <a:spcAft>
                <a:spcPts val="0"/>
              </a:spcAft>
              <a:buSzPts val="1200"/>
              <a:buNone/>
            </a:pPr>
            <a:r>
              <a:rPr lang="es-MX" sz="1400" b="0" noProof="0" dirty="0"/>
              <a:t>GBT </a:t>
            </a:r>
            <a:r>
              <a:rPr lang="es-MX" sz="1400" b="0" noProof="0" dirty="0" err="1"/>
              <a:t>Associates</a:t>
            </a:r>
            <a:r>
              <a:rPr lang="es-MX" sz="1400" b="0" noProof="0" dirty="0"/>
              <a:t>, LLC</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Robert Zabawa, PhD</a:t>
            </a:r>
            <a:endParaRPr lang="es-MX" sz="1100" noProof="0" dirty="0"/>
          </a:p>
          <a:p>
            <a:pPr marL="152400" lvl="0" indent="0" algn="l" rtl="0">
              <a:lnSpc>
                <a:spcPct val="100000"/>
              </a:lnSpc>
              <a:spcBef>
                <a:spcPts val="0"/>
              </a:spcBef>
              <a:spcAft>
                <a:spcPts val="0"/>
              </a:spcAft>
              <a:buSzPts val="1200"/>
              <a:buNone/>
            </a:pPr>
            <a:r>
              <a:rPr lang="es-MX" sz="1400" b="0" noProof="0" dirty="0"/>
              <a:t>Tuskegee </a:t>
            </a:r>
            <a:r>
              <a:rPr lang="es-MX" sz="1400" b="0" noProof="0" dirty="0" err="1"/>
              <a:t>University</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i="0" u="none" strike="noStrike" cap="none" noProof="0" dirty="0">
                <a:solidFill>
                  <a:schemeClr val="dk1"/>
                </a:solidFill>
                <a:latin typeface="Livvic"/>
                <a:ea typeface="Livvic"/>
                <a:cs typeface="Livvic"/>
                <a:sym typeface="Livvic"/>
              </a:rPr>
              <a:t>Kara Woods, PhD</a:t>
            </a:r>
            <a:endParaRPr lang="es-MX" sz="1100" noProof="0" dirty="0"/>
          </a:p>
          <a:p>
            <a:pPr marL="152400" lvl="0" indent="0" algn="l" rtl="0">
              <a:lnSpc>
                <a:spcPct val="100000"/>
              </a:lnSpc>
              <a:spcBef>
                <a:spcPts val="0"/>
              </a:spcBef>
              <a:spcAft>
                <a:spcPts val="0"/>
              </a:spcAft>
              <a:buSzPts val="1200"/>
              <a:buNone/>
            </a:pPr>
            <a:r>
              <a:rPr lang="es-MX" sz="1400" b="0" i="0" u="none" strike="noStrike" cap="none" noProof="0" dirty="0" err="1">
                <a:solidFill>
                  <a:schemeClr val="dk1"/>
                </a:solidFill>
                <a:latin typeface="Catamaran Light"/>
                <a:ea typeface="Catamaran Light"/>
                <a:cs typeface="Catamaran Light"/>
                <a:sym typeface="Catamaran Light"/>
              </a:rPr>
              <a:t>Policy</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Analyst</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The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Policy</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Research</a:t>
            </a:r>
            <a:r>
              <a:rPr lang="es-MX" sz="1400" b="0" i="0" u="none" strike="noStrike" cap="none" noProof="0" dirty="0">
                <a:solidFill>
                  <a:schemeClr val="dk1"/>
                </a:solidFill>
                <a:latin typeface="Catamaran Light"/>
                <a:ea typeface="Catamaran Light"/>
                <a:cs typeface="Catamaran Light"/>
                <a:sym typeface="Catamaran Light"/>
              </a:rPr>
              <a:t> Center, </a:t>
            </a:r>
            <a:r>
              <a:rPr lang="es-MX" sz="1400" b="0" i="0" u="none" strike="noStrike" cap="none" noProof="0" dirty="0" err="1">
                <a:solidFill>
                  <a:schemeClr val="dk1"/>
                </a:solidFill>
                <a:latin typeface="Catamaran Light"/>
                <a:ea typeface="Catamaran Light"/>
                <a:cs typeface="Catamaran Light"/>
                <a:sym typeface="Catamaran Light"/>
              </a:rPr>
              <a:t>Alcorn</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State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University</a:t>
            </a:r>
            <a:endParaRPr lang="es-MX" sz="1400" b="0" noProof="0" dirty="0"/>
          </a:p>
          <a:p>
            <a:pPr marL="152400" lvl="0" indent="0" algn="l" rtl="0">
              <a:lnSpc>
                <a:spcPct val="100000"/>
              </a:lnSpc>
              <a:spcBef>
                <a:spcPts val="0"/>
              </a:spcBef>
              <a:spcAft>
                <a:spcPts val="0"/>
              </a:spcAft>
              <a:buSzPts val="1200"/>
              <a:buNone/>
            </a:pPr>
            <a:endParaRPr lang="es-MX" noProof="0" dirty="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3ec87a8-9fb8-4158-ba8f-f11bace1ebaa}" enabled="0" method="" siteId="{a3ec87a8-9fb8-4158-ba8f-f11bace1ebaa}" removed="1"/>
</clbl:labelList>
</file>

<file path=docProps/app.xml><?xml version="1.0" encoding="utf-8"?>
<Properties xmlns="http://schemas.openxmlformats.org/officeDocument/2006/extended-properties" xmlns:vt="http://schemas.openxmlformats.org/officeDocument/2006/docPropsVTypes">
  <TotalTime>1780</TotalTime>
  <Words>9911</Words>
  <Application>Microsoft Macintosh PowerPoint</Application>
  <PresentationFormat>On-screen Show (16:9)</PresentationFormat>
  <Paragraphs>1113</Paragraphs>
  <Slides>75</Slides>
  <Notes>70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75</vt:i4>
      </vt:variant>
    </vt:vector>
  </HeadingPairs>
  <TitlesOfParts>
    <vt:vector size="92" baseType="lpstr">
      <vt:lpstr>Catamaran Light</vt:lpstr>
      <vt:lpstr>Catamaran Bold</vt:lpstr>
      <vt:lpstr>Courier New</vt:lpstr>
      <vt:lpstr>Lucida Sans</vt:lpstr>
      <vt:lpstr>Arial</vt:lpstr>
      <vt:lpstr>Libre Baskerville</vt:lpstr>
      <vt:lpstr>Cambria Math</vt:lpstr>
      <vt:lpstr>Calibri</vt:lpstr>
      <vt:lpstr>Candara</vt:lpstr>
      <vt:lpstr>Catamaran</vt:lpstr>
      <vt:lpstr>Fira Sans Extra Condensed Medium</vt:lpstr>
      <vt:lpstr>Livvic</vt:lpstr>
      <vt:lpstr>Avenir</vt:lpstr>
      <vt:lpstr>Livvic Black</vt:lpstr>
      <vt:lpstr>Dosis</vt:lpstr>
      <vt:lpstr>Catamaran Thin</vt:lpstr>
      <vt:lpstr>Engineering Project Proposal by Slidesgo</vt:lpstr>
      <vt:lpstr>Comprendiendo la propiedad de herederos a nivel comunitario</vt:lpstr>
      <vt:lpstr>Objetivo:</vt:lpstr>
      <vt:lpstr>PowerPoint Presentation</vt:lpstr>
      <vt:lpstr>PowerPoint Presentation</vt:lpstr>
      <vt:lpstr>PowerPoint Presentation</vt:lpstr>
      <vt:lpstr>PowerPoint Presentation</vt:lpstr>
      <vt:lpstr>PowerPoint Presentation</vt:lpstr>
      <vt:lpstr>Instituciones colaboradoras</vt:lpstr>
      <vt:lpstr>Mención de colaboradores</vt:lpstr>
      <vt:lpstr>Presentadores</vt:lpstr>
      <vt:lpstr>Temas a desarrollar</vt:lpstr>
      <vt:lpstr>Ejercicios de preparación y presentación </vt:lpstr>
      <vt:lpstr>Visión general de La Propiedad de los Herederos </vt:lpstr>
      <vt:lpstr>Instrucciones importantes antes de iniciar:</vt:lpstr>
      <vt:lpstr>Protección de su información</vt:lpstr>
      <vt:lpstr>Parte I: ¿Qué se entiende por propiedad de herederos?</vt:lpstr>
      <vt:lpstr>¿Qué es la propiedad de herederos?</vt:lpstr>
      <vt:lpstr>Cada heredero…</vt:lpstr>
      <vt:lpstr>Términos comunes en la propiedad de herederos</vt:lpstr>
      <vt:lpstr>Términos comunes</vt:lpstr>
      <vt:lpstr>Importante</vt:lpstr>
      <vt:lpstr>Por ejemplo, si usted muere sin un testamento en Alabama…</vt:lpstr>
      <vt:lpstr>Parte II: Impactos de la Propiedad de Herederos</vt:lpstr>
      <vt:lpstr>Impactos</vt:lpstr>
      <vt:lpstr>PowerPoint Presentation</vt:lpstr>
      <vt:lpstr>Impacto en los Bienes Personales y Familiares:</vt:lpstr>
      <vt:lpstr>Impacto en la participación en programas Federales:</vt:lpstr>
      <vt:lpstr>PowerPoint Presentation</vt:lpstr>
      <vt:lpstr>Resumiendo</vt:lpstr>
      <vt:lpstr>PowerPoint Presentation</vt:lpstr>
      <vt:lpstr>Pregunta:</vt:lpstr>
      <vt:lpstr>Estrategias que Compiten entre Sí</vt:lpstr>
      <vt:lpstr>Consideraciones Legales</vt:lpstr>
      <vt:lpstr>Consideraciones culturales</vt:lpstr>
      <vt:lpstr>Consideraciones culturales, continuación</vt:lpstr>
      <vt:lpstr>Considere esta cita: “El valor común de la tierra”</vt:lpstr>
      <vt:lpstr>Considere esta cita: Cambiando valores</vt:lpstr>
      <vt:lpstr>PowerPoint Presentation</vt:lpstr>
      <vt:lpstr>Análisis del video</vt:lpstr>
      <vt:lpstr>PowerPoint Presentation</vt:lpstr>
      <vt:lpstr>Propiedad fraccionada</vt:lpstr>
      <vt:lpstr>PowerPoint Presentation</vt:lpstr>
      <vt:lpstr>PowerPoint Presentation</vt:lpstr>
      <vt:lpstr>PowerPoint Presentation</vt:lpstr>
      <vt:lpstr>Ley de Asentamientos Rurales de 1862</vt:lpstr>
      <vt:lpstr>40 acres y una mula</vt:lpstr>
      <vt:lpstr>40 Acres: 1865</vt:lpstr>
      <vt:lpstr>40 Acres: 1865 - 2020</vt:lpstr>
      <vt:lpstr>La distancia causa desafíos</vt:lpstr>
      <vt:lpstr>PowerPoint Presentation</vt:lpstr>
      <vt:lpstr>PowerPoint Presentation</vt:lpstr>
      <vt:lpstr>¿Existe propiedad de herederos en mi…?</vt:lpstr>
      <vt:lpstr>La propiedad de herederos en el Sureste</vt:lpstr>
      <vt:lpstr>¿Existe propiedad de herederos en mi…?</vt:lpstr>
      <vt:lpstr>PowerPoint Presentation</vt:lpstr>
      <vt:lpstr>¿Existe propiedad de herederos en mi…?</vt:lpstr>
      <vt:lpstr>Cómo buscar en línea</vt:lpstr>
      <vt:lpstr>Ejemplo: La apariencia de su condado en línea</vt:lpstr>
      <vt:lpstr>PowerPoint Presentation</vt:lpstr>
      <vt:lpstr>Si el apellido de su familia va seguido de…</vt:lpstr>
      <vt:lpstr>PowerPoint Presentation</vt:lpstr>
      <vt:lpstr>Ejemplos de cómo se puede presentar esta información</vt:lpstr>
      <vt:lpstr>Dificultades para acceder a la información</vt:lpstr>
      <vt:lpstr>Parte VI: Pérdida de tierras </vt:lpstr>
      <vt:lpstr>Parte VI: Pérdida de tierras</vt:lpstr>
      <vt:lpstr>Propiedad de herederos y pérdida de tierras</vt:lpstr>
      <vt:lpstr>Subastas por deudas de impuestos</vt:lpstr>
      <vt:lpstr>Ventas forzadas por partición</vt:lpstr>
      <vt:lpstr>PowerPoint Presentation</vt:lpstr>
      <vt:lpstr>Uniform Partition of Heirs Property Act (UPHPA)</vt:lpstr>
      <vt:lpstr>¿Cómo ayuda la UPHPA? Ofrece las siguientes protecciones en acciones de partición:</vt:lpstr>
      <vt:lpstr>¿Cómo ayuda la UPHPA?</vt:lpstr>
      <vt:lpstr>PowerPoint Presentation</vt:lpstr>
      <vt:lpstr>Encuesta rápida</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setup</dc:creator>
  <cp:lastModifiedBy>Kelly, Carmen</cp:lastModifiedBy>
  <cp:revision>73</cp:revision>
  <dcterms:modified xsi:type="dcterms:W3CDTF">2026-04-13T18:05:52Z</dcterms:modified>
</cp:coreProperties>
</file>