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62"/>
  </p:notesMasterIdLst>
  <p:sldIdLst>
    <p:sldId id="256" r:id="rId3"/>
    <p:sldId id="257" r:id="rId4"/>
    <p:sldId id="319" r:id="rId5"/>
    <p:sldId id="320" r:id="rId6"/>
    <p:sldId id="321" r:id="rId7"/>
    <p:sldId id="323" r:id="rId8"/>
    <p:sldId id="322" r:id="rId9"/>
    <p:sldId id="313" r:id="rId10"/>
    <p:sldId id="259" r:id="rId11"/>
    <p:sldId id="260" r:id="rId12"/>
    <p:sldId id="327" r:id="rId13"/>
    <p:sldId id="328" r:id="rId14"/>
    <p:sldId id="263" r:id="rId15"/>
    <p:sldId id="334" r:id="rId16"/>
    <p:sldId id="329" r:id="rId17"/>
    <p:sldId id="266" r:id="rId18"/>
    <p:sldId id="267" r:id="rId19"/>
    <p:sldId id="268" r:id="rId20"/>
    <p:sldId id="269" r:id="rId21"/>
    <p:sldId id="270" r:id="rId22"/>
    <p:sldId id="271" r:id="rId23"/>
    <p:sldId id="272" r:id="rId24"/>
    <p:sldId id="330" r:id="rId25"/>
    <p:sldId id="274" r:id="rId26"/>
    <p:sldId id="275" r:id="rId27"/>
    <p:sldId id="276" r:id="rId28"/>
    <p:sldId id="277" r:id="rId29"/>
    <p:sldId id="278" r:id="rId30"/>
    <p:sldId id="279" r:id="rId31"/>
    <p:sldId id="331" r:id="rId32"/>
    <p:sldId id="281" r:id="rId33"/>
    <p:sldId id="282" r:id="rId34"/>
    <p:sldId id="283" r:id="rId35"/>
    <p:sldId id="284" r:id="rId36"/>
    <p:sldId id="285" r:id="rId37"/>
    <p:sldId id="286" r:id="rId38"/>
    <p:sldId id="287" r:id="rId39"/>
    <p:sldId id="311"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12" r:id="rId54"/>
    <p:sldId id="303" r:id="rId55"/>
    <p:sldId id="304" r:id="rId56"/>
    <p:sldId id="305" r:id="rId57"/>
    <p:sldId id="306" r:id="rId58"/>
    <p:sldId id="307" r:id="rId59"/>
    <p:sldId id="308" r:id="rId60"/>
    <p:sldId id="309" r:id="rId61"/>
  </p:sldIdLst>
  <p:sldSz cx="9144000" cy="5143500" type="screen16x9"/>
  <p:notesSz cx="6858000" cy="9144000"/>
  <p:embeddedFontLst>
    <p:embeddedFont>
      <p:font typeface="Avenir" panose="02000503020000020003" pitchFamily="2" charset="0"/>
      <p:regular r:id="rId63"/>
      <p:italic r:id="rId64"/>
    </p:embeddedFont>
    <p:embeddedFont>
      <p:font typeface="Candara" panose="020E0502030303020204" pitchFamily="34" charset="0"/>
      <p:regular r:id="rId65"/>
      <p:bold r:id="rId66"/>
      <p:italic r:id="rId67"/>
      <p:boldItalic r:id="rId68"/>
    </p:embeddedFont>
    <p:embeddedFont>
      <p:font typeface="Catamaran" pitchFamily="2" charset="77"/>
      <p:regular r:id="rId69"/>
      <p:bold r:id="rId70"/>
    </p:embeddedFont>
    <p:embeddedFont>
      <p:font typeface="Catamaran Light" pitchFamily="2" charset="77"/>
      <p:regular r:id="rId71"/>
      <p:bold r:id="rId72"/>
    </p:embeddedFont>
    <p:embeddedFont>
      <p:font typeface="Fira Sans Extra Condensed Medium" panose="020B0603050000020004" pitchFamily="34" charset="0"/>
      <p:regular r:id="rId73"/>
      <p:bold r:id="rId74"/>
      <p:italic r:id="rId75"/>
      <p:boldItalic r:id="rId76"/>
    </p:embeddedFont>
    <p:embeddedFont>
      <p:font typeface="Libre Baskerville" panose="02000000000000000000" pitchFamily="2" charset="0"/>
      <p:regular r:id="rId77"/>
      <p:bold r:id="rId78"/>
      <p:italic r:id="rId79"/>
    </p:embeddedFont>
    <p:embeddedFont>
      <p:font typeface="Livvic" pitchFamily="2" charset="77"/>
      <p:regular r:id="rId80"/>
      <p:bold r:id="rId81"/>
      <p:italic r:id="rId82"/>
      <p:boldItalic r:id="rId83"/>
    </p:embeddedFont>
    <p:embeddedFont>
      <p:font typeface="Livvic Black" pitchFamily="2" charset="77"/>
      <p:bold r:id="rId84"/>
      <p:italic r:id="rId85"/>
      <p:boldItalic r:id="rId86"/>
    </p:embeddedFont>
    <p:embeddedFont>
      <p:font typeface="Lucida Sans" panose="020B0602030504020204" pitchFamily="34" charset="77"/>
      <p:regular r:id="rId87"/>
      <p:bold r:id="rId88"/>
      <p:italic r:id="rId89"/>
      <p:boldItalic r:id="rId90"/>
    </p:embeddedFont>
    <p:embeddedFont>
      <p:font typeface="Lucida Sans Unicode" panose="020B0602030504020204" pitchFamily="34" charset="0"/>
      <p:regular r:id="rId91"/>
    </p:embeddedFont>
    <p:embeddedFont>
      <p:font typeface="Open Sans" panose="020B0706030804020204" pitchFamily="34" charset="0"/>
      <p:regular r:id="rId92"/>
      <p:bold r:id="rId93"/>
      <p:italic r:id="rId94"/>
      <p:boldItalic r:id="rId95"/>
    </p:embeddedFont>
    <p:embeddedFont>
      <p:font typeface="Roboto" panose="020000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0" roundtripDataSignature="AMtx7mhC7qdqYrcyv56m54zwQc/xz5I+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AF7D8-22DF-4745-9803-1DB49EF19193}">
  <a:tblStyle styleId="{9C7AF7D8-22DF-4745-9803-1DB49EF1919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p:restoredTop sz="41361" autoAdjust="0"/>
  </p:normalViewPr>
  <p:slideViewPr>
    <p:cSldViewPr snapToGrid="0">
      <p:cViewPr varScale="1">
        <p:scale>
          <a:sx n="59" d="100"/>
          <a:sy n="59" d="100"/>
        </p:scale>
        <p:origin x="2960" y="176"/>
      </p:cViewPr>
      <p:guideLst>
        <p:guide orient="horz" pos="1620"/>
        <p:guide pos="2880"/>
      </p:guideLst>
    </p:cSldViewPr>
  </p:slideViewPr>
  <p:notesTextViewPr>
    <p:cViewPr>
      <p:scale>
        <a:sx n="1" d="1"/>
        <a:sy n="1" d="1"/>
      </p:scale>
      <p:origin x="0" y="0"/>
    </p:cViewPr>
  </p:notesTextViewPr>
  <p:sorterViewPr>
    <p:cViewPr>
      <p:scale>
        <a:sx n="1" d="1"/>
        <a:sy n="1" d="1"/>
      </p:scale>
      <p:origin x="0" y="-3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font" Target="fonts/font37.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97" Type="http://schemas.openxmlformats.org/officeDocument/2006/relationships/font" Target="fonts/font35.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9.xml"/><Relationship Id="rId82"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5.fntdata"/><Relationship Id="rId100" Type="http://customschemas.google.com/relationships/presentationmetadata" Target="metadata"/><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font" Target="fonts/font36.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1590354995439"/>
          <c:y val="0"/>
          <c:w val="0.47524102143157804"/>
          <c:h val="0.91220816929133863"/>
        </c:manualLayout>
      </c:layout>
      <c:barChart>
        <c:barDir val="bar"/>
        <c:grouping val="clustered"/>
        <c:varyColors val="0"/>
        <c:ser>
          <c:idx val="0"/>
          <c:order val="0"/>
          <c:tx>
            <c:strRef>
              <c:f>Sheet1!$B$1</c:f>
              <c:strCache>
                <c:ptCount val="1"/>
                <c:pt idx="0">
                  <c:v>% de participantes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Estoy preocupado por la inflación y por cómo están los mercados financieros</c:v>
                </c:pt>
                <c:pt idx="1">
                  <c:v>Se tarda mucho en hacerlo.</c:v>
                </c:pt>
                <c:pt idx="2">
                  <c:v>No tengo a quién dejarle mis bienes.</c:v>
                </c:pt>
                <c:pt idx="3">
                  <c:v>No se como hacer un testamento o un fideicomiso en vida.</c:v>
                </c:pt>
                <c:pt idx="4">
                  <c:v>Es muy costoso para hacerlo</c:v>
                </c:pt>
                <c:pt idx="5">
                  <c:v>No tengo suficientes bienes como para dejarle algo a alguien.</c:v>
                </c:pt>
                <c:pt idx="6">
                  <c:v>No he tenido tiempo de hacerlo.</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dLblPos val="outEnd"/>
          <c:showLegendKey val="0"/>
          <c:showVal val="1"/>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4859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ring.com/caregivers/estate-planning/wills-surve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tigerprints.clemson.edu/joe/vol47/iss2/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igerprints.clemson.edu/joe/vol55/iss4/1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theconversationproject.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4" name="Google Shape;1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err="1"/>
              <a:t>nstrucciones</a:t>
            </a:r>
            <a:r>
              <a:rPr lang="es-ES" b="1" dirty="0"/>
              <a:t>: </a:t>
            </a:r>
            <a:r>
              <a:rPr lang="es-ES" dirty="0"/>
              <a:t>Antes de que comience la sesión, inserte la fecha y la ubicación de su evento. Mantenga esta diapositiva visible mientras los participantes ingresan al salón.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favor, haga mención que este material fue desarrollado en colaboración con el </a:t>
            </a:r>
            <a:r>
              <a:rPr lang="es-ES" i="0" dirty="0" err="1"/>
              <a:t>National</a:t>
            </a:r>
            <a:r>
              <a:rPr lang="es-ES" i="0" dirty="0"/>
              <a:t> </a:t>
            </a:r>
            <a:r>
              <a:rPr lang="es-ES" i="0" dirty="0" err="1"/>
              <a:t>Policy</a:t>
            </a:r>
            <a:r>
              <a:rPr lang="es-ES" i="0" dirty="0"/>
              <a:t> </a:t>
            </a:r>
            <a:r>
              <a:rPr lang="es-ES" i="0" dirty="0" err="1"/>
              <a:t>Research</a:t>
            </a:r>
            <a:r>
              <a:rPr lang="es-ES" i="0" dirty="0"/>
              <a:t> </a:t>
            </a:r>
            <a:r>
              <a:rPr lang="es-ES" dirty="0"/>
              <a:t>Center de la Universidad Estatal de </a:t>
            </a:r>
            <a:r>
              <a:rPr lang="es-ES" i="0" dirty="0" err="1"/>
              <a:t>Alcorn</a:t>
            </a:r>
            <a:r>
              <a:rPr lang="es-ES" i="0" dirty="0"/>
              <a:t>, el </a:t>
            </a:r>
            <a:r>
              <a:rPr lang="es-ES" i="0" dirty="0" err="1"/>
              <a:t>Southern</a:t>
            </a:r>
            <a:r>
              <a:rPr lang="es-ES" i="0" dirty="0"/>
              <a:t> Extension </a:t>
            </a:r>
            <a:r>
              <a:rPr lang="es-ES" i="0" dirty="0" err="1"/>
              <a:t>Risk</a:t>
            </a:r>
            <a:r>
              <a:rPr lang="es-ES" i="0" dirty="0"/>
              <a:t> Management </a:t>
            </a:r>
            <a:r>
              <a:rPr lang="es-ES" i="0" dirty="0" err="1"/>
              <a:t>Education</a:t>
            </a:r>
            <a:r>
              <a:rPr lang="es-ES" i="0" dirty="0"/>
              <a:t> Center y el </a:t>
            </a:r>
            <a:r>
              <a:rPr lang="es-ES" i="0" dirty="0" err="1"/>
              <a:t>Southern</a:t>
            </a:r>
            <a:r>
              <a:rPr lang="es-ES" i="0" dirty="0"/>
              <a:t> Rural </a:t>
            </a:r>
            <a:r>
              <a:rPr lang="es-ES" i="0" dirty="0" err="1"/>
              <a:t>Development</a:t>
            </a:r>
            <a:r>
              <a:rPr lang="es-ES" i="0" dirty="0"/>
              <a:t> Center, alojado en la Universidad Estatal de Mississippi, con financiamiento parcial del USDA.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Universidad Estatal de Mississippi es una institución que ofrece igualdad de oportunidades. Se prohíbe la discriminación en el empleo universitario, programas o actividades por motivos de raza, color, etnia, sexo, embarazo, religión, origen nacional, discapacidad, edad, orientación sexual, información genética, condición de veterano de los EE. UU. o cualquier otro estatus protegido por la ley aplicable.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preguntas sobre programas de igualdad de oportunidades o cumplimiento deben dirigirse a la Office of Civil </a:t>
            </a:r>
            <a:r>
              <a:rPr lang="es-ES" dirty="0" err="1"/>
              <a:t>Rights</a:t>
            </a:r>
            <a:r>
              <a:rPr lang="es-ES" dirty="0"/>
              <a:t> </a:t>
            </a:r>
            <a:r>
              <a:rPr lang="es-ES" dirty="0" err="1"/>
              <a:t>Compliance</a:t>
            </a:r>
            <a:r>
              <a:rPr lang="es-ES" dirty="0"/>
              <a:t>, 231 </a:t>
            </a:r>
            <a:r>
              <a:rPr lang="es-ES" dirty="0" err="1"/>
              <a:t>Famous</a:t>
            </a:r>
            <a:r>
              <a:rPr lang="es-ES" dirty="0"/>
              <a:t> Maroon Band Street, P.O. 6044, Mississippi </a:t>
            </a:r>
            <a:r>
              <a:rPr lang="es-ES" dirty="0" err="1"/>
              <a:t>State</a:t>
            </a:r>
            <a:r>
              <a:rPr lang="es-ES" dirty="0"/>
              <a:t>, MS 39762, (662) 325-5839.</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Nota: </a:t>
            </a:r>
            <a:r>
              <a:rPr lang="es-ES" dirty="0"/>
              <a:t>Si no presenta los tres segmentos en el mismo evento, inserte las diapositivas 1–4 al inicio de sus otras sesiones, ya que proporcionan la base general para la capacitación.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1 minuto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
        <p:nvSpPr>
          <p:cNvPr id="125" name="Google Shape;12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Utilice los puntos de conversación en la diapositiva para ofrecer una descripción general de esta sesión.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02" name="Google Shape;2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Pregunte a los participantes: ¿Qué es un patrimonio? ¿Tiene usted un plan patrimonial? Hacer estas preguntas le ayudará a identificar los “modelos mentales” que tiene la audiencia. Muchas personas sienten que el término “planificación patrimonial” está lejos de su realidad porque “patrimonio” suele asociarse con un alto nivel de riqueza.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3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07" name="Google Shape;2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a los participantes las preguntas que aparecen en la diapositiva. Formular estas preguntas le ayudará a conocer el punto de partida de la audiencia y qué les interesa aprender.</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4 minutos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4" name="Google Shape;2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la pregunta que aparece en la diapositiva. Formular esta pregunta le ayudará a identificar quién en la audiencia podría compartir sus experiencias.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Haga a los participantes la pregunta que aparece en la diapositiva. La mayoría de las personas se enfocan en los costos monetarios y de tiempo asociados con preparar un testamento. Esta actividad les ayudará a reflexionar sobre los costos ocultos de no tener uno.</a:t>
            </a:r>
          </a:p>
          <a:p>
            <a:pPr marL="0" lvl="0" indent="0" algn="l" rtl="0">
              <a:lnSpc>
                <a:spcPct val="100000"/>
              </a:lnSpc>
              <a:spcBef>
                <a:spcPts val="0"/>
              </a:spcBef>
              <a:spcAft>
                <a:spcPts val="0"/>
              </a:spcAft>
              <a:buSzPts val="1100"/>
              <a:buNone/>
            </a:pPr>
            <a:r>
              <a:rPr lang="es-ES" dirty="0"/>
              <a:t>• La sucesión (</a:t>
            </a:r>
            <a:r>
              <a:rPr lang="es-ES" dirty="0" err="1"/>
              <a:t>probate</a:t>
            </a:r>
            <a:r>
              <a:rPr lang="es-ES" dirty="0"/>
              <a:t>) puede ser muy costosa</a:t>
            </a:r>
          </a:p>
          <a:p>
            <a:pPr marL="0" lvl="0" indent="0" algn="l" rtl="0">
              <a:lnSpc>
                <a:spcPct val="100000"/>
              </a:lnSpc>
              <a:spcBef>
                <a:spcPts val="0"/>
              </a:spcBef>
              <a:spcAft>
                <a:spcPts val="0"/>
              </a:spcAft>
              <a:buSzPts val="1100"/>
              <a:buNone/>
            </a:pPr>
            <a:r>
              <a:rPr lang="es-ES" dirty="0"/>
              <a:t>• La incapacidad y la necesidad de obtener una tutela pueden ser gastos significativos</a:t>
            </a:r>
          </a:p>
          <a:p>
            <a:pPr marL="0" lvl="0" indent="0" algn="l" rtl="0">
              <a:lnSpc>
                <a:spcPct val="100000"/>
              </a:lnSpc>
              <a:spcBef>
                <a:spcPts val="0"/>
              </a:spcBef>
              <a:spcAft>
                <a:spcPts val="0"/>
              </a:spcAft>
              <a:buSzPts val="1100"/>
              <a:buNone/>
            </a:pPr>
            <a:r>
              <a:rPr lang="es-ES" dirty="0"/>
              <a:t>• Los impuestos pueden ser más altos sin un fideicomiso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a los participantes la pregunta que aparece en la diapositiva. Esto le permitirá comprender los obstáculos que la audiencia percibe o experimenta.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a:t>
            </a:r>
            <a:r>
              <a:rPr lang="es-ES" dirty="0"/>
              <a:t>: 2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Comente la diapositiva. Es posible que lo más importante que un educador de Extensión pueda hacer en el ámbito de la planificación patrimonial sea motivar a las personas a tomar acción.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Fuente:</a:t>
            </a:r>
            <a:r>
              <a:rPr lang="en-US" b="1" dirty="0"/>
              <a:t> </a:t>
            </a:r>
            <a:r>
              <a:rPr lang="en-US" dirty="0"/>
              <a:t>https://www.caring.com/caregivers/estate-planning/wills-survey/</a:t>
            </a:r>
            <a:endParaRPr dirty="0"/>
          </a:p>
          <a:p>
            <a:pPr marL="161766"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31768112-C72C-684E-6E04-EDA9FEA26B82}"/>
            </a:ext>
          </a:extLst>
        </p:cNvPr>
        <p:cNvGrpSpPr/>
        <p:nvPr/>
      </p:nvGrpSpPr>
      <p:grpSpPr>
        <a:xfrm>
          <a:off x="0" y="0"/>
          <a:ext cx="0" cy="0"/>
          <a:chOff x="0" y="0"/>
          <a:chExt cx="0" cy="0"/>
        </a:xfrm>
      </p:grpSpPr>
      <p:sp>
        <p:nvSpPr>
          <p:cNvPr id="240" name="Google Shape;240;p11:notes">
            <a:extLst>
              <a:ext uri="{FF2B5EF4-FFF2-40B4-BE49-F238E27FC236}">
                <a16:creationId xmlns:a16="http://schemas.microsoft.com/office/drawing/2014/main" id="{38D697C6-4B83-84BF-8099-A27CD4A823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1" name="Google Shape;241;p11:notes">
            <a:extLst>
              <a:ext uri="{FF2B5EF4-FFF2-40B4-BE49-F238E27FC236}">
                <a16:creationId xmlns:a16="http://schemas.microsoft.com/office/drawing/2014/main" id="{C2718C9A-6061-A5D5-7479-4DFEE6027C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br>
              <a:rPr lang="es-ES" dirty="0"/>
            </a:br>
            <a:endParaRPr lang="es-ES" dirty="0"/>
          </a:p>
          <a:p>
            <a:pPr marL="158750" indent="0">
              <a:buNone/>
            </a:pPr>
            <a:r>
              <a:rPr lang="es-ES" b="1" dirty="0"/>
              <a:t>Instrucciones:</a:t>
            </a:r>
            <a:br>
              <a:rPr lang="es-ES" dirty="0"/>
            </a:br>
            <a:r>
              <a:rPr lang="es-ES" dirty="0"/>
              <a:t>Comente la diapositiva. Esto le permitirá comprender los obstáculos que su audiencia percibe o experimenta.</a:t>
            </a:r>
          </a:p>
          <a:p>
            <a:endParaRPr lang="es-ES" b="1" dirty="0"/>
          </a:p>
          <a:p>
            <a:pPr marL="158750" indent="0">
              <a:buNone/>
            </a:pPr>
            <a:r>
              <a:rPr lang="es-ES" b="1" dirty="0"/>
              <a:t>Tiempo:</a:t>
            </a:r>
            <a:r>
              <a:rPr lang="es-ES" dirty="0"/>
              <a:t> 2 minutos</a:t>
            </a:r>
            <a:br>
              <a:rPr lang="es-ES" dirty="0"/>
            </a:br>
            <a:endParaRPr lang="es-ES" dirty="0"/>
          </a:p>
          <a:p>
            <a:pPr marL="158750" indent="0">
              <a:buNone/>
            </a:pPr>
            <a:r>
              <a:rPr lang="es-ES" b="1" dirty="0"/>
              <a:t>Materiales:</a:t>
            </a:r>
            <a:r>
              <a:rPr lang="es-ES" dirty="0"/>
              <a:t> Ninguno</a:t>
            </a:r>
            <a:br>
              <a:rPr lang="es-ES" dirty="0"/>
            </a:br>
            <a:endParaRPr lang="es-ES" dirty="0"/>
          </a:p>
          <a:p>
            <a:pPr marL="158750" indent="0">
              <a:buNone/>
            </a:pPr>
            <a:r>
              <a:rPr lang="es-ES" b="1" dirty="0"/>
              <a:t>Material de apoyo:</a:t>
            </a:r>
            <a:r>
              <a:rPr lang="es-ES" dirty="0"/>
              <a:t> Ninguno</a:t>
            </a:r>
          </a:p>
          <a:p>
            <a:pPr marL="158750" indent="0">
              <a:buNone/>
            </a:pPr>
            <a:endParaRPr lang="es-ES" b="1" dirty="0"/>
          </a:p>
          <a:p>
            <a:pPr marL="158750" indent="0">
              <a:buNone/>
            </a:pPr>
            <a:r>
              <a:rPr lang="es-ES" b="1" dirty="0"/>
              <a:t>Fuente:</a:t>
            </a:r>
            <a:r>
              <a:rPr lang="es-ES" dirty="0"/>
              <a:t> </a:t>
            </a:r>
            <a:r>
              <a:rPr lang="es-ES" dirty="0">
                <a:hlinkClick r:id="rId3"/>
              </a:rPr>
              <a:t>https://www.caring.com/caregivers/estate-planning/wills-survey/</a:t>
            </a:r>
            <a:endParaRPr lang="es-ES" dirty="0"/>
          </a:p>
          <a:p>
            <a:pPr marL="158750" indent="0">
              <a:buNone/>
            </a:pPr>
            <a:endParaRPr lang="es-ES" b="1" dirty="0"/>
          </a:p>
          <a:p>
            <a:pPr marL="158750" indent="0">
              <a:buNone/>
            </a:pPr>
            <a:r>
              <a:rPr lang="es-ES" b="1" dirty="0"/>
              <a:t>Contexto:</a:t>
            </a:r>
            <a:br>
              <a:rPr lang="es-ES" dirty="0"/>
            </a:br>
            <a:r>
              <a:rPr lang="es-ES" dirty="0"/>
              <a:t>La Extensión tiene la oportunidad de mejorar la tasa de finalización de testamentos después de los talleres aumentando la motivación. Abordar el miedo a la muerte como uno de los principales obstáculos para tener un testamento es un punto de entrada importante.</a:t>
            </a:r>
          </a:p>
          <a:p>
            <a:pPr marL="158750" indent="0">
              <a:buNone/>
            </a:pPr>
            <a:endParaRPr lang="es-ES" dirty="0"/>
          </a:p>
          <a:p>
            <a:pPr marL="158750" indent="0">
              <a:buNone/>
            </a:pPr>
            <a:r>
              <a:rPr lang="es-ES" dirty="0"/>
              <a:t>Entre 2005 y 2006, la Extensión de Minnesota llevó a cabo doce talleres sobre transición agrícola y planificación patrimonial con 524 miembros de familia, representando 301 empresas familiares agrícolas. Un total de 152 (50.4%) empresas familiares completaron una encuesta de seguimiento a los seis meses. Después del taller, el 81% tenía la intención de iniciar el proceso. Sin embargo, entre los 152 que completaron el seguimiento, el 57.4% informó haber comenzado el proceso de planificación patrimonial y solo el 7.3% lo había completado.</a:t>
            </a:r>
          </a:p>
          <a:p>
            <a:pPr marL="158750" indent="0">
              <a:buNone/>
            </a:pPr>
            <a:endParaRPr lang="es-ES" dirty="0"/>
          </a:p>
          <a:p>
            <a:pPr marL="158750" indent="0">
              <a:buNone/>
            </a:pPr>
            <a:r>
              <a:rPr lang="es-ES" dirty="0"/>
              <a:t>Entre quienes no habían comenzado, el tiempo fue el obstáculo más mencionado. Entre quienes habían avanzado algo, los obstáculos más comunes fueron desarrollar metas y lograr consenso familiar.</a:t>
            </a:r>
          </a:p>
          <a:p>
            <a:pPr marL="158750" indent="0">
              <a:buNone/>
            </a:pPr>
            <a:endParaRPr lang="es-ES" b="1" dirty="0"/>
          </a:p>
          <a:p>
            <a:pPr marL="158750" indent="0">
              <a:buNone/>
            </a:pPr>
            <a:r>
              <a:rPr lang="es-ES" b="1" dirty="0"/>
              <a:t>Referencia:</a:t>
            </a:r>
            <a:br>
              <a:rPr lang="es-ES" dirty="0"/>
            </a:br>
            <a:r>
              <a:rPr lang="es-ES" dirty="0" err="1"/>
              <a:t>Hachfeld</a:t>
            </a:r>
            <a:r>
              <a:rPr lang="es-ES" dirty="0"/>
              <a:t>, G. A., Bau, D. B., </a:t>
            </a:r>
            <a:r>
              <a:rPr lang="es-ES" dirty="0" err="1"/>
              <a:t>Holcomb</a:t>
            </a:r>
            <a:r>
              <a:rPr lang="es-ES" dirty="0"/>
              <a:t>, C., Kurtz, J. N., Craig, J., &amp; Olson, K. D. (2009). </a:t>
            </a:r>
            <a:r>
              <a:rPr lang="es-ES" i="1" dirty="0"/>
              <a:t>Farm </a:t>
            </a:r>
            <a:r>
              <a:rPr lang="es-ES" i="1" dirty="0" err="1"/>
              <a:t>Transition</a:t>
            </a:r>
            <a:r>
              <a:rPr lang="es-ES" i="1" dirty="0"/>
              <a:t> and Estate </a:t>
            </a:r>
            <a:r>
              <a:rPr lang="es-ES" i="1" dirty="0" err="1"/>
              <a:t>Planning</a:t>
            </a:r>
            <a:r>
              <a:rPr lang="es-ES" i="1" dirty="0"/>
              <a:t>: </a:t>
            </a:r>
            <a:r>
              <a:rPr lang="es-ES" i="1" dirty="0" err="1"/>
              <a:t>Farmers</a:t>
            </a:r>
            <a:r>
              <a:rPr lang="es-ES" i="1" dirty="0"/>
              <a:t>' </a:t>
            </a:r>
            <a:r>
              <a:rPr lang="es-ES" i="1" dirty="0" err="1"/>
              <a:t>Evaluations</a:t>
            </a:r>
            <a:r>
              <a:rPr lang="es-ES" i="1" dirty="0"/>
              <a:t> and </a:t>
            </a:r>
            <a:r>
              <a:rPr lang="es-ES" i="1" dirty="0" err="1"/>
              <a:t>Behavioral</a:t>
            </a:r>
            <a:r>
              <a:rPr lang="es-ES" i="1" dirty="0"/>
              <a:t> </a:t>
            </a:r>
            <a:r>
              <a:rPr lang="es-ES" i="1" dirty="0" err="1"/>
              <a:t>Changes</a:t>
            </a:r>
            <a:r>
              <a:rPr lang="es-ES" i="1" dirty="0"/>
              <a:t> </a:t>
            </a:r>
            <a:r>
              <a:rPr lang="es-ES" i="1" dirty="0" err="1"/>
              <a:t>Due</a:t>
            </a:r>
            <a:r>
              <a:rPr lang="es-ES" i="1" dirty="0"/>
              <a:t> to </a:t>
            </a:r>
            <a:r>
              <a:rPr lang="es-ES" i="1" dirty="0" err="1"/>
              <a:t>Attending</a:t>
            </a:r>
            <a:r>
              <a:rPr lang="es-ES" i="1" dirty="0"/>
              <a:t> Workshops.</a:t>
            </a:r>
            <a:r>
              <a:rPr lang="es-ES" dirty="0"/>
              <a:t> </a:t>
            </a:r>
            <a:r>
              <a:rPr lang="es-ES" dirty="0" err="1"/>
              <a:t>The</a:t>
            </a:r>
            <a:r>
              <a:rPr lang="es-ES" dirty="0"/>
              <a:t> </a:t>
            </a:r>
            <a:r>
              <a:rPr lang="es-ES" dirty="0" err="1"/>
              <a:t>Journal</a:t>
            </a:r>
            <a:r>
              <a:rPr lang="es-ES" dirty="0"/>
              <a:t> of Extension, 47(2), Artículo 8. </a:t>
            </a:r>
            <a:r>
              <a:rPr lang="es-ES" dirty="0">
                <a:hlinkClick r:id="rId4"/>
              </a:rPr>
              <a:t>https://tigerprints.clemson.edu/joe/vol47/iss2/8</a:t>
            </a:r>
            <a:endParaRPr lang="es-ES" dirty="0"/>
          </a:p>
          <a:p>
            <a:endParaRPr lang="es-ES" dirty="0"/>
          </a:p>
        </p:txBody>
      </p:sp>
    </p:spTree>
    <p:extLst>
      <p:ext uri="{BB962C8B-B14F-4D97-AF65-F5344CB8AC3E}">
        <p14:creationId xmlns:p14="http://schemas.microsoft.com/office/powerpoint/2010/main" val="1595006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0" dirty="0"/>
              <a:t>Comente la diapositiva.</a:t>
            </a:r>
          </a:p>
          <a:p>
            <a:pPr marL="0" lvl="0" indent="0" algn="l" rtl="0">
              <a:lnSpc>
                <a:spcPct val="100000"/>
              </a:lnSpc>
              <a:spcBef>
                <a:spcPts val="0"/>
              </a:spcBef>
              <a:spcAft>
                <a:spcPts val="0"/>
              </a:spcAft>
              <a:buSzPts val="1100"/>
              <a:buNone/>
            </a:pPr>
            <a:r>
              <a:rPr lang="es-ES" b="0" dirty="0"/>
              <a:t>¿Qué observa?</a:t>
            </a:r>
          </a:p>
          <a:p>
            <a:pPr marL="0" lvl="0" indent="0" algn="l" rtl="0">
              <a:lnSpc>
                <a:spcPct val="100000"/>
              </a:lnSpc>
              <a:spcBef>
                <a:spcPts val="0"/>
              </a:spcBef>
              <a:spcAft>
                <a:spcPts val="0"/>
              </a:spcAft>
              <a:buSzPts val="1100"/>
              <a:buNone/>
            </a:pPr>
            <a:r>
              <a:rPr lang="es-ES" b="0" dirty="0"/>
              <a:t>¿Qué le sorprende?</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b="0" dirty="0"/>
              <a:t>2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Fuente</a:t>
            </a:r>
            <a:r>
              <a:rPr lang="en-US" b="1" dirty="0"/>
              <a:t>: </a:t>
            </a:r>
            <a:r>
              <a:rPr lang="en-US" dirty="0"/>
              <a:t>https://news.gallup.com/poll/351500/how-many-americans-have-will.aspx</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37" name="Google Shape;13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Explique el propósito del plan de estudios en su conjunto.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Haga la pregunta que aparece en la diapositiva y genere una discusión.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Aunque no aparece en la encuesta sobre las razones por las que las personas no tienen un testamento, cuando se conversa de manera informal sobre establecer uno, muchas personas mencionan que les preocupa que, si escriben un testamento, es como si estuvieran invitando a su propia muerte. A muchas personas no les resulta cómodo hablar sobre la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Ayudar a las personas a replantear el tema de la muerte puede ser muy poderoso. Una vez que la audiencia comparta sus ideas, puede preguntar sobre los aspectos positivos de hablar de la muerte, incluyendo que nos ayuda a vivir más plenamente.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Esta cita de Mr. Rogers se utiliza en una escena de la película A </a:t>
            </a:r>
            <a:r>
              <a:rPr lang="es-ES" dirty="0" err="1"/>
              <a:t>Beautiful</a:t>
            </a:r>
            <a:r>
              <a:rPr lang="es-ES" dirty="0"/>
              <a:t> Day in </a:t>
            </a:r>
            <a:r>
              <a:rPr lang="es-ES" dirty="0" err="1"/>
              <a:t>the</a:t>
            </a:r>
            <a:r>
              <a:rPr lang="es-ES" dirty="0"/>
              <a:t> </a:t>
            </a:r>
            <a:r>
              <a:rPr lang="es-ES" dirty="0" err="1"/>
              <a:t>Neighborhood</a:t>
            </a:r>
            <a:r>
              <a:rPr lang="es-ES" dirty="0"/>
              <a:t>, basada en su vida.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Discusión:</a:t>
            </a:r>
          </a:p>
          <a:p>
            <a:pPr marL="0" lvl="0" indent="0" algn="l" rtl="0">
              <a:lnSpc>
                <a:spcPct val="100000"/>
              </a:lnSpc>
              <a:spcBef>
                <a:spcPts val="0"/>
              </a:spcBef>
              <a:spcAft>
                <a:spcPts val="0"/>
              </a:spcAft>
              <a:buSzPts val="1100"/>
              <a:buNone/>
            </a:pPr>
            <a:r>
              <a:rPr lang="es-ES" dirty="0"/>
              <a:t>¿Qué piensa sobre esta cita en relación con la planificación patrimonial?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br>
              <a:rPr lang="es-ES" dirty="0"/>
            </a:br>
            <a:endParaRPr lang="es-ES" dirty="0"/>
          </a:p>
          <a:p>
            <a:pPr marL="158750" indent="0">
              <a:buNone/>
            </a:pPr>
            <a:r>
              <a:rPr lang="es-ES" b="1" dirty="0"/>
              <a:t>Instrucción:</a:t>
            </a:r>
            <a:br>
              <a:rPr lang="es-ES" dirty="0"/>
            </a:br>
            <a:r>
              <a:rPr lang="es-ES" dirty="0" err="1"/>
              <a:t>The</a:t>
            </a:r>
            <a:r>
              <a:rPr lang="es-ES" dirty="0"/>
              <a:t> </a:t>
            </a:r>
            <a:r>
              <a:rPr lang="es-ES" dirty="0" err="1"/>
              <a:t>Conversation</a:t>
            </a:r>
            <a:r>
              <a:rPr lang="es-ES" dirty="0"/>
              <a:t> Project ofrece puntos de conversación y hojas de trabajo para ayudar a las familias a tener conversaciones difíciles.</a:t>
            </a:r>
          </a:p>
          <a:p>
            <a:pPr marL="158750" indent="0">
              <a:buNone/>
            </a:pPr>
            <a:endParaRPr lang="es-ES" b="1" dirty="0"/>
          </a:p>
          <a:p>
            <a:pPr marL="158750" indent="0">
              <a:buNone/>
            </a:pPr>
            <a:r>
              <a:rPr lang="es-ES" b="1" dirty="0"/>
              <a:t>Tiempo:</a:t>
            </a:r>
            <a:r>
              <a:rPr lang="es-ES" dirty="0"/>
              <a:t> 2 minutos</a:t>
            </a:r>
          </a:p>
          <a:p>
            <a:pPr marL="158750" indent="0">
              <a:buNone/>
            </a:pPr>
            <a:endParaRPr lang="es-ES" b="1" dirty="0"/>
          </a:p>
          <a:p>
            <a:pPr marL="158750" indent="0">
              <a:buNone/>
            </a:pPr>
            <a:r>
              <a:rPr lang="es-ES" b="1" dirty="0"/>
              <a:t>Materiales:</a:t>
            </a:r>
            <a:r>
              <a:rPr lang="es-ES" dirty="0"/>
              <a:t> Ninguno</a:t>
            </a:r>
          </a:p>
          <a:p>
            <a:pPr marL="158750" indent="0">
              <a:buNone/>
            </a:pPr>
            <a:endParaRPr lang="es-ES" b="1" dirty="0"/>
          </a:p>
          <a:p>
            <a:pPr marL="158750" indent="0">
              <a:buNone/>
            </a:pPr>
            <a:r>
              <a:rPr lang="es-ES" b="1" dirty="0"/>
              <a:t>Material de apoyo:</a:t>
            </a:r>
            <a:r>
              <a:rPr lang="es-ES" dirty="0"/>
              <a:t> Ninguno</a:t>
            </a:r>
          </a:p>
          <a:p>
            <a:pPr marL="158750" indent="0">
              <a:buNone/>
            </a:pPr>
            <a:endParaRPr lang="es-ES" b="1" dirty="0"/>
          </a:p>
          <a:p>
            <a:pPr marL="158750" indent="0">
              <a:buNone/>
            </a:pPr>
            <a:r>
              <a:rPr lang="es-ES" b="1" dirty="0"/>
              <a:t>Contexto:</a:t>
            </a:r>
            <a:br>
              <a:rPr lang="es-ES" dirty="0"/>
            </a:br>
            <a:endParaRPr lang="es-ES" dirty="0"/>
          </a:p>
          <a:p>
            <a:pPr marL="158750" indent="0">
              <a:buNone/>
            </a:pPr>
            <a:r>
              <a:rPr lang="es-ES" dirty="0"/>
              <a:t>“Las relaciones son el principal desafío que enfrentan las familias agrícolas. Los participantes señalaron con frecuencia que muchos programas enseñan estrategias de gestión y planificación, pero pocos se enfocan en la comunicación y la dinámica familiar. Tratar a los miembros de la familia de manera justa y equitativa, manejar a los herederos que no trabajan en la finca y abordar las relaciones políticas suelen ser los mayores obstáculos que enfrentan las familias agrícolas al elaborar planes patrimoniales.”</a:t>
            </a:r>
          </a:p>
          <a:p>
            <a:pPr marL="158750" indent="0">
              <a:buNone/>
            </a:pPr>
            <a:endParaRPr lang="es-ES" dirty="0"/>
          </a:p>
          <a:p>
            <a:pPr marL="158750" indent="0">
              <a:buNone/>
            </a:pPr>
            <a:r>
              <a:rPr lang="es-ES" dirty="0" err="1"/>
              <a:t>Hogge</a:t>
            </a:r>
            <a:r>
              <a:rPr lang="es-ES" dirty="0"/>
              <a:t>, J., </a:t>
            </a:r>
            <a:r>
              <a:rPr lang="es-ES" dirty="0" err="1"/>
              <a:t>Eborn</a:t>
            </a:r>
            <a:r>
              <a:rPr lang="es-ES" dirty="0"/>
              <a:t>, B., </a:t>
            </a:r>
            <a:r>
              <a:rPr lang="es-ES" dirty="0" err="1"/>
              <a:t>Packham</a:t>
            </a:r>
            <a:r>
              <a:rPr lang="es-ES" dirty="0"/>
              <a:t>, J., Findlay, R., &amp; Harrison, S. (2017). </a:t>
            </a:r>
            <a:r>
              <a:rPr lang="es-ES" i="1" dirty="0" err="1"/>
              <a:t>Multiyear</a:t>
            </a:r>
            <a:r>
              <a:rPr lang="es-ES" i="1" dirty="0"/>
              <a:t> </a:t>
            </a:r>
            <a:r>
              <a:rPr lang="es-ES" i="1" dirty="0" err="1"/>
              <a:t>Succession</a:t>
            </a:r>
            <a:r>
              <a:rPr lang="es-ES" i="1" dirty="0"/>
              <a:t> and Estate </a:t>
            </a:r>
            <a:r>
              <a:rPr lang="es-ES" i="1" dirty="0" err="1"/>
              <a:t>Planning</a:t>
            </a:r>
            <a:r>
              <a:rPr lang="es-ES" i="1" dirty="0"/>
              <a:t> </a:t>
            </a:r>
            <a:r>
              <a:rPr lang="es-ES" i="1" dirty="0" err="1"/>
              <a:t>for</a:t>
            </a:r>
            <a:r>
              <a:rPr lang="es-ES" i="1" dirty="0"/>
              <a:t> Farm and </a:t>
            </a:r>
            <a:r>
              <a:rPr lang="es-ES" i="1" dirty="0" err="1"/>
              <a:t>Ranch</a:t>
            </a:r>
            <a:r>
              <a:rPr lang="es-ES" i="1" dirty="0"/>
              <a:t> </a:t>
            </a:r>
            <a:r>
              <a:rPr lang="es-ES" i="1" dirty="0" err="1"/>
              <a:t>Families</a:t>
            </a:r>
            <a:r>
              <a:rPr lang="es-ES" dirty="0"/>
              <a:t>. </a:t>
            </a:r>
            <a:r>
              <a:rPr lang="es-ES" dirty="0" err="1"/>
              <a:t>Journal</a:t>
            </a:r>
            <a:r>
              <a:rPr lang="es-ES" dirty="0"/>
              <a:t> of Extension, 55(4), Artículo 19. </a:t>
            </a:r>
            <a:r>
              <a:rPr lang="es-ES" dirty="0">
                <a:hlinkClick r:id="rId3"/>
              </a:rPr>
              <a:t>https://tigerprints.clemson.edu/joe/vol55/iss4/19</a:t>
            </a:r>
            <a:endParaRPr lang="es-ES" dirty="0"/>
          </a:p>
          <a:p>
            <a:endParaRPr lang="es-ES" b="1" dirty="0"/>
          </a:p>
          <a:p>
            <a:pPr marL="158750" indent="0">
              <a:buNone/>
            </a:pPr>
            <a:r>
              <a:rPr lang="es-ES" b="1" dirty="0" err="1"/>
              <a:t>The</a:t>
            </a:r>
            <a:r>
              <a:rPr lang="es-ES" b="1" dirty="0"/>
              <a:t> </a:t>
            </a:r>
            <a:r>
              <a:rPr lang="es-ES" b="1" dirty="0" err="1"/>
              <a:t>Conversation</a:t>
            </a:r>
            <a:r>
              <a:rPr lang="es-ES" b="1" dirty="0"/>
              <a:t> Project:</a:t>
            </a:r>
            <a:r>
              <a:rPr lang="es-ES" dirty="0"/>
              <a:t> </a:t>
            </a:r>
            <a:r>
              <a:rPr lang="es-ES" dirty="0">
                <a:hlinkClick r:id="rId4"/>
              </a:rPr>
              <a:t>https://theconversationproject.org/</a:t>
            </a:r>
            <a:endParaRPr lang="es-ES" dirty="0"/>
          </a:p>
          <a:p>
            <a:endParaRPr lang="es-E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s-ES" sz="1100" b="1" dirty="0">
                <a:latin typeface="Avenir"/>
                <a:ea typeface="Avenir"/>
                <a:cs typeface="Avenir"/>
                <a:sym typeface="Avenir"/>
              </a:rPr>
              <a:t>Instrucciones:</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Hay algunos términos comunes que escuchará durante esta capacitación. Veamos quién puede adivinar su significado. Vamos a jugar un ejercicio de vocabulario llamado “¿Cuál es mi significado?”</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Prepare un ejercicio de vocabulario que relacione términos con sus definiciones, pidiendo a los participantes que completen los espacios en blanco con el término correcto. Los asistentes pueden trabajar de manera independiente o en grupos. Dé a los participantes 5 a 10 minutos para llenar los espacios en blanco con el término que coincida con cada definición.</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Después de que todos terminen, dedique 10 a 15 minutos a revisar los términos y definiciones con el grupo, pidiendo al azar a diferentes personas que compartan su respuesta para cada espacio en blanco. </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Comente las diferencias entre definiciones similares, ya que los términos están agrupados con ese propósito. Los asistentes pueden llevarse las hojas completas como referencia para capacitaciones futuras.</a:t>
            </a:r>
            <a:endParaRPr sz="1100" dirty="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Tiempo total: </a:t>
            </a:r>
            <a:r>
              <a:rPr lang="es-ES" sz="1100" dirty="0">
                <a:latin typeface="Avenir"/>
                <a:ea typeface="Avenir"/>
                <a:cs typeface="Avenir"/>
                <a:sym typeface="Avenir"/>
              </a:rPr>
              <a:t>20 minutos</a:t>
            </a:r>
          </a:p>
          <a:p>
            <a:pPr marL="0" lvl="0" indent="0" algn="l" rtl="0">
              <a:lnSpc>
                <a:spcPct val="100000"/>
              </a:lnSpc>
              <a:spcBef>
                <a:spcPts val="0"/>
              </a:spcBef>
              <a:spcAft>
                <a:spcPts val="0"/>
              </a:spcAft>
              <a:buSzPts val="1100"/>
              <a:buNone/>
            </a:pPr>
            <a:endParaRPr lang="es-ES"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Materiales: </a:t>
            </a:r>
            <a:r>
              <a:rPr lang="es-ES" sz="1100" dirty="0">
                <a:latin typeface="Avenir"/>
                <a:ea typeface="Avenir"/>
                <a:cs typeface="Avenir"/>
                <a:sym typeface="Avenir"/>
              </a:rPr>
              <a:t>Hojas de vocabulario con espacios en blanco y lápices/plumas</a:t>
            </a:r>
          </a:p>
          <a:p>
            <a:pPr marL="0" lvl="0" indent="0" algn="l" rtl="0">
              <a:lnSpc>
                <a:spcPct val="100000"/>
              </a:lnSpc>
              <a:spcBef>
                <a:spcPts val="0"/>
              </a:spcBef>
              <a:spcAft>
                <a:spcPts val="0"/>
              </a:spcAft>
              <a:buSzPts val="1100"/>
              <a:buNone/>
            </a:pPr>
            <a:endParaRPr lang="es-ES"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Material de apoyo</a:t>
            </a:r>
            <a:r>
              <a:rPr lang="es-ES" sz="1100" dirty="0">
                <a:latin typeface="Avenir"/>
                <a:ea typeface="Avenir"/>
                <a:cs typeface="Avenir"/>
                <a:sym typeface="Avenir"/>
              </a:rPr>
              <a:t>: Definiciones y términos clave</a:t>
            </a:r>
          </a:p>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164592" marR="0" lvl="1" indent="-164592" algn="l" rtl="0">
              <a:lnSpc>
                <a:spcPct val="100000"/>
              </a:lnSpc>
              <a:spcBef>
                <a:spcPts val="0"/>
              </a:spcBef>
              <a:spcAft>
                <a:spcPts val="0"/>
              </a:spcAft>
              <a:buSzPts val="1100"/>
              <a:buFont typeface="Arial"/>
              <a:buNone/>
            </a:pPr>
            <a:r>
              <a:rPr lang="es-ES" sz="1100" b="1" dirty="0">
                <a:latin typeface="Calibri"/>
                <a:ea typeface="Calibri"/>
                <a:cs typeface="Calibri"/>
                <a:sym typeface="Calibri"/>
              </a:rPr>
              <a:t>Ideas virtuales para el juego “¿Cuál es mi significado?”</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err="1">
                <a:latin typeface="Calibri"/>
                <a:ea typeface="Calibri"/>
                <a:cs typeface="Calibri"/>
                <a:sym typeface="Calibri"/>
              </a:rPr>
              <a:t>Quizlet</a:t>
            </a:r>
            <a:r>
              <a:rPr lang="es-ES" sz="1100" b="1" dirty="0">
                <a:latin typeface="Calibri"/>
                <a:ea typeface="Calibri"/>
                <a:cs typeface="Calibri"/>
                <a:sym typeface="Calibri"/>
              </a:rPr>
              <a:t>: </a:t>
            </a:r>
            <a:r>
              <a:rPr lang="es-ES" sz="1100" dirty="0">
                <a:latin typeface="Calibri"/>
                <a:ea typeface="Calibri"/>
                <a:cs typeface="Calibri"/>
                <a:sym typeface="Calibri"/>
              </a:rPr>
              <a:t>Use tarjetas didácticas y cuestionarios en línea para aprender los términos.</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err="1">
                <a:latin typeface="Calibri"/>
                <a:ea typeface="Calibri"/>
                <a:cs typeface="Calibri"/>
                <a:sym typeface="Calibri"/>
              </a:rPr>
              <a:t>Jamboard</a:t>
            </a:r>
            <a:r>
              <a:rPr lang="es-ES" sz="1100" b="1" dirty="0">
                <a:latin typeface="Calibri"/>
                <a:ea typeface="Calibri"/>
                <a:cs typeface="Calibri"/>
                <a:sym typeface="Calibri"/>
              </a:rPr>
              <a:t>: </a:t>
            </a:r>
            <a:r>
              <a:rPr lang="es-ES" sz="1100" dirty="0">
                <a:latin typeface="Calibri"/>
                <a:ea typeface="Calibri"/>
                <a:cs typeface="Calibri"/>
                <a:sym typeface="Calibri"/>
              </a:rPr>
              <a:t>Escriba los términos y definiciones en notas adhesivas y los participantes trabajan en grupo para emparejarlos.</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a:latin typeface="Calibri"/>
                <a:ea typeface="Calibri"/>
                <a:cs typeface="Calibri"/>
                <a:sym typeface="Calibri"/>
              </a:rPr>
              <a:t>	</a:t>
            </a:r>
            <a:r>
              <a:rPr lang="es-ES" sz="1100" b="1" dirty="0" err="1">
                <a:latin typeface="Calibri"/>
                <a:ea typeface="Calibri"/>
                <a:cs typeface="Calibri"/>
                <a:sym typeface="Calibri"/>
              </a:rPr>
              <a:t>Flippity</a:t>
            </a:r>
            <a:r>
              <a:rPr lang="es-ES" sz="1100" b="1" dirty="0">
                <a:latin typeface="Calibri"/>
                <a:ea typeface="Calibri"/>
                <a:cs typeface="Calibri"/>
                <a:sym typeface="Calibri"/>
              </a:rPr>
              <a:t>: </a:t>
            </a:r>
            <a:r>
              <a:rPr lang="es-ES" sz="1100" dirty="0">
                <a:latin typeface="Calibri"/>
                <a:ea typeface="Calibri"/>
                <a:cs typeface="Calibri"/>
                <a:sym typeface="Calibri"/>
              </a:rPr>
              <a:t>Permite crear juegos en línea para facilitar cuestionarios de vocabulario.</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lang="en-U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Actividad alternativa</a:t>
            </a: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Instrucciones: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0" dirty="0">
                <a:latin typeface="Calibri"/>
                <a:ea typeface="Calibri"/>
                <a:cs typeface="Calibri"/>
                <a:sym typeface="Calibri"/>
              </a:rPr>
              <a:t>Hay algunos términos comunes que han escuchado durante esta capacitación. Veamos quién recuerda su significado. Vamos a jugar un juego de cartas titulado </a:t>
            </a:r>
            <a:r>
              <a:rPr lang="es-ES" sz="1100" b="1" dirty="0">
                <a:latin typeface="Calibri"/>
                <a:ea typeface="Calibri"/>
                <a:cs typeface="Calibri"/>
                <a:sym typeface="Calibri"/>
              </a:rPr>
              <a:t>“¿Cuál es mi significado?”</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Prepare tarjetas antes de la capacitación (imprima una plantilla en cartulina y córtela para crear la baraja).</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Pida a los participantes que seleccionen una tarjeta del montón y la coloquen boca abajo sobre la mesa.</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Repase los términos más comunes con el grupo.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Pida un voluntario para iniciar el juego.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El voluntario leerá su término y dirá al grupo su significado.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Para finalizar el juego, todos voltean sus tarjetas y responden si conocen y entienden el significado del término que les tocó.</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Tiempo: </a:t>
            </a:r>
            <a:r>
              <a:rPr lang="es-ES" sz="1100" b="0" dirty="0">
                <a:latin typeface="Calibri"/>
                <a:ea typeface="Calibri"/>
                <a:cs typeface="Calibri"/>
                <a:sym typeface="Calibri"/>
              </a:rPr>
              <a:t>10 minutos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Materiales: </a:t>
            </a:r>
            <a:r>
              <a:rPr lang="es-ES" sz="1100" b="0" dirty="0">
                <a:latin typeface="Calibri"/>
                <a:ea typeface="Calibri"/>
                <a:cs typeface="Calibri"/>
                <a:sym typeface="Calibri"/>
              </a:rPr>
              <a:t>Baraja de tarjetas con términos y significados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 de apoyo: </a:t>
            </a:r>
            <a:r>
              <a:rPr lang="es-ES" sz="1100" b="0" dirty="0">
                <a:latin typeface="Calibri"/>
                <a:ea typeface="Calibri"/>
                <a:cs typeface="Calibri"/>
                <a:sym typeface="Calibri"/>
              </a:rPr>
              <a:t>Definiciones y términos clave</a:t>
            </a:r>
            <a:endParaRPr lang="en-US" sz="1100" b="0" dirty="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5" name="Google Shape;2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Este es un separador de sección para introducir el siguiente tema.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La mayoría de las personas cuidan de sus bienes mientras viven, pero muchas de ellas no hacen planes para su administración después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 pesar de su preocupación por la familia, los amigos y la propiedad durante su vida, no brindan orientación cuando más se necesita: cuando ya no están presentes para tomar decisiones.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es el estado quien decide cómo se distribuirán sus pertenencias. Por ello, todos deberían considerar tener un plan patrimonial o sucesorio.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Fuente</a:t>
            </a:r>
            <a:r>
              <a:rPr lang="es-ES" dirty="0"/>
              <a:t>:</a:t>
            </a:r>
            <a:r>
              <a:rPr lang="en-US" dirty="0"/>
              <a:t>https://www.investopedia.com/terms/e/estateplanning.asp</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nota importante ayuda a establecer por qué se necesita esta educación. Nadie quiere que el estado sea quien tome la decisión final sobre cómo se divide su patrimonio después de su fallecimiento.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dirty="0"/>
              <a:t>Explique estas definiciones y las diferencias clave entre un testamento en vida (living </a:t>
            </a:r>
            <a:r>
              <a:rPr lang="es-ES" dirty="0" err="1"/>
              <a:t>will</a:t>
            </a:r>
            <a:r>
              <a:rPr lang="es-ES" dirty="0"/>
              <a:t>) y un testamento simple o testamento final </a:t>
            </a:r>
            <a:r>
              <a:rPr lang="es-ES" b="1" i="1" dirty="0"/>
              <a:t>(</a:t>
            </a:r>
            <a:r>
              <a:rPr lang="es-ES" b="1" i="1" dirty="0" err="1"/>
              <a:t>last</a:t>
            </a:r>
            <a:r>
              <a:rPr lang="es-ES" b="1" i="1" dirty="0"/>
              <a:t> </a:t>
            </a:r>
            <a:r>
              <a:rPr lang="es-ES" b="1" i="1" dirty="0" err="1"/>
              <a:t>will</a:t>
            </a:r>
            <a:r>
              <a:rPr lang="es-ES" b="1" i="1" dirty="0"/>
              <a:t> and </a:t>
            </a:r>
            <a:r>
              <a:rPr lang="es-ES" b="1" i="1" dirty="0" err="1"/>
              <a:t>testament</a:t>
            </a:r>
            <a:r>
              <a:rPr lang="es-ES" b="1" i="1" dirty="0"/>
              <a:t>).</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Fuente:</a:t>
            </a:r>
            <a:endParaRPr lang="en-US" b="1" dirty="0"/>
          </a:p>
          <a:p>
            <a:pPr marL="0" marR="0" lvl="0" indent="0" algn="l" rtl="0">
              <a:lnSpc>
                <a:spcPct val="100000"/>
              </a:lnSpc>
              <a:spcBef>
                <a:spcPts val="0"/>
              </a:spcBef>
              <a:spcAft>
                <a:spcPts val="0"/>
              </a:spcAft>
              <a:buClr>
                <a:srgbClr val="000000"/>
              </a:buClr>
              <a:buSzPts val="1100"/>
              <a:buFont typeface="Arial"/>
              <a:buNone/>
            </a:pPr>
            <a:r>
              <a:rPr lang="en-US" u="sng" dirty="0">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lang="en-US" dirty="0">
              <a:solidFill>
                <a:schemeClr val="accent2"/>
              </a:solidFill>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Instrucciones:</a:t>
            </a: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Revise la definición de un testamento hológrafo. Los testamentos hológrafos no son reconocidos en algunos estados. En los estados que sí permiten este tipo de documento, el testamento debe cumplir requisitos mínimos, como demostrar que la persona que lo otorgó lo escribió de su puño y letra y que tenía la capacidad mental para hacerlo.</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Este tipo de testamento puede retrasar el proceso y también puede afectar otros beneficios. </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Recomendamos encarecidamente que los instructores no sugieran a nadie el uso de testamentos hológrafos. Son altamente vulnerables a impugnaciones y no son válidos en muchos estados.</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Tiempo</a:t>
            </a:r>
            <a:r>
              <a:rPr lang="es-ES" sz="1050" dirty="0">
                <a:solidFill>
                  <a:srgbClr val="3C4043"/>
                </a:solidFill>
                <a:highlight>
                  <a:srgbClr val="FFFFFF"/>
                </a:highlight>
                <a:latin typeface="Roboto"/>
                <a:ea typeface="Roboto"/>
                <a:cs typeface="Roboto"/>
                <a:sym typeface="Roboto"/>
              </a:rPr>
              <a:t>: 5 minutos</a:t>
            </a:r>
          </a:p>
          <a:p>
            <a:pPr marL="0" lvl="0" indent="0" algn="l" rtl="0">
              <a:lnSpc>
                <a:spcPct val="100000"/>
              </a:lnSpc>
              <a:spcBef>
                <a:spcPts val="0"/>
              </a:spcBef>
              <a:spcAft>
                <a:spcPts val="0"/>
              </a:spcAft>
              <a:buSzPts val="1100"/>
              <a:buNone/>
            </a:pPr>
            <a:endParaRPr lang="es-ES" sz="1050" b="1"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Materiales</a:t>
            </a:r>
            <a:r>
              <a:rPr lang="es-ES" sz="1050" dirty="0">
                <a:solidFill>
                  <a:srgbClr val="3C4043"/>
                </a:solidFill>
                <a:highlight>
                  <a:srgbClr val="FFFFFF"/>
                </a:highlight>
                <a:latin typeface="Roboto"/>
                <a:ea typeface="Roboto"/>
                <a:cs typeface="Roboto"/>
                <a:sym typeface="Roboto"/>
              </a:rPr>
              <a:t>: Ninguno</a:t>
            </a:r>
          </a:p>
          <a:p>
            <a:pPr marL="0" lvl="0" indent="0" algn="l" rtl="0">
              <a:lnSpc>
                <a:spcPct val="100000"/>
              </a:lnSpc>
              <a:spcBef>
                <a:spcPts val="0"/>
              </a:spcBef>
              <a:spcAft>
                <a:spcPts val="0"/>
              </a:spcAft>
              <a:buSzPts val="1100"/>
              <a:buNone/>
            </a:pPr>
            <a:endParaRPr lang="es-ES" sz="1050" b="1"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Material de apoyo</a:t>
            </a:r>
            <a:r>
              <a:rPr lang="es-ES" sz="1050" dirty="0">
                <a:solidFill>
                  <a:srgbClr val="3C4043"/>
                </a:solidFill>
                <a:highlight>
                  <a:srgbClr val="FFFFFF"/>
                </a:highlight>
                <a:latin typeface="Roboto"/>
                <a:ea typeface="Roboto"/>
                <a:cs typeface="Roboto"/>
                <a:sym typeface="Roboto"/>
              </a:rPr>
              <a:t>: Ninguno</a:t>
            </a: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1" name="Google Shape;3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48641" lvl="1" indent="0" algn="l" rtl="0">
              <a:lnSpc>
                <a:spcPct val="100000"/>
              </a:lnSpc>
              <a:spcBef>
                <a:spcPts val="0"/>
              </a:spcBef>
              <a:spcAft>
                <a:spcPts val="0"/>
              </a:spcAft>
              <a:buSzPts val="1100"/>
              <a:buFont typeface="Arial"/>
              <a:buNone/>
            </a:pPr>
            <a:r>
              <a:rPr lang="es-ES" b="1" dirty="0"/>
              <a:t>Instrucciones:</a:t>
            </a:r>
          </a:p>
          <a:p>
            <a:pPr marL="548641" lvl="1" indent="0" algn="l" rtl="0">
              <a:lnSpc>
                <a:spcPct val="100000"/>
              </a:lnSpc>
              <a:spcBef>
                <a:spcPts val="0"/>
              </a:spcBef>
              <a:spcAft>
                <a:spcPts val="0"/>
              </a:spcAft>
              <a:buSzPts val="1100"/>
              <a:buFont typeface="Arial"/>
              <a:buNone/>
            </a:pPr>
            <a:r>
              <a:rPr lang="es-ES" dirty="0"/>
              <a:t>Revise estos posibles beneficios de tener un testamento.</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Tiempo: </a:t>
            </a:r>
            <a:r>
              <a:rPr lang="es-ES" dirty="0"/>
              <a:t>5 minutos</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Materiales: </a:t>
            </a:r>
            <a:r>
              <a:rPr lang="es-ES" dirty="0"/>
              <a:t>Ninguno</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Material de apoyo</a:t>
            </a:r>
            <a:r>
              <a:rPr lang="es-ES" dirty="0"/>
              <a:t>: Ninguno</a:t>
            </a:r>
            <a:endParaRPr lang="en-US" dirty="0"/>
          </a:p>
          <a:p>
            <a:pPr marL="731520" lvl="1" indent="-182879" algn="l" rtl="0">
              <a:lnSpc>
                <a:spcPct val="100000"/>
              </a:lnSpc>
              <a:spcBef>
                <a:spcPts val="0"/>
              </a:spcBef>
              <a:spcAft>
                <a:spcPts val="0"/>
              </a:spcAft>
              <a:buSzPts val="1100"/>
              <a:buFont typeface="Arial"/>
              <a:buChar char="•"/>
            </a:pPr>
            <a:endParaRPr lang="en-US" dirty="0"/>
          </a:p>
          <a:p>
            <a:pPr marL="548641" lvl="1" indent="0" algn="l" rtl="0">
              <a:lnSpc>
                <a:spcPct val="100000"/>
              </a:lnSpc>
              <a:spcBef>
                <a:spcPts val="0"/>
              </a:spcBef>
              <a:spcAft>
                <a:spcPts val="0"/>
              </a:spcAft>
              <a:buSzPts val="1100"/>
              <a:buFont typeface="Arial"/>
              <a:buNone/>
            </a:pPr>
            <a:r>
              <a:rPr lang="en-US" b="1" dirty="0"/>
              <a:t>Fuente:</a:t>
            </a:r>
          </a:p>
          <a:p>
            <a:pPr marL="731520" lvl="1" indent="-182879" algn="l" rtl="0">
              <a:lnSpc>
                <a:spcPct val="100000"/>
              </a:lnSpc>
              <a:spcBef>
                <a:spcPts val="0"/>
              </a:spcBef>
              <a:spcAft>
                <a:spcPts val="0"/>
              </a:spcAft>
              <a:buSzPts val="1100"/>
              <a:buFont typeface="Arial"/>
              <a:buChar char="•"/>
            </a:pPr>
            <a:endParaRPr lang="en-US" dirty="0"/>
          </a:p>
          <a:p>
            <a:pPr marL="731520" lvl="1" indent="-182879" algn="l" rtl="0">
              <a:lnSpc>
                <a:spcPct val="100000"/>
              </a:lnSpc>
              <a:spcBef>
                <a:spcPts val="0"/>
              </a:spcBef>
              <a:spcAft>
                <a:spcPts val="0"/>
              </a:spcAft>
              <a:buSzPts val="1100"/>
              <a:buFont typeface="Arial"/>
              <a:buChar char="•"/>
            </a:pPr>
            <a:r>
              <a:rPr lang="en-US" dirty="0"/>
              <a:t>http://extension.msstate.edu/publications/publications/planning-your-estate-part-2-where-theres-will-theres-way</a:t>
            </a:r>
            <a:endParaRPr dirty="0"/>
          </a:p>
          <a:p>
            <a:pPr marL="731520" lvl="1" indent="-182879" algn="l" rtl="0">
              <a:lnSpc>
                <a:spcPct val="100000"/>
              </a:lnSpc>
              <a:spcBef>
                <a:spcPts val="0"/>
              </a:spcBef>
              <a:spcAft>
                <a:spcPts val="0"/>
              </a:spcAft>
              <a:buSzPts val="1100"/>
              <a:buFont typeface="Arial"/>
              <a:buChar char="•"/>
            </a:pPr>
            <a:r>
              <a:rPr lang="en-US" dirty="0"/>
              <a:t>https://www.investopedia.com/articles/pf/07/estate_plan_checklist.asp</a:t>
            </a:r>
            <a:endParaRPr dirty="0"/>
          </a:p>
          <a:p>
            <a:pPr marL="457200" lvl="0" indent="-22860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4" name="Google Shape;3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s-ES" b="1" dirty="0"/>
              <a:t>Instrucciones:</a:t>
            </a:r>
          </a:p>
          <a:p>
            <a:pPr marL="0" lvl="0" indent="0" algn="l" rtl="0">
              <a:lnSpc>
                <a:spcPct val="100000"/>
              </a:lnSpc>
              <a:spcBef>
                <a:spcPts val="0"/>
              </a:spcBef>
              <a:spcAft>
                <a:spcPts val="0"/>
              </a:spcAft>
              <a:buClr>
                <a:schemeClr val="dk1"/>
              </a:buClr>
              <a:buSzPts val="1200"/>
              <a:buNone/>
            </a:pPr>
            <a:r>
              <a:rPr lang="es-ES" dirty="0"/>
              <a:t>Esta diapositiva describe el proceso para validar un testamento. También explica las situaciones en las que es probable que se requiera el proceso de legalización </a:t>
            </a:r>
            <a:r>
              <a:rPr lang="es-ES" b="1" i="1" dirty="0"/>
              <a:t>(</a:t>
            </a:r>
            <a:r>
              <a:rPr lang="es-ES" b="1" i="1" dirty="0" err="1"/>
              <a:t>probate</a:t>
            </a:r>
            <a:r>
              <a:rPr lang="es-ES" b="1" i="1" dirty="0"/>
              <a:t>). </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dirty="0"/>
              <a:t>Cada estado tiene un proceso específico para la administración o sucesión de bienes. Algunos estados archivan copias de los testamentos legalizados en los registros de propiedad. </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dirty="0"/>
              <a:t>Otros estados requieren que el albacea o administrador presente una escritura en nombre del patrimonio.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Tiempo: </a:t>
            </a:r>
            <a:r>
              <a:rPr lang="es-ES" dirty="0"/>
              <a:t>3 minutos</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Materiales: </a:t>
            </a:r>
            <a:r>
              <a:rPr lang="es-ES" dirty="0"/>
              <a:t>Ninguno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 de apoyo: </a:t>
            </a:r>
            <a:r>
              <a:rPr lang="es-ES" dirty="0"/>
              <a:t>Ninguno</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Esta diapositiva destaca las organizaciones asociadas que han trabajado en conjunto para desarrollar los materiales y ofrecer las capacitaciones.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Este material fue desarrollado, y la capacitación para instructores fue proporcionada, en colaboración con el </a:t>
            </a:r>
            <a:r>
              <a:rPr lang="es-ES" dirty="0" err="1"/>
              <a:t>National</a:t>
            </a:r>
            <a:r>
              <a:rPr lang="es-ES" dirty="0"/>
              <a:t> </a:t>
            </a:r>
            <a:r>
              <a:rPr lang="es-ES" dirty="0" err="1"/>
              <a:t>Policy</a:t>
            </a:r>
            <a:r>
              <a:rPr lang="es-ES" dirty="0"/>
              <a:t> </a:t>
            </a:r>
            <a:r>
              <a:rPr lang="es-ES" dirty="0" err="1"/>
              <a:t>Research</a:t>
            </a:r>
            <a:r>
              <a:rPr lang="es-ES" dirty="0"/>
              <a:t> Center de la Universidad Estatal de </a:t>
            </a:r>
            <a:r>
              <a:rPr lang="es-ES" dirty="0" err="1"/>
              <a:t>Alcorn</a:t>
            </a:r>
            <a:r>
              <a:rPr lang="es-ES" dirty="0"/>
              <a:t>, el </a:t>
            </a:r>
            <a:r>
              <a:rPr lang="es-ES" dirty="0" err="1"/>
              <a:t>Southern</a:t>
            </a:r>
            <a:r>
              <a:rPr lang="es-ES" dirty="0"/>
              <a:t> Extension </a:t>
            </a:r>
            <a:r>
              <a:rPr lang="es-ES" dirty="0" err="1"/>
              <a:t>Risk</a:t>
            </a:r>
            <a:r>
              <a:rPr lang="es-ES" dirty="0"/>
              <a:t> Management </a:t>
            </a:r>
            <a:r>
              <a:rPr lang="es-ES" dirty="0" err="1"/>
              <a:t>Education</a:t>
            </a:r>
            <a:r>
              <a:rPr lang="es-ES" dirty="0"/>
              <a:t> Center y el </a:t>
            </a:r>
            <a:r>
              <a:rPr lang="es-ES" dirty="0" err="1"/>
              <a:t>Southern</a:t>
            </a:r>
            <a:r>
              <a:rPr lang="es-ES" dirty="0"/>
              <a:t> Rural </a:t>
            </a:r>
            <a:r>
              <a:rPr lang="es-ES" dirty="0" err="1"/>
              <a:t>Development</a:t>
            </a:r>
            <a:r>
              <a:rPr lang="es-ES" dirty="0"/>
              <a:t> Center, alojado en la Universidad Estatal de Mississippi, con financiamiento parcial del USDA.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s-ES" b="1" dirty="0"/>
              <a:t>Instrucciones:</a:t>
            </a:r>
          </a:p>
          <a:p>
            <a:pPr marL="0" lvl="0" indent="0" algn="l" rtl="0">
              <a:lnSpc>
                <a:spcPct val="100000"/>
              </a:lnSpc>
              <a:spcBef>
                <a:spcPts val="0"/>
              </a:spcBef>
              <a:spcAft>
                <a:spcPts val="0"/>
              </a:spcAft>
              <a:buClr>
                <a:schemeClr val="dk1"/>
              </a:buClr>
              <a:buSzPts val="1200"/>
              <a:buNone/>
            </a:pPr>
            <a:r>
              <a:rPr lang="es-ES" dirty="0"/>
              <a:t>Comente los puntos en la diapositiva que pueden hacer que un testamento sea considerado inválido.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Tiempo: </a:t>
            </a:r>
            <a:r>
              <a:rPr lang="es-ES" dirty="0"/>
              <a:t>3 minutos</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Materiales: </a:t>
            </a:r>
            <a:r>
              <a:rPr lang="es-ES" dirty="0"/>
              <a:t>Ninguno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 de apoyo: </a:t>
            </a:r>
            <a:r>
              <a:rPr lang="es-ES" dirty="0"/>
              <a:t>Ninguno</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una persona muere sin un testamento, se considera que muere “intestado”, lo que significa:</a:t>
            </a:r>
          </a:p>
          <a:p>
            <a:pPr marL="0" lvl="0" indent="0" algn="l" rtl="0">
              <a:lnSpc>
                <a:spcPct val="100000"/>
              </a:lnSpc>
              <a:spcBef>
                <a:spcPts val="0"/>
              </a:spcBef>
              <a:spcAft>
                <a:spcPts val="0"/>
              </a:spcAft>
              <a:buSzPts val="1100"/>
              <a:buNone/>
            </a:pPr>
            <a:r>
              <a:rPr lang="es-ES" dirty="0"/>
              <a:t>• El estado utiliza reglas establecidas para determinar la distribución de los bienes.</a:t>
            </a:r>
          </a:p>
          <a:p>
            <a:pPr marL="0" lvl="0" indent="0" algn="l" rtl="0">
              <a:lnSpc>
                <a:spcPct val="100000"/>
              </a:lnSpc>
              <a:spcBef>
                <a:spcPts val="0"/>
              </a:spcBef>
              <a:spcAft>
                <a:spcPts val="0"/>
              </a:spcAft>
              <a:buSzPts val="1100"/>
              <a:buNone/>
            </a:pPr>
            <a:r>
              <a:rPr lang="es-ES" dirty="0"/>
              <a:t>• Morir intestado puede añadir un tiempo significativo al proceso de distribución.</a:t>
            </a:r>
          </a:p>
          <a:p>
            <a:pPr marL="0" lvl="0" indent="0" algn="l" rtl="0">
              <a:lnSpc>
                <a:spcPct val="100000"/>
              </a:lnSpc>
              <a:spcBef>
                <a:spcPts val="0"/>
              </a:spcBef>
              <a:spcAft>
                <a:spcPts val="0"/>
              </a:spcAft>
              <a:buSzPts val="1100"/>
              <a:buNone/>
            </a:pPr>
            <a:r>
              <a:rPr lang="es-ES" dirty="0"/>
              <a:t>• Si sus hijos son menores de edad, el tribunal nombrará un representante para velar por sus intereses.</a:t>
            </a:r>
          </a:p>
          <a:p>
            <a:pPr marL="0" lvl="0" indent="0" algn="l" rtl="0">
              <a:lnSpc>
                <a:spcPct val="100000"/>
              </a:lnSpc>
              <a:spcBef>
                <a:spcPts val="0"/>
              </a:spcBef>
              <a:spcAft>
                <a:spcPts val="0"/>
              </a:spcAft>
              <a:buSzPts val="1100"/>
              <a:buNone/>
            </a:pPr>
            <a:r>
              <a:rPr lang="es-ES" dirty="0"/>
              <a:t>• Morir intestado puede tener consecuencias fiscales.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9" name="Google Shape;3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Actualizar un testamento después de la muerte de alguien mencionado en él es importante para evitar dificultades futuras.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ejemplo, si un hijo ha fallecido y el testamento asigna bienes a más de un nieto sin nombrarlos específicamente, existe el riesgo de problemas debido a la falta de consentimiento unánime.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Actualizar el testamento tras la muerte de un cónyuge o de un hijo puede evitar este tipo de situaciones. Del mismo modo, cualquier cambio en las circunstancias de las personas o bienes mencionados en el testamento debe llevar a que este sea actualizado.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propósito de esta hoja de trabajo es ayudarle a tomar acción una vez que termine este taller. La mayoría de las personas que asisten a talleres no completan el proceso. Esta hoja de trabajo le ayudará a aclarar sus valores y a desarrollar el plan que funcione para usted.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planificación patrimonial puede parecer una tarea abrumadora. Sin embargo, es una forma importante de asegurarse de que se respeten sus deseos y de que sus seres queridos estén protegidos. Crear una estrategia (o plan de acción) es un primer paso sensato para gestionar y distribuir sus bienes después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Tener una estrategia clara puede incluir una lista de tareas y abordarlas en un periodo de tiempo manejable. Usar una lista de verificación, como la hoja de trabajo que aparece en la pantalla, puede agilizar el proceso de establecer su plan patrimonial. Recuerde establecer fechas límite para completar cada paso.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primer paso importante para crear una estrategia es tomarse un tiempo para pensar en </a:t>
            </a:r>
            <a:r>
              <a:rPr lang="es-ES" b="1" dirty="0"/>
              <a:t>LO QUE USTED VALORA</a:t>
            </a:r>
            <a:r>
              <a:rPr lang="es-ES" dirty="0"/>
              <a:t>.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Conocer sus valores y prioridades ayuda a determinar qué es lo más importante en su legado. Por ejemplo, si aprecia un reloj antiguo heredado de un padre, querrá asegurarse de que su testamento indique quién debe recibir esa reliquia. Incluso puede incluir instrucciones sobre cómo cuidarla.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Actividad 1:</a:t>
            </a:r>
          </a:p>
          <a:p>
            <a:pPr marL="0" lvl="0" indent="0" algn="l" rtl="0">
              <a:lnSpc>
                <a:spcPct val="100000"/>
              </a:lnSpc>
              <a:spcBef>
                <a:spcPts val="0"/>
              </a:spcBef>
              <a:spcAft>
                <a:spcPts val="0"/>
              </a:spcAft>
              <a:buSzPts val="1100"/>
              <a:buNone/>
            </a:pPr>
            <a:r>
              <a:rPr lang="es-ES" dirty="0"/>
              <a:t>Proporcione copias de la Hoja de Trabajo de Planificación Patrimonial y revísela con los participantes.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Actividad 2:</a:t>
            </a:r>
          </a:p>
          <a:p>
            <a:pPr marL="0" lvl="0" indent="0" algn="l" rtl="0">
              <a:lnSpc>
                <a:spcPct val="100000"/>
              </a:lnSpc>
              <a:spcBef>
                <a:spcPts val="0"/>
              </a:spcBef>
              <a:spcAft>
                <a:spcPts val="0"/>
              </a:spcAft>
              <a:buSzPts val="1100"/>
              <a:buNone/>
            </a:pPr>
            <a:r>
              <a:rPr lang="es-ES" dirty="0"/>
              <a:t>En los materiales de recursos hay una dramatización sobre la primera reunión con un abogado. Puede usar este ejercicio para reforzar el aprendizaje.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Guiones de juego de roles de muestra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Hoja de Trabajo de Planificación Patrimonial</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09249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La siguiente sección analiza consideraciones importantes al trabajar con un abogado durante el proceso de planificación.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Instrucciones:</a:t>
            </a:r>
          </a:p>
          <a:p>
            <a:pPr marL="457200" marR="0" lvl="0" indent="-228600" algn="l" rtl="0">
              <a:lnSpc>
                <a:spcPct val="100000"/>
              </a:lnSpc>
              <a:spcBef>
                <a:spcPts val="0"/>
              </a:spcBef>
              <a:spcAft>
                <a:spcPts val="0"/>
              </a:spcAft>
              <a:buClr>
                <a:srgbClr val="000000"/>
              </a:buClr>
              <a:buSzPts val="1400"/>
              <a:buFont typeface="Arial"/>
              <a:buNone/>
            </a:pPr>
            <a:r>
              <a:rPr lang="es-ES" dirty="0">
                <a:solidFill>
                  <a:srgbClr val="111111"/>
                </a:solidFill>
                <a:latin typeface="Libre Baskerville"/>
                <a:ea typeface="Libre Baskerville"/>
                <a:cs typeface="Libre Baskerville"/>
                <a:sym typeface="Libre Baskerville"/>
              </a:rPr>
              <a:t>Tenga en cuenta estos beneficios importantes de trabajar con un abogado para desarrollar su plan patrimonial o de sucesión.</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Tiempo: </a:t>
            </a:r>
            <a:r>
              <a:rPr lang="es-ES" dirty="0">
                <a:solidFill>
                  <a:srgbClr val="111111"/>
                </a:solidFill>
                <a:latin typeface="Libre Baskerville"/>
                <a:ea typeface="Libre Baskerville"/>
                <a:cs typeface="Libre Baskerville"/>
                <a:sym typeface="Libre Baskerville"/>
              </a:rPr>
              <a:t>5 minutos</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Materiales: </a:t>
            </a:r>
            <a:r>
              <a:rPr lang="es-ES" dirty="0">
                <a:solidFill>
                  <a:srgbClr val="111111"/>
                </a:solidFill>
                <a:latin typeface="Libre Baskerville"/>
                <a:ea typeface="Libre Baskerville"/>
                <a:cs typeface="Libre Baskerville"/>
                <a:sym typeface="Libre Baskerville"/>
              </a:rPr>
              <a:t>Ninguno</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Material de apoyo: </a:t>
            </a:r>
            <a:r>
              <a:rPr lang="es-ES" dirty="0">
                <a:solidFill>
                  <a:srgbClr val="111111"/>
                </a:solidFill>
                <a:latin typeface="Libre Baskerville"/>
                <a:ea typeface="Libre Baskerville"/>
                <a:cs typeface="Libre Baskerville"/>
                <a:sym typeface="Libre Baskerville"/>
              </a:rPr>
              <a:t>Ninguno</a:t>
            </a: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06" name="Google Shape;4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costo de elaborar un testamento varía ampliamente. Esta diapositiva ofrece algunas ideas muy generales de lo que alguien podría encontrar a nivel local.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Un testamento simple generalmente cuesta entre </a:t>
            </a:r>
            <a:r>
              <a:rPr lang="es-ES" b="1" dirty="0"/>
              <a:t>$500 y $600 </a:t>
            </a:r>
            <a:r>
              <a:rPr lang="es-ES" dirty="0"/>
              <a:t>por persona.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 nivel nacional, el costo promedio para que un abogado o una firma prepare un testamento es </a:t>
            </a:r>
            <a:r>
              <a:rPr lang="es-ES" b="1" dirty="0"/>
              <a:t>de $940 a $1,500 </a:t>
            </a:r>
            <a:r>
              <a:rPr lang="es-ES" dirty="0"/>
              <a:t>para una persona. La mayoría de las firmas reducen el precio a unos pocos cientos de dólares al agregar un segundo testamento casi idéntico para un cónyuge.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Es muy común que un abogado cobre una tarifa fija para redactar un testamento y otros documentos básicos de planificación patrimonial, que puede variar </a:t>
            </a:r>
            <a:r>
              <a:rPr lang="es-ES" b="1" dirty="0"/>
              <a:t>desde $300 </a:t>
            </a:r>
            <a:r>
              <a:rPr lang="es-ES" dirty="0"/>
              <a:t>hasta un monto más común de </a:t>
            </a:r>
            <a:r>
              <a:rPr lang="es-ES" b="1" dirty="0"/>
              <a:t>$1,000.</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Si se necesita </a:t>
            </a:r>
            <a:r>
              <a:rPr lang="es-ES" b="1" dirty="0"/>
              <a:t>planificación fiscal </a:t>
            </a:r>
            <a:r>
              <a:rPr lang="es-ES" dirty="0"/>
              <a:t>específica, el testamento y el asesoramiento tributario serán más costosos.</a:t>
            </a:r>
          </a:p>
          <a:p>
            <a:pPr marL="0" lvl="0" indent="0" algn="l" rtl="0">
              <a:lnSpc>
                <a:spcPct val="100000"/>
              </a:lnSpc>
              <a:spcBef>
                <a:spcPts val="0"/>
              </a:spcBef>
              <a:spcAft>
                <a:spcPts val="0"/>
              </a:spcAft>
              <a:buSzPts val="1100"/>
              <a:buNone/>
            </a:pPr>
            <a:r>
              <a:rPr lang="es-ES" dirty="0"/>
              <a:t>Otros factores que pueden influir en el costo incluyen: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El costo varía de un estado a otro y de un abogado a otro.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Algunos abogados cobran por tiempo y otros por tarifa fija.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Cuanto más complicada sea su situación, más alto será el costo.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4" name="Google Shape;41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s-ES" b="1" dirty="0"/>
              <a:t>Instrucciones:</a:t>
            </a:r>
          </a:p>
          <a:p>
            <a:pPr marL="457200" marR="0" lvl="0" indent="-228600" algn="l" rtl="0">
              <a:lnSpc>
                <a:spcPct val="100000"/>
              </a:lnSpc>
              <a:spcBef>
                <a:spcPts val="0"/>
              </a:spcBef>
              <a:spcAft>
                <a:spcPts val="0"/>
              </a:spcAft>
              <a:buClr>
                <a:srgbClr val="000000"/>
              </a:buClr>
              <a:buSzPts val="1400"/>
              <a:buFont typeface="Arial"/>
              <a:buNone/>
            </a:pPr>
            <a:r>
              <a:rPr lang="es-ES" dirty="0"/>
              <a:t>Los abogados pueden tener una variedad de especialidades. Es importante comprender esto para poder elegir a alguien con la mejor capacitación y experiencia.</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Material de apoyo: </a:t>
            </a:r>
            <a:r>
              <a:rPr lang="es-ES" dirty="0"/>
              <a:t>Ninguno</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Fuente:</a:t>
            </a:r>
            <a:endParaRPr lang="en-US" b="1" dirty="0"/>
          </a:p>
          <a:p>
            <a:pPr marL="457200" marR="0" lvl="0" indent="-228600" algn="l" rtl="0">
              <a:lnSpc>
                <a:spcPct val="100000"/>
              </a:lnSpc>
              <a:spcBef>
                <a:spcPts val="0"/>
              </a:spcBef>
              <a:spcAft>
                <a:spcPts val="0"/>
              </a:spcAft>
              <a:buClr>
                <a:srgbClr val="000000"/>
              </a:buClr>
              <a:buSzPts val="1400"/>
              <a:buFont typeface="Arial"/>
              <a:buNone/>
            </a:pPr>
            <a:r>
              <a:rPr lang="es-ES" dirty="0"/>
              <a:t>Aquí están las especialidades reconocidas por la Asociación Estadounidense de Abogados (American Bar </a:t>
            </a:r>
            <a:r>
              <a:rPr lang="es-ES" dirty="0" err="1"/>
              <a:t>Association</a:t>
            </a:r>
            <a:r>
              <a:rPr lang="es-ES" dirty="0"/>
              <a:t>) </a:t>
            </a:r>
            <a:r>
              <a:rPr lang="en-US" dirty="0"/>
              <a:t>: </a:t>
            </a:r>
            <a:r>
              <a:rPr lang="en-US" u="sng" dirty="0">
                <a:solidFill>
                  <a:schemeClr val="hlink"/>
                </a:solidFill>
                <a:hlinkClick r:id="rId3"/>
              </a:rPr>
              <a:t>https://www.americanbar.org/topics/</a:t>
            </a:r>
            <a:r>
              <a:rPr lang="en-US" u="sng" dirty="0">
                <a:solidFill>
                  <a:schemeClr val="hlink"/>
                </a:solidFill>
              </a:rPr>
              <a:t>  </a:t>
            </a:r>
            <a:r>
              <a:rPr lang="es-ES" u="sng" dirty="0">
                <a:solidFill>
                  <a:schemeClr val="hlink"/>
                </a:solidFill>
              </a:rPr>
              <a:t>La Asociación Estadounidense de Abogados (American Bar </a:t>
            </a:r>
            <a:r>
              <a:rPr lang="es-ES" u="sng" dirty="0" err="1">
                <a:solidFill>
                  <a:schemeClr val="hlink"/>
                </a:solidFill>
              </a:rPr>
              <a:t>Association</a:t>
            </a:r>
            <a:r>
              <a:rPr lang="es-ES" u="sng" dirty="0">
                <a:solidFill>
                  <a:schemeClr val="hlink"/>
                </a:solidFill>
              </a:rPr>
              <a:t>) enumera 21 áreas de especialidad en el derecho.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21" name="Google Shape;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Esta diapositiva muestra solo una muestra de los diferentes tipos de áreas de especialización de los abogados. Ayuda a ilustrar por qué es importante encontrar a alguien con la experiencia adecuada.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Fuente: </a:t>
            </a:r>
            <a:r>
              <a:rPr lang="es-ES" dirty="0"/>
              <a:t>Aquí se incluyen especialidades reconocidas por la Asociación Estadounidense de Abogados (American Bar </a:t>
            </a:r>
            <a:r>
              <a:rPr lang="es-ES" dirty="0" err="1"/>
              <a:t>Association</a:t>
            </a:r>
            <a:r>
              <a:rPr lang="es-ES" dirty="0"/>
              <a:t>)</a:t>
            </a:r>
            <a:r>
              <a:rPr lang="en-US" dirty="0"/>
              <a:t>: </a:t>
            </a:r>
            <a:r>
              <a:rPr lang="en-US" u="sng" dirty="0">
                <a:solidFill>
                  <a:schemeClr val="hlink"/>
                </a:solidFill>
                <a:hlinkClick r:id="rId3"/>
              </a:rPr>
              <a:t>https://www.americanbar.org/topics/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37" name="Google Shape;4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lang="en-US" dirty="0"/>
          </a:p>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Elegir a un abogado es similar a hacer una buena compra. Esta diapositiva ofrece algunos puntos clave para guiar la decisión.</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5 minutos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 de apoyo: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Fuentes:</a:t>
            </a:r>
            <a:endParaRPr lang="en-US" b="1" dirty="0"/>
          </a:p>
          <a:p>
            <a:pPr marL="158750" lvl="0" indent="0" algn="l" rtl="0">
              <a:lnSpc>
                <a:spcPct val="100000"/>
              </a:lnSpc>
              <a:spcBef>
                <a:spcPts val="0"/>
              </a:spcBef>
              <a:spcAft>
                <a:spcPts val="0"/>
              </a:spcAft>
              <a:buSzPts val="1100"/>
              <a:buNone/>
            </a:pPr>
            <a:r>
              <a:rPr lang="en-US" dirty="0"/>
              <a:t>https://extension.tennessee.edu/publications/Documents/SP743-B.pdf</a:t>
            </a:r>
            <a:endParaRPr dirty="0"/>
          </a:p>
          <a:p>
            <a:pPr marL="457200" lvl="0" indent="-298450" algn="l" rtl="0">
              <a:lnSpc>
                <a:spcPct val="100000"/>
              </a:lnSpc>
              <a:spcBef>
                <a:spcPts val="0"/>
              </a:spcBef>
              <a:spcAft>
                <a:spcPts val="0"/>
              </a:spcAft>
              <a:buSzPts val="1100"/>
              <a:buChar char="●"/>
            </a:pPr>
            <a:r>
              <a:rPr lang="en-US" dirty="0"/>
              <a:t>https://www.uaex.uada.edu/life-skills-wellness/personal-finance/retirement-and-estate-planning/</a:t>
            </a:r>
            <a:endParaRPr dirty="0"/>
          </a:p>
          <a:p>
            <a:pPr marL="457200" lvl="0" indent="-298450" algn="l" rtl="0">
              <a:lnSpc>
                <a:spcPct val="100000"/>
              </a:lnSpc>
              <a:spcBef>
                <a:spcPts val="0"/>
              </a:spcBef>
              <a:spcAft>
                <a:spcPts val="0"/>
              </a:spcAft>
              <a:buSzPts val="1100"/>
              <a:buChar char="●"/>
            </a:pPr>
            <a:r>
              <a:rPr lang="en-US" dirty="0"/>
              <a:t>https://401kcalculator.net/retirement-calculator/</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Reconozca a los autores principales y colaboradores de este material, así como la fuente de financiamiento a través del </a:t>
            </a:r>
            <a:r>
              <a:rPr lang="es-ES" dirty="0" err="1"/>
              <a:t>Southern</a:t>
            </a:r>
            <a:r>
              <a:rPr lang="es-ES" dirty="0"/>
              <a:t> Rural </a:t>
            </a:r>
            <a:r>
              <a:rPr lang="es-ES" dirty="0" err="1"/>
              <a:t>Development</a:t>
            </a:r>
            <a:r>
              <a:rPr lang="es-ES" dirty="0"/>
              <a:t> Center, alojado en la Universidad Estatal de Mississippi, y el </a:t>
            </a:r>
            <a:r>
              <a:rPr lang="es-ES" dirty="0" err="1"/>
              <a:t>National</a:t>
            </a:r>
            <a:r>
              <a:rPr lang="es-ES" dirty="0"/>
              <a:t> </a:t>
            </a:r>
            <a:r>
              <a:rPr lang="es-ES" dirty="0" err="1"/>
              <a:t>Policy</a:t>
            </a:r>
            <a:r>
              <a:rPr lang="es-ES" dirty="0"/>
              <a:t> </a:t>
            </a:r>
            <a:r>
              <a:rPr lang="es-ES" dirty="0" err="1"/>
              <a:t>Research</a:t>
            </a:r>
            <a:r>
              <a:rPr lang="es-ES" dirty="0"/>
              <a:t> Center de la Universidad Estatal de </a:t>
            </a:r>
            <a:r>
              <a:rPr lang="es-ES" dirty="0" err="1"/>
              <a:t>Alcorn</a:t>
            </a:r>
            <a:r>
              <a:rPr lang="es-ES" dirty="0"/>
              <a:t>.</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Cuando te reúnas para entrevistar a un abogado con la posibilidad de contratarlo, escucha atentamente y proporciona la mejor información posible para que el abogado pueda evaluar tus necesidades de la manera más adecuada.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Algunas preguntas que puedes hacer antes de decidir a quién contratar se muestran en esta diapositiva.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Estar preparado probablemente te ahorrará tiempo y dinero.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posible que los abogados te pidan completar un formulario y te den una lista de documentos para llevar a tu primera cita, que puede incluir:</a:t>
            </a:r>
          </a:p>
          <a:p>
            <a:pPr marL="0" lvl="0" indent="0" algn="l" rtl="0">
              <a:lnSpc>
                <a:spcPct val="100000"/>
              </a:lnSpc>
              <a:spcBef>
                <a:spcPts val="0"/>
              </a:spcBef>
              <a:spcAft>
                <a:spcPts val="0"/>
              </a:spcAft>
              <a:buSzPts val="1100"/>
              <a:buNone/>
            </a:pPr>
            <a:r>
              <a:rPr lang="es-ES" dirty="0"/>
              <a:t>• Resumen escrito de lo que esperas lograr con tu plan patrimonial.</a:t>
            </a:r>
          </a:p>
          <a:p>
            <a:pPr marL="0" lvl="0" indent="0" algn="l" rtl="0">
              <a:lnSpc>
                <a:spcPct val="100000"/>
              </a:lnSpc>
              <a:spcBef>
                <a:spcPts val="0"/>
              </a:spcBef>
              <a:spcAft>
                <a:spcPts val="0"/>
              </a:spcAft>
              <a:buSzPts val="1100"/>
              <a:buNone/>
            </a:pPr>
            <a:r>
              <a:rPr lang="es-ES" dirty="0"/>
              <a:t>• Documento con tu nombre completo y dirección, así como los nombres completos y direcciones de tu cónyuge, hijos y cualquier persona que planees incluir en tu testamento.</a:t>
            </a:r>
          </a:p>
          <a:p>
            <a:pPr marL="0" lvl="0" indent="0" algn="l" rtl="0">
              <a:lnSpc>
                <a:spcPct val="100000"/>
              </a:lnSpc>
              <a:spcBef>
                <a:spcPts val="0"/>
              </a:spcBef>
              <a:spcAft>
                <a:spcPts val="0"/>
              </a:spcAft>
              <a:buSzPts val="1100"/>
              <a:buNone/>
            </a:pPr>
            <a:r>
              <a:rPr lang="es-ES" dirty="0"/>
              <a:t>• Declaraciones personales completas de impuestos sobre la renta de los últimos 3 a 5 años.</a:t>
            </a:r>
          </a:p>
          <a:p>
            <a:pPr marL="0" lvl="0" indent="0" algn="l" rtl="0">
              <a:lnSpc>
                <a:spcPct val="100000"/>
              </a:lnSpc>
              <a:spcBef>
                <a:spcPts val="0"/>
              </a:spcBef>
              <a:spcAft>
                <a:spcPts val="0"/>
              </a:spcAft>
              <a:buSzPts val="1100"/>
              <a:buNone/>
            </a:pPr>
            <a:r>
              <a:rPr lang="es-ES" dirty="0"/>
              <a:t>• Balance con tus bienes y deudas.</a:t>
            </a:r>
          </a:p>
          <a:p>
            <a:pPr marL="0" lvl="0" indent="0" algn="l" rtl="0">
              <a:lnSpc>
                <a:spcPct val="100000"/>
              </a:lnSpc>
              <a:spcBef>
                <a:spcPts val="0"/>
              </a:spcBef>
              <a:spcAft>
                <a:spcPts val="0"/>
              </a:spcAft>
              <a:buSzPts val="1100"/>
              <a:buNone/>
            </a:pPr>
            <a:r>
              <a:rPr lang="es-ES" dirty="0"/>
              <a:t>• Escrituras y documentos hipotecarios.</a:t>
            </a:r>
          </a:p>
          <a:p>
            <a:pPr marL="0" lvl="0" indent="0" algn="l" rtl="0">
              <a:lnSpc>
                <a:spcPct val="100000"/>
              </a:lnSpc>
              <a:spcBef>
                <a:spcPts val="0"/>
              </a:spcBef>
              <a:spcAft>
                <a:spcPts val="0"/>
              </a:spcAft>
              <a:buSzPts val="1100"/>
              <a:buNone/>
            </a:pPr>
            <a:r>
              <a:rPr lang="es-ES" dirty="0"/>
              <a:t>• Lista y detalles de cualquier otro acuerdo oral o escrito que tengas con un prestamista, acreedor, arrendador, inquilino u otra parte.</a:t>
            </a:r>
          </a:p>
          <a:p>
            <a:pPr marL="0" lvl="0" indent="0" algn="l" rtl="0">
              <a:lnSpc>
                <a:spcPct val="100000"/>
              </a:lnSpc>
              <a:spcBef>
                <a:spcPts val="0"/>
              </a:spcBef>
              <a:spcAft>
                <a:spcPts val="0"/>
              </a:spcAft>
              <a:buSzPts val="1100"/>
              <a:buNone/>
            </a:pPr>
            <a:r>
              <a:rPr lang="es-ES" dirty="0"/>
              <a:t>• Acuerdos matrimoniales y/o decretos de divorcio.</a:t>
            </a:r>
          </a:p>
          <a:p>
            <a:pPr marL="0" lvl="0" indent="0" algn="l" rtl="0">
              <a:lnSpc>
                <a:spcPct val="100000"/>
              </a:lnSpc>
              <a:spcBef>
                <a:spcPts val="0"/>
              </a:spcBef>
              <a:spcAft>
                <a:spcPts val="0"/>
              </a:spcAft>
              <a:buSzPts val="1100"/>
              <a:buNone/>
            </a:pPr>
            <a:r>
              <a:rPr lang="es-ES" dirty="0"/>
              <a:t>• Designaciones de beneficiarios (seguros, planes de jubilación, etc.).</a:t>
            </a:r>
          </a:p>
          <a:p>
            <a:pPr marL="0" lvl="0" indent="0" algn="l" rtl="0">
              <a:lnSpc>
                <a:spcPct val="100000"/>
              </a:lnSpc>
              <a:spcBef>
                <a:spcPts val="0"/>
              </a:spcBef>
              <a:spcAft>
                <a:spcPts val="0"/>
              </a:spcAft>
              <a:buSzPts val="1100"/>
              <a:buNone/>
            </a:pPr>
            <a:r>
              <a:rPr lang="es-ES" dirty="0"/>
              <a:t>• Testamentos previos, poderes notariales y cualquier otra versión anterior de estos documentos.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Asegura la protección de tu testamento siguiendo estos tres pasos:</a:t>
            </a:r>
          </a:p>
          <a:p>
            <a:pPr marL="0" lvl="0" indent="0" algn="l" rtl="0">
              <a:lnSpc>
                <a:spcPct val="100000"/>
              </a:lnSpc>
              <a:spcBef>
                <a:spcPts val="0"/>
              </a:spcBef>
              <a:spcAft>
                <a:spcPts val="0"/>
              </a:spcAft>
              <a:buSzPts val="1100"/>
              <a:buNone/>
            </a:pPr>
            <a:r>
              <a:rPr lang="es-ES" dirty="0"/>
              <a:t>• Guarda el testamento original en un lugar seguro.</a:t>
            </a:r>
          </a:p>
          <a:p>
            <a:pPr marL="0" lvl="0" indent="0" algn="l" rtl="0">
              <a:lnSpc>
                <a:spcPct val="100000"/>
              </a:lnSpc>
              <a:spcBef>
                <a:spcPts val="0"/>
              </a:spcBef>
              <a:spcAft>
                <a:spcPts val="0"/>
              </a:spcAft>
              <a:buSzPts val="1100"/>
              <a:buNone/>
            </a:pPr>
            <a:r>
              <a:rPr lang="es-ES" dirty="0"/>
              <a:t>• Informa a tu albacea dónde se encuentra el testamento original, junto con la información necesaria, como la contraseña de la caja fuerte.</a:t>
            </a:r>
          </a:p>
          <a:p>
            <a:pPr marL="0" lvl="0" indent="0" algn="l" rtl="0">
              <a:lnSpc>
                <a:spcPct val="100000"/>
              </a:lnSpc>
              <a:spcBef>
                <a:spcPts val="0"/>
              </a:spcBef>
              <a:spcAft>
                <a:spcPts val="0"/>
              </a:spcAft>
              <a:buSzPts val="1100"/>
              <a:buNone/>
            </a:pPr>
            <a:r>
              <a:rPr lang="es-ES" dirty="0"/>
              <a:t>• Entrega copias duplicadas firmadas al albacea y a tu abogado, si cuentas con 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68" name="Google Shape;468;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Falso. </a:t>
            </a:r>
            <a:r>
              <a:rPr lang="es-ES" dirty="0"/>
              <a:t>Tener un testamento no significa necesariamente que hayas evitado crear </a:t>
            </a:r>
            <a:r>
              <a:rPr lang="es-ES" dirty="0" err="1"/>
              <a:t>heirs</a:t>
            </a:r>
            <a:r>
              <a:rPr lang="es-ES" dirty="0"/>
              <a:t>’ </a:t>
            </a:r>
            <a:r>
              <a:rPr lang="es-ES" dirty="0" err="1"/>
              <a:t>property</a:t>
            </a:r>
            <a:r>
              <a:rPr lang="es-ES" dirty="0"/>
              <a:t> (propiedad heredada en común).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76" name="Google Shape;47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1000"/>
              </a:spcBef>
              <a:spcAft>
                <a:spcPts val="0"/>
              </a:spcAft>
              <a:buClr>
                <a:srgbClr val="000000"/>
              </a:buClr>
              <a:buSzPts val="1100"/>
              <a:buFont typeface="Arial"/>
              <a:buNone/>
            </a:pPr>
            <a:r>
              <a:rPr lang="es-ES" b="1" dirty="0"/>
              <a:t>Instrucciones:</a:t>
            </a:r>
          </a:p>
          <a:p>
            <a:pPr marL="457200" marR="0" lvl="0" indent="-228600" algn="l" rtl="0">
              <a:lnSpc>
                <a:spcPct val="100000"/>
              </a:lnSpc>
              <a:spcBef>
                <a:spcPts val="1000"/>
              </a:spcBef>
              <a:spcAft>
                <a:spcPts val="0"/>
              </a:spcAft>
              <a:buClr>
                <a:srgbClr val="000000"/>
              </a:buClr>
              <a:buSzPts val="1100"/>
              <a:buFont typeface="Arial"/>
              <a:buNone/>
            </a:pPr>
            <a:r>
              <a:rPr lang="es-ES" dirty="0"/>
              <a:t>Esta sección abordará consideraciones importantes para evitar la creación de </a:t>
            </a:r>
            <a:r>
              <a:rPr lang="es-ES" dirty="0" err="1"/>
              <a:t>heirs</a:t>
            </a:r>
            <a:r>
              <a:rPr lang="es-ES" dirty="0"/>
              <a:t>’ </a:t>
            </a:r>
            <a:r>
              <a:rPr lang="es-ES" dirty="0" err="1"/>
              <a:t>property</a:t>
            </a:r>
            <a:r>
              <a:rPr lang="es-ES" dirty="0"/>
              <a:t> (propiedad heredada en común) al redactar un testamento.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Tiempo</a:t>
            </a:r>
            <a:r>
              <a:rPr lang="es-ES" dirty="0"/>
              <a:t>: 1 minuto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81" name="Google Shape;481;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dirty="0"/>
              <a:t>I</a:t>
            </a:r>
            <a:r>
              <a:rPr lang="es-ES" b="1" dirty="0"/>
              <a:t>nstrucciones</a:t>
            </a:r>
            <a:r>
              <a:rPr lang="es-ES" dirty="0"/>
              <a:t>:</a:t>
            </a:r>
          </a:p>
          <a:p>
            <a:pPr marL="0" marR="0" lvl="0" indent="0" algn="l" rtl="0">
              <a:lnSpc>
                <a:spcPct val="100000"/>
              </a:lnSpc>
              <a:spcBef>
                <a:spcPts val="0"/>
              </a:spcBef>
              <a:spcAft>
                <a:spcPts val="0"/>
              </a:spcAft>
              <a:buClr>
                <a:srgbClr val="000000"/>
              </a:buClr>
              <a:buSzPts val="1100"/>
              <a:buFont typeface="Arial"/>
              <a:buNone/>
            </a:pPr>
            <a:r>
              <a:rPr lang="es-ES" dirty="0"/>
              <a:t>Tener un testamento no significa que hayas evitado crear problemas similares a la </a:t>
            </a:r>
            <a:r>
              <a:rPr lang="es-ES" dirty="0" err="1"/>
              <a:t>heirs</a:t>
            </a:r>
            <a:r>
              <a:rPr lang="es-ES" dirty="0"/>
              <a:t>’ </a:t>
            </a:r>
            <a:r>
              <a:rPr lang="es-ES" dirty="0" err="1"/>
              <a:t>property</a:t>
            </a:r>
            <a:r>
              <a:rPr lang="es-ES" dirty="0"/>
              <a:t> (propiedad heredada en común).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propietarios deben tomar decisiones para administrar la propiedad y darle un uso productivo.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Si la propiedad está en copropiedad entre los hijos, todos los hijos como dueños deben consentir su uso.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Esto puede generar desacuerdos y un estancamiento en la toma de decisiones.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89" name="Google Shape;4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Revisa estos consejos para manejar la distribución de la propiedad entre varios hijos.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 continuación, se incluyen puntos adicionales para comentar:</a:t>
            </a:r>
          </a:p>
          <a:p>
            <a:pPr marL="0" lvl="0" indent="0" algn="l" rtl="0">
              <a:lnSpc>
                <a:spcPct val="100000"/>
              </a:lnSpc>
              <a:spcBef>
                <a:spcPts val="0"/>
              </a:spcBef>
              <a:spcAft>
                <a:spcPts val="0"/>
              </a:spcAft>
              <a:buSzPts val="1100"/>
              <a:buNone/>
            </a:pPr>
            <a:r>
              <a:rPr lang="es-ES" dirty="0"/>
              <a:t>• La división física de la propiedad puede requerir un levantamiento topográfico.</a:t>
            </a:r>
          </a:p>
          <a:p>
            <a:pPr marL="0" lvl="0" indent="0" algn="l" rtl="0">
              <a:lnSpc>
                <a:spcPct val="100000"/>
              </a:lnSpc>
              <a:spcBef>
                <a:spcPts val="0"/>
              </a:spcBef>
              <a:spcAft>
                <a:spcPts val="0"/>
              </a:spcAft>
              <a:buSzPts val="1100"/>
              <a:buNone/>
            </a:pPr>
            <a:r>
              <a:rPr lang="es-ES" dirty="0"/>
              <a:t>• Propiedades con la misma cantidad de acres pueden tener valores distintos.</a:t>
            </a:r>
          </a:p>
          <a:p>
            <a:pPr marL="0" lvl="0" indent="0" algn="l" rtl="0">
              <a:lnSpc>
                <a:spcPct val="100000"/>
              </a:lnSpc>
              <a:spcBef>
                <a:spcPts val="0"/>
              </a:spcBef>
              <a:spcAft>
                <a:spcPts val="0"/>
              </a:spcAft>
              <a:buSzPts val="1100"/>
              <a:buNone/>
            </a:pPr>
            <a:r>
              <a:rPr lang="es-ES" dirty="0"/>
              <a:t>Por ejemplo, algunas propiedades tienen mayor valor por contar con más frente de carretera, suelos más fértiles, servicios disponibles, etc.</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esta razón, algunas personas eligen que la propiedad se divida después de su fallecimiento con base en el valor equivalente de las parcelas (posiblemente determinado por un tasador u otra persona).</a:t>
            </a:r>
          </a:p>
          <a:p>
            <a:pPr marL="0" lvl="0" indent="0" algn="l" rtl="0">
              <a:lnSpc>
                <a:spcPct val="100000"/>
              </a:lnSpc>
              <a:spcBef>
                <a:spcPts val="0"/>
              </a:spcBef>
              <a:spcAft>
                <a:spcPts val="0"/>
              </a:spcAft>
              <a:buSzPts val="1100"/>
              <a:buNone/>
            </a:pPr>
            <a:r>
              <a:rPr lang="es-ES" dirty="0"/>
              <a:t>• En ocasiones, si un tasador u otra persona es quien divide la propiedad tras la muerte del propietario, primero pueden dividir el terreno total en porciones de igual valor (no necesariamente de igual tamaño) y luego realizar un sorteo para asignar al azar una parcela a cada hijo.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Tu abogado debe asesorarte sobre:</a:t>
            </a:r>
          </a:p>
          <a:p>
            <a:pPr marL="0" lvl="0" indent="0" algn="l" rtl="0">
              <a:lnSpc>
                <a:spcPct val="100000"/>
              </a:lnSpc>
              <a:spcBef>
                <a:spcPts val="0"/>
              </a:spcBef>
              <a:spcAft>
                <a:spcPts val="0"/>
              </a:spcAft>
              <a:buSzPts val="1100"/>
              <a:buNone/>
            </a:pPr>
            <a:r>
              <a:rPr lang="es-ES" dirty="0"/>
              <a:t>• Cómo asegurar el pago de deudas e impuestos, de modo que la división de la propiedad no se vea afectada por reclamaciones de acreedores o pagos fiscales requeridos.</a:t>
            </a:r>
          </a:p>
          <a:p>
            <a:pPr marL="0" lvl="0" indent="0" algn="l" rtl="0">
              <a:lnSpc>
                <a:spcPct val="100000"/>
              </a:lnSpc>
              <a:spcBef>
                <a:spcPts val="0"/>
              </a:spcBef>
              <a:spcAft>
                <a:spcPts val="0"/>
              </a:spcAft>
              <a:buSzPts val="1100"/>
              <a:buNone/>
            </a:pPr>
            <a:r>
              <a:rPr lang="es-ES" dirty="0"/>
              <a:t>• Qué se necesita para establecer un proceso temporal de administración de la granja, rancho o bosque, a fin de evitar interrupciones en la operación del negocio.</a:t>
            </a:r>
          </a:p>
          <a:p>
            <a:pPr marL="0" lvl="0" indent="0" algn="l" rtl="0">
              <a:lnSpc>
                <a:spcPct val="100000"/>
              </a:lnSpc>
              <a:spcBef>
                <a:spcPts val="0"/>
              </a:spcBef>
              <a:spcAft>
                <a:spcPts val="0"/>
              </a:spcAft>
              <a:buSzPts val="1100"/>
              <a:buNone/>
            </a:pPr>
            <a:r>
              <a:rPr lang="es-ES" dirty="0"/>
              <a:t>• También pueden surgir problemas si los hijos son menores de edad cuando heredan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s-ES" b="1" dirty="0"/>
              <a:t>Instrucciones:</a:t>
            </a:r>
          </a:p>
          <a:p>
            <a:pPr marL="158750" indent="0">
              <a:buNone/>
            </a:pPr>
            <a:r>
              <a:rPr lang="es-ES" dirty="0"/>
              <a:t>Esta sección abordará consideraciones importantes para prevenir la propiedad de herederos al redactar un testamento.</a:t>
            </a:r>
          </a:p>
          <a:p>
            <a:endParaRPr lang="es-ES" dirty="0"/>
          </a:p>
          <a:p>
            <a:pPr marL="158750" indent="0">
              <a:buNone/>
            </a:pPr>
            <a:r>
              <a:rPr lang="es-ES" b="1" dirty="0"/>
              <a:t>Tiempo: </a:t>
            </a:r>
            <a:r>
              <a:rPr lang="es-ES" dirty="0"/>
              <a:t>1 minuto</a:t>
            </a:r>
          </a:p>
          <a:p>
            <a:endParaRPr lang="es-ES" dirty="0"/>
          </a:p>
          <a:p>
            <a:pPr marL="158750" indent="0">
              <a:buNone/>
            </a:pPr>
            <a:r>
              <a:rPr lang="es-ES" b="1" dirty="0"/>
              <a:t>Materiales: </a:t>
            </a:r>
            <a:r>
              <a:rPr lang="es-ES" dirty="0"/>
              <a:t>Ninguno</a:t>
            </a:r>
          </a:p>
          <a:p>
            <a:endParaRPr lang="es-ES" dirty="0"/>
          </a:p>
          <a:p>
            <a:pPr marL="158750" indent="0">
              <a:buNone/>
            </a:pPr>
            <a:r>
              <a:rPr lang="es-ES" b="1" dirty="0"/>
              <a:t>Material de apoyo: </a:t>
            </a:r>
            <a:r>
              <a:rPr lang="es-ES" dirty="0"/>
              <a:t>Ninguno</a:t>
            </a:r>
            <a:endParaRPr lang="en-US" dirty="0"/>
          </a:p>
        </p:txBody>
      </p:sp>
    </p:spTree>
    <p:extLst>
      <p:ext uri="{BB962C8B-B14F-4D97-AF65-F5344CB8AC3E}">
        <p14:creationId xmlns:p14="http://schemas.microsoft.com/office/powerpoint/2010/main" val="442882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Analiza estos puntos clave relacionados con la transferencia de tierras mediante una escritura.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Estas opciones ya se mencionaron anteriormente, pero se repiten aquí para mostrar cómo se conectan entre sí:</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Transferir la propiedad inmueble antes de la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Reservar o conceder un usufructo vitalicio al transferir la propiedad, para permitir un uso limitado por parte del titular vitalicio antes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Transferir el título mediante una escritura de transferencia por causa de muerte, que otorga el título completo al momento del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Un cónyuge o padre puede preferir dejar la propiedad inmueble como un uso y goce de por vida a un cónyuge o a un hijo en caso de circunstancias que sean importantes para ese padre.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uso y goce de por vida puede limitarse para requerir que el titular viva en la propiedad durante un número específico de meses al año, si existe la preocupación de que una estancia en un asilo de ancianos u otra institución no le permitiría administrar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podría ser administrada por otras personas para mantener el flujo de ingresos que beneficie al residente del asilo. Esto puede tener implicaciones en la elegibilidad para beneficios gubernamentales.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uso y goce de por vida garantiza al padre que los hijos recibirán la propiedad después de la muerte de la persona que lo posee.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ejemplo, si una propiedad que pertenece únicamente a una persona se deja primero al cónyuge, el cónyuge sobreviviente podría volver a casarse y cambiar su testamento o, por otras razones permitidas por la ley, excluir a un hijo de su herencia.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usos y goces de por vida pueden servir para proteger a un hijo con necesidades especiales, permitiéndole permanecer en la vivienda familiar si es lo más conveniente para él.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pueden permitir que un hijo que obtiene su sustento de la granja o el rancho continúe viviendo allí durante su vida.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Tu abogado debe asesorarte sobre qué derechos y obligaciones se transfieren bajo un uso y goce de por vida  según las leyes del estado donde se encuentra la propiedad, para que puedas hacer los ajustes necesarios conforme a tus deseos.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la mayoría de los estados, el titular de un uso y goce de por vida tiene control exclusivo de la propiedad durante su vida y, por lo general, debe mantenerla en buen estado.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62" name="Google Shape;1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latin typeface="Arial"/>
                <a:cs typeface="Arial"/>
                <a:sym typeface="Arial"/>
              </a:rPr>
              <a:t>Instrucciones: </a:t>
            </a:r>
            <a:r>
              <a:rPr lang="es-ES" dirty="0">
                <a:latin typeface="Arial"/>
                <a:cs typeface="Arial"/>
                <a:sym typeface="Arial"/>
              </a:rPr>
              <a:t>Agregue la información de los presentadores y preséntense.</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Tiempo: </a:t>
            </a:r>
            <a:r>
              <a:rPr lang="es-ES" dirty="0">
                <a:latin typeface="Arial"/>
                <a:cs typeface="Arial"/>
                <a:sym typeface="Arial"/>
              </a:rPr>
              <a:t>1 minuto</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Materiales: </a:t>
            </a:r>
            <a:r>
              <a:rPr lang="es-ES" dirty="0">
                <a:latin typeface="Arial"/>
                <a:cs typeface="Arial"/>
                <a:sym typeface="Arial"/>
              </a:rPr>
              <a:t>Ninguno</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Material de apoyo</a:t>
            </a:r>
            <a:r>
              <a:rPr lang="es-ES" dirty="0">
                <a:latin typeface="Arial"/>
                <a:cs typeface="Arial"/>
                <a:sym typeface="Arial"/>
              </a:rPr>
              <a:t>: Ninguno</a:t>
            </a: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uso de un fideicomiso o una entidad comercial puede evitar la partición de la propiedad, y la persona fallecida puede determinar el uso y la administración de la propiedad después de su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general, los intereses en entidades pueden incluir acciones en una corporación, participaciones en una compañía de responsabilidad limitada, unidades o participaciones en una sociedad, etc.</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fideicomisos se crean mediante un testamento. Otros se crean antes de la muerte del propietario mediante un instrumento de fideicomiso.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Antes de tu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el fideicomiso se crea antes de la muerte del propietario, este transferirá la propiedad al fideicomiso mediante una escritura.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fideicomisos son administrados por uno o más fiduciarios, quienes tienen amplios poderes discrecionales.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Antes del fallecimiento de cualquiera de los cónyuges, tu abogado puede ayudarte a transferir la propiedad a un fideicomiso, corporación, compañía de responsabilidad limitada u otra entidad.</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NOTA: </a:t>
            </a:r>
            <a:r>
              <a:rPr lang="es-ES" dirty="0"/>
              <a:t>Busca asesoría sobre el impacto en los impuestos a la propiedad, especialmente si se trata de tu vivienda principal (</a:t>
            </a:r>
            <a:r>
              <a:rPr lang="es-ES" dirty="0" err="1"/>
              <a:t>homestead</a:t>
            </a:r>
            <a:r>
              <a:rPr lang="es-ES"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la propiedad se coloca en una entidad antes de tu fallecimiento, tu testamento dispondrá que los intereses en esa entidad se transfieran a un cónyuge o a los hijos.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 fallecer mediante un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mantuviste la propiedad a tu nombre hasta tu muerte, el testamento puede colocar la propiedad en un fideicomiso para beneficio de un cónyuge o de los hijos.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22" name="Google Shape;5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Analiza estas ventajas y desventajas de colocar la propiedad dentro de una entidad.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Ventajas incluyen:</a:t>
            </a:r>
          </a:p>
          <a:p>
            <a:pPr marL="0" lvl="0" indent="0" algn="l" rtl="0">
              <a:lnSpc>
                <a:spcPct val="100000"/>
              </a:lnSpc>
              <a:spcBef>
                <a:spcPts val="0"/>
              </a:spcBef>
              <a:spcAft>
                <a:spcPts val="0"/>
              </a:spcAft>
              <a:buSzPts val="1100"/>
              <a:buNone/>
            </a:pPr>
            <a:r>
              <a:rPr lang="es-ES" dirty="0"/>
              <a:t>• La propiedad permanece unida en un solo terreno no dividido y es administrada por un fiduciario (si está en un fideicomiso) o por una junta, gerente(s) o socios generales si está en otro tipo de entidad.</a:t>
            </a:r>
          </a:p>
          <a:p>
            <a:pPr marL="0" lvl="0" indent="0" algn="l" rtl="0">
              <a:lnSpc>
                <a:spcPct val="100000"/>
              </a:lnSpc>
              <a:spcBef>
                <a:spcPts val="0"/>
              </a:spcBef>
              <a:spcAft>
                <a:spcPts val="0"/>
              </a:spcAft>
              <a:buSzPts val="1100"/>
              <a:buNone/>
            </a:pPr>
            <a:r>
              <a:rPr lang="es-ES" dirty="0"/>
              <a:t>• No se requiere consentimiento unánime para la mayoría de las acciones de administración.</a:t>
            </a:r>
          </a:p>
          <a:p>
            <a:pPr marL="0" lvl="0" indent="0" algn="l" rtl="0">
              <a:lnSpc>
                <a:spcPct val="100000"/>
              </a:lnSpc>
              <a:spcBef>
                <a:spcPts val="0"/>
              </a:spcBef>
              <a:spcAft>
                <a:spcPts val="0"/>
              </a:spcAft>
              <a:buSzPts val="1100"/>
              <a:buNone/>
            </a:pPr>
            <a:r>
              <a:rPr lang="es-ES" dirty="0"/>
              <a:t>• Puede existir una prohibición de vender la propiedad o las participaciones.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Desventajas incluyen:</a:t>
            </a:r>
          </a:p>
          <a:p>
            <a:pPr marL="0" lvl="0" indent="0" algn="l" rtl="0">
              <a:lnSpc>
                <a:spcPct val="100000"/>
              </a:lnSpc>
              <a:spcBef>
                <a:spcPts val="0"/>
              </a:spcBef>
              <a:spcAft>
                <a:spcPts val="0"/>
              </a:spcAft>
              <a:buSzPts val="1100"/>
              <a:buNone/>
            </a:pPr>
            <a:r>
              <a:rPr lang="es-ES" dirty="0"/>
              <a:t>• Las restricciones sobre la transferencia de participaciones en la entidad pueden dificultar una venta cuando un hijo necesita vender por motivos de salud, financieros u otras razones personales.</a:t>
            </a:r>
          </a:p>
          <a:p>
            <a:pPr marL="0" lvl="0" indent="0" algn="l" rtl="0">
              <a:lnSpc>
                <a:spcPct val="100000"/>
              </a:lnSpc>
              <a:spcBef>
                <a:spcPts val="0"/>
              </a:spcBef>
              <a:spcAft>
                <a:spcPts val="0"/>
              </a:spcAft>
              <a:buSzPts val="1100"/>
              <a:buNone/>
            </a:pPr>
            <a:r>
              <a:rPr lang="es-ES" dirty="0"/>
              <a:t>• Los desacuerdos sobre decisiones de administración tomadas por otros pueden causar conflictos familiares.</a:t>
            </a:r>
          </a:p>
          <a:p>
            <a:pPr marL="0" lvl="0" indent="0" algn="l" rtl="0">
              <a:lnSpc>
                <a:spcPct val="100000"/>
              </a:lnSpc>
              <a:spcBef>
                <a:spcPts val="0"/>
              </a:spcBef>
              <a:spcAft>
                <a:spcPts val="0"/>
              </a:spcAft>
              <a:buSzPts val="1100"/>
              <a:buNone/>
            </a:pPr>
            <a:r>
              <a:rPr lang="es-ES" dirty="0"/>
              <a:t>En entidades distintas a un fideicomiso, puede requerirse el consentimiento unánime de los propietarios para vender la propiedad o colocar una hipoteca sobre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Las decisiones cotidianas se toman por mayoría:</a:t>
            </a:r>
          </a:p>
          <a:p>
            <a:pPr marL="0" lvl="0" indent="0" algn="l" rtl="0">
              <a:lnSpc>
                <a:spcPct val="100000"/>
              </a:lnSpc>
              <a:spcBef>
                <a:spcPts val="0"/>
              </a:spcBef>
              <a:spcAft>
                <a:spcPts val="0"/>
              </a:spcAft>
              <a:buSzPts val="1100"/>
              <a:buNone/>
            </a:pPr>
            <a:r>
              <a:rPr lang="es-ES" dirty="0"/>
              <a:t>• la junta directiva (corporación),</a:t>
            </a:r>
          </a:p>
          <a:p>
            <a:pPr marL="0" lvl="0" indent="0" algn="l" rtl="0">
              <a:lnSpc>
                <a:spcPct val="100000"/>
              </a:lnSpc>
              <a:spcBef>
                <a:spcPts val="0"/>
              </a:spcBef>
              <a:spcAft>
                <a:spcPts val="0"/>
              </a:spcAft>
              <a:buSzPts val="1100"/>
              <a:buNone/>
            </a:pPr>
            <a:r>
              <a:rPr lang="es-ES" dirty="0"/>
              <a:t>• los gerentes (compañía de responsabilidad limitada),</a:t>
            </a:r>
          </a:p>
          <a:p>
            <a:pPr marL="0" lvl="0" indent="0" algn="l" rtl="0">
              <a:lnSpc>
                <a:spcPct val="100000"/>
              </a:lnSpc>
              <a:spcBef>
                <a:spcPts val="0"/>
              </a:spcBef>
              <a:spcAft>
                <a:spcPts val="0"/>
              </a:spcAft>
              <a:buSzPts val="1100"/>
              <a:buNone/>
            </a:pPr>
            <a:r>
              <a:rPr lang="es-ES" dirty="0"/>
              <a:t>• o los socios (sociedad).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propietario que no esté de acuerdo generalmente no causará un estancamiento.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común que existan restricciones sobre la transferencia de participaciones en entidades familiares.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venta propuesta puede requerir primero ofrecer la participación a los demás propietarios o a la entidad antes de venderla a un tercero.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0" name="Google Shape;53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s-ES" b="1" dirty="0"/>
              <a:t>Instrucción:</a:t>
            </a:r>
          </a:p>
          <a:p>
            <a:pPr marL="0" marR="0" lvl="0" indent="0" algn="l" rtl="0">
              <a:lnSpc>
                <a:spcPct val="100000"/>
              </a:lnSpc>
              <a:spcBef>
                <a:spcPts val="0"/>
              </a:spcBef>
              <a:spcAft>
                <a:spcPts val="0"/>
              </a:spcAft>
              <a:buSzPts val="1100"/>
              <a:buNone/>
            </a:pPr>
            <a:r>
              <a:rPr lang="es-ES" dirty="0"/>
              <a:t>Analiza estos elementos clave involucrados en mantener un título de propiedad actualizado.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Tiempo: </a:t>
            </a:r>
            <a:r>
              <a:rPr lang="es-ES" dirty="0"/>
              <a:t>5 minutos</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Materiales: </a:t>
            </a:r>
            <a:r>
              <a:rPr lang="es-ES" dirty="0"/>
              <a:t>Ninguno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7" name="Google Shape;5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Analiza las ventajas y desventajas de este enfoque utilizando los puntos de discusión en la diapositiva.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44" name="Google Shape;5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Concluye esta sesión atendiendo cualquier pregunta que puedan tener los participantes.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También puede incluir una pregunta breve para que respondan, como: ¿cuál es una pregunta o curiosidad que tiene sobre la propiedad de herederos? No dedique tiempo a responder esas preguntas en este momento. Más bien, se trata de reconocer sus inquietudes y de cómo el grupo puede compartir este espacio para aprender y apoyarse mutuamente.</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Tiempo total de la sesión: </a:t>
            </a:r>
            <a:r>
              <a:rPr lang="es-ES" dirty="0"/>
              <a:t>4 horas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a:t>
            </a:r>
            <a:r>
              <a:rPr lang="es-ES" dirty="0"/>
              <a:t>: Mantenga esta diapositiva visible cuando los participantes entren al salón.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2"/>
        <p:cNvGrpSpPr/>
        <p:nvPr/>
      </p:nvGrpSpPr>
      <p:grpSpPr>
        <a:xfrm>
          <a:off x="0" y="0"/>
          <a:ext cx="0" cy="0"/>
          <a:chOff x="0" y="0"/>
          <a:chExt cx="0" cy="0"/>
        </a:xfrm>
      </p:grpSpPr>
      <p:sp>
        <p:nvSpPr>
          <p:cNvPr id="53" name="Google Shape;53;p7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7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56" name="Google Shape;56;p7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7"/>
        <p:cNvGrpSpPr/>
        <p:nvPr/>
      </p:nvGrpSpPr>
      <p:grpSpPr>
        <a:xfrm>
          <a:off x="0" y="0"/>
          <a:ext cx="0" cy="0"/>
          <a:chOff x="0" y="0"/>
          <a:chExt cx="0" cy="0"/>
        </a:xfrm>
      </p:grpSpPr>
      <p:sp>
        <p:nvSpPr>
          <p:cNvPr id="58" name="Google Shape;5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sp>
        <p:nvSpPr>
          <p:cNvPr id="63" name="Google Shape;6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50"/>
          <p:cNvSpPr>
            <a:spLocks noGrp="1"/>
          </p:cNvSpPr>
          <p:nvPr>
            <p:ph type="pic" idx="2"/>
          </p:nvPr>
        </p:nvSpPr>
        <p:spPr>
          <a:xfrm>
            <a:off x="7277100" y="431800"/>
            <a:ext cx="1590004" cy="1120775"/>
          </a:xfrm>
          <a:prstGeom prst="rect">
            <a:avLst/>
          </a:prstGeom>
          <a:noFill/>
          <a:ln>
            <a:no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51"/>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70" name="Google Shape;7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a:spLocks noGrp="1"/>
          </p:cNvSpPr>
          <p:nvPr>
            <p:ph type="pic" idx="2"/>
          </p:nvPr>
        </p:nvSpPr>
        <p:spPr>
          <a:xfrm>
            <a:off x="5492750" y="1597025"/>
            <a:ext cx="3375025" cy="2865438"/>
          </a:xfrm>
          <a:prstGeom prst="rect">
            <a:avLst/>
          </a:prstGeom>
          <a:noFill/>
          <a:ln>
            <a:no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73"/>
        <p:cNvGrpSpPr/>
        <p:nvPr/>
      </p:nvGrpSpPr>
      <p:grpSpPr>
        <a:xfrm>
          <a:off x="0" y="0"/>
          <a:ext cx="0" cy="0"/>
          <a:chOff x="0" y="0"/>
          <a:chExt cx="0" cy="0"/>
        </a:xfrm>
      </p:grpSpPr>
      <p:sp>
        <p:nvSpPr>
          <p:cNvPr id="74" name="Google Shape;7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 name="Google Shape;7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78"/>
        <p:cNvGrpSpPr/>
        <p:nvPr/>
      </p:nvGrpSpPr>
      <p:grpSpPr>
        <a:xfrm>
          <a:off x="0" y="0"/>
          <a:ext cx="0" cy="0"/>
          <a:chOff x="0" y="0"/>
          <a:chExt cx="0" cy="0"/>
        </a:xfrm>
      </p:grpSpPr>
      <p:sp>
        <p:nvSpPr>
          <p:cNvPr id="79" name="Google Shape;79;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1" name="Google Shape;81;g2b5440a5e98_0_252"/>
          <p:cNvSpPr>
            <a:spLocks noGrp="1"/>
          </p:cNvSpPr>
          <p:nvPr>
            <p:ph type="pic" idx="3"/>
          </p:nvPr>
        </p:nvSpPr>
        <p:spPr>
          <a:xfrm>
            <a:off x="5146675" y="627063"/>
            <a:ext cx="3870300" cy="3838500"/>
          </a:xfrm>
          <a:prstGeom prst="rect">
            <a:avLst/>
          </a:prstGeom>
          <a:noFill/>
          <a:ln>
            <a:noFill/>
          </a:ln>
        </p:spPr>
        <p:txBody>
          <a:bodyPr/>
          <a:lstStyle/>
          <a:p>
            <a:endParaRPr lang="en-US"/>
          </a:p>
        </p:txBody>
      </p:sp>
      <p:sp>
        <p:nvSpPr>
          <p:cNvPr id="82" name="Google Shape;82;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4"/>
        <p:cNvGrpSpPr/>
        <p:nvPr/>
      </p:nvGrpSpPr>
      <p:grpSpPr>
        <a:xfrm>
          <a:off x="0" y="0"/>
          <a:ext cx="0" cy="0"/>
          <a:chOff x="0" y="0"/>
          <a:chExt cx="0" cy="0"/>
        </a:xfrm>
      </p:grpSpPr>
      <p:sp>
        <p:nvSpPr>
          <p:cNvPr id="85" name="Google Shape;85;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86" name="Google Shape;86;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7" name="Google Shape;87;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88" name="Google Shape;88;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55"/>
          <p:cNvSpPr/>
          <p:nvPr/>
        </p:nvSpPr>
        <p:spPr>
          <a:xfrm rot="-5400000" flipH="1">
            <a:off x="4102393" y="-3942017"/>
            <a:ext cx="863493" cy="8926617"/>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99" name="Google Shape;99;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100" name="Google Shape;100;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01"/>
        <p:cNvGrpSpPr/>
        <p:nvPr/>
      </p:nvGrpSpPr>
      <p:grpSpPr>
        <a:xfrm>
          <a:off x="0" y="0"/>
          <a:ext cx="0" cy="0"/>
          <a:chOff x="0" y="0"/>
          <a:chExt cx="0" cy="0"/>
        </a:xfrm>
      </p:grpSpPr>
      <p:sp>
        <p:nvSpPr>
          <p:cNvPr id="102" name="Google Shape;102;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g2b5440a5e98_0_781"/>
          <p:cNvSpPr>
            <a:spLocks noGrp="1"/>
          </p:cNvSpPr>
          <p:nvPr>
            <p:ph type="pic" idx="2"/>
          </p:nvPr>
        </p:nvSpPr>
        <p:spPr>
          <a:xfrm>
            <a:off x="6731000" y="214313"/>
            <a:ext cx="2412900" cy="1390800"/>
          </a:xfrm>
          <a:prstGeom prst="rect">
            <a:avLst/>
          </a:prstGeom>
          <a:noFill/>
          <a:ln>
            <a:noFill/>
          </a:ln>
        </p:spPr>
        <p:txBody>
          <a:bodyPr/>
          <a:lstStyle/>
          <a:p>
            <a:endParaRPr lang="en-US"/>
          </a:p>
        </p:txBody>
      </p:sp>
      <p:sp>
        <p:nvSpPr>
          <p:cNvPr id="105" name="Google Shape;105;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6"/>
        <p:cNvGrpSpPr/>
        <p:nvPr/>
      </p:nvGrpSpPr>
      <p:grpSpPr>
        <a:xfrm>
          <a:off x="0" y="0"/>
          <a:ext cx="0" cy="0"/>
          <a:chOff x="0" y="0"/>
          <a:chExt cx="0" cy="0"/>
        </a:xfrm>
      </p:grpSpPr>
      <p:sp>
        <p:nvSpPr>
          <p:cNvPr id="107" name="Google Shape;107;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8"/>
        <p:cNvGrpSpPr/>
        <p:nvPr/>
      </p:nvGrpSpPr>
      <p:grpSpPr>
        <a:xfrm>
          <a:off x="0" y="0"/>
          <a:ext cx="0" cy="0"/>
          <a:chOff x="0" y="0"/>
          <a:chExt cx="0" cy="0"/>
        </a:xfrm>
      </p:grpSpPr>
      <p:sp>
        <p:nvSpPr>
          <p:cNvPr id="109" name="Google Shape;109;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4" name="Google Shape;114;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5" name="Google Shape;115;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6" name="Google Shape;116;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7" name="Google Shape;117;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0" name="Google Shape;120;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1" name="Google Shape;121;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ustom Layout">
  <p:cSld name="4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543174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17A1-5FCA-225A-E0B2-EB15889B4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F737F-9014-7BD6-0807-47277619F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0D44C-E8BA-9EC2-0889-658295DE34D0}"/>
              </a:ext>
            </a:extLst>
          </p:cNvPr>
          <p:cNvSpPr>
            <a:spLocks noGrp="1"/>
          </p:cNvSpPr>
          <p:nvPr>
            <p:ph type="dt" sz="half" idx="10"/>
          </p:nvPr>
        </p:nvSpPr>
        <p:spPr/>
        <p:txBody>
          <a:bodyPr/>
          <a:lstStyle/>
          <a:p>
            <a:fld id="{88CD2584-9555-F641-A614-C95B71C5859F}" type="datetimeFigureOut">
              <a:rPr lang="en-US" smtClean="0"/>
              <a:t>4/13/26</a:t>
            </a:fld>
            <a:endParaRPr lang="en-US"/>
          </a:p>
        </p:txBody>
      </p:sp>
      <p:sp>
        <p:nvSpPr>
          <p:cNvPr id="5" name="Footer Placeholder 4">
            <a:extLst>
              <a:ext uri="{FF2B5EF4-FFF2-40B4-BE49-F238E27FC236}">
                <a16:creationId xmlns:a16="http://schemas.microsoft.com/office/drawing/2014/main" id="{340AA48D-9C42-FAEE-1DEC-36FC80B16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26B53-C47A-138E-4A46-0C4B81BE8E16}"/>
              </a:ext>
            </a:extLst>
          </p:cNvPr>
          <p:cNvSpPr>
            <a:spLocks noGrp="1"/>
          </p:cNvSpPr>
          <p:nvPr>
            <p:ph type="sldNum" sz="quarter" idx="12"/>
          </p:nvPr>
        </p:nvSpPr>
        <p:spPr/>
        <p:txBody>
          <a:bodyPr/>
          <a:lstStyle/>
          <a:p>
            <a:fld id="{341A11B1-D7D9-8049-8825-040449713781}" type="slidenum">
              <a:rPr lang="en-US" smtClean="0"/>
              <a:t>‹#›</a:t>
            </a:fld>
            <a:endParaRPr lang="en-US"/>
          </a:p>
        </p:txBody>
      </p:sp>
    </p:spTree>
    <p:extLst>
      <p:ext uri="{BB962C8B-B14F-4D97-AF65-F5344CB8AC3E}">
        <p14:creationId xmlns:p14="http://schemas.microsoft.com/office/powerpoint/2010/main" val="3504225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5209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72153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txBody>
          <a:bodyPr/>
          <a:lstStyle/>
          <a:p>
            <a:endParaRPr lang="en-US"/>
          </a:p>
        </p:txBody>
      </p:sp>
    </p:spTree>
    <p:extLst>
      <p:ext uri="{BB962C8B-B14F-4D97-AF65-F5344CB8AC3E}">
        <p14:creationId xmlns:p14="http://schemas.microsoft.com/office/powerpoint/2010/main" val="1701950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080193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00"/>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120384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46050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7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7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12442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8775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extLst>
      <p:ext uri="{BB962C8B-B14F-4D97-AF65-F5344CB8AC3E}">
        <p14:creationId xmlns:p14="http://schemas.microsoft.com/office/powerpoint/2010/main" val="3022827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txBody>
          <a:bodyPr/>
          <a:lstStyle/>
          <a:p>
            <a:endParaRPr lang="en-US"/>
          </a:p>
        </p:txBody>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898497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247433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txBody>
          <a:bodyPr/>
          <a:lstStyle/>
          <a:p>
            <a:endParaRPr lang="en-US"/>
          </a:p>
        </p:txBody>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1746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7264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571448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txBody>
          <a:bodyPr/>
          <a:lstStyle/>
          <a:p>
            <a:endParaRPr lang="en-US"/>
          </a:p>
        </p:txBody>
      </p:sp>
    </p:spTree>
    <p:extLst>
      <p:ext uri="{BB962C8B-B14F-4D97-AF65-F5344CB8AC3E}">
        <p14:creationId xmlns:p14="http://schemas.microsoft.com/office/powerpoint/2010/main" val="3846514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68123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05625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3203966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189441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71529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054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555045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580883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txBody>
          <a:bodyPr/>
          <a:lstStyle/>
          <a:p>
            <a:endParaRPr lang="en-US"/>
          </a:p>
        </p:txBody>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011460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txBody>
          <a:bodyPr/>
          <a:lstStyle/>
          <a:p>
            <a:endParaRPr lang="en-US"/>
          </a:p>
        </p:txBody>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992074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388229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73"/>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73"/>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73"/>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7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3222174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542181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1138788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extLst>
      <p:ext uri="{BB962C8B-B14F-4D97-AF65-F5344CB8AC3E}">
        <p14:creationId xmlns:p14="http://schemas.microsoft.com/office/powerpoint/2010/main" val="1490178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951640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18181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1627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282482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4168687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872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9"/>
        <p:cNvGrpSpPr/>
        <p:nvPr/>
      </p:nvGrpSpPr>
      <p:grpSpPr>
        <a:xfrm>
          <a:off x="0" y="0"/>
          <a:ext cx="0" cy="0"/>
          <a:chOff x="0" y="0"/>
          <a:chExt cx="0" cy="0"/>
        </a:xfrm>
      </p:grpSpPr>
      <p:pic>
        <p:nvPicPr>
          <p:cNvPr id="40" name="Google Shape;40;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53"/>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4/13/26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129485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3"/>
        <p:cNvGrpSpPr/>
        <p:nvPr/>
      </p:nvGrpSpPr>
      <p:grpSpPr>
        <a:xfrm>
          <a:off x="0" y="0"/>
          <a:ext cx="0" cy="0"/>
          <a:chOff x="0" y="0"/>
          <a:chExt cx="0" cy="0"/>
        </a:xfrm>
      </p:grpSpPr>
      <p:pic>
        <p:nvPicPr>
          <p:cNvPr id="44" name="Google Shape;44;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reserve="1">
  <p:cSld name="1_Opening slide">
    <p:spTree>
      <p:nvGrpSpPr>
        <p:cNvPr id="1" name="Shape 43"/>
        <p:cNvGrpSpPr/>
        <p:nvPr/>
      </p:nvGrpSpPr>
      <p:grpSpPr>
        <a:xfrm>
          <a:off x="0" y="0"/>
          <a:ext cx="0" cy="0"/>
          <a:chOff x="0" y="0"/>
          <a:chExt cx="0" cy="0"/>
        </a:xfrm>
      </p:grpSpPr>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6390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7"/>
        <p:cNvGrpSpPr/>
        <p:nvPr/>
      </p:nvGrpSpPr>
      <p:grpSpPr>
        <a:xfrm>
          <a:off x="0" y="0"/>
          <a:ext cx="0" cy="0"/>
          <a:chOff x="0" y="0"/>
          <a:chExt cx="0" cy="0"/>
        </a:xfrm>
      </p:grpSpPr>
      <p:pic>
        <p:nvPicPr>
          <p:cNvPr id="48" name="Google Shape;48;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47"/>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709" r:id="rId22"/>
    <p:sldLayoutId id="214748371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292578455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28" name="Google Shape;128;p24">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129" name="Google Shape;129;p24"/>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rgbClr val="5E5E5E"/>
                </a:solidFill>
                <a:effectLst/>
                <a:uLnTx/>
                <a:uFillTx/>
                <a:latin typeface="Arial"/>
                <a:ea typeface="Arial"/>
                <a:cs typeface="Arial"/>
                <a:sym typeface="Arial"/>
              </a:rPr>
              <a:t>Comprendiendo la propiedad de herederos a nivel comunitario</a:t>
            </a:r>
            <a:endParaRPr kumimoji="0" lang="es-MX" sz="2000" b="1"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130" name="Google Shape;130;p24"/>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sym typeface="Livvic Black"/>
              </a:rPr>
              <a:t>FECHA, 2025</a:t>
            </a:r>
            <a:endParaRPr lang="es-MX" noProof="0" dirty="0"/>
          </a:p>
        </p:txBody>
      </p:sp>
      <p:sp>
        <p:nvSpPr>
          <p:cNvPr id="131" name="Google Shape;131;p24"/>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chemeClr val="dk2"/>
                </a:solidFill>
                <a:latin typeface="Livvic Black"/>
                <a:sym typeface="Livvic Black"/>
              </a:rPr>
              <a:t>UBICACION</a:t>
            </a:r>
            <a:endParaRPr lang="es-MX" noProof="0" dirty="0">
              <a:solidFill>
                <a:schemeClr val="dk2"/>
              </a:solidFill>
            </a:endParaRPr>
          </a:p>
        </p:txBody>
      </p:sp>
      <p:pic>
        <p:nvPicPr>
          <p:cNvPr id="3" name="Picture 2" descr="National Policy Research Center at Alcorn State University logo">
            <a:extLst>
              <a:ext uri="{FF2B5EF4-FFF2-40B4-BE49-F238E27FC236}">
                <a16:creationId xmlns:a16="http://schemas.microsoft.com/office/drawing/2014/main" id="{1E50EBC8-B329-4B37-D5D0-4A69348F1130}"/>
              </a:ext>
            </a:extLst>
          </p:cNvPr>
          <p:cNvPicPr>
            <a:picLocks noChangeAspect="1"/>
          </p:cNvPicPr>
          <p:nvPr/>
        </p:nvPicPr>
        <p:blipFill>
          <a:blip r:embed="rId4"/>
          <a:srcRect/>
          <a:stretch/>
        </p:blipFill>
        <p:spPr>
          <a:xfrm>
            <a:off x="280614" y="4507935"/>
            <a:ext cx="1243824" cy="554781"/>
          </a:xfrm>
          <a:prstGeom prst="rect">
            <a:avLst/>
          </a:prstGeom>
        </p:spPr>
      </p:pic>
      <p:pic>
        <p:nvPicPr>
          <p:cNvPr id="134" name="Google Shape;134;p24" descr="Southern Extension Risk Management Education"/>
          <p:cNvPicPr preferRelativeResize="0">
            <a:picLocks noChangeAspect="1"/>
          </p:cNvPicPr>
          <p:nvPr/>
        </p:nvPicPr>
        <p:blipFill rotWithShape="1">
          <a:blip r:embed="rId5">
            <a:alphaModFix/>
          </a:blip>
          <a:srcRect/>
          <a:stretch/>
        </p:blipFill>
        <p:spPr>
          <a:xfrm>
            <a:off x="1856797" y="4587068"/>
            <a:ext cx="1049451" cy="359376"/>
          </a:xfrm>
          <a:prstGeom prst="rect">
            <a:avLst/>
          </a:prstGeom>
          <a:noFill/>
          <a:ln>
            <a:noFill/>
          </a:ln>
        </p:spPr>
      </p:pic>
      <p:pic>
        <p:nvPicPr>
          <p:cNvPr id="2" name="Google Shape;150;p53" descr="Southern Rural Development Center logo">
            <a:extLst>
              <a:ext uri="{FF2B5EF4-FFF2-40B4-BE49-F238E27FC236}">
                <a16:creationId xmlns:a16="http://schemas.microsoft.com/office/drawing/2014/main" id="{A030556A-4A68-6186-4917-F798910FBC0E}"/>
              </a:ext>
            </a:extLst>
          </p:cNvPr>
          <p:cNvPicPr preferRelativeResize="0">
            <a:picLocks noChangeAspect="1"/>
          </p:cNvPicPr>
          <p:nvPr/>
        </p:nvPicPr>
        <p:blipFill rotWithShape="1">
          <a:blip r:embed="rId6">
            <a:alphaModFix/>
          </a:blip>
          <a:srcRect t="17428" b="7937"/>
          <a:stretch>
            <a:fillRect/>
          </a:stretch>
        </p:blipFill>
        <p:spPr>
          <a:xfrm>
            <a:off x="3227889" y="4560248"/>
            <a:ext cx="1022469"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Exponentes</a:t>
            </a:r>
          </a:p>
        </p:txBody>
      </p:sp>
      <p:sp>
        <p:nvSpPr>
          <p:cNvPr id="165" name="Google Shape;165;p69"/>
          <p:cNvSpPr txBox="1">
            <a:spLocks noGrp="1"/>
          </p:cNvSpPr>
          <p:nvPr>
            <p:ph type="body" idx="2"/>
          </p:nvPr>
        </p:nvSpPr>
        <p:spPr>
          <a:xfrm>
            <a:off x="1417320" y="864232"/>
            <a:ext cx="5988856" cy="3009688"/>
          </a:xfrm>
          <a:prstGeom prst="rect">
            <a:avLst/>
          </a:prstGeom>
          <a:noFill/>
          <a:ln>
            <a:noFill/>
          </a:ln>
        </p:spPr>
        <p:txBody>
          <a:bodyPr spcFirstLastPara="1" wrap="square" lIns="91425" tIns="91425" rIns="91425" bIns="91425" anchor="t" anchorCtr="0">
            <a:noAutofit/>
          </a:bodyPr>
          <a:lstStyle/>
          <a:p>
            <a:pPr marL="152400" indent="0"/>
            <a:r>
              <a:rPr lang="es-MX" sz="2400" noProof="0" dirty="0">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latin typeface="Calibri" panose="020F0502020204030204" pitchFamily="34" charset="0"/>
                <a:ea typeface="Calibri" panose="020F0502020204030204" pitchFamily="34" charset="0"/>
                <a:cs typeface="Calibri" panose="020F0502020204030204" pitchFamily="34" charset="0"/>
              </a:rPr>
              <a:t>Universidad</a:t>
            </a:r>
            <a:endParaRPr lang="es-MX" sz="2400" noProof="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s-MX" sz="2400" b="0" noProof="0" dirty="0">
              <a:latin typeface="Calibri" panose="020F0502020204030204" pitchFamily="34" charset="0"/>
              <a:ea typeface="Calibri" panose="020F0502020204030204" pitchFamily="34" charset="0"/>
              <a:cs typeface="Calibri" panose="020F0502020204030204" pitchFamily="34" charset="0"/>
            </a:endParaRPr>
          </a:p>
          <a:p>
            <a:pPr marL="152400" indent="0"/>
            <a:r>
              <a:rPr lang="es-MX" sz="2400" noProof="0" dirty="0">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latin typeface="Calibri" panose="020F0502020204030204" pitchFamily="34" charset="0"/>
                <a:ea typeface="Calibri" panose="020F0502020204030204" pitchFamily="34" charset="0"/>
                <a:cs typeface="Calibri" panose="020F0502020204030204" pitchFamily="34" charset="0"/>
              </a:rPr>
              <a:t>Universidad</a:t>
            </a:r>
          </a:p>
          <a:p>
            <a:pPr marL="152400" indent="0"/>
            <a:endParaRPr lang="es-MX" sz="2400" noProof="0" dirty="0">
              <a:latin typeface="Calibri" panose="020F0502020204030204" pitchFamily="34" charset="0"/>
              <a:ea typeface="Calibri" panose="020F0502020204030204" pitchFamily="34" charset="0"/>
              <a:cs typeface="Calibri" panose="020F0502020204030204" pitchFamily="34" charset="0"/>
            </a:endParaRPr>
          </a:p>
          <a:p>
            <a:pPr marL="152400" indent="0"/>
            <a:r>
              <a:rPr lang="es-MX" sz="2400" b="1" noProof="0" dirty="0">
                <a:effectLst/>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effectLst/>
                <a:latin typeface="Calibri" panose="020F0502020204030204" pitchFamily="34" charset="0"/>
                <a:ea typeface="Calibri" panose="020F0502020204030204" pitchFamily="34" charset="0"/>
                <a:cs typeface="Calibri" panose="020F0502020204030204" pitchFamily="34" charset="0"/>
              </a:rPr>
              <a:t>Universidad</a:t>
            </a:r>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262890" y="2296835"/>
            <a:ext cx="399169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69" name="Google Shape;269;p103" descr="Visión General&#10;¿Qué es la propiedad de herederos?&#10;Impactos de la propiedad de herederos&#10;Consideraciones legales y culturales&#10;Propiedad fraccionada&#10;Cómo localizar propiedad de herederos&#10;Pérdida de tierras&#10;Prevención de la pérdida de tierras&#10;PREVENCION&#10;Conceptos básicos de planificación patrimonial y sucesoria&#10;Pasos para prevenir la propiedad de herederos al establecer un testamento&#10;RESOLUCION&#10;Revisión de algunos de los desafíos de poseer propiedad de herederos&#10;Importancia de trabajar con otros miembros de la familia&#10;Pasos para entender quién es el propietario legal de la propiedad&#10;Estructuras legales que pueden mantener tierras pertenecientes a propietarios de propiedad de herederos&#10;"/>
          <p:cNvGraphicFramePr/>
          <p:nvPr>
            <p:extLst>
              <p:ext uri="{D42A27DB-BD31-4B8C-83A1-F6EECF244321}">
                <p14:modId xmlns:p14="http://schemas.microsoft.com/office/powerpoint/2010/main" val="779367001"/>
              </p:ext>
            </p:extLst>
          </p:nvPr>
        </p:nvGraphicFramePr>
        <p:xfrm>
          <a:off x="4037804" y="165812"/>
          <a:ext cx="5106200" cy="4833100"/>
        </p:xfrm>
        <a:graphic>
          <a:graphicData uri="http://schemas.openxmlformats.org/drawingml/2006/table">
            <a:tbl>
              <a:tblPr>
                <a:noFill/>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900" b="1" i="0" u="none" strike="noStrike" cap="none" noProof="0" dirty="0">
                          <a:solidFill>
                            <a:srgbClr val="4B3612"/>
                          </a:solidFill>
                          <a:latin typeface="Arial"/>
                          <a:ea typeface="Arial"/>
                          <a:cs typeface="Arial"/>
                          <a:sym typeface="Arial"/>
                        </a:rPr>
                        <a:t>Visión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200" b="1" u="none" strike="noStrike" cap="none" noProof="0" dirty="0">
                          <a:solidFill>
                            <a:srgbClr val="4B3612"/>
                          </a:solidFill>
                          <a:latin typeface="Calibri"/>
                          <a:ea typeface="Calibri"/>
                          <a:cs typeface="Calibri"/>
                          <a:sym typeface="Calibri"/>
                        </a:rPr>
                        <a:t>¿Qué es la propiedad de herederos?</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200" b="1" u="none" strike="noStrike" cap="none" noProof="0" dirty="0">
                          <a:solidFill>
                            <a:srgbClr val="4B3612"/>
                          </a:solidFill>
                          <a:latin typeface="Calibri"/>
                          <a:ea typeface="Calibri"/>
                          <a:cs typeface="Calibri"/>
                          <a:sym typeface="Calibri"/>
                        </a:rPr>
                        <a:t>Impactos de la propiedad de herederos</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200" b="1" u="none" strike="noStrike" cap="none" noProof="0" dirty="0">
                          <a:solidFill>
                            <a:srgbClr val="4B3612"/>
                          </a:solidFill>
                          <a:latin typeface="Calibri"/>
                          <a:ea typeface="Calibri"/>
                          <a:cs typeface="Calibri"/>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200" b="1" u="none" strike="noStrike" cap="none" noProof="0" dirty="0">
                          <a:solidFill>
                            <a:srgbClr val="4B3612"/>
                          </a:solidFill>
                          <a:latin typeface="Calibri"/>
                          <a:ea typeface="Calibri"/>
                          <a:cs typeface="Calibri"/>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a:ea typeface="Arial"/>
                          <a:cs typeface="Arial"/>
                          <a:sym typeface="Arial"/>
                        </a:rPr>
                        <a:t>Cómo localizar propiedad de herederos</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Arial"/>
                          <a:ea typeface="Arial"/>
                          <a:cs typeface="Arial"/>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a:ea typeface="Arial"/>
                          <a:cs typeface="Arial"/>
                          <a:sym typeface="Arial"/>
                        </a:rPr>
                        <a:t>Prevención de la pérdida de tierras</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900" b="1" i="0" u="none" strike="noStrike" cap="none" noProof="0" dirty="0">
                          <a:solidFill>
                            <a:srgbClr val="4B3612"/>
                          </a:solidFill>
                          <a:latin typeface="Arial"/>
                          <a:ea typeface="Arial"/>
                          <a:cs typeface="Arial"/>
                          <a:sym typeface="Arial"/>
                        </a:rPr>
                        <a:t>PREVENCION</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200" b="1" u="none" strike="noStrike" cap="none" noProof="0" dirty="0">
                          <a:solidFill>
                            <a:srgbClr val="4B3612"/>
                          </a:solidFill>
                          <a:latin typeface="Calibri"/>
                          <a:ea typeface="Calibri"/>
                          <a:cs typeface="Calibri"/>
                          <a:sym typeface="Calibri"/>
                        </a:rPr>
                        <a:t>Conceptos básicos de planificación patrimonial y sucesoria</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100" b="1" u="none" strike="noStrike" cap="none" noProof="0" dirty="0">
                          <a:solidFill>
                            <a:srgbClr val="4B3612"/>
                          </a:solidFill>
                          <a:latin typeface="Calibri"/>
                          <a:ea typeface="Calibri"/>
                          <a:cs typeface="Calibri"/>
                          <a:sym typeface="Calibri"/>
                        </a:rPr>
                        <a:t>Pasos para prevenir la propiedad de herederos al establecer un testamento</a:t>
                      </a:r>
                      <a:endParaRPr lang="es-MX" sz="11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100" b="1" u="none" strike="noStrike" cap="none" noProof="0" dirty="0">
                          <a:solidFill>
                            <a:srgbClr val="4B3612"/>
                          </a:solidFill>
                          <a:latin typeface="Calibri"/>
                          <a:ea typeface="Calibri"/>
                          <a:cs typeface="Calibri"/>
                          <a:sym typeface="Calibri"/>
                        </a:rPr>
                        <a:t>RESOLUCION</a:t>
                      </a:r>
                      <a:endParaRPr lang="es-MX" sz="1400" u="none" strike="noStrike" cap="none" noProof="0"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Revisión de algunos de los desafíos de poseer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Importancia de trabajar con otros miembros de la familia</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Pasos para entender quién es el propietario legal de la propiedad</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Estructuras legales que pueden mantener tierras pertenecientes a propietarios de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Ejercicios de preparación y presentación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563252" y="565294"/>
            <a:ext cx="7755800" cy="297303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ES" sz="6000" noProof="0" dirty="0">
                <a:solidFill>
                  <a:schemeClr val="lt1"/>
                </a:solidFill>
              </a:rPr>
              <a:t>Prevención de la propiedad de herederos</a:t>
            </a:r>
            <a:endParaRPr lang="es-MX" sz="6000" noProof="0" dirty="0">
              <a:solidFill>
                <a:schemeClr val="lt1"/>
              </a:solidFill>
              <a:latin typeface="Livvic"/>
              <a:ea typeface="Livvic"/>
              <a:cs typeface="Livvic"/>
              <a:sym typeface="Livv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ctrTitle"/>
          </p:nvPr>
        </p:nvSpPr>
        <p:spPr>
          <a:xfrm>
            <a:off x="629111" y="513687"/>
            <a:ext cx="571205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dirty="0"/>
              <a:t>Panorama</a:t>
            </a:r>
            <a:r>
              <a:rPr lang="es-ES" sz="2800" noProof="0" dirty="0"/>
              <a:t> general de la sesión</a:t>
            </a:r>
            <a:endParaRPr lang="es-MX" noProof="0" dirty="0"/>
          </a:p>
        </p:txBody>
      </p:sp>
      <p:sp>
        <p:nvSpPr>
          <p:cNvPr id="199" name="Google Shape;199;p4"/>
          <p:cNvSpPr txBox="1">
            <a:spLocks noGrp="1"/>
          </p:cNvSpPr>
          <p:nvPr>
            <p:ph type="subTitle" idx="4294967295"/>
          </p:nvPr>
        </p:nvSpPr>
        <p:spPr>
          <a:xfrm>
            <a:off x="623400" y="1084740"/>
            <a:ext cx="7705591" cy="3417685"/>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Explorar la planificación patrimonial.</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Términos importantes</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 </a:t>
            </a:r>
            <a:r>
              <a:rPr lang="es-ES" sz="2400" b="0" i="0" u="none" strike="noStrike" cap="none" noProof="0" dirty="0">
                <a:solidFill>
                  <a:schemeClr val="dk1"/>
                </a:solidFill>
                <a:latin typeface="Catamaran Light"/>
                <a:ea typeface="Catamaran Light"/>
                <a:cs typeface="Catamaran Light"/>
                <a:sym typeface="Catamaran Light"/>
              </a:rPr>
              <a:t>Conceptos básicos de la planificación patrimonial / planificación sucesoria</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Trabajar con un abogado</a:t>
            </a:r>
          </a:p>
          <a:p>
            <a:pPr marL="171450" marR="0" lvl="0" indent="-171450" algn="l" rtl="0">
              <a:lnSpc>
                <a:spcPct val="115000"/>
              </a:lnSpc>
              <a:spcBef>
                <a:spcPts val="0"/>
              </a:spcBef>
              <a:spcAft>
                <a:spcPts val="0"/>
              </a:spcAft>
              <a:buClr>
                <a:schemeClr val="dk1"/>
              </a:buClr>
              <a:buSzPts val="1200"/>
              <a:buFont typeface="Catamaran Light"/>
              <a:buChar char="●"/>
            </a:pPr>
            <a:r>
              <a:rPr lang="es-ES" sz="2400" b="0" i="0" u="none" strike="noStrike" cap="none" noProof="0" dirty="0">
                <a:solidFill>
                  <a:schemeClr val="dk1"/>
                </a:solidFill>
                <a:latin typeface="Catamaran Light"/>
                <a:ea typeface="Catamaran Light"/>
                <a:cs typeface="Catamaran Light"/>
                <a:sym typeface="Catamaran Light"/>
              </a:rPr>
              <a:t>Evitar la propiedad de herederos al redactar su testamento</a:t>
            </a:r>
            <a:endParaRPr lang="es-MX" sz="2400" b="0" i="0" u="none" strike="noStrike" cap="none" noProof="0"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s-ES" sz="2400" b="0" i="0" u="none" strike="noStrike" cap="none" noProof="0" dirty="0">
                <a:solidFill>
                  <a:schemeClr val="dk1"/>
                </a:solidFill>
                <a:latin typeface="Catamaran Light"/>
                <a:ea typeface="Catamaran Light"/>
                <a:cs typeface="Catamaran Light"/>
                <a:sym typeface="Catamaran Light"/>
              </a:rPr>
              <a:t>Otras estrategias de planificación para prevenir la propiedad de herederos</a:t>
            </a:r>
            <a:endParaRPr lang="es-MX" sz="24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title" idx="4294967295"/>
          </p:nvPr>
        </p:nvSpPr>
        <p:spPr>
          <a:xfrm>
            <a:off x="396875" y="1270000"/>
            <a:ext cx="7843838" cy="3025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3600" b="1" i="0" u="none" strike="noStrike" kern="0" cap="none" spc="0" normalizeH="0" baseline="0" noProof="0" dirty="0">
                <a:ln>
                  <a:noFill/>
                </a:ln>
                <a:solidFill>
                  <a:schemeClr val="lt1"/>
                </a:solidFill>
                <a:effectLst/>
                <a:uLnTx/>
                <a:uFillTx/>
                <a:latin typeface="Livvic"/>
                <a:ea typeface="Livvic"/>
                <a:cs typeface="Livvic"/>
                <a:sym typeface="Livvic"/>
              </a:rPr>
              <a:t>Describe lo que te viene a la mente cuando escuchas: “planificación patrimonial”</a:t>
            </a:r>
            <a:endParaRPr kumimoji="0" lang="es-MX" sz="1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6"/>
          <p:cNvSpPr txBox="1">
            <a:spLocks noGrp="1"/>
          </p:cNvSpPr>
          <p:nvPr>
            <p:ph type="ctrTitle"/>
          </p:nvPr>
        </p:nvSpPr>
        <p:spPr>
          <a:xfrm>
            <a:off x="185002" y="628564"/>
            <a:ext cx="756752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3600" noProof="0" dirty="0">
                <a:solidFill>
                  <a:schemeClr val="lt1"/>
                </a:solidFill>
              </a:rPr>
              <a:t>Planificación de patrimonio</a:t>
            </a:r>
            <a:endParaRPr lang="es-MX" sz="3600" noProof="0" dirty="0"/>
          </a:p>
        </p:txBody>
      </p:sp>
      <p:sp>
        <p:nvSpPr>
          <p:cNvPr id="209" name="Google Shape;209;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lvl="0"/>
            <a:r>
              <a:rPr lang="es-MX" sz="3600" dirty="0"/>
              <a:t>¿Qué tanto sabes del tema? </a:t>
            </a:r>
            <a:endParaRPr lang="es-MX" noProof="0" dirty="0"/>
          </a:p>
          <a:p>
            <a:pPr marL="457200" lvl="0" indent="-228600" algn="l" rtl="0">
              <a:lnSpc>
                <a:spcPct val="115000"/>
              </a:lnSpc>
              <a:spcBef>
                <a:spcPts val="0"/>
              </a:spcBef>
              <a:spcAft>
                <a:spcPts val="0"/>
              </a:spcAft>
              <a:buSzPts val="1200"/>
              <a:buNone/>
            </a:pPr>
            <a:endParaRPr lang="es-MX" sz="3600" noProof="0" dirty="0"/>
          </a:p>
          <a:p>
            <a:pPr marL="457200" lvl="0" indent="-304800" algn="l" rtl="0">
              <a:lnSpc>
                <a:spcPct val="115000"/>
              </a:lnSpc>
              <a:spcBef>
                <a:spcPts val="0"/>
              </a:spcBef>
              <a:spcAft>
                <a:spcPts val="0"/>
              </a:spcAft>
              <a:buSzPts val="1200"/>
              <a:buChar char="●"/>
            </a:pPr>
            <a:r>
              <a:rPr lang="es-MX" sz="3600" noProof="0" dirty="0"/>
              <a:t>¿Qué quieres saber?</a:t>
            </a:r>
            <a:endParaRPr lang="es-MX" noProof="0" dirty="0"/>
          </a:p>
        </p:txBody>
      </p:sp>
      <p:pic>
        <p:nvPicPr>
          <p:cNvPr id="211" name="Google Shape;211;p6" descr="A young child with his hand on his chin&#10;"/>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7" name="Google Shape;217;p7" descr="A calcluator, tiny metal house, change, and a sheet of paper with the text: Estate Planning"/>
          <p:cNvPicPr preferRelativeResize="0"/>
          <p:nvPr/>
        </p:nvPicPr>
        <p:blipFill rotWithShape="1">
          <a:blip r:embed="rId3">
            <a:alphaModFix/>
          </a:blip>
          <a:srcRect/>
          <a:stretch/>
        </p:blipFill>
        <p:spPr>
          <a:xfrm>
            <a:off x="376046" y="1233730"/>
            <a:ext cx="3997031" cy="2496054"/>
          </a:xfrm>
          <a:prstGeom prst="rect">
            <a:avLst/>
          </a:prstGeom>
          <a:noFill/>
          <a:ln>
            <a:noFill/>
          </a:ln>
        </p:spPr>
      </p:pic>
      <p:sp>
        <p:nvSpPr>
          <p:cNvPr id="216" name="Google Shape;216;p7"/>
          <p:cNvSpPr txBox="1">
            <a:spLocks noGrp="1"/>
          </p:cNvSpPr>
          <p:nvPr>
            <p:ph type="title"/>
          </p:nvPr>
        </p:nvSpPr>
        <p:spPr>
          <a:xfrm>
            <a:off x="5156240" y="1143737"/>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¿Cuántos de ustedes han utilizado a un abogado para elaborar un plan patrimonial?</a:t>
            </a:r>
            <a:endParaRPr lang="es-MX"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3"/>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140" name="Google Shape;140;p63"/>
          <p:cNvSpPr txBox="1">
            <a:spLocks noGrp="1"/>
          </p:cNvSpPr>
          <p:nvPr>
            <p:ph type="body" idx="2"/>
          </p:nvPr>
        </p:nvSpPr>
        <p:spPr>
          <a:xfrm>
            <a:off x="567078" y="718593"/>
            <a:ext cx="4004922" cy="2304624"/>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ES" sz="2400" noProof="0" dirty="0"/>
              <a:t>Brindar capacitación sobre la propiedad de herederos a comunidades e individuos.</a:t>
            </a:r>
            <a:endParaRPr lang="es-MX" sz="2400" noProof="0" dirty="0"/>
          </a:p>
        </p:txBody>
      </p:sp>
      <p:sp>
        <p:nvSpPr>
          <p:cNvPr id="144" name="Google Shape;144;p63"/>
          <p:cNvSpPr txBox="1"/>
          <p:nvPr/>
        </p:nvSpPr>
        <p:spPr>
          <a:xfrm>
            <a:off x="657461" y="2866200"/>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dirty="0">
                <a:solidFill>
                  <a:schemeClr val="lt1"/>
                </a:solidFill>
              </a:rPr>
              <a:t>El financiamiento de esta capacitación fue proporcionado por:</a:t>
            </a:r>
            <a:endParaRPr lang="es-MX" sz="1400" b="0" i="0" u="none" strike="noStrike" cap="none" noProof="0" dirty="0">
              <a:solidFill>
                <a:srgbClr val="000000"/>
              </a:solidFill>
              <a:latin typeface="Arial"/>
              <a:ea typeface="Arial"/>
              <a:cs typeface="Arial"/>
              <a:sym typeface="Arial"/>
            </a:endParaRPr>
          </a:p>
        </p:txBody>
      </p:sp>
      <p:pic>
        <p:nvPicPr>
          <p:cNvPr id="143" name="Google Shape;143;p63" descr="United States Department of Agriculture with text: USDA"/>
          <p:cNvPicPr preferRelativeResize="0"/>
          <p:nvPr/>
        </p:nvPicPr>
        <p:blipFill rotWithShape="1">
          <a:blip r:embed="rId3">
            <a:alphaModFix/>
          </a:blip>
          <a:srcRect r="76041" b="-5419"/>
          <a:stretch/>
        </p:blipFill>
        <p:spPr>
          <a:xfrm>
            <a:off x="1989106" y="3535020"/>
            <a:ext cx="906526" cy="848603"/>
          </a:xfrm>
          <a:prstGeom prst="rect">
            <a:avLst/>
          </a:prstGeom>
          <a:noFill/>
          <a:ln>
            <a:noFill/>
          </a:ln>
        </p:spPr>
      </p:pic>
      <p:pic>
        <p:nvPicPr>
          <p:cNvPr id="142" name="Google Shape;142;p63" descr="USDA Farm Service Agency logo with text: USDA Farm Service Agency, U.S. Department of Agriculture"/>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3" name="Google Shape;223;p8" descr="Paper money floating in the air&#10;"/>
          <p:cNvPicPr preferRelativeResize="0"/>
          <p:nvPr/>
        </p:nvPicPr>
        <p:blipFill rotWithShape="1">
          <a:blip r:embed="rId3">
            <a:alphaModFix/>
          </a:blip>
          <a:srcRect/>
          <a:stretch/>
        </p:blipFill>
        <p:spPr>
          <a:xfrm>
            <a:off x="-57600" y="126992"/>
            <a:ext cx="5532286" cy="3917938"/>
          </a:xfrm>
          <a:prstGeom prst="rect">
            <a:avLst/>
          </a:prstGeom>
          <a:noFill/>
          <a:ln>
            <a:noFill/>
          </a:ln>
        </p:spPr>
      </p:pic>
      <p:sp>
        <p:nvSpPr>
          <p:cNvPr id="222" name="Google Shape;222;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¿Cuáles son los costos de no tener un plan patrimonial establecido?</a:t>
            </a:r>
            <a:endParaRPr lang="es-MX" noProof="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ES" sz="3600" noProof="0" dirty="0"/>
              <a:t>¿Cuáles son los costos de no tener un plan patrimonial establecido?</a:t>
            </a:r>
            <a:endParaRPr lang="es-MX" noProof="0" dirty="0"/>
          </a:p>
        </p:txBody>
      </p:sp>
      <p:pic>
        <p:nvPicPr>
          <p:cNvPr id="229" name="Google Shape;229;p9" descr="Wooden tiles with the letters: P, L, A, and N"/>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30" name="Google Shape;230;p9" descr="Red line to create left side of X."/>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cxnSp>
        <p:nvCxnSpPr>
          <p:cNvPr id="231" name="Google Shape;231;p9" descr="Red line that is part of the right side of an X. "/>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ES" noProof="0" dirty="0"/>
              <a:t>¿Cambió la situación a raíz del COVID?</a:t>
            </a:r>
            <a:endParaRPr lang="es-MX" noProof="0" dirty="0"/>
          </a:p>
        </p:txBody>
      </p:sp>
      <p:pic>
        <p:nvPicPr>
          <p:cNvPr id="238" name="Google Shape;238;p10" descr="A graph titled: The Percentage of U.S. Adults with a Will. Includes text: Depsite the COVID-19 Pandemic, 2 out of 3 American Adults Still Don’t Have a Will. 2020=32.1%, 2021=32.9%, and 2022=33.1%."/>
          <p:cNvPicPr preferRelativeResize="0"/>
          <p:nvPr/>
        </p:nvPicPr>
        <p:blipFill rotWithShape="1">
          <a:blip r:embed="rId3">
            <a:alphaModFix/>
          </a:blip>
          <a:srcRect/>
          <a:stretch/>
        </p:blipFill>
        <p:spPr>
          <a:xfrm>
            <a:off x="4289769" y="1167844"/>
            <a:ext cx="4124738" cy="3723799"/>
          </a:xfrm>
          <a:prstGeom prst="rect">
            <a:avLst/>
          </a:prstGeom>
          <a:noFill/>
          <a:ln>
            <a:noFill/>
          </a:ln>
        </p:spPr>
      </p:pic>
      <p:sp>
        <p:nvSpPr>
          <p:cNvPr id="2" name="TextBox 1">
            <a:extLst>
              <a:ext uri="{FF2B5EF4-FFF2-40B4-BE49-F238E27FC236}">
                <a16:creationId xmlns:a16="http://schemas.microsoft.com/office/drawing/2014/main" id="{8E16574A-186F-9150-67E6-DE032F62C6A9}"/>
              </a:ext>
            </a:extLst>
          </p:cNvPr>
          <p:cNvSpPr txBox="1"/>
          <p:nvPr/>
        </p:nvSpPr>
        <p:spPr>
          <a:xfrm>
            <a:off x="4124737" y="192222"/>
            <a:ext cx="4454801" cy="738664"/>
          </a:xfrm>
          <a:prstGeom prst="rect">
            <a:avLst/>
          </a:prstGeom>
          <a:noFill/>
        </p:spPr>
        <p:txBody>
          <a:bodyPr wrap="square" rtlCol="0">
            <a:spAutoFit/>
          </a:bodyPr>
          <a:lstStyle/>
          <a:p>
            <a:r>
              <a:rPr lang="es-ES" b="1" dirty="0"/>
              <a:t>A pesar de la pandemia de COVID‑19, 2 de cada 3 adultos estadounidenses aún no tienen un testamento.</a:t>
            </a:r>
            <a:endParaRPr 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CC8EAA8F-B81B-CF5F-4002-4CEB18C0CC97}"/>
            </a:ext>
          </a:extLst>
        </p:cNvPr>
        <p:cNvGrpSpPr/>
        <p:nvPr/>
      </p:nvGrpSpPr>
      <p:grpSpPr>
        <a:xfrm>
          <a:off x="0" y="0"/>
          <a:ext cx="0" cy="0"/>
          <a:chOff x="0" y="0"/>
          <a:chExt cx="0" cy="0"/>
        </a:xfrm>
      </p:grpSpPr>
      <p:sp>
        <p:nvSpPr>
          <p:cNvPr id="243" name="Google Shape;243;p11">
            <a:extLst>
              <a:ext uri="{FF2B5EF4-FFF2-40B4-BE49-F238E27FC236}">
                <a16:creationId xmlns:a16="http://schemas.microsoft.com/office/drawing/2014/main" id="{BF14C0AE-305E-986C-111C-E44CE777BCC4}"/>
              </a:ext>
            </a:extLst>
          </p:cNvPr>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400" noProof="0" dirty="0"/>
              <a:t>¿</a:t>
            </a:r>
            <a:r>
              <a:rPr lang="es-ES" sz="1800" noProof="0" dirty="0"/>
              <a:t>Cuáles son las principales razones por las que no tienes un testamento?</a:t>
            </a:r>
            <a:endParaRPr lang="es-MX" sz="1800" noProof="0" dirty="0"/>
          </a:p>
        </p:txBody>
      </p:sp>
      <p:graphicFrame>
        <p:nvGraphicFramePr>
          <p:cNvPr id="244" name="Google Shape;244;p11">
            <a:extLst>
              <a:ext uri="{FF2B5EF4-FFF2-40B4-BE49-F238E27FC236}">
                <a16:creationId xmlns:a16="http://schemas.microsoft.com/office/drawing/2014/main" id="{3A3BB5D2-A3E5-395E-7F3E-2C518DE3626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923042"/>
              </p:ext>
            </p:extLst>
          </p:nvPr>
        </p:nvGraphicFramePr>
        <p:xfrm>
          <a:off x="672953" y="690880"/>
          <a:ext cx="7426518" cy="3463677"/>
        </p:xfrm>
        <a:graphic>
          <a:graphicData uri="http://schemas.openxmlformats.org/drawingml/2006/chart">
            <c:chart xmlns:c="http://schemas.openxmlformats.org/drawingml/2006/chart" xmlns:r="http://schemas.openxmlformats.org/officeDocument/2006/relationships" r:id="rId3"/>
          </a:graphicData>
        </a:graphic>
      </p:graphicFrame>
      <p:sp>
        <p:nvSpPr>
          <p:cNvPr id="246" name="Google Shape;246;p11">
            <a:extLst>
              <a:ext uri="{FF2B5EF4-FFF2-40B4-BE49-F238E27FC236}">
                <a16:creationId xmlns:a16="http://schemas.microsoft.com/office/drawing/2014/main" id="{0CE69A68-E1F2-4BBD-9F04-A2157739DF0C}"/>
              </a:ext>
            </a:extLst>
          </p:cNvPr>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MX" sz="1100" dirty="0"/>
              <a:t>Fuente</a:t>
            </a:r>
            <a:r>
              <a:rPr lang="es-MX" sz="1100" b="0" i="0" u="none" strike="noStrike" cap="none" noProof="0" dirty="0">
                <a:solidFill>
                  <a:srgbClr val="000000"/>
                </a:solidFill>
                <a:latin typeface="Arial"/>
                <a:ea typeface="Arial"/>
                <a:cs typeface="Arial"/>
                <a:sym typeface="Arial"/>
              </a:rPr>
              <a:t>:  https://www.caring.com/caregivers/estate-planning/wills-survey/</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MX" sz="1100" b="0" i="0" u="none" strike="noStrike" cap="none" noProof="0" dirty="0">
                <a:solidFill>
                  <a:srgbClr val="000000"/>
                </a:solidFill>
                <a:latin typeface="Arial"/>
                <a:ea typeface="Arial"/>
                <a:cs typeface="Arial"/>
                <a:sym typeface="Arial"/>
              </a:rPr>
              <a:t> </a:t>
            </a:r>
            <a:endParaRPr lang="es-MX" sz="1400" b="0" i="0" u="none" strike="noStrike" cap="none" noProof="0" dirty="0">
              <a:solidFill>
                <a:srgbClr val="000000"/>
              </a:solidFill>
              <a:latin typeface="Arial"/>
              <a:ea typeface="Arial"/>
              <a:cs typeface="Arial"/>
              <a:sym typeface="Arial"/>
            </a:endParaRPr>
          </a:p>
        </p:txBody>
      </p:sp>
      <p:pic>
        <p:nvPicPr>
          <p:cNvPr id="245" name="Google Shape;245;p11" descr="Caring.com logo">
            <a:extLst>
              <a:ext uri="{FF2B5EF4-FFF2-40B4-BE49-F238E27FC236}">
                <a16:creationId xmlns:a16="http://schemas.microsoft.com/office/drawing/2014/main" id="{D31E75C2-DF19-228B-0F19-E8E0E5712097}"/>
              </a:ext>
            </a:extLst>
          </p:cNvPr>
          <p:cNvPicPr preferRelativeResize="0"/>
          <p:nvPr/>
        </p:nvPicPr>
        <p:blipFill rotWithShape="1">
          <a:blip r:embed="rId4">
            <a:alphaModFix/>
          </a:blip>
          <a:srcRect l="83569" t="88818" r="3195" b="4685"/>
          <a:stretch/>
        </p:blipFill>
        <p:spPr>
          <a:xfrm>
            <a:off x="7688911" y="4710622"/>
            <a:ext cx="1097280" cy="318052"/>
          </a:xfrm>
          <a:prstGeom prst="rect">
            <a:avLst/>
          </a:prstGeom>
          <a:noFill/>
          <a:ln>
            <a:noFill/>
          </a:ln>
        </p:spPr>
      </p:pic>
    </p:spTree>
    <p:extLst>
      <p:ext uri="{BB962C8B-B14F-4D97-AF65-F5344CB8AC3E}">
        <p14:creationId xmlns:p14="http://schemas.microsoft.com/office/powerpoint/2010/main" val="384107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400" noProof="0" dirty="0"/>
              <a:t>Porcentaje de estadounidenses con testamento por categoría</a:t>
            </a:r>
            <a:endParaRPr lang="es-MX" noProof="0" dirty="0"/>
          </a:p>
        </p:txBody>
      </p:sp>
      <p:sp>
        <p:nvSpPr>
          <p:cNvPr id="253" name="Google Shape;253;p12"/>
          <p:cNvSpPr txBox="1"/>
          <p:nvPr/>
        </p:nvSpPr>
        <p:spPr>
          <a:xfrm>
            <a:off x="166975" y="1294477"/>
            <a:ext cx="2044261"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noProof="0" dirty="0">
                <a:solidFill>
                  <a:srgbClr val="000000"/>
                </a:solidFill>
                <a:latin typeface="Arial"/>
                <a:ea typeface="Arial"/>
                <a:cs typeface="Arial"/>
                <a:sym typeface="Arial"/>
              </a:rPr>
              <a:t>¿Tiene un testamento que describa cómo le gustaría que se administren su dinero y sus bienes después de su fallecimiento?</a:t>
            </a:r>
            <a:endParaRPr lang="es-MX" sz="1400" b="0" i="0" u="none" strike="noStrike" cap="none" noProof="0" dirty="0">
              <a:solidFill>
                <a:srgbClr val="000000"/>
              </a:solidFill>
              <a:latin typeface="Arial"/>
              <a:ea typeface="Arial"/>
              <a:cs typeface="Arial"/>
              <a:sym typeface="Arial"/>
            </a:endParaRPr>
          </a:p>
        </p:txBody>
      </p:sp>
      <p:pic>
        <p:nvPicPr>
          <p:cNvPr id="251" name="Google Shape;251;p12" descr="Table: Porcentaje de estadounidenses con testamento por categoría"/>
          <p:cNvPicPr preferRelativeResize="0"/>
          <p:nvPr/>
        </p:nvPicPr>
        <p:blipFill rotWithShape="1">
          <a:blip r:embed="rId3">
            <a:alphaModFix/>
          </a:blip>
          <a:srcRect t="17320"/>
          <a:stretch/>
        </p:blipFill>
        <p:spPr>
          <a:xfrm>
            <a:off x="2512552" y="1063487"/>
            <a:ext cx="5846257" cy="3850076"/>
          </a:xfrm>
          <a:prstGeom prst="rect">
            <a:avLst/>
          </a:prstGeom>
          <a:noFill/>
          <a:ln>
            <a:noFill/>
          </a:ln>
        </p:spPr>
      </p:pic>
      <p:sp>
        <p:nvSpPr>
          <p:cNvPr id="254" name="Google Shape;254;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MX" sz="1100" b="1" i="0" u="none" strike="noStrike" cap="none" noProof="0" dirty="0">
                <a:solidFill>
                  <a:srgbClr val="000000"/>
                </a:solidFill>
                <a:latin typeface="Arial"/>
                <a:ea typeface="Arial"/>
                <a:cs typeface="Arial"/>
                <a:sym typeface="Arial"/>
              </a:rPr>
              <a:t>Fuente:       </a:t>
            </a:r>
            <a:r>
              <a:rPr lang="es-MX" sz="1100" b="0" i="0" u="none" strike="noStrike" cap="none" noProof="0" dirty="0">
                <a:solidFill>
                  <a:srgbClr val="000000"/>
                </a:solidFill>
                <a:latin typeface="Arial"/>
                <a:ea typeface="Arial"/>
                <a:cs typeface="Arial"/>
                <a:sym typeface="Arial"/>
              </a:rPr>
              <a:t>https://news.gallup.com/poll/351500/how-many-americans-have-will.aspx</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MX" sz="1100" b="0" i="0" u="none" strike="noStrike" cap="none" noProof="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921598B1-CFAA-DB52-0B94-5446FD81DBD4}"/>
              </a:ext>
            </a:extLst>
          </p:cNvPr>
          <p:cNvSpPr txBox="1"/>
          <p:nvPr/>
        </p:nvSpPr>
        <p:spPr>
          <a:xfrm>
            <a:off x="2882347" y="1580321"/>
            <a:ext cx="1083366" cy="307777"/>
          </a:xfrm>
          <a:prstGeom prst="rect">
            <a:avLst/>
          </a:prstGeom>
          <a:noFill/>
        </p:spPr>
        <p:txBody>
          <a:bodyPr wrap="square" rtlCol="0">
            <a:spAutoFit/>
          </a:bodyPr>
          <a:lstStyle/>
          <a:p>
            <a:r>
              <a:rPr lang="en-US" dirty="0"/>
              <a:t>Edad</a:t>
            </a:r>
          </a:p>
        </p:txBody>
      </p:sp>
      <p:sp>
        <p:nvSpPr>
          <p:cNvPr id="3" name="TextBox 2">
            <a:extLst>
              <a:ext uri="{FF2B5EF4-FFF2-40B4-BE49-F238E27FC236}">
                <a16:creationId xmlns:a16="http://schemas.microsoft.com/office/drawing/2014/main" id="{FAC7FF09-A031-E979-C9A3-DA9E49222ABE}"/>
              </a:ext>
            </a:extLst>
          </p:cNvPr>
          <p:cNvSpPr txBox="1"/>
          <p:nvPr/>
        </p:nvSpPr>
        <p:spPr>
          <a:xfrm>
            <a:off x="4282740" y="2668233"/>
            <a:ext cx="2305879" cy="246221"/>
          </a:xfrm>
          <a:prstGeom prst="rect">
            <a:avLst/>
          </a:prstGeom>
          <a:noFill/>
        </p:spPr>
        <p:txBody>
          <a:bodyPr wrap="square" rtlCol="0">
            <a:spAutoFit/>
          </a:bodyPr>
          <a:lstStyle/>
          <a:p>
            <a:r>
              <a:rPr lang="en-US" sz="1000" b="1" dirty="0" err="1"/>
              <a:t>Ingreso</a:t>
            </a:r>
            <a:r>
              <a:rPr lang="en-US" sz="1000" b="1" dirty="0"/>
              <a:t> </a:t>
            </a:r>
            <a:r>
              <a:rPr lang="en-US" sz="1000" b="1" dirty="0" err="1"/>
              <a:t>anual</a:t>
            </a:r>
            <a:r>
              <a:rPr lang="en-US" sz="1000" b="1" dirty="0"/>
              <a:t> del </a:t>
            </a:r>
            <a:r>
              <a:rPr lang="en-US" sz="1000" b="1" dirty="0" err="1"/>
              <a:t>hogar</a:t>
            </a:r>
            <a:endParaRPr lang="en-US" sz="1000" b="1" dirty="0"/>
          </a:p>
        </p:txBody>
      </p:sp>
      <p:sp>
        <p:nvSpPr>
          <p:cNvPr id="4" name="TextBox 3">
            <a:extLst>
              <a:ext uri="{FF2B5EF4-FFF2-40B4-BE49-F238E27FC236}">
                <a16:creationId xmlns:a16="http://schemas.microsoft.com/office/drawing/2014/main" id="{E61893A8-689D-5811-A6FB-79B1409EC1C4}"/>
              </a:ext>
            </a:extLst>
          </p:cNvPr>
          <p:cNvSpPr txBox="1"/>
          <p:nvPr/>
        </p:nvSpPr>
        <p:spPr>
          <a:xfrm>
            <a:off x="6738730" y="663377"/>
            <a:ext cx="1321904" cy="400110"/>
          </a:xfrm>
          <a:prstGeom prst="rect">
            <a:avLst/>
          </a:prstGeom>
          <a:noFill/>
        </p:spPr>
        <p:txBody>
          <a:bodyPr wrap="square" rtlCol="0">
            <a:spAutoFit/>
          </a:bodyPr>
          <a:lstStyle/>
          <a:p>
            <a:r>
              <a:rPr lang="en-US" sz="1000" b="1" dirty="0"/>
              <a:t>% </a:t>
            </a:r>
            <a:r>
              <a:rPr lang="en-US" sz="1000" b="1" dirty="0" err="1"/>
              <a:t>que</a:t>
            </a:r>
            <a:r>
              <a:rPr lang="en-US" sz="1000" b="1" dirty="0"/>
              <a:t> </a:t>
            </a:r>
            <a:r>
              <a:rPr lang="en-US" sz="1000" b="1" dirty="0" err="1"/>
              <a:t>si</a:t>
            </a:r>
            <a:r>
              <a:rPr lang="en-US" sz="1000" b="1" dirty="0"/>
              <a:t> </a:t>
            </a:r>
            <a:r>
              <a:rPr lang="en-US" sz="1000" b="1" dirty="0" err="1"/>
              <a:t>tiene</a:t>
            </a:r>
            <a:r>
              <a:rPr lang="en-US" sz="1000" b="1" dirty="0"/>
              <a:t> </a:t>
            </a:r>
            <a:r>
              <a:rPr lang="en-US" sz="1000" b="1" dirty="0" err="1"/>
              <a:t>testamento</a:t>
            </a:r>
            <a:endParaRPr lang="en-US" sz="1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¿Qué tan cómodo se siente al hablar sobre la muerte?</a:t>
            </a:r>
            <a:endParaRPr lang="es-MX" noProof="0" dirty="0"/>
          </a:p>
        </p:txBody>
      </p:sp>
      <p:sp>
        <p:nvSpPr>
          <p:cNvPr id="260" name="Google Shape;260;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0" i="0" u="none" strike="noStrike" cap="none" noProof="0" dirty="0">
                <a:solidFill>
                  <a:schemeClr val="dk1"/>
                </a:solidFill>
                <a:latin typeface="Catamaran Light"/>
                <a:ea typeface="Catamaran Light"/>
                <a:cs typeface="Catamaran Light"/>
                <a:sym typeface="Catamaran Light"/>
              </a:rPr>
              <a:t>1	2	3	4	5	6	7	8	9	10</a:t>
            </a:r>
            <a:endParaRPr lang="es-MX" sz="1200" b="0" i="0" u="none" strike="noStrike" cap="none" noProof="0" dirty="0">
              <a:solidFill>
                <a:schemeClr val="dk1"/>
              </a:solidFill>
              <a:latin typeface="Catamaran Light"/>
              <a:ea typeface="Catamaran Light"/>
              <a:cs typeface="Catamaran Light"/>
              <a:sym typeface="Catamaran Light"/>
            </a:endParaRPr>
          </a:p>
        </p:txBody>
      </p:sp>
      <p:sp>
        <p:nvSpPr>
          <p:cNvPr id="261" name="Google Shape;261;p13"/>
          <p:cNvSpPr txBox="1"/>
          <p:nvPr/>
        </p:nvSpPr>
        <p:spPr>
          <a:xfrm>
            <a:off x="479905" y="2571750"/>
            <a:ext cx="833963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noProof="0" dirty="0">
                <a:solidFill>
                  <a:srgbClr val="181818"/>
                </a:solidFill>
                <a:latin typeface="Arial"/>
                <a:ea typeface="Arial"/>
                <a:cs typeface="Arial"/>
                <a:sym typeface="Arial"/>
              </a:rPr>
              <a:t>“Todo lo humano es mencionable, y todo lo que puede mencionarse puede volverse más manejable. Cuando podemos hablar de nuestros sentimientos, se vuelven menos abrumadores, menos molestos y menos aterradores. Las personas en quienes confiamos para tener esas conversaciones importantes pueden ayudarnos a entender que no estamos solos.”</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 Mr. Fred Rogers </a:t>
            </a:r>
            <a:br>
              <a:rPr lang="es-MX" sz="1400" b="0" i="0" u="none" strike="noStrike" cap="none" noProof="0" dirty="0">
                <a:solidFill>
                  <a:srgbClr val="000000"/>
                </a:solidFill>
                <a:latin typeface="Arial"/>
                <a:ea typeface="Arial"/>
                <a:cs typeface="Arial"/>
                <a:sym typeface="Arial"/>
              </a:rPr>
            </a:b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4"/>
          <p:cNvSpPr txBox="1">
            <a:spLocks noGrp="1"/>
          </p:cNvSpPr>
          <p:nvPr>
            <p:ph type="title" idx="4294967295"/>
          </p:nvPr>
        </p:nvSpPr>
        <p:spPr>
          <a:xfrm>
            <a:off x="-153150" y="322262"/>
            <a:ext cx="1751013" cy="44989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2000" b="0" i="0" u="none" strike="noStrike" kern="0" cap="none" spc="0" normalizeH="0" baseline="0" noProof="0" dirty="0">
                <a:ln>
                  <a:noFill/>
                </a:ln>
                <a:solidFill>
                  <a:schemeClr val="lt1"/>
                </a:solidFill>
                <a:effectLst/>
                <a:uLnTx/>
                <a:uFillTx/>
                <a:latin typeface="Livvic"/>
                <a:ea typeface="Livvic"/>
                <a:cs typeface="Livvic"/>
                <a:sym typeface="Livvic"/>
              </a:rPr>
              <a:t>Ayudar a las personas a compartir sus deseos de cuidado hasta el final de la vida</a:t>
            </a:r>
            <a:endParaRPr kumimoji="0" lang="es-MX" sz="2000" b="0"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268" name="Google Shape;268;p14" descr="Screenshot containing the text: the conversation project, the institute for healthcare improvement. Five photos in a horizontal configuration containing different people standing or hugging. ">
            <a:hlinkClick r:id="rId3"/>
          </p:cNvPr>
          <p:cNvPicPr preferRelativeResize="0"/>
          <p:nvPr/>
        </p:nvPicPr>
        <p:blipFill rotWithShape="1">
          <a:blip r:embed="rId4">
            <a:alphaModFix/>
          </a:blip>
          <a:srcRect b="23292"/>
          <a:stretch/>
        </p:blipFill>
        <p:spPr>
          <a:xfrm>
            <a:off x="1849409" y="196313"/>
            <a:ext cx="6365172" cy="2458707"/>
          </a:xfrm>
          <a:prstGeom prst="rect">
            <a:avLst/>
          </a:prstGeom>
          <a:noFill/>
          <a:ln>
            <a:noFill/>
          </a:ln>
        </p:spPr>
      </p:pic>
      <p:sp>
        <p:nvSpPr>
          <p:cNvPr id="266" name="Google Shape;266;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400" b="1" noProof="0" dirty="0"/>
              <a:t>Guías gratuitas:</a:t>
            </a:r>
            <a:endParaRPr lang="es-MX" noProof="0" dirty="0"/>
          </a:p>
        </p:txBody>
      </p:sp>
      <p:sp>
        <p:nvSpPr>
          <p:cNvPr id="270" name="Google Shape;270;p14">
            <a:extLst>
              <a:ext uri="{C183D7F6-B498-43B3-948B-1728B52AA6E4}">
                <adec:decorative xmlns:adec="http://schemas.microsoft.com/office/drawing/2017/decorative" val="1"/>
              </a:ext>
            </a:extLst>
          </p:cNvPr>
          <p:cNvSpPr/>
          <p:nvPr/>
        </p:nvSpPr>
        <p:spPr>
          <a:xfrm>
            <a:off x="4697774" y="267087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1" name="Google Shape;271;p14"/>
          <p:cNvSpPr txBox="1"/>
          <p:nvPr/>
        </p:nvSpPr>
        <p:spPr>
          <a:xfrm>
            <a:off x="4740356" y="2686736"/>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700" b="0" i="0" u="none" strike="noStrike" cap="none" noProof="0" dirty="0">
                <a:solidFill>
                  <a:schemeClr val="lt1"/>
                </a:solidFill>
                <a:latin typeface="Arial"/>
                <a:ea typeface="Arial"/>
                <a:cs typeface="Arial"/>
                <a:sym typeface="Arial"/>
              </a:rPr>
              <a:t>Guía para abrir el diálogo</a:t>
            </a:r>
            <a:endParaRPr lang="es-MX" sz="1400" b="0" i="0" u="none" strike="noStrike" cap="none" noProof="0" dirty="0">
              <a:solidFill>
                <a:srgbClr val="000000"/>
              </a:solidFill>
              <a:latin typeface="Arial"/>
              <a:ea typeface="Arial"/>
              <a:cs typeface="Arial"/>
              <a:sym typeface="Arial"/>
            </a:endParaRPr>
          </a:p>
        </p:txBody>
      </p:sp>
      <p:sp>
        <p:nvSpPr>
          <p:cNvPr id="272" name="Google Shape;272;p14">
            <a:extLst>
              <a:ext uri="{C183D7F6-B498-43B3-948B-1728B52AA6E4}">
                <adec:decorative xmlns:adec="http://schemas.microsoft.com/office/drawing/2017/decorative" val="1"/>
              </a:ext>
            </a:extLst>
          </p:cNvPr>
          <p:cNvSpPr/>
          <p:nvPr/>
        </p:nvSpPr>
        <p:spPr>
          <a:xfrm>
            <a:off x="6623882" y="267087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3" name="Google Shape;273;p14"/>
          <p:cNvSpPr txBox="1"/>
          <p:nvPr/>
        </p:nvSpPr>
        <p:spPr>
          <a:xfrm>
            <a:off x="6623882" y="2686736"/>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600" b="0" i="0" u="none" strike="noStrike" cap="none" noProof="0" dirty="0">
                <a:solidFill>
                  <a:schemeClr val="lt1"/>
                </a:solidFill>
                <a:latin typeface="Arial"/>
                <a:ea typeface="Arial"/>
                <a:cs typeface="Arial"/>
                <a:sym typeface="Arial"/>
              </a:rPr>
              <a:t>Guía para elegir un representante de atención médica</a:t>
            </a:r>
            <a:endParaRPr lang="es-MX" sz="1600" b="0" i="0" u="none" strike="noStrike" cap="none" noProof="0" dirty="0">
              <a:solidFill>
                <a:srgbClr val="000000"/>
              </a:solidFill>
              <a:latin typeface="Arial"/>
              <a:ea typeface="Arial"/>
              <a:cs typeface="Arial"/>
              <a:sym typeface="Arial"/>
            </a:endParaRPr>
          </a:p>
        </p:txBody>
      </p:sp>
      <p:sp>
        <p:nvSpPr>
          <p:cNvPr id="274" name="Google Shape;274;p14">
            <a:extLst>
              <a:ext uri="{C183D7F6-B498-43B3-948B-1728B52AA6E4}">
                <adec:decorative xmlns:adec="http://schemas.microsoft.com/office/drawing/2017/decorative" val="1"/>
              </a:ext>
            </a:extLst>
          </p:cNvPr>
          <p:cNvSpPr/>
          <p:nvPr/>
        </p:nvSpPr>
        <p:spPr>
          <a:xfrm>
            <a:off x="4697774" y="389658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5" name="Google Shape;275;p14"/>
          <p:cNvSpPr txBox="1"/>
          <p:nvPr/>
        </p:nvSpPr>
        <p:spPr>
          <a:xfrm>
            <a:off x="4729470" y="39624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600" b="0" i="0" u="none" strike="noStrike" cap="none" noProof="0" dirty="0">
                <a:solidFill>
                  <a:schemeClr val="lt1"/>
                </a:solidFill>
                <a:latin typeface="Arial"/>
                <a:ea typeface="Arial"/>
                <a:cs typeface="Arial"/>
                <a:sym typeface="Arial"/>
              </a:rPr>
              <a:t>Guía para ser un representante de atención médica</a:t>
            </a:r>
            <a:r>
              <a:rPr lang="es-MX" sz="1600" b="0" i="0" u="none" strike="noStrike" cap="none" noProof="0" dirty="0">
                <a:solidFill>
                  <a:schemeClr val="lt1"/>
                </a:solidFill>
                <a:latin typeface="Arial"/>
                <a:ea typeface="Arial"/>
                <a:cs typeface="Arial"/>
                <a:sym typeface="Arial"/>
              </a:rPr>
              <a:t>	</a:t>
            </a:r>
            <a:endParaRPr lang="es-MX" sz="1600" b="0" i="0" u="none" strike="noStrike" cap="none" noProof="0" dirty="0">
              <a:solidFill>
                <a:srgbClr val="000000"/>
              </a:solidFill>
              <a:latin typeface="Arial"/>
              <a:ea typeface="Arial"/>
              <a:cs typeface="Arial"/>
              <a:sym typeface="Arial"/>
            </a:endParaRPr>
          </a:p>
        </p:txBody>
      </p:sp>
      <p:sp>
        <p:nvSpPr>
          <p:cNvPr id="276" name="Google Shape;276;p14">
            <a:extLst>
              <a:ext uri="{C183D7F6-B498-43B3-948B-1728B52AA6E4}">
                <adec:decorative xmlns:adec="http://schemas.microsoft.com/office/drawing/2017/decorative" val="1"/>
              </a:ext>
            </a:extLst>
          </p:cNvPr>
          <p:cNvSpPr/>
          <p:nvPr/>
        </p:nvSpPr>
        <p:spPr>
          <a:xfrm>
            <a:off x="6623882" y="389658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7" name="Google Shape;277;p14"/>
          <p:cNvSpPr txBox="1"/>
          <p:nvPr/>
        </p:nvSpPr>
        <p:spPr>
          <a:xfrm>
            <a:off x="6623882" y="3918884"/>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700" b="0" i="0" u="none" strike="noStrike" cap="none" noProof="0" dirty="0">
                <a:solidFill>
                  <a:schemeClr val="lt1"/>
                </a:solidFill>
                <a:latin typeface="Arial"/>
                <a:ea typeface="Arial"/>
                <a:cs typeface="Arial"/>
                <a:sym typeface="Arial"/>
              </a:rPr>
              <a:t>Guía para hablar con un equipo de atención médica</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5"/>
          <p:cNvSpPr txBox="1">
            <a:spLocks noGrp="1"/>
          </p:cNvSpPr>
          <p:nvPr>
            <p:ph type="ctrTitle"/>
          </p:nvPr>
        </p:nvSpPr>
        <p:spPr>
          <a:xfrm>
            <a:off x="412137" y="2032424"/>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s-ES" sz="4000" noProof="0" dirty="0">
                <a:solidFill>
                  <a:schemeClr val="lt1"/>
                </a:solidFill>
              </a:rPr>
              <a:t>Juego de asociación sobre planificación patrimonial</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ctrTitle"/>
          </p:nvPr>
        </p:nvSpPr>
        <p:spPr>
          <a:xfrm>
            <a:off x="501589" y="1848896"/>
            <a:ext cx="8140822" cy="126345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s-ES" sz="4000" noProof="0" dirty="0">
                <a:solidFill>
                  <a:schemeClr val="lt1"/>
                </a:solidFill>
              </a:rPr>
              <a:t>Conceptos básicos de la planificación patrimonial </a:t>
            </a:r>
            <a:br>
              <a:rPr lang="es-ES" sz="4000" noProof="0" dirty="0">
                <a:solidFill>
                  <a:schemeClr val="lt1"/>
                </a:solidFill>
              </a:rPr>
            </a:br>
            <a:r>
              <a:rPr lang="es-ES" sz="1600" noProof="0" dirty="0">
                <a:solidFill>
                  <a:schemeClr val="lt1"/>
                </a:solidFill>
              </a:rPr>
              <a:t>(llamada “planificación de sucesión” en Luisiana)</a:t>
            </a:r>
            <a:endParaRPr lang="es-MX" sz="1600" noProof="0" dirty="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3" name="Google Shape;293;p17"/>
          <p:cNvSpPr txBox="1">
            <a:spLocks noGrp="1"/>
          </p:cNvSpPr>
          <p:nvPr>
            <p:ph type="title"/>
          </p:nvPr>
        </p:nvSpPr>
        <p:spPr>
          <a:xfrm>
            <a:off x="354321" y="275067"/>
            <a:ext cx="7696375" cy="634932"/>
          </a:xfrm>
          <a:prstGeom prst="rect">
            <a:avLst/>
          </a:prstGeom>
          <a:noFill/>
          <a:ln>
            <a:noFill/>
          </a:ln>
        </p:spPr>
        <p:txBody>
          <a:bodyPr spcFirstLastPara="1" wrap="square" lIns="91425" tIns="91425" rIns="91425" bIns="91425" anchor="ctr" anchorCtr="0">
            <a:noAutofit/>
          </a:bodyPr>
          <a:lstStyle/>
          <a:p>
            <a:pPr lvl="0"/>
            <a:r>
              <a:rPr lang="es-ES" dirty="0"/>
              <a:t>Todos necesitamos un plan patrimonial.</a:t>
            </a:r>
            <a:endParaRPr lang="es-MX" noProof="0" dirty="0"/>
          </a:p>
        </p:txBody>
      </p:sp>
      <p:sp>
        <p:nvSpPr>
          <p:cNvPr id="292" name="Google Shape;292;p17"/>
          <p:cNvSpPr txBox="1">
            <a:spLocks noGrp="1"/>
          </p:cNvSpPr>
          <p:nvPr>
            <p:ph type="subTitle" idx="1"/>
          </p:nvPr>
        </p:nvSpPr>
        <p:spPr>
          <a:xfrm flipH="1">
            <a:off x="354321" y="1282978"/>
            <a:ext cx="2665604" cy="3585455"/>
          </a:xfrm>
          <a:prstGeom prst="rect">
            <a:avLst/>
          </a:prstGeom>
          <a:noFill/>
          <a:ln>
            <a:noFill/>
          </a:ln>
        </p:spPr>
        <p:txBody>
          <a:bodyPr spcFirstLastPara="1" wrap="square" lIns="91425" tIns="91425" rIns="91425" bIns="91425" anchor="t" anchorCtr="0">
            <a:noAutofit/>
          </a:bodyPr>
          <a:lstStyle/>
          <a:p>
            <a:pPr marL="0" lvl="0" indent="0">
              <a:buSzPts val="1100"/>
              <a:buNone/>
            </a:pPr>
            <a:r>
              <a:rPr lang="es-ES" sz="1800" dirty="0">
                <a:latin typeface="Catamaran"/>
                <a:ea typeface="Catamaran"/>
                <a:cs typeface="Catamaran"/>
                <a:sym typeface="Catamaran"/>
              </a:rPr>
              <a:t>Esta sesión se centrará en cuestiones relacionadas con la propiedad.</a:t>
            </a:r>
          </a:p>
          <a:p>
            <a:pPr marL="0" lvl="0" indent="0">
              <a:buSzPts val="1100"/>
              <a:buNone/>
            </a:pPr>
            <a:endParaRPr lang="es-ES" sz="1800" dirty="0">
              <a:latin typeface="Catamaran"/>
              <a:ea typeface="Catamaran"/>
              <a:cs typeface="Catamaran"/>
              <a:sym typeface="Catamaran"/>
            </a:endParaRPr>
          </a:p>
          <a:p>
            <a:pPr marL="0" lvl="0" indent="0">
              <a:buSzPts val="1100"/>
              <a:buNone/>
            </a:pPr>
            <a:r>
              <a:rPr lang="es-ES" sz="1800" dirty="0">
                <a:latin typeface="Catamaran"/>
                <a:ea typeface="Catamaran"/>
                <a:cs typeface="Catamaran"/>
                <a:sym typeface="Catamaran"/>
              </a:rPr>
              <a:t>La planificación patrimonial orienta a tus seres queridos en la toma de decisiones en caso de que ya no puedas hacerlo o en el momento de tu fallecimiento.</a:t>
            </a:r>
            <a:r>
              <a:rPr lang="es-MX" sz="1800" noProof="0" dirty="0">
                <a:latin typeface="Catamaran"/>
                <a:ea typeface="Catamaran"/>
                <a:cs typeface="Catamaran"/>
                <a:sym typeface="Catamaran"/>
              </a:rPr>
              <a:t>.</a:t>
            </a:r>
            <a:endParaRPr lang="es-MX" sz="1800" noProof="0" dirty="0"/>
          </a:p>
          <a:p>
            <a:pPr marL="0" lvl="0" indent="0" algn="l" rtl="0">
              <a:lnSpc>
                <a:spcPct val="115000"/>
              </a:lnSpc>
              <a:spcBef>
                <a:spcPts val="600"/>
              </a:spcBef>
              <a:spcAft>
                <a:spcPts val="0"/>
              </a:spcAft>
              <a:buClr>
                <a:schemeClr val="dk1"/>
              </a:buClr>
              <a:buSzPts val="1100"/>
              <a:buNone/>
            </a:pPr>
            <a:endParaRPr lang="es-MX" sz="2000" noProof="0" dirty="0">
              <a:latin typeface="Catamaran"/>
              <a:ea typeface="Catamaran"/>
              <a:cs typeface="Catamaran"/>
              <a:sym typeface="Catamaran"/>
            </a:endParaRPr>
          </a:p>
          <a:p>
            <a:pPr marL="0" lvl="0" indent="0" algn="l" rtl="0">
              <a:lnSpc>
                <a:spcPct val="115000"/>
              </a:lnSpc>
              <a:spcBef>
                <a:spcPts val="0"/>
              </a:spcBef>
              <a:spcAft>
                <a:spcPts val="0"/>
              </a:spcAft>
              <a:buSzPts val="1100"/>
              <a:buNone/>
            </a:pPr>
            <a:endParaRPr lang="es-MX" noProof="0" dirty="0"/>
          </a:p>
          <a:p>
            <a:pPr marL="0" lvl="0" indent="0" algn="l" rtl="0">
              <a:lnSpc>
                <a:spcPct val="115000"/>
              </a:lnSpc>
              <a:spcBef>
                <a:spcPts val="0"/>
              </a:spcBef>
              <a:spcAft>
                <a:spcPts val="0"/>
              </a:spcAft>
              <a:buSzPts val="1200"/>
              <a:buNone/>
            </a:pPr>
            <a:endParaRPr lang="es-MX" noProof="0" dirty="0"/>
          </a:p>
        </p:txBody>
      </p:sp>
      <p:pic>
        <p:nvPicPr>
          <p:cNvPr id="295" name="Google Shape;295;p17" descr="Chalkboard with Estate Planning cycle text (in order, clockwise): property disposition, charity, succession, life insurance, living will, trust."/>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210312" y="859536"/>
            <a:ext cx="8769096" cy="4283964"/>
          </a:xfrm>
        </p:spPr>
        <p:txBody>
          <a:bodyPr>
            <a:normAutofit fontScale="92500" lnSpcReduction="20000"/>
          </a:bodyPr>
          <a:lstStyle/>
          <a:p>
            <a:pPr marL="0" indent="0">
              <a:lnSpc>
                <a:spcPct val="120000"/>
              </a:lnSpc>
              <a:buNone/>
            </a:pPr>
            <a:r>
              <a:rPr lang="en-US" sz="1800" dirty="0">
                <a:solidFill>
                  <a:srgbClr val="000000"/>
                </a:solidFill>
                <a:latin typeface="Catamaran" pitchFamily="2" charset="77"/>
                <a:cs typeface="Catamaran" pitchFamily="2" charset="77"/>
                <a:sym typeface="Arial"/>
              </a:rPr>
              <a:t>De </a:t>
            </a:r>
            <a:r>
              <a:rPr lang="en-US" sz="1800" dirty="0" err="1">
                <a:solidFill>
                  <a:srgbClr val="000000"/>
                </a:solidFill>
                <a:latin typeface="Catamaran" pitchFamily="2" charset="77"/>
                <a:cs typeface="Catamaran" pitchFamily="2" charset="77"/>
                <a:sym typeface="Arial"/>
              </a:rPr>
              <a:t>acuerdo</a:t>
            </a:r>
            <a:r>
              <a:rPr lang="en-US" sz="1800" dirty="0">
                <a:solidFill>
                  <a:srgbClr val="000000"/>
                </a:solidFill>
                <a:latin typeface="Catamaran" pitchFamily="2" charset="77"/>
                <a:cs typeface="Catamaran" pitchFamily="2" charset="77"/>
                <a:sym typeface="Arial"/>
              </a:rPr>
              <a:t> con la ley federal y las </a:t>
            </a:r>
            <a:r>
              <a:rPr lang="en-US" sz="1800" dirty="0" err="1">
                <a:solidFill>
                  <a:srgbClr val="000000"/>
                </a:solidFill>
                <a:latin typeface="Catamaran" pitchFamily="2" charset="77"/>
                <a:cs typeface="Catamaran" pitchFamily="2" charset="77"/>
                <a:sym typeface="Arial"/>
              </a:rPr>
              <a:t>reglamentaciones</a:t>
            </a:r>
            <a:r>
              <a:rPr lang="en-US" sz="1800" dirty="0">
                <a:solidFill>
                  <a:srgbClr val="000000"/>
                </a:solidFill>
                <a:latin typeface="Catamaran" pitchFamily="2" charset="77"/>
                <a:cs typeface="Catamaran" pitchFamily="2" charset="77"/>
                <a:sym typeface="Arial"/>
              </a:rPr>
              <a:t> y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de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del Departamento de Agricultura de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EE. UU. (U.S. Department of Agriculture, USDA), </a:t>
            </a:r>
            <a:r>
              <a:rPr lang="en-US" sz="1800" dirty="0" err="1">
                <a:solidFill>
                  <a:srgbClr val="000000"/>
                </a:solidFill>
                <a:latin typeface="Catamaran" pitchFamily="2" charset="77"/>
                <a:cs typeface="Catamaran" pitchFamily="2" charset="77"/>
                <a:sym typeface="Arial"/>
              </a:rPr>
              <a:t>esta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institución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tiene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discriminar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motivos</a:t>
            </a:r>
            <a:r>
              <a:rPr lang="en-US" sz="1800" dirty="0">
                <a:solidFill>
                  <a:srgbClr val="000000"/>
                </a:solidFill>
                <a:latin typeface="Catamaran" pitchFamily="2" charset="77"/>
                <a:cs typeface="Catamaran" pitchFamily="2" charset="77"/>
                <a:sym typeface="Arial"/>
              </a:rPr>
              <a:t> de raza, color o </a:t>
            </a:r>
            <a:r>
              <a:rPr lang="en-US" sz="1800" dirty="0" err="1">
                <a:solidFill>
                  <a:srgbClr val="000000"/>
                </a:solidFill>
                <a:latin typeface="Catamaran" pitchFamily="2" charset="77"/>
                <a:cs typeface="Catamaran" pitchFamily="2" charset="77"/>
                <a:sym typeface="Arial"/>
              </a:rPr>
              <a:t>país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origen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incluyendo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dominio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limitado</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religion, </a:t>
            </a:r>
            <a:r>
              <a:rPr lang="en-US" sz="1800" dirty="0" err="1">
                <a:solidFill>
                  <a:srgbClr val="000000"/>
                </a:solidFill>
                <a:latin typeface="Catamaran" pitchFamily="2" charset="77"/>
                <a:cs typeface="Catamaran" pitchFamily="2" charset="77"/>
                <a:sym typeface="Arial"/>
              </a:rPr>
              <a:t>sexo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discapacidad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civil, </a:t>
            </a:r>
            <a:r>
              <a:rPr lang="en-US" sz="1800" dirty="0" err="1">
                <a:solidFill>
                  <a:srgbClr val="000000"/>
                </a:solidFill>
                <a:latin typeface="Catamaran" pitchFamily="2" charset="77"/>
                <a:cs typeface="Catamaran" pitchFamily="2" charset="77"/>
                <a:sym typeface="Arial"/>
              </a:rPr>
              <a:t>estado</a:t>
            </a:r>
            <a:r>
              <a:rPr lang="en-US" sz="1800" dirty="0">
                <a:solidFill>
                  <a:srgbClr val="000000"/>
                </a:solidFill>
                <a:latin typeface="Catamaran" pitchFamily="2" charset="77"/>
                <a:cs typeface="Catamaran" pitchFamily="2" charset="77"/>
                <a:sym typeface="Arial"/>
              </a:rPr>
              <a:t> familiar / parental, </a:t>
            </a:r>
            <a:r>
              <a:rPr lang="en-US" sz="1800" dirty="0" err="1">
                <a:solidFill>
                  <a:srgbClr val="000000"/>
                </a:solidFill>
                <a:latin typeface="Catamaran" pitchFamily="2" charset="77"/>
                <a:cs typeface="Catamaran" pitchFamily="2" charset="77"/>
                <a:sym typeface="Arial"/>
              </a:rPr>
              <a:t>ingresos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provenientes</a:t>
            </a:r>
            <a:r>
              <a:rPr lang="en-US" sz="1800" dirty="0">
                <a:solidFill>
                  <a:srgbClr val="000000"/>
                </a:solidFill>
                <a:latin typeface="Catamaran" pitchFamily="2" charset="77"/>
                <a:cs typeface="Catamaran" pitchFamily="2" charset="77"/>
                <a:sym typeface="Arial"/>
              </a:rPr>
              <a:t> de un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asistencia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pública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creencias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políticas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represalias</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venganza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haber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participado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anteriormente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actividades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relacionadas</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derechos </a:t>
            </a:r>
            <a:r>
              <a:rPr lang="en-US" sz="1800" dirty="0" err="1">
                <a:solidFill>
                  <a:srgbClr val="000000"/>
                </a:solidFill>
                <a:latin typeface="Catamaran" pitchFamily="2" charset="77"/>
                <a:cs typeface="Catamaran" pitchFamily="2" charset="77"/>
                <a:sym typeface="Arial"/>
              </a:rPr>
              <a:t>civiles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cualquier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actividad</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llevado</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cabo</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financiado</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por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(No </a:t>
            </a:r>
            <a:r>
              <a:rPr lang="en-US" sz="1800" dirty="0" err="1">
                <a:solidFill>
                  <a:srgbClr val="000000"/>
                </a:solidFill>
                <a:latin typeface="Catamaran" pitchFamily="2" charset="77"/>
                <a:cs typeface="Catamaran" pitchFamily="2" charset="77"/>
                <a:sym typeface="Arial"/>
              </a:rPr>
              <a:t>todas</a:t>
            </a:r>
            <a:r>
              <a:rPr lang="en-US" sz="1800" dirty="0">
                <a:solidFill>
                  <a:srgbClr val="000000"/>
                </a:solidFill>
                <a:latin typeface="Catamaran" pitchFamily="2" charset="77"/>
                <a:cs typeface="Catamaran" pitchFamily="2" charset="77"/>
                <a:sym typeface="Arial"/>
              </a:rPr>
              <a:t> las </a:t>
            </a:r>
            <a:r>
              <a:rPr lang="en-US" sz="1800" dirty="0" err="1">
                <a:solidFill>
                  <a:srgbClr val="000000"/>
                </a:solidFill>
                <a:latin typeface="Catamaran" pitchFamily="2" charset="77"/>
                <a:cs typeface="Catamaran" pitchFamily="2" charset="77"/>
                <a:sym typeface="Arial"/>
              </a:rPr>
              <a:t>causas</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discriminación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prohibidas</a:t>
            </a:r>
            <a:r>
              <a:rPr lang="en-US" sz="1800" dirty="0">
                <a:solidFill>
                  <a:srgbClr val="000000"/>
                </a:solidFill>
                <a:latin typeface="Catamaran" pitchFamily="2" charset="77"/>
                <a:cs typeface="Catamaran" pitchFamily="2" charset="77"/>
                <a:sym typeface="Arial"/>
              </a:rPr>
              <a:t> se </a:t>
            </a:r>
            <a:r>
              <a:rPr lang="en-US" sz="1800" dirty="0" err="1">
                <a:solidFill>
                  <a:srgbClr val="000000"/>
                </a:solidFill>
                <a:latin typeface="Catamaran" pitchFamily="2" charset="77"/>
                <a:cs typeface="Catamaran" pitchFamily="2" charset="77"/>
                <a:sym typeface="Arial"/>
              </a:rPr>
              <a:t>aplican</a:t>
            </a:r>
            <a:r>
              <a:rPr lang="en-US" sz="1800" dirty="0">
                <a:solidFill>
                  <a:srgbClr val="000000"/>
                </a:solidFill>
                <a:latin typeface="Catamaran" pitchFamily="2" charset="77"/>
                <a:cs typeface="Catamaran" pitchFamily="2" charset="77"/>
                <a:sym typeface="Arial"/>
              </a:rPr>
              <a:t> a </a:t>
            </a:r>
            <a:r>
              <a:rPr lang="en-US" sz="1800" dirty="0" err="1">
                <a:solidFill>
                  <a:srgbClr val="000000"/>
                </a:solidFill>
                <a:latin typeface="Catamaran" pitchFamily="2" charset="77"/>
                <a:cs typeface="Catamaran" pitchFamily="2" charset="77"/>
                <a:sym typeface="Arial"/>
              </a:rPr>
              <a:t>todos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los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programas</a:t>
            </a:r>
            <a:r>
              <a:rPr lang="en-US" sz="1800" dirty="0">
                <a:solidFill>
                  <a:srgbClr val="000000"/>
                </a:solidFill>
                <a:latin typeface="Catamaran" pitchFamily="2" charset="77"/>
                <a:cs typeface="Catamaran" pitchFamily="2" charset="77"/>
                <a:sym typeface="Arial"/>
              </a:rPr>
              <a:t>).</a:t>
            </a:r>
          </a:p>
          <a:p>
            <a:pPr marL="0" indent="0">
              <a:lnSpc>
                <a:spcPct val="120000"/>
              </a:lnSpc>
              <a:buNone/>
            </a:pPr>
            <a:endParaRPr lang="en-US" sz="1800" dirty="0">
              <a:solidFill>
                <a:srgbClr val="000000"/>
              </a:solidFill>
              <a:latin typeface="Catamaran" pitchFamily="2" charset="77"/>
              <a:cs typeface="Catamaran" pitchFamily="2" charset="77"/>
              <a:sym typeface="Arial"/>
            </a:endParaRPr>
          </a:p>
          <a:p>
            <a:pPr marL="0" indent="0">
              <a:lnSpc>
                <a:spcPct val="120000"/>
              </a:lnSpc>
              <a:buNone/>
            </a:pPr>
            <a:r>
              <a:rPr lang="en-US" sz="1800" dirty="0">
                <a:solidFill>
                  <a:srgbClr val="000000"/>
                </a:solidFill>
                <a:latin typeface="Catamaran" pitchFamily="2" charset="77"/>
                <a:cs typeface="Catamaran" pitchFamily="2" charset="77"/>
                <a:sym typeface="Arial"/>
              </a:rPr>
              <a:t>La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puede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estar</a:t>
            </a:r>
            <a:r>
              <a:rPr lang="en-US" sz="1800" dirty="0">
                <a:solidFill>
                  <a:srgbClr val="000000"/>
                </a:solidFill>
                <a:latin typeface="Catamaran" pitchFamily="2" charset="77"/>
                <a:cs typeface="Catamaran" pitchFamily="2" charset="77"/>
                <a:sym typeface="Arial"/>
              </a:rPr>
              <a:t> disponible </a:t>
            </a:r>
            <a:r>
              <a:rPr lang="en-US" sz="1800" dirty="0" err="1">
                <a:solidFill>
                  <a:srgbClr val="000000"/>
                </a:solidFill>
                <a:latin typeface="Catamaran" pitchFamily="2" charset="77"/>
                <a:cs typeface="Catamaran" pitchFamily="2" charset="77"/>
                <a:sym typeface="Arial"/>
              </a:rPr>
              <a:t>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idiomas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distintos</a:t>
            </a:r>
            <a:r>
              <a:rPr lang="en-US" sz="1800" dirty="0">
                <a:solidFill>
                  <a:srgbClr val="000000"/>
                </a:solidFill>
                <a:latin typeface="Catamaran" pitchFamily="2" charset="77"/>
                <a:cs typeface="Catamaran" pitchFamily="2" charset="77"/>
                <a:sym typeface="Arial"/>
              </a:rPr>
              <a:t> al </a:t>
            </a:r>
            <a:r>
              <a:rPr lang="en-US" sz="1800" dirty="0" err="1">
                <a:solidFill>
                  <a:srgbClr val="000000"/>
                </a:solidFill>
                <a:latin typeface="Catamaran" pitchFamily="2" charset="77"/>
                <a:cs typeface="Catamaran" pitchFamily="2" charset="77"/>
                <a:sym typeface="Arial"/>
              </a:rPr>
              <a:t>inglés</a:t>
            </a:r>
            <a:r>
              <a:rPr lang="en-US" sz="1800" dirty="0">
                <a:solidFill>
                  <a:srgbClr val="000000"/>
                </a:solidFill>
                <a:latin typeface="Catamaran" pitchFamily="2" charset="77"/>
                <a:cs typeface="Catamaran" pitchFamily="2" charset="77"/>
                <a:sym typeface="Arial"/>
              </a:rPr>
              <a:t>. Las personas con </a:t>
            </a:r>
            <a:r>
              <a:rPr lang="en-US" sz="1800" dirty="0" err="1">
                <a:solidFill>
                  <a:srgbClr val="000000"/>
                </a:solidFill>
                <a:latin typeface="Catamaran" pitchFamily="2" charset="77"/>
                <a:cs typeface="Catamaran" pitchFamily="2" charset="77"/>
                <a:sym typeface="Arial"/>
              </a:rPr>
              <a:t>discapacidades</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requieran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medios</a:t>
            </a:r>
            <a:r>
              <a:rPr lang="en-US" sz="1800" dirty="0">
                <a:solidFill>
                  <a:srgbClr val="000000"/>
                </a:solidFill>
                <a:latin typeface="Catamaran" pitchFamily="2" charset="77"/>
                <a:cs typeface="Catamaran" pitchFamily="2" charset="77"/>
                <a:sym typeface="Arial"/>
              </a:rPr>
              <a:t> alternativos de </a:t>
            </a:r>
            <a:r>
              <a:rPr lang="en-US" sz="1800" dirty="0" err="1">
                <a:solidFill>
                  <a:srgbClr val="000000"/>
                </a:solidFill>
                <a:latin typeface="Catamaran" pitchFamily="2" charset="77"/>
                <a:cs typeface="Catamaran" pitchFamily="2" charset="77"/>
                <a:sym typeface="Arial"/>
              </a:rPr>
              <a:t>comunicación</a:t>
            </a:r>
            <a:r>
              <a:rPr lang="en-US" sz="1800" dirty="0">
                <a:solidFill>
                  <a:srgbClr val="000000"/>
                </a:solidFill>
                <a:latin typeface="Catamaran" pitchFamily="2" charset="77"/>
                <a:cs typeface="Catamaran" pitchFamily="2" charset="77"/>
                <a:sym typeface="Arial"/>
              </a:rPr>
              <a:t> para </a:t>
            </a:r>
            <a:r>
              <a:rPr lang="en-US" sz="1800" dirty="0" err="1">
                <a:solidFill>
                  <a:srgbClr val="000000"/>
                </a:solidFill>
                <a:latin typeface="Catamaran" pitchFamily="2" charset="77"/>
                <a:cs typeface="Catamaran" pitchFamily="2" charset="77"/>
                <a:sym typeface="Arial"/>
              </a:rPr>
              <a:t>obtener</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información</a:t>
            </a:r>
            <a:r>
              <a:rPr lang="en-US" sz="1800" dirty="0">
                <a:solidFill>
                  <a:srgbClr val="000000"/>
                </a:solidFill>
                <a:latin typeface="Catamaran" pitchFamily="2" charset="77"/>
                <a:cs typeface="Catamaran" pitchFamily="2" charset="77"/>
                <a:sym typeface="Arial"/>
              </a:rPr>
              <a:t> del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(p. </a:t>
            </a:r>
            <a:r>
              <a:rPr lang="en-US" sz="1800" dirty="0" err="1">
                <a:solidFill>
                  <a:srgbClr val="000000"/>
                </a:solidFill>
                <a:latin typeface="Catamaran" pitchFamily="2" charset="77"/>
                <a:cs typeface="Catamaran" pitchFamily="2" charset="77"/>
                <a:sym typeface="Arial"/>
              </a:rPr>
              <a:t>ej</a:t>
            </a:r>
            <a:r>
              <a:rPr lang="en-US" sz="1800" dirty="0">
                <a:solidFill>
                  <a:srgbClr val="000000"/>
                </a:solidFill>
                <a:latin typeface="Catamaran" pitchFamily="2" charset="77"/>
                <a:cs typeface="Catamaran" pitchFamily="2" charset="77"/>
                <a:sym typeface="Arial"/>
              </a:rPr>
              <a:t>., braille, </a:t>
            </a:r>
            <a:r>
              <a:rPr lang="en-US" sz="1800" dirty="0" err="1">
                <a:solidFill>
                  <a:srgbClr val="000000"/>
                </a:solidFill>
                <a:latin typeface="Catamaran" pitchFamily="2" charset="77"/>
                <a:cs typeface="Catamaran" pitchFamily="2" charset="77"/>
                <a:sym typeface="Arial"/>
              </a:rPr>
              <a:t>letra</a:t>
            </a:r>
            <a:r>
              <a:rPr lang="en-US" sz="1800" dirty="0">
                <a:solidFill>
                  <a:srgbClr val="000000"/>
                </a:solidFill>
                <a:latin typeface="Catamaran" pitchFamily="2" charset="77"/>
                <a:cs typeface="Catamaran" pitchFamily="2" charset="77"/>
                <a:sym typeface="Arial"/>
              </a:rPr>
              <a:t> grande, </a:t>
            </a:r>
            <a:r>
              <a:rPr lang="en-US" sz="1800" dirty="0" err="1">
                <a:solidFill>
                  <a:srgbClr val="000000"/>
                </a:solidFill>
                <a:latin typeface="Catamaran" pitchFamily="2" charset="77"/>
                <a:cs typeface="Catamaran" pitchFamily="2" charset="77"/>
                <a:sym typeface="Arial"/>
              </a:rPr>
              <a:t>cintas</a:t>
            </a:r>
            <a:r>
              <a:rPr lang="en-US" sz="1800" dirty="0">
                <a:solidFill>
                  <a:srgbClr val="000000"/>
                </a:solidFill>
                <a:latin typeface="Catamaran" pitchFamily="2" charset="77"/>
                <a:cs typeface="Catamaran" pitchFamily="2" charset="77"/>
                <a:sym typeface="Arial"/>
              </a:rPr>
              <a:t> de audio y </a:t>
            </a:r>
            <a:r>
              <a:rPr lang="en-US" sz="1800" dirty="0" err="1">
                <a:solidFill>
                  <a:srgbClr val="000000"/>
                </a:solidFill>
                <a:latin typeface="Catamaran" pitchFamily="2" charset="77"/>
                <a:cs typeface="Catamaran" pitchFamily="2" charset="77"/>
                <a:sym typeface="Arial"/>
              </a:rPr>
              <a:t>lenguaje</a:t>
            </a:r>
            <a:r>
              <a:rPr lang="en-US" sz="1800" dirty="0">
                <a:solidFill>
                  <a:srgbClr val="000000"/>
                </a:solidFill>
                <a:latin typeface="Catamaran" pitchFamily="2" charset="77"/>
                <a:cs typeface="Catamaran" pitchFamily="2" charset="77"/>
                <a:sym typeface="Arial"/>
              </a:rPr>
              <a:t> de </a:t>
            </a:r>
            <a:r>
              <a:rPr lang="en-US" sz="1800" dirty="0" err="1">
                <a:solidFill>
                  <a:srgbClr val="000000"/>
                </a:solidFill>
                <a:latin typeface="Catamaran" pitchFamily="2" charset="77"/>
                <a:cs typeface="Catamaran" pitchFamily="2" charset="77"/>
                <a:sym typeface="Arial"/>
              </a:rPr>
              <a:t>señas</a:t>
            </a:r>
            <a:r>
              <a:rPr lang="en-US" sz="1800" dirty="0">
                <a:solidFill>
                  <a:srgbClr val="000000"/>
                </a:solidFill>
                <a:latin typeface="Catamaran" pitchFamily="2" charset="77"/>
                <a:cs typeface="Catamaran" pitchFamily="2" charset="77"/>
                <a:sym typeface="Arial"/>
              </a:rPr>
              <a:t> americano) </a:t>
            </a:r>
            <a:r>
              <a:rPr lang="en-US" sz="1800" dirty="0" err="1">
                <a:solidFill>
                  <a:srgbClr val="000000"/>
                </a:solidFill>
                <a:latin typeface="Catamaran" pitchFamily="2" charset="77"/>
                <a:cs typeface="Catamaran" pitchFamily="2" charset="77"/>
                <a:sym typeface="Arial"/>
              </a:rPr>
              <a:t>deben</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la </a:t>
            </a:r>
            <a:r>
              <a:rPr lang="en-US" sz="1800" dirty="0" err="1">
                <a:solidFill>
                  <a:srgbClr val="000000"/>
                </a:solidFill>
                <a:latin typeface="Catamaran" pitchFamily="2" charset="77"/>
                <a:cs typeface="Catamaran" pitchFamily="2" charset="77"/>
                <a:sym typeface="Arial"/>
              </a:rPr>
              <a:t>agencia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estatal</a:t>
            </a:r>
            <a:r>
              <a:rPr lang="en-US" sz="1800" dirty="0">
                <a:solidFill>
                  <a:srgbClr val="000000"/>
                </a:solidFill>
                <a:latin typeface="Catamaran" pitchFamily="2" charset="77"/>
                <a:cs typeface="Catamaran" pitchFamily="2" charset="77"/>
                <a:sym typeface="Arial"/>
              </a:rPr>
              <a:t> o local </a:t>
            </a:r>
            <a:r>
              <a:rPr lang="en-US" sz="1800" dirty="0" err="1">
                <a:solidFill>
                  <a:srgbClr val="000000"/>
                </a:solidFill>
                <a:latin typeface="Catamaran" pitchFamily="2" charset="77"/>
                <a:cs typeface="Catamaran" pitchFamily="2" charset="77"/>
                <a:sym typeface="Arial"/>
              </a:rPr>
              <a:t>responsable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que</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administra</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a:t>
            </a:r>
            <a:r>
              <a:rPr lang="en-US" sz="1800" dirty="0" err="1">
                <a:solidFill>
                  <a:srgbClr val="000000"/>
                </a:solidFill>
                <a:latin typeface="Catamaran" pitchFamily="2" charset="77"/>
                <a:cs typeface="Catamaran" pitchFamily="2" charset="77"/>
                <a:sym typeface="Arial"/>
              </a:rPr>
              <a:t>programa</a:t>
            </a:r>
            <a:r>
              <a:rPr lang="en-US" sz="1800" dirty="0">
                <a:solidFill>
                  <a:srgbClr val="000000"/>
                </a:solidFill>
                <a:latin typeface="Catamaran" pitchFamily="2" charset="77"/>
                <a:cs typeface="Catamaran" pitchFamily="2" charset="77"/>
                <a:sym typeface="Arial"/>
              </a:rPr>
              <a:t> o </a:t>
            </a:r>
            <a:r>
              <a:rPr lang="en-US" sz="1800" dirty="0" err="1">
                <a:solidFill>
                  <a:srgbClr val="000000"/>
                </a:solidFill>
                <a:latin typeface="Catamaran" pitchFamily="2" charset="77"/>
                <a:cs typeface="Catamaran" pitchFamily="2" charset="77"/>
                <a:sym typeface="Arial"/>
              </a:rPr>
              <a:t>comunicarse</a:t>
            </a:r>
            <a:r>
              <a:rPr lang="en-US" sz="1800" dirty="0">
                <a:solidFill>
                  <a:srgbClr val="000000"/>
                </a:solidFill>
                <a:latin typeface="Catamaran" pitchFamily="2" charset="77"/>
                <a:cs typeface="Catamaran" pitchFamily="2" charset="77"/>
                <a:sym typeface="Arial"/>
              </a:rPr>
              <a:t> con </a:t>
            </a:r>
            <a:r>
              <a:rPr lang="en-US" sz="1800" dirty="0" err="1">
                <a:solidFill>
                  <a:srgbClr val="000000"/>
                </a:solidFill>
                <a:latin typeface="Catamaran" pitchFamily="2" charset="77"/>
                <a:cs typeface="Catamaran" pitchFamily="2" charset="77"/>
                <a:sym typeface="Arial"/>
              </a:rPr>
              <a:t>el</a:t>
            </a:r>
            <a:r>
              <a:rPr lang="en-US" sz="1800" dirty="0">
                <a:solidFill>
                  <a:srgbClr val="000000"/>
                </a:solidFill>
                <a:latin typeface="Catamaran" pitchFamily="2" charset="77"/>
                <a:cs typeface="Catamaran" pitchFamily="2" charset="77"/>
                <a:sym typeface="Arial"/>
              </a:rPr>
              <a:t> USDA a </a:t>
            </a:r>
            <a:r>
              <a:rPr lang="en-US" sz="1800" dirty="0" err="1">
                <a:solidFill>
                  <a:srgbClr val="000000"/>
                </a:solidFill>
                <a:latin typeface="Catamaran" pitchFamily="2" charset="77"/>
                <a:cs typeface="Catamaran" pitchFamily="2" charset="77"/>
                <a:sym typeface="Arial"/>
              </a:rPr>
              <a:t>través</a:t>
            </a:r>
            <a:r>
              <a:rPr lang="en-US" sz="1800" dirty="0">
                <a:solidFill>
                  <a:srgbClr val="000000"/>
                </a:solidFill>
                <a:latin typeface="Catamaran" pitchFamily="2" charset="77"/>
                <a:cs typeface="Catamaran" pitchFamily="2" charset="77"/>
                <a:sym typeface="Arial"/>
              </a:rPr>
              <a:t> del Servicio de </a:t>
            </a:r>
            <a:r>
              <a:rPr lang="en-US" sz="1800" dirty="0" err="1">
                <a:solidFill>
                  <a:srgbClr val="000000"/>
                </a:solidFill>
                <a:latin typeface="Catamaran" pitchFamily="2" charset="77"/>
                <a:cs typeface="Catamaran" pitchFamily="2" charset="77"/>
                <a:sym typeface="Arial"/>
              </a:rPr>
              <a:t>Retransmisión</a:t>
            </a:r>
            <a:r>
              <a:rPr lang="en-US" sz="1800" dirty="0">
                <a:solidFill>
                  <a:srgbClr val="000000"/>
                </a:solidFill>
                <a:latin typeface="Catamaran" pitchFamily="2" charset="77"/>
                <a:cs typeface="Catamaran" pitchFamily="2" charset="77"/>
                <a:sym typeface="Arial"/>
              </a:rPr>
              <a:t> de Telecomunicaciones al 711 (</a:t>
            </a:r>
            <a:r>
              <a:rPr lang="en-US" sz="1800" dirty="0" err="1">
                <a:solidFill>
                  <a:srgbClr val="000000"/>
                </a:solidFill>
                <a:latin typeface="Catamaran" pitchFamily="2" charset="77"/>
                <a:cs typeface="Catamaran" pitchFamily="2" charset="77"/>
                <a:sym typeface="Arial"/>
              </a:rPr>
              <a:t>voz</a:t>
            </a:r>
            <a:r>
              <a:rPr lang="en-US" sz="1800" dirty="0">
                <a:solidFill>
                  <a:srgbClr val="000000"/>
                </a:solidFill>
                <a:latin typeface="Catamaran" pitchFamily="2" charset="77"/>
                <a:cs typeface="Catamaran" pitchFamily="2" charset="77"/>
                <a:sym typeface="Arial"/>
              </a:rPr>
              <a:t> y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110860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7"/>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IMPORTANTE</a:t>
            </a:r>
          </a:p>
        </p:txBody>
      </p:sp>
      <p:sp>
        <p:nvSpPr>
          <p:cNvPr id="332" name="Google Shape;332;p7"/>
          <p:cNvSpPr txBox="1">
            <a:spLocks noGrp="1"/>
          </p:cNvSpPr>
          <p:nvPr>
            <p:ph type="body" idx="1"/>
          </p:nvPr>
        </p:nvSpPr>
        <p:spPr>
          <a:xfrm>
            <a:off x="357188" y="1595438"/>
            <a:ext cx="5064666" cy="2761409"/>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Si usted no decide cómo quiere que se divida su patrimonio, el estado donde se encuentra su propiedad tomará esa decisión por usted.</a:t>
            </a:r>
          </a:p>
        </p:txBody>
      </p:sp>
      <p:pic>
        <p:nvPicPr>
          <p:cNvPr id="334" name="Google Shape;334;p7" descr="Icon with exclamation point in a large black circle"/>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solidFill>
                  <a:srgbClr val="6D5D42"/>
                </a:solidFill>
              </a:rPr>
              <a:t>Testamento en vida</a:t>
            </a:r>
            <a:endParaRPr lang="es-MX" noProof="0" dirty="0"/>
          </a:p>
        </p:txBody>
      </p:sp>
      <p:sp>
        <p:nvSpPr>
          <p:cNvPr id="308" name="Google Shape;308;p18"/>
          <p:cNvSpPr txBox="1">
            <a:spLocks noGrp="1"/>
          </p:cNvSpPr>
          <p:nvPr>
            <p:ph type="body" idx="1"/>
          </p:nvPr>
        </p:nvSpPr>
        <p:spPr>
          <a:xfrm>
            <a:off x="129209" y="1164657"/>
            <a:ext cx="4367288" cy="3580598"/>
          </a:xfrm>
          <a:prstGeom prst="rect">
            <a:avLst/>
          </a:prstGeom>
          <a:noFill/>
          <a:ln>
            <a:noFill/>
          </a:ln>
        </p:spPr>
        <p:txBody>
          <a:bodyPr spcFirstLastPara="1" wrap="square" lIns="91425" tIns="91425" rIns="91425" bIns="91425" anchor="t" anchorCtr="0">
            <a:normAutofit lnSpcReduction="10000"/>
          </a:bodyPr>
          <a:lstStyle/>
          <a:p>
            <a:pPr marL="457200" lvl="0" indent="-304800" algn="l" rtl="0">
              <a:lnSpc>
                <a:spcPct val="120000"/>
              </a:lnSpc>
              <a:spcBef>
                <a:spcPts val="0"/>
              </a:spcBef>
              <a:spcAft>
                <a:spcPts val="0"/>
              </a:spcAft>
              <a:buSzPct val="72072"/>
              <a:buChar char="●"/>
            </a:pPr>
            <a:r>
              <a:rPr lang="es-ES" sz="1800" dirty="0">
                <a:solidFill>
                  <a:srgbClr val="000000"/>
                </a:solidFill>
              </a:rPr>
              <a:t>E</a:t>
            </a:r>
            <a:r>
              <a:rPr lang="es-ES" sz="1800" noProof="0" dirty="0">
                <a:solidFill>
                  <a:srgbClr val="000000"/>
                </a:solidFill>
                <a:latin typeface="Open Sans"/>
                <a:ea typeface="Open Sans"/>
                <a:cs typeface="Open Sans"/>
                <a:sym typeface="Open Sans"/>
              </a:rPr>
              <a:t>s una declaración escrita que detalla las preferencias de tratamiento médico en caso de que la persona no pueda expresar sus deseos</a:t>
            </a:r>
            <a:endParaRPr lang="es-MX" sz="1800" noProof="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s-ES" sz="1800" b="0" i="0" noProof="0" dirty="0">
                <a:solidFill>
                  <a:srgbClr val="000000"/>
                </a:solidFill>
                <a:latin typeface="Open Sans"/>
                <a:ea typeface="Open Sans"/>
                <a:cs typeface="Open Sans"/>
                <a:sym typeface="Open Sans"/>
              </a:rPr>
              <a:t>Incluye un poder notarial para atención médica y una directiva anticipada de salud en algunos estados.</a:t>
            </a:r>
            <a:endParaRPr lang="es-MX" sz="1800" b="0" i="0" noProof="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s-ES" sz="1800" noProof="0" dirty="0">
                <a:solidFill>
                  <a:srgbClr val="000000"/>
                </a:solidFill>
                <a:latin typeface="Open Sans"/>
                <a:ea typeface="Open Sans"/>
                <a:cs typeface="Open Sans"/>
                <a:sym typeface="Open Sans"/>
              </a:rPr>
              <a:t>Ya no tiene efecto después de que la persona ha fallecido</a:t>
            </a:r>
            <a:endParaRPr lang="es-MX" sz="1400" noProof="0" dirty="0"/>
          </a:p>
        </p:txBody>
      </p:sp>
      <p:sp>
        <p:nvSpPr>
          <p:cNvPr id="310" name="Google Shape;310;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s-MX" sz="2800" b="1" i="0" u="none" strike="noStrike" cap="none" noProof="0" dirty="0">
                <a:solidFill>
                  <a:srgbClr val="6D5D42"/>
                </a:solidFill>
                <a:latin typeface="Livvic"/>
                <a:ea typeface="Livvic"/>
                <a:cs typeface="Livvic"/>
                <a:sym typeface="Livvic"/>
              </a:rPr>
              <a:t>Testamento final y definitivo</a:t>
            </a:r>
            <a:endParaRPr lang="es-MX" sz="1400" b="0" i="0" u="none" strike="noStrike" cap="none" noProof="0" dirty="0">
              <a:solidFill>
                <a:srgbClr val="000000"/>
              </a:solidFill>
              <a:latin typeface="Arial"/>
              <a:ea typeface="Arial"/>
              <a:cs typeface="Arial"/>
              <a:sym typeface="Arial"/>
            </a:endParaRPr>
          </a:p>
        </p:txBody>
      </p:sp>
      <p:sp>
        <p:nvSpPr>
          <p:cNvPr id="311" name="Google Shape;311;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lnSpcReduction="10000"/>
          </a:bodyPr>
          <a:lstStyle/>
          <a:p>
            <a:pPr marL="342900" marR="0" lvl="0" indent="-257175" algn="l" rtl="0">
              <a:lnSpc>
                <a:spcPct val="110000"/>
              </a:lnSpc>
              <a:spcBef>
                <a:spcPts val="750"/>
              </a:spcBef>
              <a:spcAft>
                <a:spcPts val="0"/>
              </a:spcAft>
              <a:buClr>
                <a:schemeClr val="dk1"/>
              </a:buClr>
              <a:buSzPts val="1800"/>
              <a:buFont typeface="Catamaran Light"/>
              <a:buChar char="•"/>
            </a:pPr>
            <a:r>
              <a:rPr lang="es-ES" sz="1800" dirty="0">
                <a:latin typeface="Open Sans"/>
                <a:ea typeface="Open Sans"/>
                <a:cs typeface="Open Sans"/>
                <a:sym typeface="Open Sans"/>
              </a:rPr>
              <a:t>E</a:t>
            </a:r>
            <a:r>
              <a:rPr lang="es-ES" sz="1800" b="0" i="0" u="none" strike="noStrike" cap="none" noProof="0" dirty="0">
                <a:solidFill>
                  <a:srgbClr val="000000"/>
                </a:solidFill>
                <a:latin typeface="Open Sans"/>
                <a:ea typeface="Open Sans"/>
                <a:cs typeface="Open Sans"/>
                <a:sym typeface="Open Sans"/>
              </a:rPr>
              <a:t>s un documento legal que establece cómo se distribuirán los bienes patrimoniales y las responsabilidades sobre dependientes después de la muerte</a:t>
            </a:r>
          </a:p>
          <a:p>
            <a:pPr marL="342900" marR="0" lvl="0" indent="-257175" algn="l" rtl="0">
              <a:lnSpc>
                <a:spcPct val="110000"/>
              </a:lnSpc>
              <a:spcBef>
                <a:spcPts val="750"/>
              </a:spcBef>
              <a:spcAft>
                <a:spcPts val="0"/>
              </a:spcAft>
              <a:buClr>
                <a:schemeClr val="dk1"/>
              </a:buClr>
              <a:buSzPts val="1800"/>
              <a:buFont typeface="Catamaran Light"/>
              <a:buChar char="•"/>
            </a:pPr>
            <a:r>
              <a:rPr lang="es-ES" sz="1800" dirty="0">
                <a:latin typeface="Open Sans"/>
                <a:ea typeface="Open Sans"/>
                <a:cs typeface="Open Sans"/>
                <a:sym typeface="Open Sans"/>
              </a:rPr>
              <a:t>N</a:t>
            </a:r>
            <a:r>
              <a:rPr lang="es-ES" sz="1800" b="0" i="0" u="none" strike="noStrike" cap="none" noProof="0" dirty="0">
                <a:solidFill>
                  <a:srgbClr val="000000"/>
                </a:solidFill>
                <a:latin typeface="Open Sans"/>
                <a:ea typeface="Open Sans"/>
                <a:cs typeface="Open Sans"/>
                <a:sym typeface="Open Sans"/>
              </a:rPr>
              <a:t>o entra en vigor hasta que la persona ha fallecido</a:t>
            </a:r>
            <a:endParaRPr lang="es-MX" sz="24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solidFill>
                  <a:schemeClr val="lt1"/>
                </a:solidFill>
              </a:rPr>
              <a:t>Testamento  Hológrafo</a:t>
            </a:r>
            <a:endParaRPr lang="es-MX" noProof="0" dirty="0"/>
          </a:p>
        </p:txBody>
      </p:sp>
      <p:sp>
        <p:nvSpPr>
          <p:cNvPr id="316" name="Google Shape;316;p23"/>
          <p:cNvSpPr txBox="1">
            <a:spLocks noGrp="1"/>
          </p:cNvSpPr>
          <p:nvPr>
            <p:ph type="body" idx="1"/>
          </p:nvPr>
        </p:nvSpPr>
        <p:spPr>
          <a:xfrm>
            <a:off x="480202" y="2056928"/>
            <a:ext cx="8711920" cy="291263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s-MX" sz="3600" b="0" i="0" u="none" strike="noStrike" cap="none" noProof="0" dirty="0">
                <a:solidFill>
                  <a:schemeClr val="dk1"/>
                </a:solidFill>
                <a:latin typeface="Catamaran Light"/>
                <a:ea typeface="Catamaran Light"/>
                <a:cs typeface="Catamaran Light"/>
                <a:sym typeface="Catamaran Light"/>
              </a:rPr>
              <a:t>Escrito a mano y firmado por el otorgante.</a:t>
            </a:r>
            <a:endParaRPr lang="es-MX" sz="2400" noProof="0" dirty="0"/>
          </a:p>
          <a:p>
            <a:pPr marL="342900" lvl="0" indent="-342900" algn="l" rtl="0">
              <a:lnSpc>
                <a:spcPct val="100000"/>
              </a:lnSpc>
              <a:spcBef>
                <a:spcPts val="0"/>
              </a:spcBef>
              <a:spcAft>
                <a:spcPts val="0"/>
              </a:spcAft>
              <a:buClr>
                <a:srgbClr val="000000"/>
              </a:buClr>
              <a:buSzPts val="1600"/>
              <a:buFont typeface="Arial"/>
              <a:buChar char="•"/>
            </a:pPr>
            <a:r>
              <a:rPr lang="es-MX" sz="3600" noProof="0" dirty="0">
                <a:solidFill>
                  <a:schemeClr val="dk1"/>
                </a:solidFill>
                <a:latin typeface="Catamaran Light"/>
                <a:ea typeface="Catamaran Light"/>
                <a:cs typeface="Catamaran Light"/>
                <a:sym typeface="Catamaran Light"/>
              </a:rPr>
              <a:t>No requiere testigos.</a:t>
            </a:r>
            <a:r>
              <a:rPr lang="es-MX" sz="3600" b="0" i="0" u="none" strike="noStrike" cap="none" noProof="0" dirty="0">
                <a:solidFill>
                  <a:schemeClr val="dk1"/>
                </a:solidFill>
                <a:latin typeface="Catamaran Light"/>
                <a:ea typeface="Catamaran Light"/>
                <a:cs typeface="Catamaran Light"/>
                <a:sym typeface="Catamaran Light"/>
              </a:rPr>
              <a:t> </a:t>
            </a:r>
            <a:endParaRPr lang="es-MX" sz="2400" noProof="0" dirty="0"/>
          </a:p>
          <a:p>
            <a:pPr marL="342900" lvl="0" indent="-342900" algn="l" rtl="0">
              <a:lnSpc>
                <a:spcPct val="100000"/>
              </a:lnSpc>
              <a:spcBef>
                <a:spcPts val="0"/>
              </a:spcBef>
              <a:spcAft>
                <a:spcPts val="0"/>
              </a:spcAft>
              <a:buClr>
                <a:srgbClr val="000000"/>
              </a:buClr>
              <a:buSzPts val="1600"/>
              <a:buFont typeface="Arial"/>
              <a:buChar char="•"/>
            </a:pPr>
            <a:r>
              <a:rPr lang="es-MX" sz="3600" noProof="0" dirty="0"/>
              <a:t>Altamente vulnerable a impugnaciones.</a:t>
            </a:r>
            <a:r>
              <a:rPr lang="es-MX" sz="3600" noProof="0" dirty="0">
                <a:solidFill>
                  <a:schemeClr val="dk1"/>
                </a:solidFill>
                <a:latin typeface="Catamaran Light"/>
                <a:ea typeface="Catamaran Light"/>
                <a:cs typeface="Catamaran Light"/>
                <a:sym typeface="Catamaran Light"/>
              </a:rPr>
              <a:t> </a:t>
            </a:r>
          </a:p>
          <a:p>
            <a:pPr marL="342900" lvl="0" indent="-342900" algn="l" rtl="0">
              <a:lnSpc>
                <a:spcPct val="100000"/>
              </a:lnSpc>
              <a:spcBef>
                <a:spcPts val="0"/>
              </a:spcBef>
              <a:spcAft>
                <a:spcPts val="0"/>
              </a:spcAft>
              <a:buClr>
                <a:srgbClr val="000000"/>
              </a:buClr>
              <a:buSzPts val="1600"/>
              <a:buFont typeface="Arial"/>
              <a:buChar char="•"/>
            </a:pPr>
            <a:r>
              <a:rPr lang="es-MX" sz="3600" noProof="0" dirty="0">
                <a:solidFill>
                  <a:schemeClr val="dk1"/>
                </a:solidFill>
                <a:latin typeface="Catamaran Light"/>
                <a:ea typeface="Catamaran Light"/>
                <a:cs typeface="Catamaran Light"/>
                <a:sym typeface="Catamaran Light"/>
              </a:rPr>
              <a:t>No es válido en todos los estados</a:t>
            </a:r>
            <a:r>
              <a:rPr lang="es-ES" sz="3600" noProof="0" dirty="0">
                <a:solidFill>
                  <a:schemeClr val="dk1"/>
                </a:solidFill>
                <a:latin typeface="Catamaran Light"/>
                <a:ea typeface="Catamaran Light"/>
                <a:cs typeface="Catamaran Light"/>
                <a:sym typeface="Catamaran Light"/>
              </a:rPr>
              <a:t>.</a:t>
            </a:r>
            <a:endParaRPr lang="es-MX" sz="3600" b="0" i="0" u="none" strike="noStrike" cap="none" noProof="0" dirty="0">
              <a:solidFill>
                <a:schemeClr val="dk1"/>
              </a:solidFill>
              <a:latin typeface="Catamaran Light"/>
              <a:ea typeface="Catamaran Light"/>
              <a:cs typeface="Catamaran Light"/>
              <a:sym typeface="Catamaran Light"/>
            </a:endParaRPr>
          </a:p>
        </p:txBody>
      </p:sp>
      <p:pic>
        <p:nvPicPr>
          <p:cNvPr id="318" name="Google Shape;318;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2"/>
        <p:cNvGrpSpPr/>
        <p:nvPr/>
      </p:nvGrpSpPr>
      <p:grpSpPr>
        <a:xfrm>
          <a:off x="0" y="0"/>
          <a:ext cx="0" cy="0"/>
          <a:chOff x="0" y="0"/>
          <a:chExt cx="0" cy="0"/>
        </a:xfrm>
      </p:grpSpPr>
      <p:sp>
        <p:nvSpPr>
          <p:cNvPr id="323" name="Google Shape;323;p19"/>
          <p:cNvSpPr txBox="1">
            <a:spLocks noGrp="1"/>
          </p:cNvSpPr>
          <p:nvPr>
            <p:ph type="ctrTitle"/>
          </p:nvPr>
        </p:nvSpPr>
        <p:spPr>
          <a:xfrm>
            <a:off x="1541475" y="210975"/>
            <a:ext cx="75186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BENEFICIOS DE UN TESTAMENTO</a:t>
            </a:r>
          </a:p>
        </p:txBody>
      </p:sp>
      <p:sp>
        <p:nvSpPr>
          <p:cNvPr id="324" name="Google Shape;324;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s-MX" sz="1700" b="0" i="0" u="none" strike="noStrike" cap="none" noProof="0" dirty="0">
                <a:solidFill>
                  <a:srgbClr val="444444"/>
                </a:solidFill>
                <a:latin typeface="Open Sans"/>
                <a:ea typeface="Open Sans"/>
                <a:cs typeface="Open Sans"/>
                <a:sym typeface="Open Sans"/>
              </a:rPr>
              <a:t>Especifica tus deseos para tu funeral.</a:t>
            </a:r>
            <a:br>
              <a:rPr lang="es-MX" sz="1700" b="0" i="0" u="none" strike="noStrike" cap="none" noProof="0" dirty="0">
                <a:solidFill>
                  <a:srgbClr val="444444"/>
                </a:solidFill>
                <a:latin typeface="Open Sans"/>
                <a:ea typeface="Open Sans"/>
                <a:cs typeface="Open Sans"/>
                <a:sym typeface="Open Sans"/>
              </a:rPr>
            </a:br>
            <a:br>
              <a:rPr lang="es-MX" sz="1700" b="0" i="0" u="none" strike="noStrike" cap="none" noProof="0" dirty="0">
                <a:solidFill>
                  <a:srgbClr val="444444"/>
                </a:solidFill>
                <a:latin typeface="Open Sans"/>
                <a:ea typeface="Open Sans"/>
                <a:cs typeface="Open Sans"/>
                <a:sym typeface="Open Sans"/>
              </a:rPr>
            </a:br>
            <a:r>
              <a:rPr lang="es-ES" sz="1700" b="0" i="0" u="none" strike="noStrike" cap="none" noProof="0" dirty="0">
                <a:solidFill>
                  <a:srgbClr val="444444"/>
                </a:solidFill>
                <a:latin typeface="Open Sans"/>
                <a:ea typeface="Open Sans"/>
                <a:cs typeface="Open Sans"/>
                <a:sym typeface="Open Sans"/>
              </a:rPr>
              <a:t>Elige a la persona que llevará a cabo tus deseos (albacea).</a:t>
            </a:r>
            <a:br>
              <a:rPr lang="es-MX" sz="1700" b="0" i="0" u="none" strike="noStrike" cap="none" noProof="0" dirty="0">
                <a:solidFill>
                  <a:srgbClr val="444444"/>
                </a:solidFill>
                <a:latin typeface="Open Sans"/>
                <a:ea typeface="Open Sans"/>
                <a:cs typeface="Open Sans"/>
                <a:sym typeface="Open Sans"/>
              </a:rPr>
            </a:br>
            <a:br>
              <a:rPr lang="es-MX" sz="1700" b="0" i="0" u="none" strike="noStrike" cap="none" noProof="0" dirty="0">
                <a:solidFill>
                  <a:srgbClr val="444444"/>
                </a:solidFill>
                <a:latin typeface="Open Sans"/>
                <a:ea typeface="Open Sans"/>
                <a:cs typeface="Open Sans"/>
                <a:sym typeface="Open Sans"/>
              </a:rPr>
            </a:br>
            <a:r>
              <a:rPr lang="es-ES" sz="1700" b="0" i="0" u="none" strike="noStrike" cap="none" noProof="0" dirty="0">
                <a:solidFill>
                  <a:srgbClr val="444444"/>
                </a:solidFill>
                <a:latin typeface="Open Sans"/>
                <a:ea typeface="Open Sans"/>
                <a:cs typeface="Open Sans"/>
                <a:sym typeface="Open Sans"/>
              </a:rPr>
              <a:t>Limita las disputas por la herencia.</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Aclara la distribución de bienes y dinero (sujeto a las leyes estatales sobre los derechos del cónyuge).</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Identifica quién debe cuidar a tus hijos o dependientes.</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Ayuda a que tus herederos accedan a tus bienes de manera más rápida y sencilla.</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Puede reducir el impuesto sobre la herencia</a:t>
            </a:r>
            <a:endParaRPr lang="es-MX" sz="1700" b="0" i="0" u="none" strike="noStrike" cap="none" noProof="0" dirty="0">
              <a:solidFill>
                <a:srgbClr val="444444"/>
              </a:solidFill>
              <a:latin typeface="Open Sans"/>
              <a:ea typeface="Open Sans"/>
              <a:cs typeface="Open Sans"/>
              <a:sym typeface="Open Sans"/>
            </a:endParaRPr>
          </a:p>
        </p:txBody>
      </p:sp>
      <p:sp>
        <p:nvSpPr>
          <p:cNvPr id="325" name="Google Shape;325;p19">
            <a:extLst>
              <a:ext uri="{C183D7F6-B498-43B3-948B-1728B52AA6E4}">
                <adec:decorative xmlns:adec="http://schemas.microsoft.com/office/drawing/2017/decorative" val="1"/>
              </a:ext>
            </a:extLst>
          </p:cNvPr>
          <p:cNvSpPr txBox="1"/>
          <p:nvPr/>
        </p:nvSpPr>
        <p:spPr>
          <a:xfrm>
            <a:off x="650075" y="349195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
        <p:nvSpPr>
          <p:cNvPr id="326" name="Google Shape;326;p19">
            <a:extLst>
              <a:ext uri="{C183D7F6-B498-43B3-948B-1728B52AA6E4}">
                <adec:decorative xmlns:adec="http://schemas.microsoft.com/office/drawing/2017/decorative" val="1"/>
              </a:ext>
            </a:extLst>
          </p:cNvPr>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07</a:t>
            </a:r>
            <a:endParaRPr lang="es-MX" sz="1400" b="0" i="0" u="none" strike="noStrike" cap="none" noProof="0" dirty="0">
              <a:solidFill>
                <a:srgbClr val="000000"/>
              </a:solidFill>
              <a:latin typeface="Arial"/>
              <a:ea typeface="Arial"/>
              <a:cs typeface="Arial"/>
              <a:sym typeface="Arial"/>
            </a:endParaRPr>
          </a:p>
        </p:txBody>
      </p:sp>
      <p:sp>
        <p:nvSpPr>
          <p:cNvPr id="327" name="Google Shape;327;p19">
            <a:extLst>
              <a:ext uri="{C183D7F6-B498-43B3-948B-1728B52AA6E4}">
                <adec:decorative xmlns:adec="http://schemas.microsoft.com/office/drawing/2017/decorative" val="1"/>
              </a:ext>
            </a:extLst>
          </p:cNvPr>
          <p:cNvSpPr txBox="1"/>
          <p:nvPr/>
        </p:nvSpPr>
        <p:spPr>
          <a:xfrm>
            <a:off x="650075" y="116138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02</a:t>
            </a:r>
            <a:endParaRPr lang="es-MX" sz="1400" b="0" i="0" u="none" strike="noStrike" cap="none" noProof="0" dirty="0">
              <a:solidFill>
                <a:srgbClr val="000000"/>
              </a:solidFill>
              <a:latin typeface="Arial"/>
              <a:ea typeface="Arial"/>
              <a:cs typeface="Arial"/>
              <a:sym typeface="Arial"/>
            </a:endParaRPr>
          </a:p>
        </p:txBody>
      </p:sp>
      <p:sp>
        <p:nvSpPr>
          <p:cNvPr id="328" name="Google Shape;328;p19">
            <a:extLst>
              <a:ext uri="{C183D7F6-B498-43B3-948B-1728B52AA6E4}">
                <adec:decorative xmlns:adec="http://schemas.microsoft.com/office/drawing/2017/decorative" val="1"/>
              </a:ext>
            </a:extLst>
          </p:cNvPr>
          <p:cNvSpPr txBox="1"/>
          <p:nvPr/>
        </p:nvSpPr>
        <p:spPr>
          <a:xfrm>
            <a:off x="650075" y="1678905"/>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03</a:t>
            </a:r>
            <a:endParaRPr lang="es-MX" sz="1400" b="0" i="0" u="none" strike="noStrike" cap="none" noProof="0" dirty="0">
              <a:solidFill>
                <a:srgbClr val="000000"/>
              </a:solidFill>
              <a:latin typeface="Arial"/>
              <a:ea typeface="Arial"/>
              <a:cs typeface="Arial"/>
              <a:sym typeface="Arial"/>
            </a:endParaRPr>
          </a:p>
        </p:txBody>
      </p:sp>
      <p:sp>
        <p:nvSpPr>
          <p:cNvPr id="329" name="Google Shape;329;p19">
            <a:extLst>
              <a:ext uri="{C183D7F6-B498-43B3-948B-1728B52AA6E4}">
                <adec:decorative xmlns:adec="http://schemas.microsoft.com/office/drawing/2017/decorative" val="1"/>
              </a:ext>
            </a:extLst>
          </p:cNvPr>
          <p:cNvSpPr txBox="1"/>
          <p:nvPr/>
        </p:nvSpPr>
        <p:spPr>
          <a:xfrm>
            <a:off x="650075" y="217186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330" name="Google Shape;330;p19">
            <a:extLst>
              <a:ext uri="{C183D7F6-B498-43B3-948B-1728B52AA6E4}">
                <adec:decorative xmlns:adec="http://schemas.microsoft.com/office/drawing/2017/decorative" val="1"/>
              </a:ext>
            </a:extLst>
          </p:cNvPr>
          <p:cNvSpPr txBox="1"/>
          <p:nvPr/>
        </p:nvSpPr>
        <p:spPr>
          <a:xfrm>
            <a:off x="650075" y="290856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331" name="Google Shape;331;p19">
            <a:extLst>
              <a:ext uri="{C183D7F6-B498-43B3-948B-1728B52AA6E4}">
                <adec:decorative xmlns:adec="http://schemas.microsoft.com/office/drawing/2017/decorative" val="1"/>
              </a:ext>
            </a:extLst>
          </p:cNvPr>
          <p:cNvSpPr txBox="1"/>
          <p:nvPr/>
        </p:nvSpPr>
        <p:spPr>
          <a:xfrm>
            <a:off x="641451" y="61555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01</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64"/>
          <p:cNvSpPr txBox="1">
            <a:spLocks noGrp="1"/>
          </p:cNvSpPr>
          <p:nvPr>
            <p:ph type="ctrTitle"/>
          </p:nvPr>
        </p:nvSpPr>
        <p:spPr>
          <a:xfrm>
            <a:off x="185002" y="628564"/>
            <a:ext cx="6832024"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Proceso de validación Testamentaria</a:t>
            </a:r>
            <a:endParaRPr lang="es-MX" sz="2400" noProof="0" dirty="0"/>
          </a:p>
        </p:txBody>
      </p:sp>
      <p:sp>
        <p:nvSpPr>
          <p:cNvPr id="336" name="Google Shape;336;p64"/>
          <p:cNvSpPr txBox="1">
            <a:spLocks noGrp="1"/>
          </p:cNvSpPr>
          <p:nvPr>
            <p:ph type="body" idx="1"/>
          </p:nvPr>
        </p:nvSpPr>
        <p:spPr>
          <a:xfrm>
            <a:off x="0" y="1679973"/>
            <a:ext cx="4263887" cy="3150444"/>
          </a:xfrm>
          <a:prstGeom prst="rect">
            <a:avLst/>
          </a:prstGeom>
          <a:noFill/>
          <a:ln>
            <a:noFill/>
          </a:ln>
        </p:spPr>
        <p:txBody>
          <a:bodyPr spcFirstLastPara="1" wrap="square" lIns="91425" tIns="91425" rIns="91425" bIns="91425" anchor="t" anchorCtr="0">
            <a:noAutofit/>
          </a:bodyPr>
          <a:lstStyle/>
          <a:p>
            <a:pPr marL="152400" lvl="0" indent="0">
              <a:buNone/>
            </a:pPr>
            <a:r>
              <a:rPr lang="es-ES" sz="2400" dirty="0"/>
              <a:t>Proceso de validación de un testamento</a:t>
            </a:r>
            <a:endParaRPr lang="es-MX" noProof="0" dirty="0"/>
          </a:p>
          <a:p>
            <a:pPr lvl="0">
              <a:spcBef>
                <a:spcPts val="1600"/>
              </a:spcBef>
              <a:buChar char="○"/>
            </a:pPr>
            <a:r>
              <a:rPr lang="es-MX" sz="1800" noProof="0" dirty="0"/>
              <a:t>E</a:t>
            </a:r>
            <a:r>
              <a:rPr lang="es-ES" sz="1800" dirty="0"/>
              <a:t>l albacea lo presenta ante el tribunal local después de la muerte del otorgante/fallecido.</a:t>
            </a:r>
          </a:p>
          <a:p>
            <a:pPr lvl="0">
              <a:spcBef>
                <a:spcPts val="1600"/>
              </a:spcBef>
              <a:buChar char="○"/>
            </a:pPr>
            <a:r>
              <a:rPr lang="es-MX" sz="1800" noProof="0" dirty="0"/>
              <a:t>N</a:t>
            </a:r>
            <a:r>
              <a:rPr lang="es-ES" sz="1800" noProof="0" dirty="0"/>
              <a:t>o todos los testamentos deben pasar por el proceso de legalización</a:t>
            </a:r>
            <a:endParaRPr lang="es-MX" sz="1800" noProof="0" dirty="0"/>
          </a:p>
          <a:p>
            <a:pPr marL="457200" lvl="0" indent="-228600" algn="l" rtl="0">
              <a:lnSpc>
                <a:spcPct val="115000"/>
              </a:lnSpc>
              <a:spcBef>
                <a:spcPts val="0"/>
              </a:spcBef>
              <a:spcAft>
                <a:spcPts val="0"/>
              </a:spcAft>
              <a:buSzPts val="1200"/>
              <a:buNone/>
            </a:pPr>
            <a:endParaRPr lang="es-MX" noProof="0" dirty="0"/>
          </a:p>
          <a:p>
            <a:pPr marL="152400" lvl="0" indent="0" algn="l" rtl="0">
              <a:lnSpc>
                <a:spcPct val="115000"/>
              </a:lnSpc>
              <a:spcBef>
                <a:spcPts val="0"/>
              </a:spcBef>
              <a:spcAft>
                <a:spcPts val="0"/>
              </a:spcAft>
              <a:buSzPts val="1200"/>
              <a:buNone/>
            </a:pPr>
            <a:endParaRPr lang="es-MX" noProof="0" dirty="0"/>
          </a:p>
        </p:txBody>
      </p:sp>
      <p:sp>
        <p:nvSpPr>
          <p:cNvPr id="338" name="Google Shape;338;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s-ES" sz="2400" b="0" i="0" u="none" strike="noStrike" cap="none" noProof="0" dirty="0">
                <a:solidFill>
                  <a:schemeClr val="dk1"/>
                </a:solidFill>
                <a:latin typeface="Catamaran Light"/>
                <a:ea typeface="Catamaran Light"/>
                <a:cs typeface="Catamaran Light"/>
                <a:sym typeface="Catamaran Light"/>
              </a:rPr>
              <a:t>Es probable que se requiera el proceso de legalización </a:t>
            </a:r>
            <a:r>
              <a:rPr lang="es-ES" sz="2400" b="1" i="1" u="none" strike="noStrike" cap="none" noProof="0" dirty="0">
                <a:solidFill>
                  <a:schemeClr val="dk1"/>
                </a:solidFill>
                <a:latin typeface="Catamaran Light"/>
                <a:ea typeface="Catamaran Light"/>
                <a:cs typeface="Catamaran Light"/>
                <a:sym typeface="Catamaran Light"/>
              </a:rPr>
              <a:t>(</a:t>
            </a:r>
            <a:r>
              <a:rPr lang="es-ES" sz="2400" b="1" i="1" u="none" strike="noStrike" cap="none" noProof="0" dirty="0" err="1">
                <a:solidFill>
                  <a:schemeClr val="dk1"/>
                </a:solidFill>
                <a:latin typeface="Catamaran Light"/>
                <a:ea typeface="Catamaran Light"/>
                <a:cs typeface="Catamaran Light"/>
                <a:sym typeface="Catamaran Light"/>
              </a:rPr>
              <a:t>probate</a:t>
            </a:r>
            <a:r>
              <a:rPr lang="es-ES" sz="2400" b="1" i="1" u="none" strike="noStrike" cap="none" noProof="0" dirty="0">
                <a:solidFill>
                  <a:schemeClr val="dk1"/>
                </a:solidFill>
                <a:latin typeface="Catamaran Light"/>
                <a:ea typeface="Catamaran Light"/>
                <a:cs typeface="Catamaran Light"/>
                <a:sym typeface="Catamaran Light"/>
              </a:rPr>
              <a:t>) </a:t>
            </a:r>
            <a:r>
              <a:rPr lang="es-ES" sz="2400" b="0" i="0" u="none" strike="noStrike" cap="none" noProof="0" dirty="0">
                <a:solidFill>
                  <a:schemeClr val="dk1"/>
                </a:solidFill>
                <a:latin typeface="Catamaran Light"/>
                <a:ea typeface="Catamaran Light"/>
                <a:cs typeface="Catamaran Light"/>
                <a:sym typeface="Catamaran Light"/>
              </a:rPr>
              <a:t>si:</a:t>
            </a:r>
          </a:p>
          <a:p>
            <a:pPr marL="438150" marR="0" lvl="0" indent="-285750" algn="l" rtl="0">
              <a:lnSpc>
                <a:spcPct val="115000"/>
              </a:lnSpc>
              <a:spcBef>
                <a:spcPts val="0"/>
              </a:spcBef>
              <a:spcAft>
                <a:spcPts val="0"/>
              </a:spcAft>
              <a:buClr>
                <a:srgbClr val="000000"/>
              </a:buClr>
              <a:buSzPts val="2400"/>
              <a:buFont typeface="Arial" panose="020B0604020202020204" pitchFamily="34" charset="0"/>
              <a:buChar char="•"/>
            </a:pPr>
            <a:r>
              <a:rPr lang="es-MX" sz="1800" dirty="0">
                <a:solidFill>
                  <a:schemeClr val="dk1"/>
                </a:solidFill>
                <a:latin typeface="Catamaran Light"/>
                <a:ea typeface="Catamaran Light"/>
                <a:cs typeface="Catamaran Light"/>
                <a:sym typeface="Catamaran Light"/>
              </a:rPr>
              <a:t>H</a:t>
            </a:r>
            <a:r>
              <a:rPr lang="es-MX" sz="1800" b="0" i="0" u="none" strike="noStrike" cap="none" noProof="0" dirty="0">
                <a:solidFill>
                  <a:schemeClr val="dk1"/>
                </a:solidFill>
                <a:latin typeface="Catamaran Light"/>
                <a:ea typeface="Catamaran Light"/>
                <a:cs typeface="Catamaran Light"/>
                <a:sym typeface="Catamaran Light"/>
              </a:rPr>
              <a:t>ay bienes raíces involucrados</a:t>
            </a:r>
            <a:r>
              <a:rPr lang="es-MX" sz="2200" dirty="0">
                <a:solidFill>
                  <a:schemeClr val="dk1"/>
                </a:solidFill>
                <a:latin typeface="Catamaran Light"/>
                <a:ea typeface="Catamaran Light"/>
                <a:cs typeface="Catamaran Light"/>
                <a:sym typeface="Catamaran Light"/>
              </a:rPr>
              <a:t>.</a:t>
            </a:r>
            <a:endParaRPr lang="es-MX" sz="2200" b="0" i="0" u="none" strike="noStrike" cap="none" noProof="0"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s-ES" sz="1800" dirty="0">
                <a:solidFill>
                  <a:schemeClr val="dk1"/>
                </a:solidFill>
                <a:latin typeface="Catamaran Light"/>
                <a:ea typeface="Catamaran Light"/>
                <a:cs typeface="Catamaran Light"/>
                <a:sym typeface="Catamaran Light"/>
              </a:rPr>
              <a:t>L</a:t>
            </a:r>
            <a:r>
              <a:rPr lang="es-ES" sz="1800" b="0" i="0" u="none" strike="noStrike" cap="none" noProof="0" dirty="0">
                <a:solidFill>
                  <a:schemeClr val="dk1"/>
                </a:solidFill>
                <a:latin typeface="Catamaran Light"/>
                <a:ea typeface="Catamaran Light"/>
                <a:cs typeface="Catamaran Light"/>
                <a:sym typeface="Catamaran Light"/>
              </a:rPr>
              <a:t>os beneficiarios son menores de edad.</a:t>
            </a:r>
            <a:endParaRPr lang="es-MX" sz="1800" b="0" i="0" u="none" strike="noStrike" cap="none" noProof="0"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s-ES" sz="1800" b="0" i="0" u="none" strike="noStrike" cap="none" noProof="0" dirty="0">
                <a:solidFill>
                  <a:schemeClr val="dk1"/>
                </a:solidFill>
                <a:latin typeface="Catamaran Light"/>
                <a:ea typeface="Catamaran Light"/>
                <a:cs typeface="Catamaran Light"/>
                <a:sym typeface="Catamaran Light"/>
              </a:rPr>
              <a:t>Existen disputas sobre la distribución de los bienes,</a:t>
            </a:r>
          </a:p>
          <a:p>
            <a:pPr marL="457200" marR="0" lvl="0" indent="-304800" algn="l" rtl="0">
              <a:lnSpc>
                <a:spcPct val="150000"/>
              </a:lnSpc>
              <a:spcBef>
                <a:spcPts val="0"/>
              </a:spcBef>
              <a:spcAft>
                <a:spcPts val="0"/>
              </a:spcAft>
              <a:buClr>
                <a:schemeClr val="dk1"/>
              </a:buClr>
              <a:buSzPts val="1200"/>
              <a:buFont typeface="Catamaran Light"/>
              <a:buChar char="○"/>
            </a:pPr>
            <a:r>
              <a:rPr lang="es-MX" sz="1800" b="0" i="0" u="none" strike="noStrike" cap="none" noProof="0" dirty="0">
                <a:solidFill>
                  <a:schemeClr val="dk1"/>
                </a:solidFill>
                <a:latin typeface="Catamaran Light"/>
                <a:ea typeface="Catamaran Light"/>
                <a:cs typeface="Catamaran Light"/>
                <a:sym typeface="Catamaran Light"/>
              </a:rPr>
              <a:t>A</a:t>
            </a:r>
            <a:r>
              <a:rPr lang="es-ES" sz="1800" b="0" i="0" u="none" strike="noStrike" cap="none" noProof="0" dirty="0">
                <a:solidFill>
                  <a:schemeClr val="dk1"/>
                </a:solidFill>
                <a:latin typeface="Catamaran Light"/>
                <a:ea typeface="Catamaran Light"/>
                <a:cs typeface="Catamaran Light"/>
                <a:sym typeface="Catamaran Light"/>
              </a:rPr>
              <a:t>los bienes son complejos o de alto valor</a:t>
            </a:r>
          </a:p>
          <a:p>
            <a:pPr marL="457200" marR="0" lvl="0" indent="-304800" algn="l" rtl="0">
              <a:lnSpc>
                <a:spcPct val="150000"/>
              </a:lnSpc>
              <a:spcBef>
                <a:spcPts val="0"/>
              </a:spcBef>
              <a:spcAft>
                <a:spcPts val="0"/>
              </a:spcAft>
              <a:buClr>
                <a:schemeClr val="dk1"/>
              </a:buClr>
              <a:buSzPts val="1200"/>
              <a:buFont typeface="Catamaran Light"/>
              <a:buChar char="○"/>
            </a:pPr>
            <a:r>
              <a:rPr lang="es-MX" sz="1800" dirty="0">
                <a:solidFill>
                  <a:schemeClr val="dk1"/>
                </a:solidFill>
                <a:latin typeface="Catamaran Light"/>
                <a:ea typeface="Catamaran Light"/>
                <a:cs typeface="Catamaran Light"/>
                <a:sym typeface="Catamaran Light"/>
              </a:rPr>
              <a:t>E</a:t>
            </a:r>
            <a:r>
              <a:rPr lang="es-ES" sz="1800" b="0" i="0" u="none" strike="noStrike" cap="none" noProof="0" dirty="0">
                <a:solidFill>
                  <a:schemeClr val="dk1"/>
                </a:solidFill>
                <a:latin typeface="Catamaran Light"/>
                <a:ea typeface="Catamaran Light"/>
                <a:cs typeface="Catamaran Light"/>
                <a:sym typeface="Catamaran Light"/>
              </a:rPr>
              <a:t>l testamento no está bien redactado.</a:t>
            </a:r>
            <a:endParaRPr lang="es-MX" sz="1800" b="0" i="0" u="none" strike="noStrike" cap="none" noProof="0" dirty="0">
              <a:solidFill>
                <a:schemeClr val="dk1"/>
              </a:solidFill>
              <a:latin typeface="Catamaran Light"/>
              <a:ea typeface="Catamaran Light"/>
              <a:cs typeface="Catamaran Light"/>
              <a:sym typeface="Catamaran Light"/>
            </a:endParaRPr>
          </a:p>
        </p:txBody>
      </p:sp>
      <p:pic>
        <p:nvPicPr>
          <p:cNvPr id="339" name="Google Shape;339;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21"/>
          <p:cNvSpPr txBox="1">
            <a:spLocks noGrp="1"/>
          </p:cNvSpPr>
          <p:nvPr>
            <p:ph type="ctrTitle"/>
          </p:nvPr>
        </p:nvSpPr>
        <p:spPr>
          <a:xfrm>
            <a:off x="185001" y="628564"/>
            <a:ext cx="8491859"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Qué podría hacer que un testamento sea inválido</a:t>
            </a:r>
            <a:endParaRPr lang="es-MX" noProof="0" dirty="0">
              <a:solidFill>
                <a:schemeClr val="lt1"/>
              </a:solidFill>
            </a:endParaRPr>
          </a:p>
        </p:txBody>
      </p:sp>
      <p:sp>
        <p:nvSpPr>
          <p:cNvPr id="344" name="Google Shape;344;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152400" lvl="0" indent="0">
              <a:buNone/>
            </a:pPr>
            <a:r>
              <a:rPr lang="es-ES" dirty="0"/>
              <a:t>Cada estado tiene sus propios requisitos para un “</a:t>
            </a:r>
            <a:r>
              <a:rPr lang="es-ES" b="1" dirty="0"/>
              <a:t>Testamento válido”</a:t>
            </a:r>
          </a:p>
          <a:p>
            <a:pPr marL="152400" lvl="0" indent="0">
              <a:buNone/>
            </a:pPr>
            <a:r>
              <a:rPr lang="es-ES" sz="1800" dirty="0"/>
              <a:t>En general, un testamento será </a:t>
            </a:r>
            <a:r>
              <a:rPr lang="es-ES" sz="1800" b="1" dirty="0"/>
              <a:t>inválido</a:t>
            </a:r>
            <a:r>
              <a:rPr lang="es-ES" sz="1800" dirty="0"/>
              <a:t> si:</a:t>
            </a:r>
          </a:p>
          <a:p>
            <a:pPr lvl="1"/>
            <a:r>
              <a:rPr lang="es-MX" sz="1800" dirty="0"/>
              <a:t>No fue ejecutado correctamente</a:t>
            </a:r>
            <a:endParaRPr lang="es-MX" sz="1800" noProof="0" dirty="0"/>
          </a:p>
          <a:p>
            <a:pPr lvl="1">
              <a:lnSpc>
                <a:spcPct val="100000"/>
              </a:lnSpc>
              <a:spcBef>
                <a:spcPts val="600"/>
              </a:spcBef>
            </a:pPr>
            <a:r>
              <a:rPr lang="es-ES" sz="1800" noProof="0" dirty="0"/>
              <a:t>N</a:t>
            </a:r>
            <a:r>
              <a:rPr lang="es-ES" sz="1800" dirty="0"/>
              <a:t>o fue debidamente atestiguado (esto no aplica a los testamentos hológrafos)</a:t>
            </a:r>
          </a:p>
          <a:p>
            <a:pPr lvl="1">
              <a:lnSpc>
                <a:spcPct val="100000"/>
              </a:lnSpc>
              <a:spcBef>
                <a:spcPts val="600"/>
              </a:spcBef>
            </a:pPr>
            <a:r>
              <a:rPr lang="es-ES" sz="1800" dirty="0"/>
              <a:t>No incluye el lenguaje apropiado.</a:t>
            </a:r>
          </a:p>
          <a:p>
            <a:pPr lvl="1">
              <a:lnSpc>
                <a:spcPct val="100000"/>
              </a:lnSpc>
              <a:spcBef>
                <a:spcPts val="600"/>
              </a:spcBef>
            </a:pPr>
            <a:r>
              <a:rPr lang="es-ES" sz="1800" dirty="0"/>
              <a:t>N</a:t>
            </a:r>
            <a:r>
              <a:rPr lang="es-ES" sz="1800" noProof="0" dirty="0"/>
              <a:t>o aborda los derechos del cónyuge o de los hijos (los estados varían en cuanto al derecho de excluir a un cónyuge o a un hijo).</a:t>
            </a:r>
            <a:endParaRPr lang="es-MX" noProof="0" dirty="0"/>
          </a:p>
          <a:p>
            <a:pPr lvl="1">
              <a:lnSpc>
                <a:spcPct val="100000"/>
              </a:lnSpc>
              <a:spcBef>
                <a:spcPts val="600"/>
              </a:spcBef>
            </a:pPr>
            <a:r>
              <a:rPr lang="es-ES" sz="1800" dirty="0"/>
              <a:t>Es producto de influencia indebida, fraude o fue firmado en un momento en que la persona que lo otorgó no tenía la capacidad mental necesaria.</a:t>
            </a:r>
            <a:endParaRPr lang="es-MX" sz="1800" noProof="0" dirty="0"/>
          </a:p>
        </p:txBody>
      </p:sp>
      <p:pic>
        <p:nvPicPr>
          <p:cNvPr id="346" name="Google Shape;346;p21">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1015" r="1015"/>
          <a:stretch/>
        </p:blipFill>
        <p:spPr>
          <a:xfrm>
            <a:off x="6132443" y="1662355"/>
            <a:ext cx="2880893" cy="116678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lvl="0"/>
            <a:r>
              <a:rPr lang="es-ES" sz="2400" dirty="0">
                <a:solidFill>
                  <a:schemeClr val="lt1"/>
                </a:solidFill>
              </a:rPr>
              <a:t> </a:t>
            </a:r>
            <a:r>
              <a:rPr lang="es-ES" dirty="0">
                <a:solidFill>
                  <a:schemeClr val="lt1"/>
                </a:solidFill>
              </a:rPr>
              <a:t>Intestado: morir sin un Testamento</a:t>
            </a:r>
            <a:endParaRPr lang="es-MX" noProof="0" dirty="0">
              <a:solidFill>
                <a:schemeClr val="lt1"/>
              </a:solidFill>
            </a:endParaRPr>
          </a:p>
        </p:txBody>
      </p:sp>
      <p:sp>
        <p:nvSpPr>
          <p:cNvPr id="357" name="Google Shape;357;p22">
            <a:extLst>
              <a:ext uri="{C183D7F6-B498-43B3-948B-1728B52AA6E4}">
                <adec:decorative xmlns:adec="http://schemas.microsoft.com/office/drawing/2017/decorative" val="1"/>
              </a:ext>
            </a:extLst>
          </p:cNvPr>
          <p:cNvSpPr/>
          <p:nvPr/>
        </p:nvSpPr>
        <p:spPr>
          <a:xfrm>
            <a:off x="597688"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8" name="Google Shape;358;p22"/>
          <p:cNvSpPr txBox="1"/>
          <p:nvPr/>
        </p:nvSpPr>
        <p:spPr>
          <a:xfrm>
            <a:off x="597688"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lt1"/>
                </a:solidFill>
                <a:latin typeface="Arial"/>
                <a:ea typeface="Arial"/>
                <a:cs typeface="Arial"/>
                <a:sym typeface="Arial"/>
              </a:rPr>
              <a:t>Distribución</a:t>
            </a:r>
            <a:endParaRPr lang="es-MX" sz="1400" b="0" i="0" u="none" strike="noStrike" cap="none" noProof="0" dirty="0">
              <a:solidFill>
                <a:srgbClr val="000000"/>
              </a:solidFill>
              <a:latin typeface="Arial"/>
              <a:ea typeface="Arial"/>
              <a:cs typeface="Arial"/>
              <a:sym typeface="Arial"/>
            </a:endParaRPr>
          </a:p>
        </p:txBody>
      </p:sp>
      <p:cxnSp>
        <p:nvCxnSpPr>
          <p:cNvPr id="353" name="Google Shape;353;p22">
            <a:extLst>
              <a:ext uri="{C183D7F6-B498-43B3-948B-1728B52AA6E4}">
                <adec:decorative xmlns:adec="http://schemas.microsoft.com/office/drawing/2017/decorative" val="1"/>
              </a:ext>
            </a:extLst>
          </p:cNvPr>
          <p:cNvCxnSpPr/>
          <p:nvPr/>
        </p:nvCxnSpPr>
        <p:spPr>
          <a:xfrm>
            <a:off x="597688"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54" name="Google Shape;354;p22">
            <a:extLst>
              <a:ext uri="{C183D7F6-B498-43B3-948B-1728B52AA6E4}">
                <adec:decorative xmlns:adec="http://schemas.microsoft.com/office/drawing/2017/decorative" val="1"/>
              </a:ext>
            </a:extLst>
          </p:cNvPr>
          <p:cNvSpPr/>
          <p:nvPr/>
        </p:nvSpPr>
        <p:spPr>
          <a:xfrm>
            <a:off x="682809" y="1736434"/>
            <a:ext cx="1611667" cy="1378949"/>
          </a:xfrm>
          <a:prstGeom prst="rect">
            <a:avLst/>
          </a:prstGeom>
          <a:blipFill rotWithShape="1">
            <a:blip r:embed="rId3">
              <a:alphaModFix/>
            </a:blip>
            <a:stretch>
              <a:fillRect l="-6990" r="-6990"/>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5" name="Google Shape;355;p22">
            <a:extLst>
              <a:ext uri="{C183D7F6-B498-43B3-948B-1728B52AA6E4}">
                <adec:decorative xmlns:adec="http://schemas.microsoft.com/office/drawing/2017/decorative" val="1"/>
              </a:ext>
            </a:extLst>
          </p:cNvPr>
          <p:cNvSpPr/>
          <p:nvPr/>
        </p:nvSpPr>
        <p:spPr>
          <a:xfrm>
            <a:off x="682809"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6" name="Google Shape;356;p22"/>
          <p:cNvSpPr txBox="1"/>
          <p:nvPr/>
        </p:nvSpPr>
        <p:spPr>
          <a:xfrm>
            <a:off x="682809"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t>Las leyes estatales determinan la distribución.</a:t>
            </a:r>
            <a:endParaRPr lang="es-MX" sz="1400" b="0" i="0" u="none" strike="noStrike" cap="none" noProof="0" dirty="0">
              <a:solidFill>
                <a:srgbClr val="000000"/>
              </a:solidFill>
              <a:latin typeface="Arial"/>
              <a:ea typeface="Arial"/>
              <a:cs typeface="Arial"/>
              <a:sym typeface="Arial"/>
            </a:endParaRPr>
          </a:p>
        </p:txBody>
      </p:sp>
      <p:sp>
        <p:nvSpPr>
          <p:cNvPr id="363" name="Google Shape;363;p22">
            <a:extLst>
              <a:ext uri="{C183D7F6-B498-43B3-948B-1728B52AA6E4}">
                <adec:decorative xmlns:adec="http://schemas.microsoft.com/office/drawing/2017/decorative" val="1"/>
              </a:ext>
            </a:extLst>
          </p:cNvPr>
          <p:cNvSpPr/>
          <p:nvPr/>
        </p:nvSpPr>
        <p:spPr>
          <a:xfrm>
            <a:off x="2679760"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4" name="Google Shape;364;p22"/>
          <p:cNvSpPr txBox="1"/>
          <p:nvPr/>
        </p:nvSpPr>
        <p:spPr>
          <a:xfrm>
            <a:off x="2679760"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solidFill>
                  <a:schemeClr val="lt1"/>
                </a:solidFill>
              </a:rPr>
              <a:t>Hijos</a:t>
            </a:r>
            <a:endParaRPr lang="es-MX" sz="1400" b="0" i="0" u="none" strike="noStrike" cap="none" noProof="0" dirty="0">
              <a:solidFill>
                <a:srgbClr val="000000"/>
              </a:solidFill>
              <a:latin typeface="Arial"/>
              <a:ea typeface="Arial"/>
              <a:cs typeface="Arial"/>
              <a:sym typeface="Arial"/>
            </a:endParaRPr>
          </a:p>
        </p:txBody>
      </p:sp>
      <p:sp>
        <p:nvSpPr>
          <p:cNvPr id="362" name="Google Shape;362;p22"/>
          <p:cNvSpPr txBox="1"/>
          <p:nvPr/>
        </p:nvSpPr>
        <p:spPr>
          <a:xfrm>
            <a:off x="2764881"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endParaRPr lang="es-MX" sz="1800" b="0" i="0" u="none" strike="noStrike" cap="none" noProof="0"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r>
              <a:rPr lang="es-MX" sz="1800" dirty="0"/>
              <a:t>La </a:t>
            </a:r>
            <a:r>
              <a:rPr lang="es-MX" sz="1800" b="0" i="0" u="none" strike="noStrike" cap="none" noProof="0" dirty="0">
                <a:solidFill>
                  <a:srgbClr val="000000"/>
                </a:solidFill>
                <a:latin typeface="Arial"/>
                <a:ea typeface="Arial"/>
                <a:cs typeface="Arial"/>
                <a:sym typeface="Arial"/>
              </a:rPr>
              <a:t>corte asigna a un tutor legal de los niños.</a:t>
            </a:r>
            <a:endParaRPr lang="es-MX" sz="1400" b="0" i="0" u="none" strike="noStrike" cap="none" noProof="0" dirty="0">
              <a:solidFill>
                <a:srgbClr val="000000"/>
              </a:solidFill>
              <a:latin typeface="Arial"/>
              <a:ea typeface="Arial"/>
              <a:cs typeface="Arial"/>
              <a:sym typeface="Arial"/>
            </a:endParaRPr>
          </a:p>
        </p:txBody>
      </p:sp>
      <p:cxnSp>
        <p:nvCxnSpPr>
          <p:cNvPr id="359" name="Google Shape;359;p22">
            <a:extLst>
              <a:ext uri="{C183D7F6-B498-43B3-948B-1728B52AA6E4}">
                <adec:decorative xmlns:adec="http://schemas.microsoft.com/office/drawing/2017/decorative" val="1"/>
              </a:ext>
            </a:extLst>
          </p:cNvPr>
          <p:cNvCxnSpPr/>
          <p:nvPr/>
        </p:nvCxnSpPr>
        <p:spPr>
          <a:xfrm>
            <a:off x="2679760"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0" name="Google Shape;360;p22">
            <a:extLst>
              <a:ext uri="{C183D7F6-B498-43B3-948B-1728B52AA6E4}">
                <adec:decorative xmlns:adec="http://schemas.microsoft.com/office/drawing/2017/decorative" val="1"/>
              </a:ext>
            </a:extLst>
          </p:cNvPr>
          <p:cNvSpPr/>
          <p:nvPr/>
        </p:nvSpPr>
        <p:spPr>
          <a:xfrm>
            <a:off x="2764881" y="1736434"/>
            <a:ext cx="1611667" cy="1378949"/>
          </a:xfrm>
          <a:prstGeom prst="rect">
            <a:avLst/>
          </a:prstGeom>
          <a:blipFill rotWithShape="1">
            <a:blip r:embed="rId4">
              <a:alphaModFix/>
            </a:blip>
            <a:stretch>
              <a:fillRect l="-31983" r="-3198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1" name="Google Shape;361;p22">
            <a:extLst>
              <a:ext uri="{C183D7F6-B498-43B3-948B-1728B52AA6E4}">
                <adec:decorative xmlns:adec="http://schemas.microsoft.com/office/drawing/2017/decorative" val="1"/>
              </a:ext>
            </a:extLst>
          </p:cNvPr>
          <p:cNvSpPr/>
          <p:nvPr/>
        </p:nvSpPr>
        <p:spPr>
          <a:xfrm>
            <a:off x="2764881"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cxnSp>
        <p:nvCxnSpPr>
          <p:cNvPr id="365" name="Google Shape;365;p22">
            <a:extLst>
              <a:ext uri="{C183D7F6-B498-43B3-948B-1728B52AA6E4}">
                <adec:decorative xmlns:adec="http://schemas.microsoft.com/office/drawing/2017/decorative" val="1"/>
              </a:ext>
            </a:extLst>
          </p:cNvPr>
          <p:cNvCxnSpPr/>
          <p:nvPr/>
        </p:nvCxnSpPr>
        <p:spPr>
          <a:xfrm>
            <a:off x="4761832"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6" name="Google Shape;366;p22">
            <a:extLst>
              <a:ext uri="{C183D7F6-B498-43B3-948B-1728B52AA6E4}">
                <adec:decorative xmlns:adec="http://schemas.microsoft.com/office/drawing/2017/decorative" val="1"/>
              </a:ext>
            </a:extLst>
          </p:cNvPr>
          <p:cNvSpPr/>
          <p:nvPr/>
        </p:nvSpPr>
        <p:spPr>
          <a:xfrm>
            <a:off x="4846953" y="1736434"/>
            <a:ext cx="1611667" cy="1378949"/>
          </a:xfrm>
          <a:prstGeom prst="rect">
            <a:avLst/>
          </a:prstGeom>
          <a:blipFill rotWithShape="1">
            <a:blip r:embed="rId5">
              <a:alphaModFix/>
            </a:blip>
            <a:stretch>
              <a:fillRect l="-13989" r="-13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7" name="Google Shape;367;p22">
            <a:extLst>
              <a:ext uri="{C183D7F6-B498-43B3-948B-1728B52AA6E4}">
                <adec:decorative xmlns:adec="http://schemas.microsoft.com/office/drawing/2017/decorative" val="1"/>
              </a:ext>
            </a:extLst>
          </p:cNvPr>
          <p:cNvSpPr/>
          <p:nvPr/>
        </p:nvSpPr>
        <p:spPr>
          <a:xfrm>
            <a:off x="4846953"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9" name="Google Shape;369;p22">
            <a:extLst>
              <a:ext uri="{C183D7F6-B498-43B3-948B-1728B52AA6E4}">
                <adec:decorative xmlns:adec="http://schemas.microsoft.com/office/drawing/2017/decorative" val="1"/>
              </a:ext>
            </a:extLst>
          </p:cNvPr>
          <p:cNvSpPr/>
          <p:nvPr/>
        </p:nvSpPr>
        <p:spPr>
          <a:xfrm>
            <a:off x="4761832"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0" name="Google Shape;370;p22"/>
          <p:cNvSpPr txBox="1"/>
          <p:nvPr/>
        </p:nvSpPr>
        <p:spPr>
          <a:xfrm>
            <a:off x="4761832"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lt1"/>
                </a:solidFill>
                <a:latin typeface="Arial"/>
                <a:ea typeface="Arial"/>
                <a:cs typeface="Arial"/>
                <a:sym typeface="Arial"/>
              </a:rPr>
              <a:t>Tiempo</a:t>
            </a:r>
            <a:endParaRPr lang="es-MX" sz="1400" b="0" i="0" u="none" strike="noStrike" cap="none" noProof="0" dirty="0">
              <a:solidFill>
                <a:srgbClr val="000000"/>
              </a:solidFill>
              <a:latin typeface="Arial"/>
              <a:ea typeface="Arial"/>
              <a:cs typeface="Arial"/>
              <a:sym typeface="Arial"/>
            </a:endParaRPr>
          </a:p>
        </p:txBody>
      </p:sp>
      <p:sp>
        <p:nvSpPr>
          <p:cNvPr id="368" name="Google Shape;368;p22"/>
          <p:cNvSpPr txBox="1"/>
          <p:nvPr/>
        </p:nvSpPr>
        <p:spPr>
          <a:xfrm>
            <a:off x="4846953" y="3115383"/>
            <a:ext cx="1611667" cy="1583237"/>
          </a:xfrm>
          <a:prstGeom prst="rect">
            <a:avLst/>
          </a:prstGeom>
          <a:noFill/>
          <a:ln>
            <a:noFill/>
          </a:ln>
        </p:spPr>
        <p:txBody>
          <a:bodyPr spcFirstLastPara="1" wrap="square" lIns="45700" tIns="45700" rIns="45700" bIns="45700" anchor="t" anchorCtr="0">
            <a:noAutofit/>
          </a:bodyPr>
          <a:lstStyle/>
          <a:p>
            <a:pPr lvl="0" algn="ctr">
              <a:lnSpc>
                <a:spcPct val="90000"/>
              </a:lnSpc>
              <a:buSzPts val="1800"/>
            </a:pPr>
            <a:r>
              <a:rPr lang="es-ES" sz="1800" dirty="0"/>
              <a:t>Toma más tiempo para liquidar el patrimonio</a:t>
            </a:r>
            <a:endParaRPr lang="es-MX" sz="1400" b="0" i="0" u="none" strike="noStrike" cap="none" noProof="0" dirty="0">
              <a:solidFill>
                <a:srgbClr val="000000"/>
              </a:solidFill>
              <a:latin typeface="Arial"/>
              <a:ea typeface="Arial"/>
              <a:cs typeface="Arial"/>
              <a:sym typeface="Arial"/>
            </a:endParaRPr>
          </a:p>
        </p:txBody>
      </p:sp>
      <p:cxnSp>
        <p:nvCxnSpPr>
          <p:cNvPr id="371" name="Google Shape;371;p22">
            <a:extLst>
              <a:ext uri="{C183D7F6-B498-43B3-948B-1728B52AA6E4}">
                <adec:decorative xmlns:adec="http://schemas.microsoft.com/office/drawing/2017/decorative" val="1"/>
              </a:ext>
            </a:extLst>
          </p:cNvPr>
          <p:cNvCxnSpPr/>
          <p:nvPr/>
        </p:nvCxnSpPr>
        <p:spPr>
          <a:xfrm>
            <a:off x="6843904"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72" name="Google Shape;372;p22">
            <a:extLst>
              <a:ext uri="{C183D7F6-B498-43B3-948B-1728B52AA6E4}">
                <adec:decorative xmlns:adec="http://schemas.microsoft.com/office/drawing/2017/decorative" val="1"/>
              </a:ext>
            </a:extLst>
          </p:cNvPr>
          <p:cNvSpPr/>
          <p:nvPr/>
        </p:nvSpPr>
        <p:spPr>
          <a:xfrm>
            <a:off x="6929025" y="1736434"/>
            <a:ext cx="1611667" cy="1378949"/>
          </a:xfrm>
          <a:prstGeom prst="rect">
            <a:avLst/>
          </a:prstGeom>
          <a:blipFill rotWithShape="1">
            <a:blip r:embed="rId6">
              <a:alphaModFix/>
            </a:blip>
            <a:stretch>
              <a:fillRect t="-7989" b="-7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5" name="Google Shape;375;p22">
            <a:extLst>
              <a:ext uri="{C183D7F6-B498-43B3-948B-1728B52AA6E4}">
                <adec:decorative xmlns:adec="http://schemas.microsoft.com/office/drawing/2017/decorative" val="1"/>
              </a:ext>
            </a:extLst>
          </p:cNvPr>
          <p:cNvSpPr/>
          <p:nvPr/>
        </p:nvSpPr>
        <p:spPr>
          <a:xfrm>
            <a:off x="6843904"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6" name="Google Shape;376;p22"/>
          <p:cNvSpPr txBox="1"/>
          <p:nvPr/>
        </p:nvSpPr>
        <p:spPr>
          <a:xfrm>
            <a:off x="6843904"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solidFill>
                  <a:schemeClr val="lt1"/>
                </a:solidFill>
              </a:rPr>
              <a:t>Impuestos</a:t>
            </a:r>
            <a:endParaRPr lang="es-MX" sz="1400" b="0" i="0" u="none" strike="noStrike" cap="none" noProof="0" dirty="0">
              <a:solidFill>
                <a:srgbClr val="000000"/>
              </a:solidFill>
              <a:latin typeface="Arial"/>
              <a:ea typeface="Arial"/>
              <a:cs typeface="Arial"/>
              <a:sym typeface="Arial"/>
            </a:endParaRPr>
          </a:p>
        </p:txBody>
      </p:sp>
      <p:sp>
        <p:nvSpPr>
          <p:cNvPr id="373" name="Google Shape;373;p22">
            <a:extLst>
              <a:ext uri="{C183D7F6-B498-43B3-948B-1728B52AA6E4}">
                <adec:decorative xmlns:adec="http://schemas.microsoft.com/office/drawing/2017/decorative" val="1"/>
              </a:ext>
            </a:extLst>
          </p:cNvPr>
          <p:cNvSpPr/>
          <p:nvPr/>
        </p:nvSpPr>
        <p:spPr>
          <a:xfrm>
            <a:off x="6929025"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4" name="Google Shape;374;p22"/>
          <p:cNvSpPr txBox="1"/>
          <p:nvPr/>
        </p:nvSpPr>
        <p:spPr>
          <a:xfrm>
            <a:off x="6929025" y="3115383"/>
            <a:ext cx="1611667" cy="1583237"/>
          </a:xfrm>
          <a:prstGeom prst="rect">
            <a:avLst/>
          </a:prstGeom>
          <a:noFill/>
          <a:ln>
            <a:noFill/>
          </a:ln>
        </p:spPr>
        <p:txBody>
          <a:bodyPr spcFirstLastPara="1" wrap="square" lIns="45700" tIns="45700" rIns="45700" bIns="45700" anchor="t" anchorCtr="0">
            <a:noAutofit/>
          </a:bodyPr>
          <a:lstStyle/>
          <a:p>
            <a:pPr lvl="0" algn="ctr">
              <a:lnSpc>
                <a:spcPct val="90000"/>
              </a:lnSpc>
              <a:buSzPts val="1800"/>
            </a:pPr>
            <a:r>
              <a:rPr lang="es-MX" sz="1800" dirty="0"/>
              <a:t>Puede tener consecuencias fiscales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1">
              <a:buClr>
                <a:schemeClr val="dk2"/>
              </a:buClr>
              <a:buSzPts val="1200"/>
            </a:pPr>
            <a:r>
              <a:rPr lang="es-MX" dirty="0">
                <a:solidFill>
                  <a:schemeClr val="dk2"/>
                </a:solidFill>
              </a:rPr>
              <a:t>Actualizar un testamento</a:t>
            </a:r>
            <a:endParaRPr lang="es-MX" sz="2000" noProof="0" dirty="0">
              <a:solidFill>
                <a:schemeClr val="dk2"/>
              </a:solidFill>
            </a:endParaRPr>
          </a:p>
        </p:txBody>
      </p:sp>
      <p:sp>
        <p:nvSpPr>
          <p:cNvPr id="382" name="Google Shape;382;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lvl="0" algn="ctr">
              <a:buSzPts val="2400"/>
            </a:pPr>
            <a:r>
              <a:rPr lang="es-ES" dirty="0"/>
              <a:t>• </a:t>
            </a:r>
            <a:r>
              <a:rPr lang="es-ES" sz="2400" dirty="0"/>
              <a:t>Cuando alguien nombrado en tu testamento fallece</a:t>
            </a:r>
          </a:p>
          <a:p>
            <a:pPr lvl="0" algn="ctr">
              <a:buSzPts val="2400"/>
            </a:pPr>
            <a:endParaRPr lang="es-ES" sz="2400" dirty="0"/>
          </a:p>
          <a:p>
            <a:pPr lvl="0" algn="ctr">
              <a:buSzPts val="2400"/>
            </a:pPr>
            <a:r>
              <a:rPr lang="es-ES" sz="2400" dirty="0"/>
              <a:t>• Cuando las circunstancias cambian</a:t>
            </a:r>
            <a:endParaRPr lang="es-MX" sz="2400" b="0" i="0" u="none" strike="noStrike" cap="none" noProof="0" dirty="0">
              <a:solidFill>
                <a:srgbClr val="000000"/>
              </a:solidFill>
              <a:latin typeface="Arial"/>
              <a:ea typeface="Arial"/>
              <a:cs typeface="Arial"/>
              <a:sym typeface="Arial"/>
            </a:endParaRPr>
          </a:p>
        </p:txBody>
      </p:sp>
      <p:pic>
        <p:nvPicPr>
          <p:cNvPr id="383" name="Google Shape;383;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2C5F65-D822-CDF3-784D-244A4EC97F8B}"/>
              </a:ext>
              <a:ext uri="{C183D7F6-B498-43B3-948B-1728B52AA6E4}">
                <adec:decorative xmlns:adec="http://schemas.microsoft.com/office/drawing/2017/decorative" val="1"/>
              </a:ext>
            </a:extLst>
          </p:cNvPr>
          <p:cNvPicPr>
            <a:picLocks noChangeAspect="1"/>
          </p:cNvPicPr>
          <p:nvPr/>
        </p:nvPicPr>
        <p:blipFill>
          <a:blip r:embed="rId3"/>
          <a:srcRect l="31848" r="14628" b="28664"/>
          <a:stretch>
            <a:fillRect/>
          </a:stretch>
        </p:blipFill>
        <p:spPr>
          <a:xfrm>
            <a:off x="2286000" y="0"/>
            <a:ext cx="6858000" cy="5143500"/>
          </a:xfrm>
          <a:prstGeom prst="rect">
            <a:avLst/>
          </a:prstGeom>
        </p:spPr>
      </p:pic>
      <p:sp>
        <p:nvSpPr>
          <p:cNvPr id="12" name="Rectangle 11">
            <a:extLst>
              <a:ext uri="{FF2B5EF4-FFF2-40B4-BE49-F238E27FC236}">
                <a16:creationId xmlns:a16="http://schemas.microsoft.com/office/drawing/2014/main" id="{7E06AFE9-EAEA-2B10-6A04-606D1DB917BB}"/>
              </a:ext>
              <a:ext uri="{C183D7F6-B498-43B3-948B-1728B52AA6E4}">
                <adec:decorative xmlns:adec="http://schemas.microsoft.com/office/drawing/2017/decorative" val="1"/>
              </a:ext>
            </a:extLst>
          </p:cNvPr>
          <p:cNvSpPr/>
          <p:nvPr/>
        </p:nvSpPr>
        <p:spPr>
          <a:xfrm>
            <a:off x="311972" y="374400"/>
            <a:ext cx="7315200" cy="33552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noProof="0" dirty="0"/>
          </a:p>
        </p:txBody>
      </p:sp>
      <p:sp>
        <p:nvSpPr>
          <p:cNvPr id="9" name="Google Shape;388;p20">
            <a:extLst>
              <a:ext uri="{FF2B5EF4-FFF2-40B4-BE49-F238E27FC236}">
                <a16:creationId xmlns:a16="http://schemas.microsoft.com/office/drawing/2014/main" id="{E72A321B-28AD-C5B2-AC25-29BBAC8C41D6}"/>
              </a:ext>
            </a:extLst>
          </p:cNvPr>
          <p:cNvSpPr txBox="1">
            <a:spLocks noGrp="1"/>
          </p:cNvSpPr>
          <p:nvPr>
            <p:ph type="title" idx="4294967295"/>
          </p:nvPr>
        </p:nvSpPr>
        <p:spPr>
          <a:xfrm>
            <a:off x="588773" y="374400"/>
            <a:ext cx="6858000" cy="335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4000" b="1"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r>
              <a:rPr kumimoji="0" lang="es-ES" sz="3600" b="1" i="0" u="none" strike="noStrike" kern="0" cap="none" spc="0" normalizeH="0" baseline="0" noProof="0" dirty="0">
                <a:ln>
                  <a:noFill/>
                </a:ln>
                <a:solidFill>
                  <a:schemeClr val="lt1"/>
                </a:solidFill>
                <a:effectLst/>
                <a:uLnTx/>
                <a:uFillTx/>
                <a:latin typeface="Lucida Sans"/>
                <a:ea typeface="Lucida Sans"/>
                <a:cs typeface="Lucida Sans"/>
                <a:sym typeface="Lucida Sans"/>
              </a:rPr>
              <a:t>Hoja de trabajo para la planificación patrimonial.</a:t>
            </a:r>
            <a:endParaRPr kumimoji="0" lang="es-MX" sz="36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36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p:txBody>
      </p:sp>
      <p:pic>
        <p:nvPicPr>
          <p:cNvPr id="10" name="Google Shape;389;p20" descr="screenshot of Hoja de trabajo para la planificación patrimonial.&#13;&#10;">
            <a:extLst>
              <a:ext uri="{FF2B5EF4-FFF2-40B4-BE49-F238E27FC236}">
                <a16:creationId xmlns:a16="http://schemas.microsoft.com/office/drawing/2014/main" id="{EEB7904A-CF67-52DA-67EF-16894CB4AEC1}"/>
              </a:ext>
            </a:extLst>
          </p:cNvPr>
          <p:cNvPicPr preferRelativeResize="0"/>
          <p:nvPr/>
        </p:nvPicPr>
        <p:blipFill>
          <a:blip r:embed="rId4">
            <a:alphaModFix/>
          </a:blip>
          <a:stretch>
            <a:fillRect/>
          </a:stretch>
        </p:blipFill>
        <p:spPr>
          <a:xfrm>
            <a:off x="588773" y="1571950"/>
            <a:ext cx="3049399" cy="1999600"/>
          </a:xfrm>
          <a:prstGeom prst="rect">
            <a:avLst/>
          </a:prstGeom>
          <a:noFill/>
          <a:ln>
            <a:noFill/>
          </a:ln>
        </p:spPr>
      </p:pic>
      <p:pic>
        <p:nvPicPr>
          <p:cNvPr id="11" name="Google Shape;390;p20" descr="Another screenshot of Hoja de trabajo para la planificación patrimonial.&#13;&#10;">
            <a:extLst>
              <a:ext uri="{FF2B5EF4-FFF2-40B4-BE49-F238E27FC236}">
                <a16:creationId xmlns:a16="http://schemas.microsoft.com/office/drawing/2014/main" id="{643F09FF-DC74-CA11-03D9-F06D0927447C}"/>
              </a:ext>
            </a:extLst>
          </p:cNvPr>
          <p:cNvPicPr preferRelativeResize="0"/>
          <p:nvPr/>
        </p:nvPicPr>
        <p:blipFill>
          <a:blip r:embed="rId5">
            <a:alphaModFix/>
          </a:blip>
          <a:stretch>
            <a:fillRect/>
          </a:stretch>
        </p:blipFill>
        <p:spPr>
          <a:xfrm>
            <a:off x="3914973" y="1852397"/>
            <a:ext cx="3427699" cy="1273850"/>
          </a:xfrm>
          <a:prstGeom prst="rect">
            <a:avLst/>
          </a:prstGeom>
          <a:noFill/>
          <a:ln>
            <a:noFill/>
          </a:ln>
        </p:spPr>
      </p:pic>
    </p:spTree>
    <p:extLst>
      <p:ext uri="{BB962C8B-B14F-4D97-AF65-F5344CB8AC3E}">
        <p14:creationId xmlns:p14="http://schemas.microsoft.com/office/powerpoint/2010/main" val="4137013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Trabajar en conjunto con un Abogado</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AA501-B52D-83C2-8155-D669F9FC515D}"/>
              </a:ext>
            </a:extLst>
          </p:cNvPr>
          <p:cNvSpPr txBox="1"/>
          <p:nvPr/>
        </p:nvSpPr>
        <p:spPr>
          <a:xfrm>
            <a:off x="164592" y="1094088"/>
            <a:ext cx="8833104" cy="4081117"/>
          </a:xfrm>
          <a:prstGeom prst="rect">
            <a:avLst/>
          </a:prstGeom>
          <a:noFill/>
        </p:spPr>
        <p:txBody>
          <a:bodyPr wrap="square">
            <a:spAutoFit/>
          </a:bodyPr>
          <a:lstStyle/>
          <a:p>
            <a:pPr>
              <a:lnSpc>
                <a:spcPct val="120000"/>
              </a:lnSpc>
            </a:pPr>
            <a:r>
              <a:rPr lang="en-US" sz="1800" dirty="0">
                <a:latin typeface="Catamaran" pitchFamily="2" charset="77"/>
                <a:cs typeface="Catamaran" pitchFamily="2" charset="77"/>
              </a:rPr>
              <a:t>Para </a:t>
            </a:r>
            <a:r>
              <a:rPr lang="en-US" sz="1800" dirty="0" err="1">
                <a:latin typeface="Catamaran" pitchFamily="2" charset="77"/>
                <a:cs typeface="Catamaran" pitchFamily="2" charset="77"/>
              </a:rPr>
              <a:t>presentar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completar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queja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que</a:t>
            </a:r>
            <a:r>
              <a:rPr lang="en-US" sz="1800" dirty="0">
                <a:latin typeface="Catamaran" pitchFamily="2" charset="77"/>
                <a:cs typeface="Catamaran" pitchFamily="2" charset="77"/>
              </a:rPr>
              <a:t> se </a:t>
            </a:r>
            <a:r>
              <a:rPr lang="en-US" sz="1800" dirty="0" err="1">
                <a:latin typeface="Catamaran" pitchFamily="2" charset="77"/>
                <a:cs typeface="Catamaran" pitchFamily="2" charset="77"/>
              </a:rPr>
              <a:t>puede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obtener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línea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a:t>
            </a:r>
            <a:r>
              <a:rPr lang="en-US" sz="1800" dirty="0">
                <a:latin typeface="Catamaran" pitchFamily="2" charset="77"/>
                <a:cs typeface="Catamaran" pitchFamily="2" charset="77"/>
              </a:rPr>
              <a:t> https://</a:t>
            </a:r>
            <a:r>
              <a:rPr lang="en-US" sz="1800" dirty="0" err="1">
                <a:latin typeface="Catamaran" pitchFamily="2" charset="77"/>
                <a:cs typeface="Catamaran" pitchFamily="2" charset="77"/>
              </a:rPr>
              <a:t>www.usda.gov</a:t>
            </a:r>
            <a:r>
              <a:rPr lang="en-US" sz="1800" dirty="0">
                <a:latin typeface="Catamaran" pitchFamily="2" charset="77"/>
                <a:cs typeface="Catamaran" pitchFamily="2" charset="77"/>
              </a:rPr>
              <a:t>/sites/default/files/documents/ad-3027s.pdf, </a:t>
            </a:r>
            <a:r>
              <a:rPr lang="en-US" sz="1800" dirty="0" err="1">
                <a:latin typeface="Catamaran" pitchFamily="2" charset="77"/>
                <a:cs typeface="Catamaran" pitchFamily="2" charset="77"/>
              </a:rPr>
              <a:t>desde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cualquier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oficina</a:t>
            </a:r>
            <a:r>
              <a:rPr lang="en-US" sz="1800" dirty="0">
                <a:latin typeface="Catamaran" pitchFamily="2" charset="77"/>
                <a:cs typeface="Catamaran" pitchFamily="2" charset="77"/>
              </a:rPr>
              <a:t> del USDA, </a:t>
            </a:r>
            <a:r>
              <a:rPr lang="en-US" sz="1800" dirty="0" err="1">
                <a:latin typeface="Catamaran" pitchFamily="2" charset="77"/>
                <a:cs typeface="Catamaran" pitchFamily="2" charset="77"/>
              </a:rPr>
              <a:t>llamando</a:t>
            </a:r>
            <a:r>
              <a:rPr lang="en-US" sz="1800" dirty="0">
                <a:latin typeface="Catamaran" pitchFamily="2" charset="77"/>
                <a:cs typeface="Catamaran" pitchFamily="2" charset="77"/>
              </a:rPr>
              <a:t> al (866) 632- 9992 o </a:t>
            </a:r>
            <a:r>
              <a:rPr lang="en-US" sz="1800" dirty="0" err="1">
                <a:latin typeface="Catamaran" pitchFamily="2" charset="77"/>
                <a:cs typeface="Catamaran" pitchFamily="2" charset="77"/>
              </a:rPr>
              <a:t>escribiendo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carta </a:t>
            </a:r>
            <a:r>
              <a:rPr lang="en-US" sz="1800" dirty="0" err="1">
                <a:latin typeface="Catamaran" pitchFamily="2" charset="77"/>
                <a:cs typeface="Catamaran" pitchFamily="2" charset="77"/>
              </a:rPr>
              <a:t>dirigida</a:t>
            </a:r>
            <a:r>
              <a:rPr lang="en-US" sz="1800" dirty="0">
                <a:latin typeface="Catamaran" pitchFamily="2" charset="77"/>
                <a:cs typeface="Catamaran" pitchFamily="2" charset="77"/>
              </a:rPr>
              <a:t> al USDA. La carta </a:t>
            </a:r>
            <a:r>
              <a:rPr lang="en-US" sz="1800" dirty="0" err="1">
                <a:latin typeface="Catamaran" pitchFamily="2" charset="77"/>
                <a:cs typeface="Catamaran" pitchFamily="2" charset="77"/>
              </a:rPr>
              <a:t>debe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tener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nombre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dirección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teléfono</a:t>
            </a:r>
            <a:r>
              <a:rPr lang="en-US" sz="1800" dirty="0">
                <a:latin typeface="Catamaran" pitchFamily="2" charset="77"/>
                <a:cs typeface="Catamaran" pitchFamily="2" charset="77"/>
              </a:rPr>
              <a:t> del </a:t>
            </a:r>
            <a:r>
              <a:rPr lang="en-US" sz="1800" dirty="0" err="1">
                <a:latin typeface="Catamaran" pitchFamily="2" charset="77"/>
                <a:cs typeface="Catamaran" pitchFamily="2" charset="77"/>
              </a:rPr>
              <a:t>reclamante</a:t>
            </a:r>
            <a:r>
              <a:rPr lang="en-US" sz="1800" dirty="0">
                <a:latin typeface="Catamaran" pitchFamily="2" charset="77"/>
                <a:cs typeface="Catamaran" pitchFamily="2" charset="77"/>
              </a:rPr>
              <a:t> y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descripción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escrita</a:t>
            </a:r>
            <a:r>
              <a:rPr lang="en-US" sz="1800" dirty="0">
                <a:latin typeface="Catamaran" pitchFamily="2" charset="77"/>
                <a:cs typeface="Catamaran" pitchFamily="2" charset="77"/>
              </a:rPr>
              <a:t> de la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acción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discriminatoria</a:t>
            </a:r>
            <a:r>
              <a:rPr lang="en-US" sz="1800" dirty="0">
                <a:latin typeface="Catamaran" pitchFamily="2" charset="77"/>
                <a:cs typeface="Catamaran" pitchFamily="2" charset="77"/>
              </a:rPr>
              <a:t> con </a:t>
            </a:r>
            <a:r>
              <a:rPr lang="en-US" sz="1800" dirty="0" err="1">
                <a:latin typeface="Catamaran" pitchFamily="2" charset="77"/>
                <a:cs typeface="Catamaran" pitchFamily="2" charset="77"/>
              </a:rPr>
              <a:t>suficiente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detalle</a:t>
            </a:r>
            <a:r>
              <a:rPr lang="en-US" sz="1800" dirty="0">
                <a:latin typeface="Catamaran" pitchFamily="2" charset="77"/>
                <a:cs typeface="Catamaran" pitchFamily="2" charset="77"/>
              </a:rPr>
              <a:t> para </a:t>
            </a:r>
            <a:r>
              <a:rPr lang="en-US" sz="1800" dirty="0" err="1">
                <a:latin typeface="Catamaran" pitchFamily="2" charset="77"/>
                <a:cs typeface="Catamaran" pitchFamily="2" charset="77"/>
              </a:rPr>
              <a:t>informar</a:t>
            </a:r>
            <a:r>
              <a:rPr lang="en-US" sz="1800" dirty="0">
                <a:latin typeface="Catamaran" pitchFamily="2" charset="77"/>
                <a:cs typeface="Catamaran" pitchFamily="2" charset="77"/>
              </a:rPr>
              <a:t> al </a:t>
            </a:r>
            <a:r>
              <a:rPr lang="en-US" sz="1800" dirty="0" err="1">
                <a:latin typeface="Catamaran" pitchFamily="2" charset="77"/>
                <a:cs typeface="Catamaran" pitchFamily="2" charset="77"/>
              </a:rPr>
              <a:t>subsecretario</a:t>
            </a:r>
            <a:r>
              <a:rPr lang="en-US" sz="1800" dirty="0">
                <a:latin typeface="Catamaran" pitchFamily="2" charset="77"/>
                <a:cs typeface="Catamaran" pitchFamily="2" charset="77"/>
              </a:rPr>
              <a:t> de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(ASCR) </a:t>
            </a:r>
            <a:r>
              <a:rPr lang="en-US" sz="1800" dirty="0" err="1">
                <a:latin typeface="Catamaran" pitchFamily="2" charset="77"/>
                <a:cs typeface="Catamaran" pitchFamily="2" charset="77"/>
              </a:rPr>
              <a:t>sobre</a:t>
            </a:r>
            <a:r>
              <a:rPr lang="en-US" sz="1800" dirty="0">
                <a:latin typeface="Catamaran" pitchFamily="2" charset="77"/>
                <a:cs typeface="Catamaran" pitchFamily="2" charset="77"/>
              </a:rPr>
              <a:t> la </a:t>
            </a:r>
            <a:r>
              <a:rPr lang="en-US" sz="1800" dirty="0" err="1">
                <a:latin typeface="Catamaran" pitchFamily="2" charset="77"/>
                <a:cs typeface="Catamaran" pitchFamily="2" charset="77"/>
              </a:rPr>
              <a:t>naturaleza</a:t>
            </a:r>
            <a:r>
              <a:rPr lang="en-US" sz="1800" dirty="0">
                <a:latin typeface="Catamaran" pitchFamily="2" charset="77"/>
                <a:cs typeface="Catamaran" pitchFamily="2" charset="77"/>
              </a:rPr>
              <a:t> y la </a:t>
            </a:r>
            <a:r>
              <a:rPr lang="en-US" sz="1800" dirty="0" err="1">
                <a:latin typeface="Catamaran" pitchFamily="2" charset="77"/>
                <a:cs typeface="Catamaran" pitchFamily="2" charset="77"/>
              </a:rPr>
              <a:t>fecha</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una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supuesta</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violación</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los</a:t>
            </a:r>
            <a:r>
              <a:rPr lang="en-US" sz="1800" dirty="0">
                <a:latin typeface="Catamaran" pitchFamily="2" charset="77"/>
                <a:cs typeface="Catamaran" pitchFamily="2" charset="77"/>
              </a:rPr>
              <a:t> derechos </a:t>
            </a:r>
            <a:r>
              <a:rPr lang="en-US" sz="1800" dirty="0" err="1">
                <a:latin typeface="Catamaran" pitchFamily="2" charset="77"/>
                <a:cs typeface="Catamaran" pitchFamily="2" charset="77"/>
              </a:rPr>
              <a:t>civiles</a:t>
            </a:r>
            <a:r>
              <a:rPr lang="en-US" sz="1800" dirty="0">
                <a:latin typeface="Catamaran" pitchFamily="2" charset="77"/>
                <a:cs typeface="Catamaran" pitchFamily="2" charset="77"/>
              </a:rPr>
              <a:t>. El </a:t>
            </a:r>
            <a:r>
              <a:rPr lang="en-US" sz="1800" dirty="0" err="1">
                <a:latin typeface="Catamaran" pitchFamily="2" charset="77"/>
                <a:cs typeface="Catamaran" pitchFamily="2" charset="77"/>
              </a:rPr>
              <a:t>formulario</a:t>
            </a:r>
            <a:r>
              <a:rPr lang="en-US" sz="1800" dirty="0">
                <a:latin typeface="Catamaran" pitchFamily="2" charset="77"/>
                <a:cs typeface="Catamaran" pitchFamily="2" charset="77"/>
              </a:rPr>
              <a:t> AD-3027 o la carta </a:t>
            </a:r>
            <a:r>
              <a:rPr lang="en-US" sz="1800" dirty="0" err="1">
                <a:latin typeface="Catamaran" pitchFamily="2" charset="77"/>
                <a:cs typeface="Catamaran" pitchFamily="2" charset="77"/>
              </a:rPr>
              <a:t>completos</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deben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enviarse</a:t>
            </a:r>
            <a:r>
              <a:rPr lang="en-US" sz="1800" dirty="0">
                <a:latin typeface="Catamaran" pitchFamily="2" charset="77"/>
                <a:cs typeface="Catamaran" pitchFamily="2" charset="77"/>
              </a:rPr>
              <a:t> al USDA </a:t>
            </a:r>
            <a:r>
              <a:rPr lang="en-US" sz="1800" dirty="0" err="1">
                <a:latin typeface="Catamaran" pitchFamily="2" charset="77"/>
                <a:cs typeface="Catamaran" pitchFamily="2" charset="77"/>
              </a:rPr>
              <a:t>por</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U.S. Department of Agriculture Office of the Assistant Secretary for Civil Rights 1400 Independence Avenue, SW Washington, D.C. 20250-9410; o´ </a:t>
            </a:r>
            <a:r>
              <a:rPr lang="en-US" sz="1800" dirty="0" err="1">
                <a:latin typeface="Catamaran" pitchFamily="2" charset="77"/>
                <a:cs typeface="Catamaran" pitchFamily="2" charset="77"/>
              </a:rPr>
              <a:t>correo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electrónico</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program.intake@usda.gov</a:t>
            </a:r>
            <a:r>
              <a:rPr lang="en-US" sz="1800" dirty="0">
                <a:latin typeface="Catamaran" pitchFamily="2" charset="77"/>
                <a:cs typeface="Catamaran" pitchFamily="2" charset="77"/>
              </a:rPr>
              <a:t> Esta </a:t>
            </a:r>
            <a:r>
              <a:rPr lang="en-US" sz="1800" dirty="0" err="1">
                <a:latin typeface="Catamaran" pitchFamily="2" charset="77"/>
                <a:cs typeface="Catamaran" pitchFamily="2" charset="77"/>
              </a:rPr>
              <a:t>institución</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ofrece</a:t>
            </a:r>
            <a:r>
              <a:rPr lang="en-US" sz="1800" dirty="0">
                <a:latin typeface="Catamaran" pitchFamily="2" charset="77"/>
                <a:cs typeface="Catamaran" pitchFamily="2" charset="77"/>
              </a:rPr>
              <a:t> </a:t>
            </a:r>
            <a:r>
              <a:rPr lang="en-US" sz="1800" dirty="0" err="1">
                <a:latin typeface="Catamaran" pitchFamily="2" charset="77"/>
                <a:cs typeface="Catamaran" pitchFamily="2" charset="77"/>
              </a:rPr>
              <a:t>igualdad</a:t>
            </a:r>
            <a:r>
              <a:rPr lang="en-US" sz="1800" dirty="0">
                <a:latin typeface="Catamaran" pitchFamily="2" charset="77"/>
                <a:cs typeface="Catamaran" pitchFamily="2" charset="77"/>
              </a:rPr>
              <a:t> de </a:t>
            </a:r>
            <a:r>
              <a:rPr lang="en-US" sz="1800" dirty="0" err="1">
                <a:latin typeface="Catamaran" pitchFamily="2" charset="77"/>
                <a:cs typeface="Catamaran" pitchFamily="2" charset="77"/>
              </a:rPr>
              <a:t>oportunidades</a:t>
            </a:r>
            <a:r>
              <a:rPr lang="en-US" sz="1800" dirty="0">
                <a:latin typeface="Catamaran" pitchFamily="2" charset="77"/>
                <a:cs typeface="Catamaran" pitchFamily="2" charset="77"/>
              </a:rPr>
              <a:t>. </a:t>
            </a:r>
          </a:p>
        </p:txBody>
      </p:sp>
      <p:pic>
        <p:nvPicPr>
          <p:cNvPr id="6" name="Picture 5">
            <a:extLst>
              <a:ext uri="{FF2B5EF4-FFF2-40B4-BE49-F238E27FC236}">
                <a16:creationId xmlns:a16="http://schemas.microsoft.com/office/drawing/2014/main" id="{28F1E559-B878-3282-B515-74925CE91E14}"/>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632915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36"/>
          <p:cNvSpPr txBox="1">
            <a:spLocks noGrp="1"/>
          </p:cNvSpPr>
          <p:nvPr>
            <p:ph type="ctrTitle"/>
          </p:nvPr>
        </p:nvSpPr>
        <p:spPr>
          <a:xfrm>
            <a:off x="0" y="628564"/>
            <a:ext cx="7000204"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Ventajas de colaborar con un abogado</a:t>
            </a:r>
            <a:endParaRPr lang="es-MX" noProof="0" dirty="0"/>
          </a:p>
        </p:txBody>
      </p:sp>
      <p:sp>
        <p:nvSpPr>
          <p:cNvPr id="400" name="Google Shape;400;p36"/>
          <p:cNvSpPr txBox="1">
            <a:spLocks noGrp="1"/>
          </p:cNvSpPr>
          <p:nvPr>
            <p:ph type="body" idx="1"/>
          </p:nvPr>
        </p:nvSpPr>
        <p:spPr>
          <a:xfrm>
            <a:off x="0" y="1907256"/>
            <a:ext cx="9144000" cy="3013257"/>
          </a:xfrm>
          <a:prstGeom prst="rect">
            <a:avLst/>
          </a:prstGeom>
          <a:noFill/>
          <a:ln>
            <a:noFill/>
          </a:ln>
        </p:spPr>
        <p:txBody>
          <a:bodyPr spcFirstLastPara="1" wrap="square" lIns="91425" tIns="91425" rIns="91425" bIns="91425" anchor="t" anchorCtr="0">
            <a:noAutofit/>
          </a:bodyPr>
          <a:lstStyle/>
          <a:p>
            <a:pPr marL="152400" lvl="0" indent="0">
              <a:lnSpc>
                <a:spcPct val="100000"/>
              </a:lnSpc>
              <a:buNone/>
            </a:pPr>
            <a:r>
              <a:rPr lang="es-ES" sz="2000" b="1" dirty="0">
                <a:solidFill>
                  <a:srgbClr val="080808"/>
                </a:solidFill>
              </a:rPr>
              <a:t>Aunque no es obligatorio trabajar con un abogado para un plan patrimonial o de sucesión</a:t>
            </a:r>
            <a:r>
              <a:rPr lang="es-MX" sz="2000" b="1" noProof="0" dirty="0">
                <a:solidFill>
                  <a:srgbClr val="080808"/>
                </a:solidFill>
              </a:rPr>
              <a:t>:</a:t>
            </a:r>
          </a:p>
          <a:p>
            <a:pPr lvl="0">
              <a:lnSpc>
                <a:spcPct val="100000"/>
              </a:lnSpc>
              <a:buClr>
                <a:srgbClr val="080808"/>
              </a:buClr>
            </a:pPr>
            <a:r>
              <a:rPr lang="es-MX" sz="2000" dirty="0">
                <a:solidFill>
                  <a:srgbClr val="080808"/>
                </a:solidFill>
              </a:rPr>
              <a:t>U</a:t>
            </a:r>
            <a:r>
              <a:rPr lang="es-ES" sz="2000" dirty="0">
                <a:solidFill>
                  <a:srgbClr val="080808"/>
                </a:solidFill>
              </a:rPr>
              <a:t>n abogado puede evitar problemas de redacción incorrecta o un testamento inválido.</a:t>
            </a:r>
            <a:endParaRPr lang="es-MX" sz="2000" noProof="0" dirty="0">
              <a:solidFill>
                <a:srgbClr val="080808"/>
              </a:solidFill>
            </a:endParaRPr>
          </a:p>
          <a:p>
            <a:pPr lvl="0">
              <a:lnSpc>
                <a:spcPct val="100000"/>
              </a:lnSpc>
              <a:buClr>
                <a:srgbClr val="080808"/>
              </a:buClr>
            </a:pPr>
            <a:r>
              <a:rPr lang="es-ES" sz="2000" dirty="0">
                <a:solidFill>
                  <a:srgbClr val="080808"/>
                </a:solidFill>
              </a:rPr>
              <a:t>La redacción incorrecta puede llevar a que el testamento sea impugnado, lo que aumenta</a:t>
            </a:r>
            <a:r>
              <a:rPr lang="es-MX" sz="2000" noProof="0" dirty="0">
                <a:solidFill>
                  <a:srgbClr val="080808"/>
                </a:solidFill>
              </a:rPr>
              <a:t>:</a:t>
            </a:r>
            <a:endParaRPr lang="es-MX" noProof="0" dirty="0">
              <a:solidFill>
                <a:srgbClr val="080808"/>
              </a:solidFill>
            </a:endParaRPr>
          </a:p>
          <a:p>
            <a:pPr marL="914400" lvl="1" indent="-304800" algn="l" rtl="0">
              <a:lnSpc>
                <a:spcPct val="100000"/>
              </a:lnSpc>
              <a:spcBef>
                <a:spcPts val="1600"/>
              </a:spcBef>
              <a:spcAft>
                <a:spcPts val="0"/>
              </a:spcAft>
              <a:buClr>
                <a:srgbClr val="080808"/>
              </a:buClr>
              <a:buSzPts val="1200"/>
              <a:buChar char="○"/>
            </a:pPr>
            <a:r>
              <a:rPr lang="es-MX" sz="2000" noProof="0" dirty="0">
                <a:solidFill>
                  <a:srgbClr val="080808"/>
                </a:solidFill>
              </a:rPr>
              <a:t>Conflicto familiar.</a:t>
            </a:r>
            <a:endParaRPr lang="es-MX" noProof="0" dirty="0">
              <a:solidFill>
                <a:srgbClr val="080808"/>
              </a:solidFill>
            </a:endParaRPr>
          </a:p>
          <a:p>
            <a:pPr lvl="1">
              <a:lnSpc>
                <a:spcPct val="100000"/>
              </a:lnSpc>
              <a:buClr>
                <a:srgbClr val="080808"/>
              </a:buClr>
            </a:pPr>
            <a:r>
              <a:rPr lang="es-MX" sz="2000" noProof="0" dirty="0">
                <a:solidFill>
                  <a:srgbClr val="080808"/>
                </a:solidFill>
              </a:rPr>
              <a:t>E</a:t>
            </a:r>
            <a:r>
              <a:rPr lang="es-ES" sz="2000" dirty="0">
                <a:solidFill>
                  <a:srgbClr val="080808"/>
                </a:solidFill>
              </a:rPr>
              <a:t>l tiempo necesario para la distribución de los bienes.</a:t>
            </a:r>
            <a:endParaRPr lang="es-MX" noProof="0" dirty="0"/>
          </a:p>
        </p:txBody>
      </p:sp>
      <p:pic>
        <p:nvPicPr>
          <p:cNvPr id="403" name="Google Shape;403;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Costo de un Testamento</a:t>
            </a:r>
          </a:p>
        </p:txBody>
      </p:sp>
      <p:pic>
        <p:nvPicPr>
          <p:cNvPr id="408" name="Google Shape;408;p37">
            <a:extLst>
              <a:ext uri="{C183D7F6-B498-43B3-948B-1728B52AA6E4}">
                <adec:decorative xmlns:adec="http://schemas.microsoft.com/office/drawing/2017/decorative" val="1"/>
              </a:ext>
            </a:extLst>
          </p:cNvPr>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411" name="Google Shape;411;p37"/>
          <p:cNvSpPr txBox="1"/>
          <p:nvPr/>
        </p:nvSpPr>
        <p:spPr>
          <a:xfrm>
            <a:off x="146552" y="951982"/>
            <a:ext cx="3347419" cy="2339061"/>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lang="es-MX" sz="2000" b="1" i="0" u="none" strike="noStrike" cap="none" noProof="0" dirty="0">
              <a:solidFill>
                <a:schemeClr val="dk1"/>
              </a:solidFill>
              <a:latin typeface="Arial"/>
              <a:ea typeface="Arial"/>
              <a:cs typeface="Arial"/>
              <a:sym typeface="Arial"/>
            </a:endParaRPr>
          </a:p>
          <a:p>
            <a:pPr marR="0" lvl="0" algn="l" rtl="0">
              <a:lnSpc>
                <a:spcPct val="100000"/>
              </a:lnSpc>
              <a:spcBef>
                <a:spcPts val="0"/>
              </a:spcBef>
              <a:spcAft>
                <a:spcPts val="0"/>
              </a:spcAft>
              <a:buClr>
                <a:srgbClr val="000000"/>
              </a:buClr>
              <a:buSzPts val="2000"/>
            </a:pPr>
            <a:r>
              <a:rPr lang="es-ES" sz="1800" b="1" i="0" u="none" strike="noStrike" cap="none" noProof="0" dirty="0">
                <a:solidFill>
                  <a:srgbClr val="000000"/>
                </a:solidFill>
                <a:latin typeface="Arial"/>
                <a:ea typeface="Arial"/>
                <a:cs typeface="Arial"/>
                <a:sym typeface="Arial"/>
              </a:rPr>
              <a:t>Factores que influyen en el costo:</a:t>
            </a:r>
          </a:p>
          <a:p>
            <a:pPr marL="285750" marR="0" lvl="0" indent="-285750" algn="l" rtl="0">
              <a:lnSpc>
                <a:spcPct val="100000"/>
              </a:lnSpc>
              <a:spcBef>
                <a:spcPts val="0"/>
              </a:spcBef>
              <a:spcAft>
                <a:spcPts val="0"/>
              </a:spcAft>
              <a:buClr>
                <a:srgbClr val="000000"/>
              </a:buClr>
              <a:buSzPts val="2000"/>
              <a:buFont typeface="Arial"/>
              <a:buChar char="•"/>
            </a:pPr>
            <a:r>
              <a:rPr lang="es-ES" sz="1800" b="0" i="0" u="none" strike="noStrike" cap="none" noProof="0" dirty="0">
                <a:solidFill>
                  <a:srgbClr val="000000"/>
                </a:solidFill>
                <a:latin typeface="Arial"/>
                <a:ea typeface="Arial"/>
                <a:cs typeface="Arial"/>
                <a:sym typeface="Arial"/>
              </a:rPr>
              <a:t>El estado,</a:t>
            </a:r>
          </a:p>
          <a:p>
            <a:pPr marL="285750" marR="0" lvl="0" indent="-285750" algn="l" rtl="0">
              <a:lnSpc>
                <a:spcPct val="100000"/>
              </a:lnSpc>
              <a:spcBef>
                <a:spcPts val="0"/>
              </a:spcBef>
              <a:spcAft>
                <a:spcPts val="0"/>
              </a:spcAft>
              <a:buClr>
                <a:srgbClr val="000000"/>
              </a:buClr>
              <a:buSzPts val="2000"/>
              <a:buFont typeface="Arial"/>
              <a:buChar char="•"/>
            </a:pPr>
            <a:r>
              <a:rPr lang="es-ES" sz="1800" b="0" i="0" u="none" strike="noStrike" cap="none" noProof="0" dirty="0">
                <a:solidFill>
                  <a:srgbClr val="000000"/>
                </a:solidFill>
                <a:latin typeface="Arial"/>
                <a:ea typeface="Arial"/>
                <a:cs typeface="Arial"/>
                <a:sym typeface="Arial"/>
              </a:rPr>
              <a:t>Tarifa fija vs. cobro por tiempo,</a:t>
            </a:r>
          </a:p>
          <a:p>
            <a:pPr marL="285750" marR="0" lvl="0" indent="-285750" algn="l" rtl="0">
              <a:lnSpc>
                <a:spcPct val="100000"/>
              </a:lnSpc>
              <a:spcBef>
                <a:spcPts val="0"/>
              </a:spcBef>
              <a:spcAft>
                <a:spcPts val="0"/>
              </a:spcAft>
              <a:buClr>
                <a:srgbClr val="000000"/>
              </a:buClr>
              <a:buSzPts val="2000"/>
              <a:buFont typeface="Arial"/>
              <a:buChar char="•"/>
            </a:pPr>
            <a:r>
              <a:rPr lang="es-ES" sz="1800" dirty="0"/>
              <a:t>L</a:t>
            </a:r>
            <a:r>
              <a:rPr lang="es-ES" sz="1800" b="0" i="0" u="none" strike="noStrike" cap="none" noProof="0" dirty="0">
                <a:solidFill>
                  <a:srgbClr val="000000"/>
                </a:solidFill>
                <a:latin typeface="Arial"/>
                <a:ea typeface="Arial"/>
                <a:cs typeface="Arial"/>
                <a:sym typeface="Arial"/>
              </a:rPr>
              <a:t>a complejidad de la situación.</a:t>
            </a:r>
            <a:endParaRPr lang="es-MX" sz="1800" b="0" i="0" u="none" strike="noStrike" cap="none" noProof="0" dirty="0">
              <a:solidFill>
                <a:srgbClr val="000000"/>
              </a:solidFill>
              <a:latin typeface="Arial"/>
              <a:ea typeface="Arial"/>
              <a:cs typeface="Arial"/>
              <a:sym typeface="Arial"/>
            </a:endParaRPr>
          </a:p>
        </p:txBody>
      </p:sp>
      <p:sp>
        <p:nvSpPr>
          <p:cNvPr id="410" name="Google Shape;410;p37"/>
          <p:cNvSpPr txBox="1"/>
          <p:nvPr/>
        </p:nvSpPr>
        <p:spPr>
          <a:xfrm>
            <a:off x="3815850" y="1050072"/>
            <a:ext cx="5181598" cy="3724056"/>
          </a:xfrm>
          <a:prstGeom prst="rect">
            <a:avLst/>
          </a:prstGeom>
          <a:noFill/>
          <a:ln>
            <a:noFill/>
          </a:ln>
        </p:spPr>
        <p:txBody>
          <a:bodyPr spcFirstLastPara="1" wrap="square" lIns="91425" tIns="45700" rIns="91425" bIns="45700" anchor="t" anchorCtr="0">
            <a:spAutoFit/>
          </a:bodyPr>
          <a:lstStyle/>
          <a:p>
            <a:pPr marL="469900" lvl="0" indent="-342900">
              <a:buSzPts val="2000"/>
              <a:buFont typeface="Arial" panose="020B0604020202020204" pitchFamily="34" charset="0"/>
              <a:buChar char="•"/>
            </a:pPr>
            <a:r>
              <a:rPr lang="es-ES" sz="1800" dirty="0">
                <a:solidFill>
                  <a:schemeClr val="dk2"/>
                </a:solidFill>
              </a:rPr>
              <a:t>Un testamento simple puede costar tan poco como $500–$600 por persona.</a:t>
            </a:r>
          </a:p>
          <a:p>
            <a:pPr marL="469900" lvl="0" indent="-342900">
              <a:buSzPts val="2000"/>
              <a:buFont typeface="Arial" panose="020B0604020202020204" pitchFamily="34" charset="0"/>
              <a:buChar char="•"/>
            </a:pPr>
            <a:endParaRPr lang="es-ES" sz="1800" dirty="0">
              <a:solidFill>
                <a:schemeClr val="dk2"/>
              </a:solidFill>
            </a:endParaRPr>
          </a:p>
          <a:p>
            <a:pPr marL="469900" lvl="0" indent="-342900">
              <a:buSzPts val="2000"/>
              <a:buFont typeface="Arial" panose="020B0604020202020204" pitchFamily="34" charset="0"/>
              <a:buChar char="•"/>
            </a:pPr>
            <a:r>
              <a:rPr lang="es-ES" sz="1800" dirty="0">
                <a:solidFill>
                  <a:schemeClr val="dk2"/>
                </a:solidFill>
              </a:rPr>
              <a:t>El promedio nacional es de $900–$1,500 por un testamento individual elaborado por un abogado o una firma.</a:t>
            </a:r>
          </a:p>
          <a:p>
            <a:pPr marL="469900" lvl="0" indent="-342900">
              <a:buSzPts val="2000"/>
              <a:buFont typeface="Arial" panose="020B0604020202020204" pitchFamily="34" charset="0"/>
              <a:buChar char="•"/>
            </a:pPr>
            <a:endParaRPr lang="es-ES" sz="1800" dirty="0">
              <a:solidFill>
                <a:schemeClr val="dk2"/>
              </a:solidFill>
            </a:endParaRPr>
          </a:p>
          <a:p>
            <a:pPr marL="469900" lvl="0" indent="-342900">
              <a:buSzPts val="2000"/>
              <a:buFont typeface="Arial" panose="020B0604020202020204" pitchFamily="34" charset="0"/>
              <a:buChar char="•"/>
            </a:pPr>
            <a:r>
              <a:rPr lang="es-ES" sz="1800" dirty="0">
                <a:solidFill>
                  <a:schemeClr val="dk2"/>
                </a:solidFill>
              </a:rPr>
              <a:t>A veces, los abogados cobran una tarifa fija para redactar un testamento y otros documentos de planificación patrimonial, que puede variar desde $300 hasta un monto más común de $1,000.</a:t>
            </a:r>
            <a:endParaRPr lang="es-MX" sz="1800" b="0" i="0" u="none" strike="noStrike" cap="none" noProof="0"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8"/>
          <p:cNvSpPr txBox="1">
            <a:spLocks noGrp="1"/>
          </p:cNvSpPr>
          <p:nvPr>
            <p:ph type="ctrTitle"/>
          </p:nvPr>
        </p:nvSpPr>
        <p:spPr>
          <a:xfrm>
            <a:off x="225391" y="222908"/>
            <a:ext cx="7765670" cy="596767"/>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Áreas de especialización de los abogados</a:t>
            </a:r>
            <a:endParaRPr lang="es-MX" noProof="0" dirty="0">
              <a:solidFill>
                <a:schemeClr val="lt1"/>
              </a:solidFill>
            </a:endParaRPr>
          </a:p>
        </p:txBody>
      </p:sp>
      <p:sp>
        <p:nvSpPr>
          <p:cNvPr id="417" name="Google Shape;417;p38"/>
          <p:cNvSpPr txBox="1"/>
          <p:nvPr/>
        </p:nvSpPr>
        <p:spPr>
          <a:xfrm>
            <a:off x="225391" y="1127631"/>
            <a:ext cx="5703626" cy="4401164"/>
          </a:xfrm>
          <a:prstGeom prst="rect">
            <a:avLst/>
          </a:prstGeom>
          <a:noFill/>
          <a:ln>
            <a:noFill/>
          </a:ln>
        </p:spPr>
        <p:txBody>
          <a:bodyPr spcFirstLastPara="1" wrap="square" lIns="91425" tIns="45700" rIns="91425" bIns="45700" anchor="t" anchorCtr="0">
            <a:spAutoFit/>
          </a:bodyPr>
          <a:lstStyle/>
          <a:p>
            <a:pPr marL="285750" lvl="0" indent="-285750">
              <a:buSzPts val="2000"/>
              <a:buFont typeface="Arial"/>
              <a:buChar char="•"/>
            </a:pPr>
            <a:r>
              <a:rPr lang="es-ES" sz="2000" b="1" dirty="0">
                <a:solidFill>
                  <a:schemeClr val="dk2"/>
                </a:solidFill>
                <a:latin typeface="Catamaran Light"/>
                <a:ea typeface="Catamaran Light"/>
                <a:cs typeface="Catamaran Light"/>
                <a:sym typeface="Catamaran Light"/>
              </a:rPr>
              <a:t>No todos los abogados conocen todas las áreas del derecho.</a:t>
            </a:r>
            <a:endParaRPr lang="es-MX" sz="2000" b="1" i="0"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Una de esas áreas es “fideicomisos y sucesiones” </a:t>
            </a:r>
            <a:r>
              <a:rPr lang="es-ES" sz="2000" b="1" i="1" dirty="0">
                <a:solidFill>
                  <a:schemeClr val="dk2"/>
                </a:solidFill>
                <a:latin typeface="Catamaran Light"/>
                <a:ea typeface="Catamaran Light"/>
                <a:cs typeface="Catamaran Light"/>
                <a:sym typeface="Catamaran Light"/>
              </a:rPr>
              <a:t>(</a:t>
            </a:r>
            <a:r>
              <a:rPr lang="es-ES" sz="2000" b="1" i="1" dirty="0" err="1">
                <a:solidFill>
                  <a:schemeClr val="dk2"/>
                </a:solidFill>
                <a:latin typeface="Catamaran Light"/>
                <a:ea typeface="Catamaran Light"/>
                <a:cs typeface="Catamaran Light"/>
                <a:sym typeface="Catamaran Light"/>
              </a:rPr>
              <a:t>trusts</a:t>
            </a:r>
            <a:r>
              <a:rPr lang="es-ES" sz="2000" b="1" i="1" dirty="0">
                <a:solidFill>
                  <a:schemeClr val="dk2"/>
                </a:solidFill>
                <a:latin typeface="Catamaran Light"/>
                <a:ea typeface="Catamaran Light"/>
                <a:cs typeface="Catamaran Light"/>
                <a:sym typeface="Catamaran Light"/>
              </a:rPr>
              <a:t> and </a:t>
            </a:r>
            <a:r>
              <a:rPr lang="es-ES" sz="2000" b="1" i="1" dirty="0" err="1">
                <a:solidFill>
                  <a:schemeClr val="dk2"/>
                </a:solidFill>
                <a:latin typeface="Catamaran Light"/>
                <a:ea typeface="Catamaran Light"/>
                <a:cs typeface="Catamaran Light"/>
                <a:sym typeface="Catamaran Light"/>
              </a:rPr>
              <a:t>estates</a:t>
            </a:r>
            <a:r>
              <a:rPr lang="es-ES" sz="2000" b="1" i="1" dirty="0">
                <a:solidFill>
                  <a:schemeClr val="dk2"/>
                </a:solidFill>
                <a:latin typeface="Catamaran Light"/>
                <a:ea typeface="Catamaran Light"/>
                <a:cs typeface="Catamaran Light"/>
                <a:sym typeface="Catamaran Light"/>
              </a:rPr>
              <a:t>)</a:t>
            </a:r>
            <a:endParaRPr lang="es-MX" sz="2000" b="1" i="1"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Algunos estados reconocen especializaciones y certifican a los abogados.</a:t>
            </a:r>
          </a:p>
          <a:p>
            <a:pPr marL="285750" lvl="0" indent="-285750">
              <a:buSzPts val="2000"/>
              <a:buFont typeface="Arial"/>
              <a:buChar char="•"/>
            </a:pPr>
            <a:r>
              <a:rPr lang="es-ES" sz="1800" b="1" dirty="0">
                <a:solidFill>
                  <a:schemeClr val="dk2"/>
                </a:solidFill>
                <a:latin typeface="Catamaran Light"/>
                <a:ea typeface="Catamaran Light"/>
                <a:cs typeface="Catamaran Light"/>
                <a:sym typeface="Catamaran Light"/>
              </a:rPr>
              <a:t>Por ejemplo</a:t>
            </a:r>
            <a:r>
              <a:rPr lang="es-ES" sz="1800" dirty="0">
                <a:solidFill>
                  <a:schemeClr val="dk2"/>
                </a:solidFill>
                <a:latin typeface="Catamaran Light"/>
                <a:ea typeface="Catamaran Light"/>
                <a:cs typeface="Catamaran Light"/>
                <a:sym typeface="Catamaran Light"/>
              </a:rPr>
              <a:t>, el Colegio de Abogados de Florida reconoce la especialidad de “testamentos, fideicomisos y sucesiones”. </a:t>
            </a:r>
            <a:endParaRPr lang="es-MX" sz="1800" b="1" i="0"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Además, algunos abogados tienen títulos avanzados, como una maestría en derecho tributario (LL.M. en tributación).</a:t>
            </a:r>
            <a:endParaRPr lang="es-MX" sz="2000" b="0" i="0" u="none" strike="noStrike" cap="none" noProof="0"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1" i="0" u="none" strike="noStrike" cap="none" noProof="0"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pic>
        <p:nvPicPr>
          <p:cNvPr id="418" name="Google Shape;418;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39"/>
          <p:cNvSpPr txBox="1">
            <a:spLocks noGrp="1"/>
          </p:cNvSpPr>
          <p:nvPr>
            <p:ph type="ctrTitle"/>
          </p:nvPr>
        </p:nvSpPr>
        <p:spPr>
          <a:xfrm>
            <a:off x="142565" y="463387"/>
            <a:ext cx="8750144" cy="596767"/>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Áreas de especialización de los abogados – ¡Solo una muestra!</a:t>
            </a:r>
            <a:endParaRPr lang="es-MX" noProof="0" dirty="0">
              <a:solidFill>
                <a:schemeClr val="lt1"/>
              </a:solidFill>
            </a:endParaRPr>
          </a:p>
        </p:txBody>
      </p:sp>
      <p:pic>
        <p:nvPicPr>
          <p:cNvPr id="423" name="Google Shape;423;p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27" name="Google Shape;427;p39"/>
          <p:cNvSpPr txBox="1"/>
          <p:nvPr/>
        </p:nvSpPr>
        <p:spPr>
          <a:xfrm rot="-656530">
            <a:off x="4214612" y="1628680"/>
            <a:ext cx="10972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Salud </a:t>
            </a:r>
            <a:r>
              <a:rPr lang="es-MX" sz="1600" b="0" i="1" u="none" strike="noStrike" cap="none" noProof="0" dirty="0" err="1">
                <a:solidFill>
                  <a:srgbClr val="000000"/>
                </a:solidFill>
                <a:latin typeface="Arial"/>
                <a:ea typeface="Arial"/>
                <a:cs typeface="Arial"/>
                <a:sym typeface="Arial"/>
              </a:rPr>
              <a:t>Health</a:t>
            </a:r>
            <a:endParaRPr lang="es-MX" sz="1600" b="0" i="1" u="none" strike="noStrike" cap="none" noProof="0" dirty="0">
              <a:solidFill>
                <a:srgbClr val="000000"/>
              </a:solidFill>
              <a:latin typeface="Arial"/>
              <a:ea typeface="Arial"/>
              <a:cs typeface="Arial"/>
              <a:sym typeface="Arial"/>
            </a:endParaRPr>
          </a:p>
        </p:txBody>
      </p:sp>
      <p:sp>
        <p:nvSpPr>
          <p:cNvPr id="425" name="Google Shape;425;p39" descr="A yellow star"/>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34" name="Google Shape;434;p39"/>
          <p:cNvSpPr txBox="1"/>
          <p:nvPr/>
        </p:nvSpPr>
        <p:spPr>
          <a:xfrm rot="888847">
            <a:off x="5777334" y="1311697"/>
            <a:ext cx="1706880" cy="923289"/>
          </a:xfrm>
          <a:prstGeom prst="rect">
            <a:avLst/>
          </a:prstGeom>
          <a:noFill/>
          <a:ln>
            <a:noFill/>
          </a:ln>
        </p:spPr>
        <p:txBody>
          <a:bodyPr spcFirstLastPara="1" wrap="square" lIns="91425" tIns="45700" rIns="91425" bIns="45700" anchor="t" anchorCtr="0">
            <a:spAutoFit/>
          </a:bodyPr>
          <a:lstStyle/>
          <a:p>
            <a:pPr lvl="0">
              <a:buSzPts val="2000"/>
            </a:pPr>
            <a:r>
              <a:rPr lang="es-MX" sz="2000" dirty="0"/>
              <a:t>fideicomisos y sucesiones </a:t>
            </a:r>
            <a:r>
              <a:rPr lang="es-MX" i="1" dirty="0" err="1"/>
              <a:t>Trusts</a:t>
            </a:r>
            <a:r>
              <a:rPr lang="es-MX" i="1" dirty="0"/>
              <a:t> </a:t>
            </a:r>
            <a:r>
              <a:rPr lang="es-MX" b="0" i="1" u="none" strike="noStrike" cap="none" noProof="0" dirty="0">
                <a:solidFill>
                  <a:srgbClr val="000000"/>
                </a:solidFill>
                <a:latin typeface="Arial"/>
                <a:ea typeface="Arial"/>
                <a:cs typeface="Arial"/>
                <a:sym typeface="Arial"/>
              </a:rPr>
              <a:t>&amp; </a:t>
            </a:r>
            <a:r>
              <a:rPr lang="es-MX" b="0" i="1" u="none" strike="noStrike" cap="none" noProof="0" dirty="0" err="1">
                <a:solidFill>
                  <a:srgbClr val="000000"/>
                </a:solidFill>
                <a:latin typeface="Arial"/>
                <a:ea typeface="Arial"/>
                <a:cs typeface="Arial"/>
                <a:sym typeface="Arial"/>
              </a:rPr>
              <a:t>Estates</a:t>
            </a:r>
            <a:endParaRPr lang="es-MX" b="0" i="1" u="none" strike="noStrike" cap="none" noProof="0" dirty="0">
              <a:solidFill>
                <a:srgbClr val="000000"/>
              </a:solidFill>
              <a:latin typeface="Arial"/>
              <a:ea typeface="Arial"/>
              <a:cs typeface="Arial"/>
              <a:sym typeface="Arial"/>
            </a:endParaRPr>
          </a:p>
        </p:txBody>
      </p:sp>
      <p:sp>
        <p:nvSpPr>
          <p:cNvPr id="426" name="Google Shape;426;p39"/>
          <p:cNvSpPr txBox="1"/>
          <p:nvPr/>
        </p:nvSpPr>
        <p:spPr>
          <a:xfrm rot="481436">
            <a:off x="7693842" y="1568178"/>
            <a:ext cx="109728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err="1">
                <a:solidFill>
                  <a:srgbClr val="000000"/>
                </a:solidFill>
                <a:latin typeface="Arial"/>
                <a:ea typeface="Arial"/>
                <a:cs typeface="Arial"/>
                <a:sym typeface="Arial"/>
              </a:rPr>
              <a:t>Familiar</a:t>
            </a:r>
            <a:r>
              <a:rPr lang="es-MX" b="0" i="0" u="none" strike="noStrike" cap="none" noProof="0" dirty="0" err="1">
                <a:solidFill>
                  <a:srgbClr val="000000"/>
                </a:solidFill>
                <a:latin typeface="Arial"/>
                <a:ea typeface="Arial"/>
                <a:cs typeface="Arial"/>
                <a:sym typeface="Arial"/>
              </a:rPr>
              <a:t>Family</a:t>
            </a:r>
            <a:endParaRPr lang="es-MX" b="0" i="0" u="none" strike="noStrike" cap="none" noProof="0" dirty="0">
              <a:solidFill>
                <a:srgbClr val="000000"/>
              </a:solidFill>
              <a:latin typeface="Arial"/>
              <a:ea typeface="Arial"/>
              <a:cs typeface="Arial"/>
              <a:sym typeface="Arial"/>
            </a:endParaRPr>
          </a:p>
        </p:txBody>
      </p:sp>
      <p:sp>
        <p:nvSpPr>
          <p:cNvPr id="433" name="Google Shape;433;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International</a:t>
            </a:r>
            <a:endParaRPr lang="es-MX" sz="1400" b="0" i="0" u="none" strike="noStrike" cap="none" noProof="0" dirty="0">
              <a:solidFill>
                <a:srgbClr val="000000"/>
              </a:solidFill>
              <a:latin typeface="Arial"/>
              <a:ea typeface="Arial"/>
              <a:cs typeface="Arial"/>
              <a:sym typeface="Arial"/>
            </a:endParaRPr>
          </a:p>
        </p:txBody>
      </p:sp>
      <p:sp>
        <p:nvSpPr>
          <p:cNvPr id="429" name="Google Shape;429;p39"/>
          <p:cNvSpPr txBox="1"/>
          <p:nvPr/>
        </p:nvSpPr>
        <p:spPr>
          <a:xfrm rot="794480">
            <a:off x="4261126" y="3074550"/>
            <a:ext cx="163839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Bienes y Raíces    </a:t>
            </a:r>
            <a:r>
              <a:rPr lang="es-MX" sz="1600" b="0" i="0" u="none" strike="noStrike" cap="none" noProof="0" dirty="0">
                <a:solidFill>
                  <a:srgbClr val="000000"/>
                </a:solidFill>
                <a:latin typeface="Arial"/>
                <a:ea typeface="Arial"/>
                <a:cs typeface="Arial"/>
                <a:sym typeface="Arial"/>
              </a:rPr>
              <a:t>Real Estate</a:t>
            </a:r>
          </a:p>
        </p:txBody>
      </p:sp>
      <p:sp>
        <p:nvSpPr>
          <p:cNvPr id="431" name="Google Shape;431;p39"/>
          <p:cNvSpPr txBox="1"/>
          <p:nvPr/>
        </p:nvSpPr>
        <p:spPr>
          <a:xfrm rot="-2110378">
            <a:off x="6013885" y="2765830"/>
            <a:ext cx="1647524"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Impuestos </a:t>
            </a:r>
            <a:r>
              <a:rPr lang="es-MX" b="0" i="0" u="none" strike="noStrike" cap="none" noProof="0" dirty="0" err="1">
                <a:solidFill>
                  <a:srgbClr val="000000"/>
                </a:solidFill>
                <a:latin typeface="Arial"/>
                <a:ea typeface="Arial"/>
                <a:cs typeface="Arial"/>
                <a:sym typeface="Arial"/>
              </a:rPr>
              <a:t>Taxation</a:t>
            </a:r>
            <a:endParaRPr lang="es-MX" b="0" i="0" u="none" strike="noStrike" cap="none" noProof="0" dirty="0">
              <a:solidFill>
                <a:srgbClr val="000000"/>
              </a:solidFill>
              <a:latin typeface="Arial"/>
              <a:ea typeface="Arial"/>
              <a:cs typeface="Arial"/>
              <a:sym typeface="Arial"/>
            </a:endParaRPr>
          </a:p>
        </p:txBody>
      </p:sp>
      <p:sp>
        <p:nvSpPr>
          <p:cNvPr id="430" name="Google Shape;430;p39"/>
          <p:cNvSpPr txBox="1"/>
          <p:nvPr/>
        </p:nvSpPr>
        <p:spPr>
          <a:xfrm rot="1115176">
            <a:off x="7610577" y="3093865"/>
            <a:ext cx="149512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Penal </a:t>
            </a:r>
            <a:r>
              <a:rPr lang="es-MX" sz="1600" b="0" i="0" u="none" strike="noStrike" cap="none" noProof="0" dirty="0">
                <a:solidFill>
                  <a:srgbClr val="000000"/>
                </a:solidFill>
                <a:latin typeface="Arial"/>
                <a:ea typeface="Arial"/>
                <a:cs typeface="Arial"/>
                <a:sym typeface="Arial"/>
              </a:rPr>
              <a:t>Criminal</a:t>
            </a:r>
          </a:p>
        </p:txBody>
      </p:sp>
      <p:sp>
        <p:nvSpPr>
          <p:cNvPr id="428" name="Google Shape;428;p39"/>
          <p:cNvSpPr txBox="1"/>
          <p:nvPr/>
        </p:nvSpPr>
        <p:spPr>
          <a:xfrm rot="-831800">
            <a:off x="4230010" y="4311479"/>
            <a:ext cx="175179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Corporativo </a:t>
            </a:r>
            <a:r>
              <a:rPr lang="es-MX" sz="1600" b="0" i="0" u="none" strike="noStrike" cap="none" noProof="0" dirty="0" err="1">
                <a:solidFill>
                  <a:srgbClr val="000000"/>
                </a:solidFill>
                <a:latin typeface="Arial"/>
                <a:ea typeface="Arial"/>
                <a:cs typeface="Arial"/>
                <a:sym typeface="Arial"/>
              </a:rPr>
              <a:t>Corporate</a:t>
            </a:r>
            <a:endParaRPr lang="es-MX" sz="1600" b="0" i="0" u="none" strike="noStrike" cap="none" noProof="0" dirty="0">
              <a:solidFill>
                <a:srgbClr val="000000"/>
              </a:solidFill>
              <a:latin typeface="Arial"/>
              <a:ea typeface="Arial"/>
              <a:cs typeface="Arial"/>
              <a:sym typeface="Arial"/>
            </a:endParaRPr>
          </a:p>
        </p:txBody>
      </p:sp>
      <p:sp>
        <p:nvSpPr>
          <p:cNvPr id="432" name="Google Shape;432;p39"/>
          <p:cNvSpPr txBox="1"/>
          <p:nvPr/>
        </p:nvSpPr>
        <p:spPr>
          <a:xfrm rot="857021">
            <a:off x="6182788" y="4063413"/>
            <a:ext cx="248973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Litigio y juicios</a:t>
            </a:r>
          </a:p>
          <a:p>
            <a:pPr marL="0" marR="0" lvl="0" indent="0" algn="l" rtl="0">
              <a:lnSpc>
                <a:spcPct val="100000"/>
              </a:lnSpc>
              <a:spcBef>
                <a:spcPts val="0"/>
              </a:spcBef>
              <a:spcAft>
                <a:spcPts val="0"/>
              </a:spcAft>
              <a:buClr>
                <a:srgbClr val="000000"/>
              </a:buClr>
              <a:buSzPts val="2000"/>
              <a:buFont typeface="Arial"/>
              <a:buNone/>
            </a:pPr>
            <a:r>
              <a:rPr lang="es-MX" sz="1600" b="0" i="0" u="none" strike="noStrike" cap="none" noProof="0" dirty="0" err="1">
                <a:solidFill>
                  <a:srgbClr val="000000"/>
                </a:solidFill>
                <a:latin typeface="Arial"/>
                <a:ea typeface="Arial"/>
                <a:cs typeface="Arial"/>
                <a:sym typeface="Arial"/>
              </a:rPr>
              <a:t>Trials</a:t>
            </a:r>
            <a:r>
              <a:rPr lang="es-MX" sz="1600" b="0" i="0" u="none" strike="noStrike" cap="none" noProof="0" dirty="0">
                <a:solidFill>
                  <a:srgbClr val="000000"/>
                </a:solidFill>
                <a:latin typeface="Arial"/>
                <a:ea typeface="Arial"/>
                <a:cs typeface="Arial"/>
                <a:sym typeface="Arial"/>
              </a:rPr>
              <a:t> and </a:t>
            </a:r>
            <a:r>
              <a:rPr lang="es-MX" sz="1600" b="0" i="0" u="none" strike="noStrike" cap="none" noProof="0" dirty="0" err="1">
                <a:solidFill>
                  <a:srgbClr val="000000"/>
                </a:solidFill>
                <a:latin typeface="Arial"/>
                <a:ea typeface="Arial"/>
                <a:cs typeface="Arial"/>
                <a:sym typeface="Arial"/>
              </a:rPr>
              <a:t>Litigation</a:t>
            </a:r>
            <a:endParaRPr lang="es-MX" sz="16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Como escoger a un Abogado</a:t>
            </a:r>
          </a:p>
        </p:txBody>
      </p:sp>
      <p:sp>
        <p:nvSpPr>
          <p:cNvPr id="440" name="Google Shape;440;p40"/>
          <p:cNvSpPr txBox="1"/>
          <p:nvPr/>
        </p:nvSpPr>
        <p:spPr>
          <a:xfrm>
            <a:off x="146552" y="1223389"/>
            <a:ext cx="5453349" cy="3785611"/>
          </a:xfrm>
          <a:prstGeom prst="rect">
            <a:avLst/>
          </a:prstGeom>
          <a:noFill/>
          <a:ln>
            <a:noFill/>
          </a:ln>
        </p:spPr>
        <p:txBody>
          <a:bodyPr spcFirstLastPara="1" wrap="square" lIns="91425" tIns="45700" rIns="91425" bIns="45700" anchor="t" anchorCtr="0">
            <a:spAutoFit/>
          </a:bodyPr>
          <a:lstStyle/>
          <a:p>
            <a:pPr marL="127000" marR="0" lvl="1" algn="l" rtl="0">
              <a:lnSpc>
                <a:spcPct val="100000"/>
              </a:lnSpc>
              <a:spcBef>
                <a:spcPts val="0"/>
              </a:spcBef>
              <a:spcAft>
                <a:spcPts val="0"/>
              </a:spcAft>
              <a:buClr>
                <a:srgbClr val="000000"/>
              </a:buClr>
              <a:buSzPts val="2000"/>
            </a:pPr>
            <a:r>
              <a:rPr lang="es-ES" sz="2000" b="0" i="0" u="none" strike="noStrike" cap="none" noProof="0" dirty="0">
                <a:solidFill>
                  <a:srgbClr val="595959"/>
                </a:solidFill>
                <a:latin typeface="Arial"/>
                <a:ea typeface="Arial"/>
                <a:cs typeface="Arial"/>
                <a:sym typeface="Arial"/>
              </a:rPr>
              <a:t>Al igual que cuando compras otros productos o servicios, buscas una </a:t>
            </a:r>
            <a:r>
              <a:rPr lang="es-ES" sz="2000" b="1" i="0" u="none" strike="noStrike" cap="none" noProof="0" dirty="0">
                <a:solidFill>
                  <a:srgbClr val="595959"/>
                </a:solidFill>
                <a:latin typeface="Arial"/>
                <a:ea typeface="Arial"/>
                <a:cs typeface="Arial"/>
                <a:sym typeface="Arial"/>
              </a:rPr>
              <a:t>“buena opción”. </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b="0" i="0" u="none" strike="noStrike" cap="none" noProof="0" dirty="0">
              <a:solidFill>
                <a:srgbClr val="595959"/>
              </a:solidFill>
              <a:latin typeface="Arial"/>
              <a:ea typeface="Arial"/>
              <a:cs typeface="Arial"/>
              <a:sym typeface="Aria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Compara entre varias alternativas.</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dirty="0">
              <a:solidFill>
                <a:srgbClr val="595959"/>
              </a:solidFil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 Pide recomendaciones. </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b="0" i="0" u="none" strike="noStrike" cap="none" noProof="0" dirty="0">
              <a:solidFill>
                <a:srgbClr val="595959"/>
              </a:solidFill>
              <a:latin typeface="Arial"/>
              <a:ea typeface="Arial"/>
              <a:cs typeface="Arial"/>
              <a:sym typeface="Aria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Busca experiencia en planificación patrimonial o sucesoria. Asegúrate de que tengan licencia para ejercer en tu estado.</a:t>
            </a:r>
            <a:endParaRPr lang="es-MX" sz="2000" b="0" i="0" u="none" strike="noStrike" cap="none" noProof="0" dirty="0">
              <a:solidFill>
                <a:srgbClr val="595959"/>
              </a:solidFill>
              <a:latin typeface="Arial"/>
              <a:ea typeface="Arial"/>
              <a:cs typeface="Arial"/>
              <a:sym typeface="Arial"/>
            </a:endParaRPr>
          </a:p>
          <a:p>
            <a:pPr marL="4699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lang="es-MX" sz="2000" b="1" i="0" u="none" strike="noStrike" cap="none" noProof="0"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pic>
        <p:nvPicPr>
          <p:cNvPr id="441" name="Google Shape;441;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99901" y="1862367"/>
            <a:ext cx="3230342" cy="2400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3400" noProof="0" dirty="0">
                <a:solidFill>
                  <a:schemeClr val="lt1"/>
                </a:solidFill>
              </a:rPr>
              <a:t>Preguntas Recomendadas</a:t>
            </a:r>
          </a:p>
        </p:txBody>
      </p:sp>
      <p:sp>
        <p:nvSpPr>
          <p:cNvPr id="447" name="Google Shape;447;p41"/>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sp>
        <p:nvSpPr>
          <p:cNvPr id="448" name="Google Shape;448;p41"/>
          <p:cNvSpPr txBox="1"/>
          <p:nvPr/>
        </p:nvSpPr>
        <p:spPr>
          <a:xfrm>
            <a:off x="329339" y="175965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s-ES" sz="2000" dirty="0">
                <a:solidFill>
                  <a:schemeClr val="dk2"/>
                </a:solidFill>
                <a:latin typeface="Catamaran Light"/>
                <a:ea typeface="Catamaran Light"/>
                <a:cs typeface="Catamaran Light"/>
                <a:sym typeface="Catamaran Light"/>
              </a:rPr>
              <a:t>¿</a:t>
            </a:r>
            <a:r>
              <a:rPr lang="es-ES" sz="1800" dirty="0">
                <a:solidFill>
                  <a:schemeClr val="dk2"/>
                </a:solidFill>
                <a:latin typeface="Catamaran Light"/>
                <a:ea typeface="Catamaran Light"/>
                <a:cs typeface="Catamaran Light"/>
                <a:sym typeface="Catamaran Light"/>
              </a:rPr>
              <a:t>Qué porcentaje de su práctica se dedica a la planificación patrimonial?</a:t>
            </a:r>
          </a:p>
          <a:p>
            <a:pPr marL="285750" marR="0" lvl="0" indent="-285750" algn="l" rtl="0">
              <a:lnSpc>
                <a:spcPct val="115000"/>
              </a:lnSpc>
              <a:spcBef>
                <a:spcPts val="0"/>
              </a:spcBef>
              <a:spcAft>
                <a:spcPts val="0"/>
              </a:spcAft>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¿Tiene algún conflicto de interés que deba conocer antes de contratarlo?</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¿Qué documentos se prepararán y cuánto tiempo tomará?</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¿Cómo me mantendrá informado sobre el progreso?</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¿Cuál es el costo aproximado total y qué podría hacer que ese costo cambie?</a:t>
            </a:r>
            <a:endParaRPr lang="es-MX" sz="1800" b="0" i="0" u="none" strike="noStrike" cap="none" noProof="0" dirty="0">
              <a:solidFill>
                <a:srgbClr val="000000"/>
              </a:solidFill>
              <a:latin typeface="Arial"/>
              <a:ea typeface="Arial"/>
              <a:cs typeface="Arial"/>
              <a:sym typeface="Arial"/>
            </a:endParaRPr>
          </a:p>
          <a:p>
            <a:pPr lvl="0">
              <a:lnSpc>
                <a:spcPct val="115000"/>
              </a:lnSpc>
              <a:spcAft>
                <a:spcPts val="1600"/>
              </a:spcAft>
              <a:buClr>
                <a:schemeClr val="dk1"/>
              </a:buClr>
              <a:buSzPts val="1200"/>
            </a:pPr>
            <a:r>
              <a:rPr lang="es-ES" sz="1600" dirty="0">
                <a:solidFill>
                  <a:schemeClr val="lt1"/>
                </a:solidFill>
                <a:latin typeface="Catamaran Light"/>
                <a:ea typeface="Catamaran Light"/>
                <a:cs typeface="Catamaran Light"/>
                <a:sym typeface="Catamaran Light"/>
              </a:rPr>
              <a:t>• 	</a:t>
            </a:r>
            <a:endParaRPr lang="es-MX" sz="1600" b="0" i="0" u="none" strike="noStrike" cap="none" noProof="0" dirty="0">
              <a:solidFill>
                <a:schemeClr val="lt1"/>
              </a:solidFill>
              <a:latin typeface="Catamaran Light"/>
              <a:ea typeface="Catamaran Light"/>
              <a:cs typeface="Catamaran Light"/>
              <a:sym typeface="Catamaran Light"/>
            </a:endParaRPr>
          </a:p>
        </p:txBody>
      </p:sp>
      <p:pic>
        <p:nvPicPr>
          <p:cNvPr id="449" name="Google Shape;449;p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3400" noProof="0" dirty="0">
                <a:solidFill>
                  <a:schemeClr val="lt1"/>
                </a:solidFill>
              </a:rPr>
              <a:t>Documentos necesarios</a:t>
            </a:r>
          </a:p>
        </p:txBody>
      </p:sp>
      <p:sp>
        <p:nvSpPr>
          <p:cNvPr id="455" name="Google Shape;455;p42"/>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sp>
        <p:nvSpPr>
          <p:cNvPr id="456" name="Google Shape;456;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200"/>
            </a:pPr>
            <a:r>
              <a:rPr lang="es-ES" sz="1800" dirty="0">
                <a:solidFill>
                  <a:schemeClr val="dk2"/>
                </a:solidFill>
                <a:latin typeface="Catamaran Light"/>
                <a:ea typeface="Catamaran Light"/>
                <a:cs typeface="Catamaran Light"/>
                <a:sym typeface="Catamaran Light"/>
              </a:rPr>
              <a:t>• </a:t>
            </a:r>
            <a:r>
              <a:rPr lang="es-ES" sz="1600" dirty="0">
                <a:solidFill>
                  <a:schemeClr val="dk2"/>
                </a:solidFill>
                <a:latin typeface="Catamaran Light"/>
                <a:ea typeface="Catamaran Light"/>
                <a:cs typeface="Catamaran Light"/>
                <a:sym typeface="Catamaran Light"/>
              </a:rPr>
              <a:t>Resumen escrito de lo que deseas lograr con tu plan patrimonial.</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Documentos con los nombres completos y direcciones tuyas, de tu cónyuge, hijos y de cualquier otra persona que planees incluir en tu testamento.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Declaraciones completas de impuestos sobre la renta de los últimos 3 a 5 años.</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Estado financiero (balance): bienes y deudas a tu nombre.</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Escrituras y documentos hipotecarios.</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Lista detallada de cualquier otro acuerdo oral o escrito.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Acuerdos matrimoniales y/o decretos de divorcio.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Designaciones de beneficiarios (seguros, planes de jubilación, etc.).</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Testamentos previos, poderes notariales y cualquier otra versión anterior de estos documentos.</a:t>
            </a:r>
            <a:endParaRPr lang="es-MX" sz="1600" b="0" i="0" u="none" strike="noStrike" cap="none" noProof="0"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lang="es-MX" sz="1400" b="0" i="0" u="none" strike="noStrike" cap="none" noProof="0" dirty="0">
              <a:solidFill>
                <a:schemeClr val="lt1"/>
              </a:solidFill>
              <a:latin typeface="Catamaran Light"/>
              <a:ea typeface="Catamaran Light"/>
              <a:cs typeface="Catamaran Light"/>
              <a:sym typeface="Catamaran Light"/>
            </a:endParaRPr>
          </a:p>
        </p:txBody>
      </p:sp>
      <p:pic>
        <p:nvPicPr>
          <p:cNvPr id="457" name="Google Shape;457;p42">
            <a:extLst>
              <a:ext uri="{C183D7F6-B498-43B3-948B-1728B52AA6E4}">
                <adec:decorative xmlns:adec="http://schemas.microsoft.com/office/drawing/2017/decorative" val="1"/>
              </a:ext>
            </a:extLst>
          </p:cNvPr>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lvl="0">
              <a:lnSpc>
                <a:spcPct val="100000"/>
              </a:lnSpc>
              <a:buSzPct val="100000"/>
              <a:buFont typeface="Arial" panose="020B0604020202020204" pitchFamily="34" charset="0"/>
              <a:buChar char="•"/>
            </a:pPr>
            <a:r>
              <a:rPr lang="es-ES" sz="2800" dirty="0"/>
              <a:t>Guarda el testamento original en un lugar seguro.</a:t>
            </a:r>
          </a:p>
          <a:p>
            <a:pPr lvl="0">
              <a:lnSpc>
                <a:spcPct val="100000"/>
              </a:lnSpc>
              <a:buSzPct val="100000"/>
              <a:buFont typeface="Arial" panose="020B0604020202020204" pitchFamily="34" charset="0"/>
              <a:buChar char="•"/>
            </a:pPr>
            <a:endParaRPr lang="es-ES" sz="2800" dirty="0"/>
          </a:p>
          <a:p>
            <a:pPr lvl="0">
              <a:lnSpc>
                <a:spcPct val="100000"/>
              </a:lnSpc>
              <a:buSzPct val="100000"/>
              <a:buFont typeface="Arial" panose="020B0604020202020204" pitchFamily="34" charset="0"/>
              <a:buChar char="•"/>
            </a:pPr>
            <a:r>
              <a:rPr lang="es-ES" sz="2800" dirty="0"/>
              <a:t>Informa a tu albacea dónde se encuentra el </a:t>
            </a:r>
          </a:p>
          <a:p>
            <a:pPr marL="152400" lvl="0" indent="0">
              <a:lnSpc>
                <a:spcPct val="100000"/>
              </a:lnSpc>
              <a:buSzPct val="100000"/>
              <a:buNone/>
            </a:pPr>
            <a:r>
              <a:rPr lang="es-ES" sz="2800" dirty="0"/>
              <a:t>testamento original.</a:t>
            </a:r>
          </a:p>
          <a:p>
            <a:pPr lvl="0">
              <a:lnSpc>
                <a:spcPct val="100000"/>
              </a:lnSpc>
              <a:buSzPct val="100000"/>
              <a:buFont typeface="Arial" panose="020B0604020202020204" pitchFamily="34" charset="0"/>
              <a:buChar char="•"/>
            </a:pPr>
            <a:endParaRPr lang="es-ES" sz="2800" dirty="0"/>
          </a:p>
          <a:p>
            <a:pPr lvl="0">
              <a:lnSpc>
                <a:spcPct val="100000"/>
              </a:lnSpc>
              <a:buSzPct val="100000"/>
              <a:buFont typeface="Arial" panose="020B0604020202020204" pitchFamily="34" charset="0"/>
              <a:buChar char="•"/>
            </a:pPr>
            <a:r>
              <a:rPr lang="es-ES" sz="2800" dirty="0"/>
              <a:t>Entrega copias duplicadas firmadas al albacea y a tu abogado.</a:t>
            </a:r>
            <a:endParaRPr lang="es-MX" sz="2800" noProof="0" dirty="0"/>
          </a:p>
        </p:txBody>
      </p:sp>
      <p:sp>
        <p:nvSpPr>
          <p:cNvPr id="463" name="Google Shape;463;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solidFill>
                  <a:schemeClr val="lt1"/>
                </a:solidFill>
              </a:rPr>
              <a:t>Original y copias de tu Testamento</a:t>
            </a:r>
            <a:endParaRPr lang="es-MX" noProof="0" dirty="0"/>
          </a:p>
        </p:txBody>
      </p:sp>
      <p:sp>
        <p:nvSpPr>
          <p:cNvPr id="464" name="Google Shape;464;p43"/>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pic>
        <p:nvPicPr>
          <p:cNvPr id="465" name="Google Shape;465;p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s-MX" sz="3600" dirty="0"/>
              <a:t>Falso o Verdadero</a:t>
            </a:r>
            <a:r>
              <a:rPr lang="es-MX" sz="3600" noProof="0" dirty="0">
                <a:solidFill>
                  <a:schemeClr val="dk1"/>
                </a:solidFill>
              </a:rPr>
              <a:t>? </a:t>
            </a:r>
            <a:endParaRPr lang="es-MX" noProof="0" dirty="0"/>
          </a:p>
          <a:p>
            <a:pPr marL="101600" lvl="0" indent="0" algn="ctr" rtl="0">
              <a:lnSpc>
                <a:spcPct val="100000"/>
              </a:lnSpc>
              <a:spcBef>
                <a:spcPts val="0"/>
              </a:spcBef>
              <a:spcAft>
                <a:spcPts val="0"/>
              </a:spcAft>
              <a:buSzPts val="2000"/>
              <a:buNone/>
            </a:pPr>
            <a:endParaRPr lang="es-MX" sz="3600" noProof="0" dirty="0">
              <a:solidFill>
                <a:schemeClr val="dk1"/>
              </a:solidFill>
            </a:endParaRPr>
          </a:p>
          <a:p>
            <a:pPr marL="101600" lvl="0" indent="0" algn="ctr">
              <a:lnSpc>
                <a:spcPct val="100000"/>
              </a:lnSpc>
              <a:buSzPts val="2000"/>
              <a:buNone/>
            </a:pPr>
            <a:r>
              <a:rPr lang="es-ES" sz="3600" dirty="0"/>
              <a:t>Hacer un testamento evita la propiedad herederos</a:t>
            </a:r>
            <a:endParaRPr lang="es-MX" sz="3600" noProof="0" dirty="0">
              <a:solidFill>
                <a:schemeClr val="dk1"/>
              </a:solidFill>
            </a:endParaRPr>
          </a:p>
          <a:p>
            <a:pPr marL="457200" lvl="0" indent="-228600" algn="l" rtl="0">
              <a:lnSpc>
                <a:spcPct val="115000"/>
              </a:lnSpc>
              <a:spcBef>
                <a:spcPts val="0"/>
              </a:spcBef>
              <a:spcAft>
                <a:spcPts val="0"/>
              </a:spcAft>
              <a:buSzPts val="1200"/>
              <a:buNone/>
            </a:pPr>
            <a:endParaRPr lang="es-MX" sz="3600" noProof="0" dirty="0">
              <a:solidFill>
                <a:schemeClr val="dk1"/>
              </a:solidFill>
            </a:endParaRPr>
          </a:p>
        </p:txBody>
      </p:sp>
      <p:sp>
        <p:nvSpPr>
          <p:cNvPr id="471" name="Google Shape;471;g2b5440a5e98_0_788"/>
          <p:cNvSpPr txBox="1">
            <a:spLocks noGrp="1"/>
          </p:cNvSpPr>
          <p:nvPr>
            <p:ph type="ctrTitle"/>
          </p:nvPr>
        </p:nvSpPr>
        <p:spPr>
          <a:xfrm>
            <a:off x="276900" y="518157"/>
            <a:ext cx="5199561" cy="487500"/>
          </a:xfrm>
          <a:prstGeom prst="rect">
            <a:avLst/>
          </a:prstGeom>
          <a:noFill/>
          <a:ln>
            <a:noFill/>
          </a:ln>
        </p:spPr>
        <p:txBody>
          <a:bodyPr spcFirstLastPara="1" wrap="square" lIns="91425" tIns="91425" rIns="91425" bIns="91425" anchor="t" anchorCtr="0">
            <a:noAutofit/>
          </a:bodyPr>
          <a:lstStyle/>
          <a:p>
            <a:pPr lvl="0"/>
            <a:r>
              <a:rPr lang="es-MX" sz="3100" dirty="0">
                <a:solidFill>
                  <a:schemeClr val="lt1"/>
                </a:solidFill>
              </a:rPr>
              <a:t>Cuestionario general: Verdadero o Falso</a:t>
            </a:r>
            <a:endParaRPr lang="es-MX" sz="3100" noProof="0" dirty="0"/>
          </a:p>
        </p:txBody>
      </p:sp>
      <p:sp>
        <p:nvSpPr>
          <p:cNvPr id="472" name="Google Shape;472;g2b5440a5e98_0_788"/>
          <p:cNvSpPr>
            <a:spLocks noGrp="1"/>
          </p:cNvSpPr>
          <p:nvPr>
            <p:ph type="pic" idx="2"/>
          </p:nvPr>
        </p:nvSpPr>
        <p:spPr>
          <a:xfrm>
            <a:off x="7277100" y="431800"/>
            <a:ext cx="1590000" cy="1120800"/>
          </a:xfrm>
          <a:prstGeom prst="rect">
            <a:avLst/>
          </a:prstGeom>
          <a:noFill/>
          <a:ln>
            <a:noFill/>
          </a:ln>
        </p:spPr>
        <p:txBody>
          <a:bodyPr/>
          <a:lstStyle/>
          <a:p>
            <a:endParaRPr lang="es-MX" noProof="0" dirty="0"/>
          </a:p>
        </p:txBody>
      </p:sp>
      <p:pic>
        <p:nvPicPr>
          <p:cNvPr id="473" name="Google Shape;473;g2b5440a5e98_0_7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ctrTitle"/>
          </p:nvPr>
        </p:nvSpPr>
        <p:spPr>
          <a:xfrm>
            <a:off x="0" y="2312167"/>
            <a:ext cx="9144000" cy="823965"/>
          </a:xfrm>
          <a:prstGeom prst="rect">
            <a:avLst/>
          </a:prstGeom>
          <a:noFill/>
          <a:ln>
            <a:noFill/>
          </a:ln>
        </p:spPr>
        <p:txBody>
          <a:bodyPr spcFirstLastPara="1" wrap="square" lIns="91425" tIns="91425" rIns="91425" bIns="91425" anchor="b" anchorCtr="0">
            <a:noAutofit/>
          </a:bodyPr>
          <a:lstStyle/>
          <a:p>
            <a:pPr lvl="0" algn="ctr"/>
            <a:r>
              <a:rPr lang="es-ES" dirty="0">
                <a:solidFill>
                  <a:schemeClr val="bg1"/>
                </a:solidFill>
              </a:rPr>
              <a:t>Como evitar la propiedad de herederos </a:t>
            </a:r>
            <a:br>
              <a:rPr lang="es-ES" dirty="0">
                <a:solidFill>
                  <a:schemeClr val="bg1"/>
                </a:solidFill>
              </a:rPr>
            </a:br>
            <a:r>
              <a:rPr lang="es-ES" dirty="0">
                <a:solidFill>
                  <a:schemeClr val="bg1"/>
                </a:solidFill>
              </a:rPr>
              <a:t>en un Testamento</a:t>
            </a:r>
            <a:endParaRPr lang="es-MX" noProof="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372B2D-C753-4D05-C1E7-118105B319AA}"/>
              </a:ext>
            </a:extLst>
          </p:cNvPr>
          <p:cNvSpPr txBox="1"/>
          <p:nvPr/>
        </p:nvSpPr>
        <p:spPr>
          <a:xfrm>
            <a:off x="123444" y="924625"/>
            <a:ext cx="8956548" cy="3970318"/>
          </a:xfrm>
          <a:prstGeom prst="rect">
            <a:avLst/>
          </a:prstGeom>
          <a:noFill/>
        </p:spPr>
        <p:txBody>
          <a:bodyPr wrap="square">
            <a:spAutoFit/>
          </a:bodyPr>
          <a:lstStyle/>
          <a:p>
            <a:r>
              <a:rPr lang="en-US" sz="1800" dirty="0"/>
              <a:t>El </a:t>
            </a:r>
            <a:r>
              <a:rPr lang="en-US" sz="1800" dirty="0" err="1"/>
              <a:t>Título</a:t>
            </a:r>
            <a:r>
              <a:rPr lang="en-US" sz="1800" dirty="0"/>
              <a:t> IX de la Ley de </a:t>
            </a:r>
            <a:r>
              <a:rPr lang="en-US" sz="1800" dirty="0" err="1"/>
              <a:t>Enmiendas</a:t>
            </a:r>
            <a:r>
              <a:rPr lang="en-US" sz="1800" dirty="0"/>
              <a:t> de </a:t>
            </a:r>
            <a:r>
              <a:rPr lang="en-US" sz="1800" dirty="0" err="1"/>
              <a:t>Educación</a:t>
            </a:r>
            <a:r>
              <a:rPr lang="en-US" sz="1800" dirty="0"/>
              <a:t> de 1972 (</a:t>
            </a:r>
            <a:r>
              <a:rPr lang="en-US" sz="1800" dirty="0" err="1"/>
              <a:t>Título</a:t>
            </a:r>
            <a:r>
              <a:rPr lang="en-US" sz="1800" dirty="0"/>
              <a:t> IX) </a:t>
            </a:r>
            <a:r>
              <a:rPr lang="en-US" sz="1800" dirty="0" err="1"/>
              <a:t>prohíbe</a:t>
            </a:r>
            <a:r>
              <a:rPr lang="en-US" sz="1800" dirty="0"/>
              <a:t> la </a:t>
            </a:r>
            <a:r>
              <a:rPr lang="en-US" sz="1800" dirty="0" err="1"/>
              <a:t>discriminación</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a:t>
            </a:r>
            <a:r>
              <a:rPr lang="en-US" sz="1800" dirty="0" err="1"/>
              <a:t>el</a:t>
            </a:r>
            <a:r>
              <a:rPr lang="en-US" sz="1800" dirty="0"/>
              <a:t> </a:t>
            </a:r>
            <a:r>
              <a:rPr lang="en-US" sz="1800" dirty="0" err="1"/>
              <a:t>embarazo</a:t>
            </a:r>
            <a:r>
              <a:rPr lang="en-US" sz="1800" dirty="0"/>
              <a:t> o la </a:t>
            </a:r>
            <a:r>
              <a:rPr lang="en-US" sz="1800" dirty="0" err="1"/>
              <a:t>situación</a:t>
            </a:r>
            <a:r>
              <a:rPr lang="en-US" sz="1800" dirty="0"/>
              <a:t> parental) </a:t>
            </a:r>
            <a:r>
              <a:rPr lang="en-US" sz="1800" dirty="0" err="1"/>
              <a:t>en</a:t>
            </a:r>
            <a:r>
              <a:rPr lang="en-US" sz="1800" dirty="0"/>
              <a:t> </a:t>
            </a:r>
            <a:r>
              <a:rPr lang="en-US" sz="1800" dirty="0" err="1"/>
              <a:t>los</a:t>
            </a:r>
            <a:r>
              <a:rPr lang="en-US" sz="1800" dirty="0"/>
              <a:t> </a:t>
            </a:r>
            <a:r>
              <a:rPr lang="en-US" sz="1800" dirty="0" err="1"/>
              <a:t>programas</a:t>
            </a:r>
            <a:r>
              <a:rPr lang="en-US" sz="1800" dirty="0"/>
              <a:t> y </a:t>
            </a:r>
            <a:r>
              <a:rPr lang="en-US" sz="1800" dirty="0" err="1"/>
              <a:t>actividades</a:t>
            </a:r>
            <a:r>
              <a:rPr lang="en-US" sz="1800" dirty="0"/>
              <a:t> </a:t>
            </a:r>
            <a:r>
              <a:rPr lang="en-US" sz="1800" dirty="0" err="1"/>
              <a:t>educativos</a:t>
            </a:r>
            <a:r>
              <a:rPr lang="en-US" sz="1800" dirty="0"/>
              <a:t> </a:t>
            </a:r>
            <a:r>
              <a:rPr lang="en-US" sz="1800" dirty="0" err="1"/>
              <a:t>que</a:t>
            </a:r>
            <a:r>
              <a:rPr lang="en-US" sz="1800" dirty="0"/>
              <a:t> </a:t>
            </a:r>
            <a:r>
              <a:rPr lang="en-US" sz="1800" dirty="0" err="1"/>
              <a:t>reciben</a:t>
            </a:r>
            <a:r>
              <a:rPr lang="en-US" sz="1800" dirty="0"/>
              <a:t> </a:t>
            </a:r>
            <a:r>
              <a:rPr lang="en-US" sz="1800" dirty="0" err="1"/>
              <a:t>asistencia</a:t>
            </a:r>
            <a:r>
              <a:rPr lang="en-US" sz="1800" dirty="0"/>
              <a:t> </a:t>
            </a:r>
            <a:r>
              <a:rPr lang="en-US" sz="1800" dirty="0" err="1"/>
              <a:t>financiera</a:t>
            </a:r>
            <a:r>
              <a:rPr lang="en-US" sz="1800" dirty="0"/>
              <a:t> federal. La ley también </a:t>
            </a:r>
            <a:r>
              <a:rPr lang="en-US" sz="1800" dirty="0" err="1"/>
              <a:t>prohíbe</a:t>
            </a:r>
            <a:r>
              <a:rPr lang="en-US" sz="1800" dirty="0"/>
              <a:t> </a:t>
            </a:r>
            <a:r>
              <a:rPr lang="en-US" sz="1800" dirty="0" err="1"/>
              <a:t>que</a:t>
            </a:r>
            <a:r>
              <a:rPr lang="en-US" sz="1800" dirty="0"/>
              <a:t> las personas </a:t>
            </a:r>
            <a:r>
              <a:rPr lang="en-US" sz="1800" dirty="0" err="1"/>
              <a:t>sean</a:t>
            </a:r>
            <a:r>
              <a:rPr lang="en-US" sz="1800" dirty="0"/>
              <a:t> </a:t>
            </a:r>
            <a:r>
              <a:rPr lang="en-US" sz="1800" dirty="0" err="1"/>
              <a:t>excluidas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o </a:t>
            </a:r>
            <a:r>
              <a:rPr lang="en-US" sz="1800" dirty="0" err="1"/>
              <a:t>que</a:t>
            </a:r>
            <a:r>
              <a:rPr lang="en-US" sz="1800" dirty="0"/>
              <a:t> se les </a:t>
            </a:r>
            <a:r>
              <a:rPr lang="en-US" sz="1800" dirty="0" err="1"/>
              <a:t>denieguen</a:t>
            </a:r>
            <a:r>
              <a:rPr lang="en-US" sz="1800" dirty="0"/>
              <a:t> </a:t>
            </a:r>
            <a:r>
              <a:rPr lang="en-US" sz="1800" dirty="0" err="1"/>
              <a:t>beneficios</a:t>
            </a:r>
            <a:r>
              <a:rPr lang="en-US" sz="1800" dirty="0"/>
              <a:t> de </a:t>
            </a:r>
            <a:r>
              <a:rPr lang="en-US" sz="1800" dirty="0" err="1"/>
              <a:t>dichos</a:t>
            </a:r>
            <a:r>
              <a:rPr lang="en-US" sz="1800" dirty="0"/>
              <a:t> </a:t>
            </a:r>
            <a:r>
              <a:rPr lang="en-US" sz="1800" dirty="0" err="1"/>
              <a:t>programas</a:t>
            </a:r>
            <a:r>
              <a:rPr lang="en-US" sz="1800" dirty="0"/>
              <a:t> o </a:t>
            </a:r>
            <a:r>
              <a:rPr lang="en-US" sz="1800" dirty="0" err="1"/>
              <a:t>actividades</a:t>
            </a:r>
            <a:r>
              <a:rPr lang="en-US" sz="1800" dirty="0"/>
              <a:t> </a:t>
            </a:r>
            <a:r>
              <a:rPr lang="en-US" sz="1800" dirty="0" err="1"/>
              <a:t>por</a:t>
            </a:r>
            <a:r>
              <a:rPr lang="en-US" sz="1800" dirty="0"/>
              <a:t> </a:t>
            </a:r>
            <a:r>
              <a:rPr lang="en-US" sz="1800" dirty="0" err="1"/>
              <a:t>motivos</a:t>
            </a:r>
            <a:r>
              <a:rPr lang="en-US" sz="1800" dirty="0"/>
              <a:t> de </a:t>
            </a:r>
            <a:r>
              <a:rPr lang="en-US" sz="1800" dirty="0" err="1"/>
              <a:t>sexo</a:t>
            </a:r>
            <a:r>
              <a:rPr lang="en-US" sz="1800" dirty="0"/>
              <a:t>. Esta </a:t>
            </a:r>
            <a:r>
              <a:rPr lang="en-US" sz="1800" dirty="0" err="1"/>
              <a:t>prohibición</a:t>
            </a:r>
            <a:r>
              <a:rPr lang="en-US" sz="1800" dirty="0"/>
              <a:t> se </a:t>
            </a:r>
            <a:r>
              <a:rPr lang="en-US" sz="1800" dirty="0" err="1"/>
              <a:t>aplica</a:t>
            </a:r>
            <a:r>
              <a:rPr lang="en-US" sz="1800" dirty="0"/>
              <a:t> a </a:t>
            </a:r>
            <a:r>
              <a:rPr lang="en-US" sz="1800" dirty="0" err="1"/>
              <a:t>una</a:t>
            </a:r>
            <a:r>
              <a:rPr lang="en-US" sz="1800" dirty="0"/>
              <a:t> </a:t>
            </a:r>
            <a:r>
              <a:rPr lang="en-US" sz="1800" dirty="0" err="1"/>
              <a:t>amplia</a:t>
            </a:r>
            <a:r>
              <a:rPr lang="en-US" sz="1800" dirty="0"/>
              <a:t> </a:t>
            </a:r>
            <a:r>
              <a:rPr lang="en-US" sz="1800" dirty="0" err="1"/>
              <a:t>gama</a:t>
            </a:r>
            <a:r>
              <a:rPr lang="en-US" sz="1800" dirty="0"/>
              <a:t> de </a:t>
            </a:r>
            <a:r>
              <a:rPr lang="en-US" sz="1800" dirty="0" err="1"/>
              <a:t>escuelas</a:t>
            </a:r>
            <a:r>
              <a:rPr lang="en-US" sz="1800" dirty="0"/>
              <a:t> </a:t>
            </a:r>
            <a:r>
              <a:rPr lang="en-US" sz="1800" dirty="0" err="1"/>
              <a:t>públicas</a:t>
            </a:r>
            <a:r>
              <a:rPr lang="en-US" sz="1800" dirty="0"/>
              <a:t> y </a:t>
            </a:r>
            <a:r>
              <a:rPr lang="en-US" sz="1800" dirty="0" err="1"/>
              <a:t>privadas</a:t>
            </a:r>
            <a:r>
              <a:rPr lang="en-US" sz="1800" dirty="0"/>
              <a:t> </a:t>
            </a:r>
            <a:r>
              <a:rPr lang="en-US" sz="1800" dirty="0" err="1"/>
              <a:t>en</a:t>
            </a:r>
            <a:r>
              <a:rPr lang="en-US" sz="1800" dirty="0"/>
              <a:t> </a:t>
            </a:r>
            <a:r>
              <a:rPr lang="en-US" sz="1800" dirty="0" err="1"/>
              <a:t>los</a:t>
            </a:r>
            <a:r>
              <a:rPr lang="en-US" sz="1800" dirty="0"/>
              <a:t> </a:t>
            </a:r>
            <a:r>
              <a:rPr lang="en-US" sz="1800" dirty="0" err="1"/>
              <a:t>niveles</a:t>
            </a:r>
            <a:r>
              <a:rPr lang="en-US" sz="1800" dirty="0"/>
              <a:t> de kínder-12.° </a:t>
            </a:r>
            <a:r>
              <a:rPr lang="en-US" sz="1800" dirty="0" err="1"/>
              <a:t>grado</a:t>
            </a:r>
            <a:r>
              <a:rPr lang="en-US" sz="1800" dirty="0"/>
              <a:t>, y a </a:t>
            </a:r>
            <a:r>
              <a:rPr lang="en-US" sz="1800" dirty="0" err="1"/>
              <a:t>institutos</a:t>
            </a:r>
            <a:r>
              <a:rPr lang="en-US" sz="1800" dirty="0"/>
              <a:t> de </a:t>
            </a:r>
            <a:r>
              <a:rPr lang="en-US" sz="1800" dirty="0" err="1"/>
              <a:t>estudios</a:t>
            </a:r>
            <a:r>
              <a:rPr lang="en-US" sz="1800" dirty="0"/>
              <a:t> </a:t>
            </a:r>
            <a:r>
              <a:rPr lang="en-US" sz="1800" dirty="0" err="1"/>
              <a:t>superiores</a:t>
            </a:r>
            <a:r>
              <a:rPr lang="en-US" sz="1800" dirty="0"/>
              <a:t> y </a:t>
            </a:r>
            <a:r>
              <a:rPr lang="en-US" sz="1800" dirty="0" err="1"/>
              <a:t>universidades</a:t>
            </a:r>
            <a:r>
              <a:rPr lang="en-US" sz="1800" dirty="0"/>
              <a:t> </a:t>
            </a:r>
            <a:r>
              <a:rPr lang="en-US" sz="1800" dirty="0" err="1"/>
              <a:t>que</a:t>
            </a:r>
            <a:r>
              <a:rPr lang="en-US" sz="1800" dirty="0"/>
              <a:t> </a:t>
            </a:r>
            <a:r>
              <a:rPr lang="en-US" sz="1800" dirty="0" err="1"/>
              <a:t>reciben</a:t>
            </a:r>
            <a:r>
              <a:rPr lang="en-US" sz="1800" dirty="0"/>
              <a:t> </a:t>
            </a:r>
            <a:r>
              <a:rPr lang="en-US" sz="1800" dirty="0" err="1"/>
              <a:t>fondos</a:t>
            </a:r>
            <a:r>
              <a:rPr lang="en-US" sz="1800" dirty="0"/>
              <a:t> federales. Una </a:t>
            </a:r>
            <a:r>
              <a:rPr lang="en-US" sz="1800" dirty="0" err="1"/>
              <a:t>escuela</a:t>
            </a:r>
            <a:r>
              <a:rPr lang="en-US" sz="1800" dirty="0"/>
              <a:t> </a:t>
            </a:r>
            <a:r>
              <a:rPr lang="en-US" sz="1800" dirty="0" err="1"/>
              <a:t>controlada</a:t>
            </a:r>
            <a:r>
              <a:rPr lang="en-US" sz="1800" dirty="0"/>
              <a:t> </a:t>
            </a:r>
            <a:r>
              <a:rPr lang="en-US" sz="1800" dirty="0" err="1"/>
              <a:t>por</a:t>
            </a:r>
            <a:r>
              <a:rPr lang="en-US" sz="1800" dirty="0"/>
              <a:t> </a:t>
            </a:r>
            <a:r>
              <a:rPr lang="en-US" sz="1800" dirty="0" err="1"/>
              <a:t>una</a:t>
            </a:r>
            <a:r>
              <a:rPr lang="en-US" sz="1800" dirty="0"/>
              <a:t> </a:t>
            </a:r>
            <a:r>
              <a:rPr lang="en-US" sz="1800" dirty="0" err="1"/>
              <a:t>organización</a:t>
            </a:r>
            <a:r>
              <a:rPr lang="en-US" sz="1800" dirty="0"/>
              <a:t> religiosa </a:t>
            </a:r>
            <a:r>
              <a:rPr lang="en-US" sz="1800" dirty="0" err="1"/>
              <a:t>está</a:t>
            </a:r>
            <a:r>
              <a:rPr lang="en-US" sz="1800" dirty="0"/>
              <a:t> </a:t>
            </a:r>
            <a:r>
              <a:rPr lang="en-US" sz="1800" dirty="0" err="1"/>
              <a:t>exenta</a:t>
            </a:r>
            <a:r>
              <a:rPr lang="en-US" sz="1800" dirty="0"/>
              <a:t> del </a:t>
            </a:r>
            <a:r>
              <a:rPr lang="en-US" sz="1800" dirty="0" err="1"/>
              <a:t>Título</a:t>
            </a:r>
            <a:r>
              <a:rPr lang="en-US" sz="1800" dirty="0"/>
              <a:t> IX </a:t>
            </a:r>
            <a:r>
              <a:rPr lang="en-US" sz="1800" dirty="0" err="1"/>
              <a:t>cuando</a:t>
            </a:r>
            <a:r>
              <a:rPr lang="en-US" sz="1800" dirty="0"/>
              <a:t> </a:t>
            </a:r>
            <a:r>
              <a:rPr lang="en-US" sz="1800" dirty="0" err="1"/>
              <a:t>los</a:t>
            </a:r>
            <a:r>
              <a:rPr lang="en-US" sz="1800" dirty="0"/>
              <a:t> </a:t>
            </a:r>
            <a:r>
              <a:rPr lang="en-US" sz="1800" dirty="0" err="1"/>
              <a:t>requisitos</a:t>
            </a:r>
            <a:r>
              <a:rPr lang="en-US" sz="1800" dirty="0"/>
              <a:t> de la ley </a:t>
            </a:r>
            <a:r>
              <a:rPr lang="en-US" sz="1800" dirty="0" err="1"/>
              <a:t>entrarían</a:t>
            </a:r>
            <a:r>
              <a:rPr lang="en-US" sz="1800" dirty="0"/>
              <a:t> </a:t>
            </a:r>
            <a:r>
              <a:rPr lang="en-US" sz="1800" dirty="0" err="1"/>
              <a:t>en</a:t>
            </a:r>
            <a:r>
              <a:rPr lang="en-US" sz="1800" dirty="0"/>
              <a:t> </a:t>
            </a:r>
            <a:r>
              <a:rPr lang="en-US" sz="1800" dirty="0" err="1"/>
              <a:t>conflicto</a:t>
            </a:r>
            <a:r>
              <a:rPr lang="en-US" sz="1800" dirty="0"/>
              <a:t> con </a:t>
            </a:r>
            <a:r>
              <a:rPr lang="en-US" sz="1800" dirty="0" err="1"/>
              <a:t>los</a:t>
            </a:r>
            <a:r>
              <a:rPr lang="en-US" sz="1800" dirty="0"/>
              <a:t> </a:t>
            </a:r>
            <a:r>
              <a:rPr lang="en-US" sz="1800" dirty="0" err="1"/>
              <a:t>principios</a:t>
            </a:r>
            <a:r>
              <a:rPr lang="en-US" sz="1800" dirty="0"/>
              <a:t> </a:t>
            </a:r>
            <a:r>
              <a:rPr lang="en-US" sz="1800" dirty="0" err="1"/>
              <a:t>religiosos</a:t>
            </a:r>
            <a:r>
              <a:rPr lang="en-US" sz="1800" dirty="0"/>
              <a:t> de la </a:t>
            </a:r>
            <a:r>
              <a:rPr lang="en-US" sz="1800" dirty="0" err="1"/>
              <a:t>organización</a:t>
            </a:r>
            <a:r>
              <a:rPr lang="en-US" sz="1800" dirty="0"/>
              <a:t>. La ley </a:t>
            </a:r>
            <a:r>
              <a:rPr lang="en-US" sz="1800" dirty="0" err="1"/>
              <a:t>exige</a:t>
            </a:r>
            <a:r>
              <a:rPr lang="en-US" sz="1800" dirty="0"/>
              <a:t> </a:t>
            </a:r>
            <a:r>
              <a:rPr lang="en-US" sz="1800" dirty="0" err="1"/>
              <a:t>que</a:t>
            </a:r>
            <a:r>
              <a:rPr lang="en-US" sz="1800" dirty="0"/>
              <a:t> las </a:t>
            </a:r>
            <a:r>
              <a:rPr lang="en-US" sz="1800" dirty="0" err="1"/>
              <a:t>instituciones</a:t>
            </a:r>
            <a:r>
              <a:rPr lang="en-US" sz="1800" dirty="0"/>
              <a:t> o </a:t>
            </a:r>
            <a:r>
              <a:rPr lang="en-US" sz="1800" dirty="0" err="1"/>
              <a:t>programas</a:t>
            </a:r>
            <a:r>
              <a:rPr lang="en-US" sz="1800" dirty="0"/>
              <a:t> </a:t>
            </a:r>
            <a:r>
              <a:rPr lang="en-US" sz="1800" dirty="0" err="1"/>
              <a:t>educativos</a:t>
            </a:r>
            <a:r>
              <a:rPr lang="en-US" sz="1800" dirty="0"/>
              <a:t> </a:t>
            </a:r>
            <a:r>
              <a:rPr lang="en-US" sz="1800" dirty="0" err="1"/>
              <a:t>financiados</a:t>
            </a:r>
            <a:r>
              <a:rPr lang="en-US" sz="1800" dirty="0"/>
              <a:t> con </a:t>
            </a:r>
            <a:r>
              <a:rPr lang="en-US" sz="1800" dirty="0" err="1"/>
              <a:t>fondos</a:t>
            </a:r>
            <a:r>
              <a:rPr lang="en-US" sz="1800" dirty="0"/>
              <a:t> federales </a:t>
            </a:r>
            <a:r>
              <a:rPr lang="en-US" sz="1800" dirty="0" err="1"/>
              <a:t>difundan</a:t>
            </a:r>
            <a:r>
              <a:rPr lang="en-US" sz="1800" dirty="0"/>
              <a:t> </a:t>
            </a:r>
            <a:r>
              <a:rPr lang="en-US" sz="1800" dirty="0" err="1"/>
              <a:t>ampliamente</a:t>
            </a:r>
            <a:r>
              <a:rPr lang="en-US" sz="1800" dirty="0"/>
              <a:t> la </a:t>
            </a:r>
            <a:r>
              <a:rPr lang="en-US" sz="1800" dirty="0" err="1"/>
              <a:t>información</a:t>
            </a:r>
            <a:r>
              <a:rPr lang="en-US" sz="1800" dirty="0"/>
              <a:t> del </a:t>
            </a:r>
            <a:r>
              <a:rPr lang="en-US" sz="1800" dirty="0" err="1"/>
              <a:t>Título</a:t>
            </a:r>
            <a:r>
              <a:rPr lang="en-US" sz="1800" dirty="0"/>
              <a:t> IX, </a:t>
            </a:r>
            <a:r>
              <a:rPr lang="en-US" sz="1800" dirty="0" err="1"/>
              <a:t>incluyendo</a:t>
            </a:r>
            <a:r>
              <a:rPr lang="en-US" sz="1800" dirty="0"/>
              <a:t> </a:t>
            </a:r>
            <a:r>
              <a:rPr lang="en-US" sz="1800" dirty="0" err="1"/>
              <a:t>el</a:t>
            </a:r>
            <a:r>
              <a:rPr lang="en-US" sz="1800" dirty="0"/>
              <a:t> </a:t>
            </a:r>
            <a:r>
              <a:rPr lang="en-US" sz="1800" dirty="0" err="1"/>
              <a:t>nombre</a:t>
            </a:r>
            <a:r>
              <a:rPr lang="en-US" sz="1800" dirty="0"/>
              <a:t>, la </a:t>
            </a:r>
            <a:r>
              <a:rPr lang="en-US" sz="1800" dirty="0" err="1"/>
              <a:t>dirección</a:t>
            </a:r>
            <a:r>
              <a:rPr lang="en-US" sz="1800" dirty="0"/>
              <a:t> y </a:t>
            </a:r>
            <a:r>
              <a:rPr lang="en-US" sz="1800" dirty="0" err="1"/>
              <a:t>el</a:t>
            </a:r>
            <a:r>
              <a:rPr lang="en-US" sz="1800" dirty="0"/>
              <a:t> </a:t>
            </a:r>
            <a:r>
              <a:rPr lang="en-US" sz="1800" dirty="0" err="1"/>
              <a:t>número</a:t>
            </a:r>
            <a:r>
              <a:rPr lang="en-US" sz="1800" dirty="0"/>
              <a:t> de </a:t>
            </a:r>
            <a:r>
              <a:rPr lang="en-US" sz="1800" dirty="0" err="1"/>
              <a:t>teléfono</a:t>
            </a:r>
            <a:r>
              <a:rPr lang="en-US" sz="1800" dirty="0"/>
              <a:t> (u </a:t>
            </a:r>
            <a:r>
              <a:rPr lang="en-US" sz="1800" dirty="0" err="1"/>
              <a:t>otra</a:t>
            </a:r>
            <a:r>
              <a:rPr lang="en-US" sz="1800" dirty="0"/>
              <a:t> </a:t>
            </a:r>
            <a:r>
              <a:rPr lang="en-US" sz="1800" dirty="0" err="1"/>
              <a:t>información</a:t>
            </a:r>
            <a:r>
              <a:rPr lang="en-US" sz="1800" dirty="0"/>
              <a:t> de </a:t>
            </a:r>
            <a:r>
              <a:rPr lang="en-US" sz="1800" dirty="0" err="1"/>
              <a:t>contacto</a:t>
            </a:r>
            <a:r>
              <a:rPr lang="en-US" sz="1800" dirty="0"/>
              <a:t>) del </a:t>
            </a:r>
            <a:r>
              <a:rPr lang="en-US" sz="1800" dirty="0" err="1"/>
              <a:t>coordinador</a:t>
            </a:r>
            <a:r>
              <a:rPr lang="en-US" sz="1800" dirty="0"/>
              <a:t> </a:t>
            </a:r>
            <a:r>
              <a:rPr lang="en-US" sz="1800" dirty="0" err="1"/>
              <a:t>designado</a:t>
            </a:r>
            <a:r>
              <a:rPr lang="en-US" sz="1800" dirty="0"/>
              <a:t> del </a:t>
            </a:r>
            <a:r>
              <a:rPr lang="en-US" sz="1800" dirty="0" err="1"/>
              <a:t>Título</a:t>
            </a:r>
            <a:r>
              <a:rPr lang="en-US" sz="1800" dirty="0"/>
              <a:t> IX. </a:t>
            </a:r>
          </a:p>
        </p:txBody>
      </p:sp>
      <p:pic>
        <p:nvPicPr>
          <p:cNvPr id="6" name="Picture 5">
            <a:extLst>
              <a:ext uri="{FF2B5EF4-FFF2-40B4-BE49-F238E27FC236}">
                <a16:creationId xmlns:a16="http://schemas.microsoft.com/office/drawing/2014/main" id="{95823AA8-898E-1C55-4114-E0825731788D}"/>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2858198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marL="152400" lvl="0" indent="0">
              <a:lnSpc>
                <a:spcPct val="100000"/>
              </a:lnSpc>
              <a:spcBef>
                <a:spcPts val="600"/>
              </a:spcBef>
              <a:buSzPct val="100000"/>
              <a:buNone/>
            </a:pPr>
            <a:r>
              <a:rPr lang="es-ES" sz="1800" dirty="0"/>
              <a:t>Un testamento simple a menudo deja</a:t>
            </a:r>
            <a:r>
              <a:rPr lang="es-ES" sz="1800" b="1" dirty="0"/>
              <a:t> todos </a:t>
            </a:r>
            <a:r>
              <a:rPr lang="es-ES" sz="1800" dirty="0"/>
              <a:t>los bienes, incluida la propiedad inmueble:</a:t>
            </a:r>
          </a:p>
          <a:p>
            <a:pPr lvl="0">
              <a:lnSpc>
                <a:spcPct val="100000"/>
              </a:lnSpc>
              <a:spcBef>
                <a:spcPts val="600"/>
              </a:spcBef>
              <a:buSzPct val="100000"/>
              <a:buFont typeface="Arial" panose="020B0604020202020204" pitchFamily="34" charset="0"/>
              <a:buChar char="•"/>
            </a:pPr>
            <a:r>
              <a:rPr lang="es-ES" sz="1800" dirty="0"/>
              <a:t>Primero, al cónyuge.</a:t>
            </a:r>
          </a:p>
          <a:p>
            <a:pPr lvl="0">
              <a:lnSpc>
                <a:spcPct val="100000"/>
              </a:lnSpc>
              <a:spcBef>
                <a:spcPts val="600"/>
              </a:spcBef>
              <a:buSzPct val="100000"/>
              <a:buFont typeface="Arial" panose="020B0604020202020204" pitchFamily="34" charset="0"/>
              <a:buChar char="•"/>
            </a:pPr>
            <a:r>
              <a:rPr lang="es-ES" sz="1800" dirty="0"/>
              <a:t>Segundo, si el cónyuge ha fallecido, en partes iguales a los hijos.</a:t>
            </a:r>
          </a:p>
          <a:p>
            <a:pPr lvl="0">
              <a:lnSpc>
                <a:spcPct val="100000"/>
              </a:lnSpc>
              <a:spcBef>
                <a:spcPts val="600"/>
              </a:spcBef>
              <a:buSzPct val="100000"/>
              <a:buFont typeface="Arial" panose="020B0604020202020204" pitchFamily="34" charset="0"/>
              <a:buChar char="•"/>
            </a:pPr>
            <a:r>
              <a:rPr lang="es-ES" sz="1800" dirty="0"/>
              <a:t>Si los hijos heredan bajo este tipo de testamento simple, poseen un interés indiviso en la propiedad.</a:t>
            </a:r>
          </a:p>
          <a:p>
            <a:pPr lvl="0">
              <a:lnSpc>
                <a:spcPct val="100000"/>
              </a:lnSpc>
              <a:spcBef>
                <a:spcPts val="600"/>
              </a:spcBef>
              <a:buSzPct val="100000"/>
              <a:buFont typeface="Arial" panose="020B0604020202020204" pitchFamily="34" charset="0"/>
              <a:buChar char="•"/>
            </a:pPr>
            <a:r>
              <a:rPr lang="es-ES" sz="1800" dirty="0"/>
              <a:t>A diferencia de la propiedad de herederos (</a:t>
            </a:r>
            <a:r>
              <a:rPr lang="es-ES" sz="1800" dirty="0" err="1"/>
              <a:t>heirs</a:t>
            </a:r>
            <a:r>
              <a:rPr lang="es-ES" sz="1800" dirty="0"/>
              <a:t>’ </a:t>
            </a:r>
            <a:r>
              <a:rPr lang="es-ES" sz="1800" dirty="0" err="1"/>
              <a:t>property</a:t>
            </a:r>
            <a:r>
              <a:rPr lang="es-ES" sz="1800" dirty="0"/>
              <a:t>), la propiedad está titulada a su nombre.</a:t>
            </a:r>
          </a:p>
          <a:p>
            <a:pPr lvl="0">
              <a:lnSpc>
                <a:spcPct val="100000"/>
              </a:lnSpc>
              <a:spcBef>
                <a:spcPts val="600"/>
              </a:spcBef>
              <a:buSzPct val="100000"/>
              <a:buFont typeface="Arial" panose="020B0604020202020204" pitchFamily="34" charset="0"/>
              <a:buChar char="•"/>
            </a:pPr>
            <a:r>
              <a:rPr lang="es-ES" sz="1800" dirty="0"/>
              <a:t>Al igual que en la propiedad de herederos, no pueden usarla sin el consentimiento unánime de todos los hermanos involucrados.</a:t>
            </a:r>
            <a:endParaRPr lang="es-MX" sz="1800" noProof="0" dirty="0"/>
          </a:p>
        </p:txBody>
      </p:sp>
      <p:sp>
        <p:nvSpPr>
          <p:cNvPr id="484" name="Google Shape;484;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Testamento simple: cómo puede generar problemas parecidos a la propiedad de herederos</a:t>
            </a:r>
            <a:endParaRPr lang="es-MX" noProof="0" dirty="0"/>
          </a:p>
        </p:txBody>
      </p:sp>
      <p:sp>
        <p:nvSpPr>
          <p:cNvPr id="485" name="Google Shape;485;g2b4b2cfcd4e_0_4"/>
          <p:cNvSpPr>
            <a:spLocks noGrp="1"/>
          </p:cNvSpPr>
          <p:nvPr>
            <p:ph type="pic" idx="2"/>
          </p:nvPr>
        </p:nvSpPr>
        <p:spPr>
          <a:xfrm>
            <a:off x="7277100" y="431800"/>
            <a:ext cx="1590000" cy="1120800"/>
          </a:xfrm>
          <a:prstGeom prst="rect">
            <a:avLst/>
          </a:prstGeom>
          <a:noFill/>
          <a:ln>
            <a:noFill/>
          </a:ln>
        </p:spPr>
        <p:txBody>
          <a:bodyPr/>
          <a:lstStyle/>
          <a:p>
            <a:endParaRPr lang="es-MX" noProof="0" dirty="0"/>
          </a:p>
        </p:txBody>
      </p:sp>
      <p:pic>
        <p:nvPicPr>
          <p:cNvPr id="486" name="Google Shape;486;g2b4b2cfcd4e_0_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2" name="Google Shape;492;p25"/>
          <p:cNvSpPr txBox="1">
            <a:spLocks noGrp="1"/>
          </p:cNvSpPr>
          <p:nvPr>
            <p:ph type="title"/>
          </p:nvPr>
        </p:nvSpPr>
        <p:spPr>
          <a:xfrm>
            <a:off x="131226" y="223440"/>
            <a:ext cx="7800199" cy="634932"/>
          </a:xfrm>
          <a:prstGeom prst="rect">
            <a:avLst/>
          </a:prstGeom>
          <a:noFill/>
          <a:ln>
            <a:noFill/>
          </a:ln>
        </p:spPr>
        <p:txBody>
          <a:bodyPr spcFirstLastPara="1" wrap="square" lIns="91425" tIns="91425" rIns="91425" bIns="91425" anchor="ctr" anchorCtr="0">
            <a:noAutofit/>
          </a:bodyPr>
          <a:lstStyle/>
          <a:p>
            <a:pPr lvl="0"/>
            <a:r>
              <a:rPr lang="es-ES" sz="2400" dirty="0"/>
              <a:t>Consejos para evitar la creación de propiedad herederos en un Testamento</a:t>
            </a:r>
            <a:endParaRPr lang="es-MX" sz="2400" noProof="0" dirty="0"/>
          </a:p>
        </p:txBody>
      </p:sp>
      <p:sp>
        <p:nvSpPr>
          <p:cNvPr id="491" name="Google Shape;491;p25"/>
          <p:cNvSpPr txBox="1">
            <a:spLocks noGrp="1"/>
          </p:cNvSpPr>
          <p:nvPr>
            <p:ph type="subTitle" idx="1"/>
          </p:nvPr>
        </p:nvSpPr>
        <p:spPr>
          <a:xfrm flipH="1">
            <a:off x="131227" y="1140558"/>
            <a:ext cx="9012773" cy="3373841"/>
          </a:xfrm>
          <a:prstGeom prst="rect">
            <a:avLst/>
          </a:prstGeom>
          <a:noFill/>
          <a:ln>
            <a:noFill/>
          </a:ln>
        </p:spPr>
        <p:txBody>
          <a:bodyPr spcFirstLastPara="1" wrap="square" lIns="91425" tIns="91425" rIns="91425" bIns="91425" anchor="t" anchorCtr="0">
            <a:noAutofit/>
          </a:bodyPr>
          <a:lstStyle/>
          <a:p>
            <a:pPr marL="171450" lvl="0" indent="-95250">
              <a:spcBef>
                <a:spcPts val="600"/>
              </a:spcBef>
              <a:buNone/>
            </a:pPr>
            <a:r>
              <a:rPr lang="es-ES" sz="1600" dirty="0">
                <a:solidFill>
                  <a:schemeClr val="tx1">
                    <a:lumMod val="50000"/>
                  </a:schemeClr>
                </a:solidFill>
              </a:rPr>
              <a:t>Pon por escrito cómo se dividirá la tierra entre el cónyuge y los hijos en caso de que hereden.</a:t>
            </a:r>
          </a:p>
          <a:p>
            <a:pPr marL="171450" lvl="0" indent="-95250">
              <a:spcBef>
                <a:spcPts val="600"/>
              </a:spcBef>
              <a:buNone/>
            </a:pPr>
            <a:r>
              <a:rPr lang="es-ES" sz="1600" b="1" dirty="0">
                <a:solidFill>
                  <a:schemeClr val="tx1">
                    <a:lumMod val="50000"/>
                  </a:schemeClr>
                </a:solidFill>
              </a:rPr>
              <a:t>Formas comunes de dividir la propiedad:</a:t>
            </a:r>
          </a:p>
          <a:p>
            <a:pPr marL="171450" lvl="0" indent="-95250">
              <a:spcBef>
                <a:spcPts val="600"/>
              </a:spcBef>
              <a:buNone/>
            </a:pPr>
            <a:r>
              <a:rPr lang="es-ES" sz="1600" dirty="0">
                <a:solidFill>
                  <a:schemeClr val="tx1">
                    <a:lumMod val="50000"/>
                  </a:schemeClr>
                </a:solidFill>
              </a:rPr>
              <a:t>• 	División física: separar la tierra en parcelas individuales para cada persona, utilizando descripciones legales válidas.</a:t>
            </a:r>
          </a:p>
          <a:p>
            <a:pPr marL="171450" lvl="0" indent="-95250">
              <a:spcBef>
                <a:spcPts val="600"/>
              </a:spcBef>
              <a:buNone/>
            </a:pPr>
            <a:r>
              <a:rPr lang="es-ES" sz="1600" dirty="0">
                <a:solidFill>
                  <a:schemeClr val="tx1">
                    <a:lumMod val="50000"/>
                  </a:schemeClr>
                </a:solidFill>
              </a:rPr>
              <a:t>• 	División financiera: asignar el valor de las parcelas de manera equitativa mediante un proceso especificado en el testamento.</a:t>
            </a:r>
          </a:p>
          <a:p>
            <a:pPr marL="171450" lvl="0" indent="-95250">
              <a:spcBef>
                <a:spcPts val="600"/>
              </a:spcBef>
              <a:buNone/>
            </a:pPr>
            <a:r>
              <a:rPr lang="es-ES" sz="1600" b="1" dirty="0">
                <a:solidFill>
                  <a:schemeClr val="tx1">
                    <a:lumMod val="50000"/>
                  </a:schemeClr>
                </a:solidFill>
              </a:rPr>
              <a:t>Pide a tus abogados que te asesoren sobre:</a:t>
            </a:r>
          </a:p>
          <a:p>
            <a:pPr marL="171450" lvl="0" indent="-95250">
              <a:spcBef>
                <a:spcPts val="600"/>
              </a:spcBef>
              <a:buNone/>
            </a:pPr>
            <a:r>
              <a:rPr lang="es-ES" sz="1600" dirty="0">
                <a:solidFill>
                  <a:schemeClr val="tx1">
                    <a:lumMod val="50000"/>
                  </a:schemeClr>
                </a:solidFill>
              </a:rPr>
              <a:t>• 	Cómo asegurar el pago de deudas e impuestos, de modo que la división de la propiedad no se vea afectada por reclamaciones de acreedores o pagos fiscales requeridos.</a:t>
            </a:r>
          </a:p>
          <a:p>
            <a:pPr marL="171450" lvl="0" indent="-95250">
              <a:spcBef>
                <a:spcPts val="600"/>
              </a:spcBef>
              <a:buNone/>
            </a:pPr>
            <a:r>
              <a:rPr lang="es-ES" sz="1600" dirty="0">
                <a:solidFill>
                  <a:schemeClr val="tx1">
                    <a:lumMod val="50000"/>
                  </a:schemeClr>
                </a:solidFill>
              </a:rPr>
              <a:t>• 	Qué se necesita para establecer un proceso temporal de administración de la granja, rancho o bosque, a fin de evitar interrupciones en la operación del negocio.</a:t>
            </a:r>
            <a:endParaRPr lang="es-MX" sz="1600" noProof="0" dirty="0">
              <a:solidFill>
                <a:schemeClr val="tx1">
                  <a:lumMod val="50000"/>
                </a:schemeClr>
              </a:solidFill>
            </a:endParaRPr>
          </a:p>
        </p:txBody>
      </p:sp>
      <p:pic>
        <p:nvPicPr>
          <p:cNvPr id="494" name="Google Shape;494;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2218" y="1"/>
            <a:ext cx="1341782" cy="9745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B79362-E14F-C72B-1317-68F6E4260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690" y="0"/>
            <a:ext cx="7722619" cy="5143500"/>
          </a:xfrm>
          <a:prstGeom prst="rect">
            <a:avLst/>
          </a:prstGeom>
        </p:spPr>
      </p:pic>
      <p:sp>
        <p:nvSpPr>
          <p:cNvPr id="4" name="Rectangle 3">
            <a:extLst>
              <a:ext uri="{FF2B5EF4-FFF2-40B4-BE49-F238E27FC236}">
                <a16:creationId xmlns:a16="http://schemas.microsoft.com/office/drawing/2014/main" id="{416EF2EC-F36E-A8C4-8112-73EF68A8F305}"/>
              </a:ext>
              <a:ext uri="{C183D7F6-B498-43B3-948B-1728B52AA6E4}">
                <adec:decorative xmlns:adec="http://schemas.microsoft.com/office/drawing/2017/decorative" val="1"/>
              </a:ext>
            </a:extLst>
          </p:cNvPr>
          <p:cNvSpPr/>
          <p:nvPr/>
        </p:nvSpPr>
        <p:spPr>
          <a:xfrm>
            <a:off x="0" y="1338146"/>
            <a:ext cx="9144000" cy="240866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noProof="0" dirty="0"/>
          </a:p>
        </p:txBody>
      </p:sp>
      <p:sp>
        <p:nvSpPr>
          <p:cNvPr id="2" name="Title 1">
            <a:extLst>
              <a:ext uri="{FF2B5EF4-FFF2-40B4-BE49-F238E27FC236}">
                <a16:creationId xmlns:a16="http://schemas.microsoft.com/office/drawing/2014/main" id="{1A0405C6-2440-B46A-5971-6D984D0354E8}"/>
              </a:ext>
            </a:extLst>
          </p:cNvPr>
          <p:cNvSpPr>
            <a:spLocks noGrp="1"/>
          </p:cNvSpPr>
          <p:nvPr>
            <p:ph type="title"/>
          </p:nvPr>
        </p:nvSpPr>
        <p:spPr>
          <a:xfrm>
            <a:off x="311700" y="1702154"/>
            <a:ext cx="8520600" cy="572700"/>
          </a:xfrm>
        </p:spPr>
        <p:txBody>
          <a:bodyPr/>
          <a:lstStyle/>
          <a:p>
            <a:pPr algn="ctr"/>
            <a:r>
              <a:rPr lang="es-ES" sz="4000" dirty="0">
                <a:solidFill>
                  <a:schemeClr val="bg1"/>
                </a:solidFill>
              </a:rPr>
              <a:t>Otras estrategias de planificación para evitar la creación de propiedad de herederos</a:t>
            </a:r>
            <a:endParaRPr lang="es-MX" sz="4000" noProof="0" dirty="0">
              <a:solidFill>
                <a:schemeClr val="bg1"/>
              </a:solidFill>
            </a:endParaRPr>
          </a:p>
        </p:txBody>
      </p:sp>
    </p:spTree>
    <p:extLst>
      <p:ext uri="{BB962C8B-B14F-4D97-AF65-F5344CB8AC3E}">
        <p14:creationId xmlns:p14="http://schemas.microsoft.com/office/powerpoint/2010/main" val="218898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ctrTitle"/>
          </p:nvPr>
        </p:nvSpPr>
        <p:spPr>
          <a:xfrm>
            <a:off x="151566" y="477575"/>
            <a:ext cx="7933961" cy="596767"/>
          </a:xfrm>
          <a:prstGeom prst="rect">
            <a:avLst/>
          </a:prstGeom>
          <a:noFill/>
          <a:ln>
            <a:noFill/>
          </a:ln>
        </p:spPr>
        <p:txBody>
          <a:bodyPr spcFirstLastPara="1" wrap="square" lIns="91425" tIns="91425" rIns="91425" bIns="91425" anchor="b" anchorCtr="0">
            <a:noAutofit/>
          </a:bodyPr>
          <a:lstStyle/>
          <a:p>
            <a:pPr lvl="0"/>
            <a:r>
              <a:rPr lang="es-MX" dirty="0">
                <a:solidFill>
                  <a:schemeClr val="lt1"/>
                </a:solidFill>
              </a:rPr>
              <a:t>Transferencia de título por medio de una escritura</a:t>
            </a:r>
            <a:endParaRPr lang="es-MX" noProof="0" dirty="0">
              <a:solidFill>
                <a:schemeClr val="lt1"/>
              </a:solidFill>
            </a:endParaRPr>
          </a:p>
        </p:txBody>
      </p:sp>
      <p:sp>
        <p:nvSpPr>
          <p:cNvPr id="505" name="Google Shape;505;p32"/>
          <p:cNvSpPr txBox="1">
            <a:spLocks noGrp="1"/>
          </p:cNvSpPr>
          <p:nvPr>
            <p:ph type="body" idx="1"/>
          </p:nvPr>
        </p:nvSpPr>
        <p:spPr>
          <a:xfrm>
            <a:off x="151566" y="788001"/>
            <a:ext cx="6716373" cy="3174102"/>
          </a:xfrm>
          <a:prstGeom prst="rect">
            <a:avLst/>
          </a:prstGeom>
          <a:noFill/>
          <a:ln>
            <a:noFill/>
          </a:ln>
        </p:spPr>
        <p:txBody>
          <a:bodyPr spcFirstLastPara="1" wrap="square" lIns="91425" tIns="91425" rIns="91425" bIns="91425" anchor="t" anchorCtr="0">
            <a:noAutofit/>
          </a:bodyPr>
          <a:lstStyle/>
          <a:p>
            <a:pPr marL="628650" lvl="1" indent="-95250">
              <a:lnSpc>
                <a:spcPct val="100000"/>
              </a:lnSpc>
              <a:spcBef>
                <a:spcPts val="2200"/>
              </a:spcBef>
              <a:buClr>
                <a:schemeClr val="dk2"/>
              </a:buClr>
              <a:buNone/>
            </a:pPr>
            <a:r>
              <a:rPr lang="es-ES" sz="1400" dirty="0">
                <a:solidFill>
                  <a:schemeClr val="dk2"/>
                </a:solidFill>
              </a:rPr>
              <a:t>La propiedad inmueble puede transferirse mediante una escritura en lugar de un testamento.</a:t>
            </a:r>
          </a:p>
          <a:p>
            <a:pPr marL="628650" lvl="1" indent="-95250">
              <a:lnSpc>
                <a:spcPct val="100000"/>
              </a:lnSpc>
              <a:spcBef>
                <a:spcPts val="2200"/>
              </a:spcBef>
              <a:buClr>
                <a:schemeClr val="dk2"/>
              </a:buClr>
              <a:buNone/>
            </a:pPr>
            <a:r>
              <a:rPr lang="es-ES" sz="1400" dirty="0">
                <a:solidFill>
                  <a:schemeClr val="dk2"/>
                </a:solidFill>
              </a:rPr>
              <a:t>Una escritura inscrita en el registro tiene prioridad sobre un testamento que disponga de la misma propiedad.</a:t>
            </a:r>
          </a:p>
          <a:p>
            <a:pPr marL="628650" lvl="1" indent="-95250">
              <a:lnSpc>
                <a:spcPct val="100000"/>
              </a:lnSpc>
              <a:spcBef>
                <a:spcPts val="2200"/>
              </a:spcBef>
              <a:buClr>
                <a:schemeClr val="dk2"/>
              </a:buClr>
              <a:buNone/>
            </a:pPr>
            <a:r>
              <a:rPr lang="es-ES" sz="1400" dirty="0">
                <a:solidFill>
                  <a:schemeClr val="dk2"/>
                </a:solidFill>
              </a:rPr>
              <a:t>Las escrituras deben ser preparadas por un abogado con licencia.</a:t>
            </a:r>
          </a:p>
          <a:p>
            <a:pPr marL="628650" lvl="1" indent="-95250">
              <a:lnSpc>
                <a:spcPct val="100000"/>
              </a:lnSpc>
              <a:spcBef>
                <a:spcPts val="2200"/>
              </a:spcBef>
              <a:buClr>
                <a:schemeClr val="dk2"/>
              </a:buClr>
              <a:buNone/>
            </a:pPr>
            <a:r>
              <a:rPr lang="es-ES" sz="1400" dirty="0">
                <a:solidFill>
                  <a:schemeClr val="dk2"/>
                </a:solidFill>
              </a:rPr>
              <a:t>Opciones para transferir la propiedad incluyen:</a:t>
            </a:r>
          </a:p>
          <a:p>
            <a:pPr marL="628650" lvl="1" indent="-95250">
              <a:lnSpc>
                <a:spcPct val="100000"/>
              </a:lnSpc>
              <a:spcBef>
                <a:spcPts val="2200"/>
              </a:spcBef>
              <a:buClr>
                <a:schemeClr val="dk2"/>
              </a:buClr>
              <a:buNone/>
            </a:pPr>
            <a:r>
              <a:rPr lang="es-ES" sz="1400" dirty="0">
                <a:solidFill>
                  <a:schemeClr val="dk2"/>
                </a:solidFill>
              </a:rPr>
              <a:t>• 	Transferir la propiedad inmueble antes de la muerte</a:t>
            </a:r>
          </a:p>
          <a:p>
            <a:pPr marL="628650" lvl="1" indent="-95250">
              <a:lnSpc>
                <a:spcPct val="100000"/>
              </a:lnSpc>
              <a:spcBef>
                <a:spcPts val="2200"/>
              </a:spcBef>
              <a:buClr>
                <a:schemeClr val="dk2"/>
              </a:buClr>
              <a:buNone/>
            </a:pPr>
            <a:r>
              <a:rPr lang="es-ES" sz="1400" dirty="0">
                <a:solidFill>
                  <a:schemeClr val="dk2"/>
                </a:solidFill>
              </a:rPr>
              <a:t>• 	Reservar o conceder un usufructo vitalicio </a:t>
            </a:r>
            <a:r>
              <a:rPr lang="es-ES" sz="1400" b="1" i="1" dirty="0">
                <a:solidFill>
                  <a:schemeClr val="dk2"/>
                </a:solidFill>
              </a:rPr>
              <a:t>(</a:t>
            </a:r>
            <a:r>
              <a:rPr lang="es-ES" sz="1400" b="1" i="1" dirty="0" err="1">
                <a:solidFill>
                  <a:schemeClr val="dk2"/>
                </a:solidFill>
              </a:rPr>
              <a:t>life</a:t>
            </a:r>
            <a:r>
              <a:rPr lang="es-ES" sz="1400" b="1" i="1" dirty="0">
                <a:solidFill>
                  <a:schemeClr val="dk2"/>
                </a:solidFill>
              </a:rPr>
              <a:t> estate)</a:t>
            </a:r>
          </a:p>
          <a:p>
            <a:pPr marL="628650" lvl="1" indent="-95250">
              <a:lnSpc>
                <a:spcPct val="100000"/>
              </a:lnSpc>
              <a:spcBef>
                <a:spcPts val="2200"/>
              </a:spcBef>
              <a:buClr>
                <a:schemeClr val="dk2"/>
              </a:buClr>
              <a:buNone/>
            </a:pPr>
            <a:r>
              <a:rPr lang="es-ES" sz="1400" dirty="0">
                <a:solidFill>
                  <a:schemeClr val="dk2"/>
                </a:solidFill>
              </a:rPr>
              <a:t>• 	Transferir el título mediante una escritura de transferencia por causa de muerte (en algunos estados)</a:t>
            </a:r>
            <a:endParaRPr lang="es-MX" sz="1400" noProof="0" dirty="0">
              <a:solidFill>
                <a:schemeClr val="dk2"/>
              </a:solidFill>
            </a:endParaRPr>
          </a:p>
          <a:p>
            <a:pPr marL="171450" lvl="0" indent="-95250" algn="l" rtl="0">
              <a:lnSpc>
                <a:spcPct val="100000"/>
              </a:lnSpc>
              <a:spcBef>
                <a:spcPts val="600"/>
              </a:spcBef>
              <a:spcAft>
                <a:spcPts val="0"/>
              </a:spcAft>
              <a:buClr>
                <a:schemeClr val="dk2"/>
              </a:buClr>
              <a:buSzPts val="1200"/>
              <a:buFont typeface="Arial"/>
              <a:buNone/>
            </a:pPr>
            <a:endParaRPr lang="es-MX" sz="1600" noProof="0" dirty="0">
              <a:solidFill>
                <a:schemeClr val="dk2"/>
              </a:solidFill>
            </a:endParaRPr>
          </a:p>
          <a:p>
            <a:pPr marL="171450" lvl="0" indent="-95250" algn="l" rtl="0">
              <a:lnSpc>
                <a:spcPct val="115000"/>
              </a:lnSpc>
              <a:spcBef>
                <a:spcPts val="600"/>
              </a:spcBef>
              <a:spcAft>
                <a:spcPts val="600"/>
              </a:spcAft>
              <a:buSzPts val="1200"/>
              <a:buFont typeface="Arial"/>
              <a:buNone/>
            </a:pPr>
            <a:endParaRPr lang="es-MX" noProof="0" dirty="0">
              <a:solidFill>
                <a:schemeClr val="dk2"/>
              </a:solidFill>
            </a:endParaRPr>
          </a:p>
        </p:txBody>
      </p:sp>
      <p:pic>
        <p:nvPicPr>
          <p:cNvPr id="506" name="Google Shape;506;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80916" y="2254822"/>
            <a:ext cx="2591634"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7">
            <a:extLst>
              <a:ext uri="{C183D7F6-B498-43B3-948B-1728B52AA6E4}">
                <adec:decorative xmlns:adec="http://schemas.microsoft.com/office/drawing/2017/decorative" val="1"/>
              </a:ext>
            </a:extLst>
          </p:cNvPr>
          <p:cNvPicPr preferRelativeResize="0"/>
          <p:nvPr/>
        </p:nvPicPr>
        <p:blipFill rotWithShape="1">
          <a:blip r:embed="rId3">
            <a:alphaModFix/>
          </a:blip>
          <a:srcRect t="20027" b="20026"/>
          <a:stretch/>
        </p:blipFill>
        <p:spPr>
          <a:xfrm>
            <a:off x="7076661" y="143219"/>
            <a:ext cx="1861614" cy="1406344"/>
          </a:xfrm>
          <a:prstGeom prst="rect">
            <a:avLst/>
          </a:prstGeom>
          <a:noFill/>
          <a:ln>
            <a:noFill/>
          </a:ln>
        </p:spPr>
      </p:pic>
      <p:sp>
        <p:nvSpPr>
          <p:cNvPr id="512" name="Google Shape;512;p27"/>
          <p:cNvSpPr txBox="1">
            <a:spLocks noGrp="1"/>
          </p:cNvSpPr>
          <p:nvPr>
            <p:ph type="ctrTitle"/>
          </p:nvPr>
        </p:nvSpPr>
        <p:spPr>
          <a:xfrm>
            <a:off x="205725" y="261523"/>
            <a:ext cx="6870936" cy="1169735"/>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Conceder un derecho de uso y goce de por vida al cónyuge o a un hijo</a:t>
            </a:r>
            <a:endParaRPr lang="es-MX" noProof="0" dirty="0">
              <a:solidFill>
                <a:schemeClr val="lt1"/>
              </a:solidFill>
            </a:endParaRPr>
          </a:p>
        </p:txBody>
      </p:sp>
      <p:sp>
        <p:nvSpPr>
          <p:cNvPr id="513" name="Google Shape;513;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lvl="0">
              <a:buClr>
                <a:schemeClr val="dk1"/>
              </a:buClr>
              <a:buSzPts val="1200"/>
            </a:pPr>
            <a:r>
              <a:rPr lang="es-MX" sz="1600" b="0" i="0" u="none" strike="noStrike" cap="none" noProof="0" dirty="0">
                <a:solidFill>
                  <a:schemeClr val="dk2"/>
                </a:solidFill>
                <a:latin typeface="Catamaran Light"/>
                <a:ea typeface="Catamaran Light"/>
                <a:cs typeface="Catamaran Light"/>
                <a:sym typeface="Catamaran Light"/>
              </a:rPr>
              <a:t> </a:t>
            </a:r>
            <a:r>
              <a:rPr lang="es-ES" sz="1600" dirty="0">
                <a:solidFill>
                  <a:schemeClr val="dk2"/>
                </a:solidFill>
                <a:latin typeface="Catamaran Light"/>
                <a:ea typeface="Catamaran Light"/>
                <a:cs typeface="Catamaran Light"/>
                <a:sym typeface="Catamaran Light"/>
              </a:rPr>
              <a:t>A veces, un cónyuge o padre puede preferir dejar la propiedad inmueble como un usufructo vitalicio a un cónyuge o a un hijo en caso de circunstancias que sean importantes para ese padre.</a:t>
            </a:r>
          </a:p>
          <a:p>
            <a:pPr marL="152400" lvl="0">
              <a:buClr>
                <a:schemeClr val="dk1"/>
              </a:buClr>
              <a:buSzPts val="1200"/>
            </a:pPr>
            <a:r>
              <a:rPr lang="es-ES" sz="1600" dirty="0">
                <a:solidFill>
                  <a:schemeClr val="dk2"/>
                </a:solidFill>
                <a:latin typeface="Catamaran Light"/>
                <a:ea typeface="Catamaran Light"/>
                <a:cs typeface="Catamaran Light"/>
                <a:sym typeface="Catamaran Light"/>
              </a:rPr>
              <a:t>Ejemplos incluyen:</a:t>
            </a:r>
          </a:p>
          <a:p>
            <a:pPr marL="152400" lvl="0">
              <a:buClr>
                <a:schemeClr val="dk1"/>
              </a:buClr>
              <a:buSzPts val="1200"/>
            </a:pPr>
            <a:endParaRPr lang="es-ES" sz="1600" dirty="0">
              <a:solidFill>
                <a:schemeClr val="dk2"/>
              </a:solidFill>
              <a:latin typeface="Catamaran Light"/>
              <a:ea typeface="Catamaran Light"/>
              <a:cs typeface="Catamaran Light"/>
              <a:sym typeface="Catamaran Light"/>
            </a:endParaRPr>
          </a:p>
          <a:p>
            <a:pPr marL="152400" lvl="0">
              <a:buClr>
                <a:schemeClr val="dk1"/>
              </a:buClr>
              <a:buSzPts val="1200"/>
            </a:pPr>
            <a:r>
              <a:rPr lang="es-ES" dirty="0">
                <a:solidFill>
                  <a:schemeClr val="dk2"/>
                </a:solidFill>
                <a:latin typeface="Catamaran Light"/>
                <a:ea typeface="Catamaran Light"/>
                <a:cs typeface="Catamaran Light"/>
                <a:sym typeface="Catamaran Light"/>
              </a:rPr>
              <a:t>Planificar la administración de la propiedad si un cónyuge necesita ingresar a un asilo de ancianos después de heredar.</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Garantizar que un hijo reciba la propiedad tras el fallecimiento del cónyuge.</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Proveer el cuidado de una persona con necesidades especiales.</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Permitir que alguien que obtiene su sustento de la propiedad (granja/ranchería) pueda permanecer allí.</a:t>
            </a:r>
            <a:endParaRPr lang="es-MX" b="0" i="0" u="none" strike="noStrike" cap="none" noProof="0" dirty="0">
              <a:solidFill>
                <a:schemeClr val="dk2"/>
              </a:solidFill>
              <a:latin typeface="Catamaran Light"/>
              <a:ea typeface="Catamaran Light"/>
              <a:cs typeface="Catamaran Light"/>
              <a:sym typeface="Catamaran Light"/>
            </a:endParaRP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Tu abogado debe asesorarte sobre los derechos y obligaciones de un usufructo vitalicio, según las leyes del estado donde se encuentra la propiedad.</a:t>
            </a:r>
            <a:endParaRPr lang="es-MX" b="0" i="0" u="none" strike="noStrike" cap="none" noProof="0" dirty="0">
              <a:solidFill>
                <a:schemeClr val="lt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lvl="0"/>
            <a:r>
              <a:rPr lang="es-ES" dirty="0"/>
              <a:t>Colocar la propiedad dentro de una entidad: un enfoque alternativo a la división física de la propiedad</a:t>
            </a:r>
            <a:endParaRPr lang="es-MX" sz="2800" noProof="0" dirty="0">
              <a:solidFill>
                <a:schemeClr val="dk1"/>
              </a:solidFill>
            </a:endParaRPr>
          </a:p>
        </p:txBody>
      </p:sp>
      <p:sp>
        <p:nvSpPr>
          <p:cNvPr id="519" name="Google Shape;519;p28"/>
          <p:cNvSpPr txBox="1"/>
          <p:nvPr/>
        </p:nvSpPr>
        <p:spPr>
          <a:xfrm>
            <a:off x="461952" y="1763968"/>
            <a:ext cx="7841045" cy="2917362"/>
          </a:xfrm>
          <a:prstGeom prst="rect">
            <a:avLst/>
          </a:prstGeom>
          <a:noFill/>
          <a:ln>
            <a:noFill/>
          </a:ln>
        </p:spPr>
        <p:txBody>
          <a:bodyPr spcFirstLastPara="1" wrap="square" lIns="91425" tIns="91425" rIns="91425" bIns="91425" anchor="t" anchorCtr="0">
            <a:noAutofit/>
          </a:bodyPr>
          <a:lstStyle/>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Tu propiedad puede transferirse a un fideicomiso, corporación, compañía de responsabilidad limitada u otra entidad.</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Antes de tu fallecimiento, busca asesoría sobre impuestos a la propiedad (especialmente si es tu vivienda principal).</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Después de tu muerte, la transferencia puede realizarse si así se establece en tu testamento.</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Asegúrate de contar con la asistencia de un abogado.</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29"/>
          <p:cNvSpPr txBox="1">
            <a:spLocks noGrp="1"/>
          </p:cNvSpPr>
          <p:nvPr>
            <p:ph type="ctrTitle"/>
          </p:nvPr>
        </p:nvSpPr>
        <p:spPr>
          <a:xfrm>
            <a:off x="206801" y="409392"/>
            <a:ext cx="8730398" cy="487500"/>
          </a:xfrm>
          <a:prstGeom prst="rect">
            <a:avLst/>
          </a:prstGeom>
          <a:noFill/>
          <a:ln>
            <a:noFill/>
          </a:ln>
        </p:spPr>
        <p:txBody>
          <a:bodyPr spcFirstLastPara="1" wrap="square" lIns="91425" tIns="91425" rIns="91425" bIns="91425" anchor="t" anchorCtr="0">
            <a:noAutofit/>
          </a:bodyPr>
          <a:lstStyle/>
          <a:p>
            <a:pPr lvl="0"/>
            <a:r>
              <a:rPr lang="es-ES" dirty="0">
                <a:solidFill>
                  <a:schemeClr val="bg1"/>
                </a:solidFill>
              </a:rPr>
              <a:t>Colocar la propiedad en una entidad: un enfoque alternativo a dividir físicamente la propiedad</a:t>
            </a:r>
            <a:endParaRPr lang="es-MX" sz="2800" noProof="0" dirty="0">
              <a:solidFill>
                <a:schemeClr val="bg1"/>
              </a:solidFill>
            </a:endParaRPr>
          </a:p>
        </p:txBody>
      </p:sp>
      <p:sp>
        <p:nvSpPr>
          <p:cNvPr id="526" name="Google Shape;526;p29"/>
          <p:cNvSpPr txBox="1"/>
          <p:nvPr/>
        </p:nvSpPr>
        <p:spPr>
          <a:xfrm>
            <a:off x="154637" y="1905465"/>
            <a:ext cx="3578325" cy="3156423"/>
          </a:xfrm>
          <a:prstGeom prst="rect">
            <a:avLst/>
          </a:prstGeom>
          <a:noFill/>
          <a:ln>
            <a:noFill/>
          </a:ln>
        </p:spPr>
        <p:txBody>
          <a:bodyPr spcFirstLastPara="1" wrap="square" lIns="91425" tIns="91425" rIns="91425" bIns="91425" anchor="t" anchorCtr="0">
            <a:noAutofit/>
          </a:bodyPr>
          <a:lstStyle/>
          <a:p>
            <a:pPr lvl="0" algn="ctr">
              <a:buSzPts val="2400"/>
            </a:pPr>
            <a:r>
              <a:rPr lang="es-ES" sz="2400" b="1" dirty="0">
                <a:solidFill>
                  <a:schemeClr val="dk2"/>
                </a:solidFill>
                <a:latin typeface="Catamaran Light"/>
                <a:ea typeface="Catamaran Light"/>
                <a:cs typeface="Catamaran Light"/>
                <a:sym typeface="Catamaran Light"/>
              </a:rPr>
              <a:t>Ventajas:</a:t>
            </a:r>
          </a:p>
          <a:p>
            <a:pPr lvl="0" algn="ctr">
              <a:buSzPts val="2400"/>
            </a:pPr>
            <a:r>
              <a:rPr lang="es-ES" sz="2400" b="1" dirty="0">
                <a:solidFill>
                  <a:schemeClr val="dk2"/>
                </a:solidFill>
                <a:latin typeface="Catamaran Light"/>
                <a:ea typeface="Catamaran Light"/>
                <a:cs typeface="Catamaran Light"/>
                <a:sym typeface="Catamaran Light"/>
              </a:rPr>
              <a:t>• </a:t>
            </a:r>
            <a:r>
              <a:rPr lang="es-ES" sz="2000" dirty="0">
                <a:solidFill>
                  <a:schemeClr val="dk2"/>
                </a:solidFill>
                <a:latin typeface="Catamaran Light"/>
                <a:ea typeface="Catamaran Light"/>
                <a:cs typeface="Catamaran Light"/>
                <a:sym typeface="Catamaran Light"/>
              </a:rPr>
              <a:t>La propiedad permanece unida en un solo terreno no dividido.</a:t>
            </a:r>
          </a:p>
          <a:p>
            <a:pPr lvl="0" algn="ctr">
              <a:buSzPts val="2400"/>
            </a:pPr>
            <a:r>
              <a:rPr lang="es-ES" sz="2000" dirty="0">
                <a:solidFill>
                  <a:schemeClr val="dk2"/>
                </a:solidFill>
                <a:latin typeface="Catamaran Light"/>
                <a:ea typeface="Catamaran Light"/>
                <a:cs typeface="Catamaran Light"/>
                <a:sym typeface="Catamaran Light"/>
              </a:rPr>
              <a:t>• No se requiere consentimiento unánime para la mayoría de las acciones de administración.</a:t>
            </a:r>
          </a:p>
          <a:p>
            <a:pPr lvl="0" algn="ctr">
              <a:buSzPts val="2400"/>
            </a:pPr>
            <a:r>
              <a:rPr lang="es-ES" sz="2000" dirty="0">
                <a:solidFill>
                  <a:schemeClr val="dk2"/>
                </a:solidFill>
                <a:latin typeface="Catamaran Light"/>
                <a:ea typeface="Catamaran Light"/>
                <a:cs typeface="Catamaran Light"/>
                <a:sym typeface="Catamaran Light"/>
              </a:rPr>
              <a:t>• Puede existir una prohibición de vender la propiedad o las participaciones.</a:t>
            </a:r>
            <a:endParaRPr lang="es-MX" sz="2000" i="0" u="none" strike="noStrike" cap="none" noProof="0" dirty="0">
              <a:solidFill>
                <a:srgbClr val="000000"/>
              </a:solidFill>
              <a:latin typeface="Arial"/>
              <a:ea typeface="Arial"/>
              <a:cs typeface="Arial"/>
              <a:sym typeface="Arial"/>
            </a:endParaRPr>
          </a:p>
        </p:txBody>
      </p:sp>
      <p:sp>
        <p:nvSpPr>
          <p:cNvPr id="527" name="Google Shape;527;p29"/>
          <p:cNvSpPr txBox="1"/>
          <p:nvPr/>
        </p:nvSpPr>
        <p:spPr>
          <a:xfrm>
            <a:off x="5625430" y="1905465"/>
            <a:ext cx="3578325" cy="3265600"/>
          </a:xfrm>
          <a:prstGeom prst="rect">
            <a:avLst/>
          </a:prstGeom>
          <a:noFill/>
          <a:ln>
            <a:noFill/>
          </a:ln>
        </p:spPr>
        <p:txBody>
          <a:bodyPr spcFirstLastPara="1" wrap="square" lIns="91425" tIns="91425" rIns="91425" bIns="91425" anchor="t" anchorCtr="0">
            <a:noAutofit/>
          </a:bodyPr>
          <a:lstStyle/>
          <a:p>
            <a:pPr lvl="0" algn="ctr">
              <a:buSzPts val="2400"/>
            </a:pPr>
            <a:r>
              <a:rPr lang="es-ES" sz="2400" b="1" dirty="0">
                <a:solidFill>
                  <a:schemeClr val="dk2"/>
                </a:solidFill>
                <a:latin typeface="Catamaran Light"/>
                <a:ea typeface="Catamaran Light"/>
                <a:cs typeface="Catamaran Light"/>
                <a:sym typeface="Catamaran Light"/>
              </a:rPr>
              <a:t>Desventajas:</a:t>
            </a:r>
          </a:p>
          <a:p>
            <a:pPr lvl="0" algn="ctr">
              <a:buSzPts val="2400"/>
            </a:pPr>
            <a:r>
              <a:rPr lang="es-ES" sz="2000" dirty="0">
                <a:solidFill>
                  <a:schemeClr val="dk2"/>
                </a:solidFill>
                <a:latin typeface="Catamaran Light"/>
                <a:ea typeface="Catamaran Light"/>
                <a:cs typeface="Catamaran Light"/>
                <a:sym typeface="Catamaran Light"/>
              </a:rPr>
              <a:t>• Las restricciones pueden dificultar la venta de la participación de una persona.</a:t>
            </a:r>
          </a:p>
          <a:p>
            <a:pPr lvl="0" algn="ctr">
              <a:buSzPts val="2400"/>
            </a:pPr>
            <a:r>
              <a:rPr lang="es-ES" sz="2000" dirty="0">
                <a:solidFill>
                  <a:schemeClr val="dk2"/>
                </a:solidFill>
                <a:latin typeface="Catamaran Light"/>
                <a:ea typeface="Catamaran Light"/>
                <a:cs typeface="Catamaran Light"/>
                <a:sym typeface="Catamaran Light"/>
              </a:rPr>
              <a:t>• Los desacuerdos sobre decisiones de administración pueden generar fricciones.</a:t>
            </a:r>
            <a:endParaRPr lang="es-MX" sz="2000" i="0" u="none" strike="noStrike" cap="none" noProof="0" dirty="0">
              <a:solidFill>
                <a:srgbClr val="000000"/>
              </a:solidFill>
              <a:latin typeface="Arial"/>
              <a:ea typeface="Arial"/>
              <a:cs typeface="Arial"/>
              <a:sym typeface="Arial"/>
            </a:endParaRPr>
          </a:p>
        </p:txBody>
      </p:sp>
      <p:pic>
        <p:nvPicPr>
          <p:cNvPr id="524" name="Google Shape;524;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732962" y="2164526"/>
            <a:ext cx="1952222" cy="188878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815534" y="95706"/>
            <a:ext cx="8284800" cy="928024"/>
          </a:xfrm>
          <a:prstGeom prst="rect">
            <a:avLst/>
          </a:prstGeom>
          <a:noFill/>
          <a:ln>
            <a:noFill/>
          </a:ln>
        </p:spPr>
        <p:txBody>
          <a:bodyPr spcFirstLastPara="1" wrap="square" lIns="91425" tIns="91425" rIns="91425" bIns="91425" anchor="t" anchorCtr="0">
            <a:noAutofit/>
          </a:bodyPr>
          <a:lstStyle/>
          <a:p>
            <a:pPr lvl="0"/>
            <a:r>
              <a:rPr lang="es-ES" sz="2000" dirty="0"/>
              <a:t>Conservar la propiedad como “propiedad de herederos” mediante un título actualmente válido y comercializable</a:t>
            </a:r>
            <a:endParaRPr lang="es-MX" sz="2000" noProof="0" dirty="0"/>
          </a:p>
        </p:txBody>
      </p:sp>
      <p:sp>
        <p:nvSpPr>
          <p:cNvPr id="533" name="Google Shape;533;p33"/>
          <p:cNvSpPr txBox="1">
            <a:spLocks noGrp="1"/>
          </p:cNvSpPr>
          <p:nvPr>
            <p:ph type="subTitle" idx="4294967295"/>
          </p:nvPr>
        </p:nvSpPr>
        <p:spPr>
          <a:xfrm flipH="1">
            <a:off x="28403" y="1177816"/>
            <a:ext cx="8284800" cy="3742054"/>
          </a:xfrm>
          <a:prstGeom prst="rect">
            <a:avLst/>
          </a:prstGeom>
          <a:noFill/>
          <a:ln>
            <a:noFill/>
          </a:ln>
        </p:spPr>
        <p:txBody>
          <a:bodyPr spcFirstLastPara="1" wrap="square" lIns="91425" tIns="91425" rIns="91425" bIns="91425" anchor="t" anchorCtr="0">
            <a:noAutofit/>
          </a:bodyPr>
          <a:lstStyle/>
          <a:p>
            <a:pPr lvl="0" indent="-228600">
              <a:lnSpc>
                <a:spcPct val="100000"/>
              </a:lnSpc>
              <a:spcBef>
                <a:spcPts val="600"/>
              </a:spcBef>
              <a:spcAft>
                <a:spcPts val="600"/>
              </a:spcAft>
              <a:buNone/>
            </a:pPr>
            <a:r>
              <a:rPr lang="es-ES" sz="1800" dirty="0"/>
              <a:t>Una vez que se examine el título, deben determinarse los nombres y los porcentajes de participación de cada miembro de la familia.</a:t>
            </a:r>
          </a:p>
          <a:p>
            <a:pPr lvl="0" indent="-228600">
              <a:lnSpc>
                <a:spcPct val="100000"/>
              </a:lnSpc>
              <a:spcBef>
                <a:spcPts val="600"/>
              </a:spcBef>
              <a:spcAft>
                <a:spcPts val="600"/>
              </a:spcAft>
              <a:buNone/>
            </a:pPr>
            <a:r>
              <a:rPr lang="es-ES" sz="1600" b="1" dirty="0"/>
              <a:t>Registro.</a:t>
            </a:r>
          </a:p>
          <a:p>
            <a:pPr lvl="0" indent="-228600">
              <a:lnSpc>
                <a:spcPct val="100000"/>
              </a:lnSpc>
              <a:spcBef>
                <a:spcPts val="600"/>
              </a:spcBef>
              <a:spcAft>
                <a:spcPts val="600"/>
              </a:spcAft>
              <a:buNone/>
            </a:pPr>
            <a:r>
              <a:rPr lang="es-ES" sz="1600" dirty="0"/>
              <a:t>El título debe actualizarse para reflejar la propiedad actual y el porcentaje de participación, de acuerdo con las leyes del estado donde se encuentra la propiedad, lo cual puede incluir:</a:t>
            </a:r>
          </a:p>
          <a:p>
            <a:pPr lvl="0" indent="-228600">
              <a:lnSpc>
                <a:spcPct val="100000"/>
              </a:lnSpc>
              <a:spcBef>
                <a:spcPts val="600"/>
              </a:spcBef>
              <a:spcAft>
                <a:spcPts val="600"/>
              </a:spcAft>
              <a:buNone/>
            </a:pPr>
            <a:r>
              <a:rPr lang="es-ES" sz="1600" dirty="0"/>
              <a:t>• 	Declaración jurada de heredero </a:t>
            </a:r>
            <a:r>
              <a:rPr lang="es-ES" sz="1600" b="1" i="1" dirty="0"/>
              <a:t>(Affidavit of </a:t>
            </a:r>
            <a:r>
              <a:rPr lang="es-ES" sz="1600" b="1" i="1" dirty="0" err="1"/>
              <a:t>Heirship</a:t>
            </a:r>
            <a:r>
              <a:rPr lang="es-ES" sz="1600" b="1" i="1" dirty="0"/>
              <a:t>)</a:t>
            </a:r>
          </a:p>
          <a:p>
            <a:pPr lvl="0" indent="-228600">
              <a:lnSpc>
                <a:spcPct val="100000"/>
              </a:lnSpc>
              <a:spcBef>
                <a:spcPts val="600"/>
              </a:spcBef>
              <a:spcAft>
                <a:spcPts val="600"/>
              </a:spcAft>
              <a:buNone/>
            </a:pPr>
            <a:r>
              <a:rPr lang="es-ES" sz="1600" dirty="0"/>
              <a:t>• 	Legalización de testamentos </a:t>
            </a:r>
            <a:r>
              <a:rPr lang="es-ES" sz="1600" b="1" i="1" dirty="0"/>
              <a:t>(</a:t>
            </a:r>
            <a:r>
              <a:rPr lang="es-ES" sz="1600" b="1" i="1" dirty="0" err="1"/>
              <a:t>Probate</a:t>
            </a:r>
            <a:r>
              <a:rPr lang="es-ES" sz="1600" b="1" i="1" dirty="0"/>
              <a:t> of </a:t>
            </a:r>
            <a:r>
              <a:rPr lang="es-ES" sz="1600" b="1" i="1" dirty="0" err="1"/>
              <a:t>wills</a:t>
            </a:r>
            <a:r>
              <a:rPr lang="es-ES" sz="1600" b="1" i="1" dirty="0"/>
              <a:t>)</a:t>
            </a:r>
          </a:p>
          <a:p>
            <a:pPr lvl="0" indent="-228600">
              <a:lnSpc>
                <a:spcPct val="100000"/>
              </a:lnSpc>
              <a:spcBef>
                <a:spcPts val="600"/>
              </a:spcBef>
              <a:spcAft>
                <a:spcPts val="600"/>
              </a:spcAft>
              <a:buNone/>
            </a:pPr>
            <a:r>
              <a:rPr lang="es-ES" sz="1600" dirty="0"/>
              <a:t>• 	Administración de sucesiones </a:t>
            </a:r>
            <a:r>
              <a:rPr lang="es-ES" sz="1600" b="1" i="1" dirty="0"/>
              <a:t>(</a:t>
            </a:r>
            <a:r>
              <a:rPr lang="es-ES" sz="1600" b="1" i="1" dirty="0" err="1"/>
              <a:t>Administration</a:t>
            </a:r>
            <a:r>
              <a:rPr lang="es-ES" sz="1600" b="1" i="1" dirty="0"/>
              <a:t> of </a:t>
            </a:r>
            <a:r>
              <a:rPr lang="es-ES" sz="1600" b="1" i="1" dirty="0" err="1"/>
              <a:t>Estates</a:t>
            </a:r>
            <a:r>
              <a:rPr lang="es-ES" sz="1600" b="1" i="1" dirty="0"/>
              <a:t>)</a:t>
            </a:r>
          </a:p>
          <a:p>
            <a:pPr lvl="0" indent="-228600">
              <a:lnSpc>
                <a:spcPct val="100000"/>
              </a:lnSpc>
              <a:spcBef>
                <a:spcPts val="600"/>
              </a:spcBef>
              <a:spcAft>
                <a:spcPts val="600"/>
              </a:spcAft>
              <a:buNone/>
            </a:pPr>
            <a:r>
              <a:rPr lang="es-ES" sz="1600" dirty="0"/>
              <a:t>• 	Determinación judicial de herederos (</a:t>
            </a:r>
            <a:r>
              <a:rPr lang="es-ES" sz="1600" b="1" i="1" dirty="0"/>
              <a:t>Judicial </a:t>
            </a:r>
            <a:r>
              <a:rPr lang="es-ES" sz="1600" b="1" i="1" dirty="0" err="1"/>
              <a:t>Determination</a:t>
            </a:r>
            <a:r>
              <a:rPr lang="es-ES" sz="1600" b="1" i="1" dirty="0"/>
              <a:t> of </a:t>
            </a:r>
            <a:r>
              <a:rPr lang="es-ES" sz="1600" b="1" i="1" dirty="0" err="1"/>
              <a:t>Heirship</a:t>
            </a:r>
            <a:r>
              <a:rPr lang="es-ES" sz="1600" b="1" i="1" dirty="0"/>
              <a:t>)</a:t>
            </a:r>
            <a:endParaRPr lang="es-MX" sz="1600" b="1" i="1" u="none" strike="noStrike" cap="none" noProof="0" dirty="0">
              <a:solidFill>
                <a:schemeClr val="dk1"/>
              </a:solidFill>
              <a:latin typeface="Catamaran Light"/>
              <a:ea typeface="Catamaran Light"/>
              <a:cs typeface="Catamaran Light"/>
              <a:sym typeface="Catamaran Light"/>
            </a:endParaRPr>
          </a:p>
        </p:txBody>
      </p:sp>
      <p:pic>
        <p:nvPicPr>
          <p:cNvPr id="534" name="Google Shape;534;p33">
            <a:extLst>
              <a:ext uri="{C183D7F6-B498-43B3-948B-1728B52AA6E4}">
                <adec:decorative xmlns:adec="http://schemas.microsoft.com/office/drawing/2017/decorative" val="1"/>
              </a:ext>
            </a:extLst>
          </p:cNvPr>
          <p:cNvPicPr preferRelativeResize="0">
            <a:picLocks noChangeAspect="1"/>
          </p:cNvPicPr>
          <p:nvPr/>
        </p:nvPicPr>
        <p:blipFill>
          <a:blip r:embed="rId3"/>
          <a:srcRect t="13264" b="41445"/>
          <a:stretch>
            <a:fillRect/>
          </a:stretch>
        </p:blipFill>
        <p:spPr>
          <a:xfrm>
            <a:off x="7384469" y="3115918"/>
            <a:ext cx="1759531" cy="180395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ctrTitle"/>
          </p:nvPr>
        </p:nvSpPr>
        <p:spPr>
          <a:xfrm>
            <a:off x="757141" y="0"/>
            <a:ext cx="8049851" cy="571054"/>
          </a:xfrm>
          <a:prstGeom prst="rect">
            <a:avLst/>
          </a:prstGeom>
          <a:noFill/>
          <a:ln>
            <a:noFill/>
          </a:ln>
        </p:spPr>
        <p:txBody>
          <a:bodyPr spcFirstLastPara="1" wrap="square" lIns="91425" tIns="91425" rIns="91425" bIns="91425" anchor="t" anchorCtr="0">
            <a:noAutofit/>
          </a:bodyPr>
          <a:lstStyle/>
          <a:p>
            <a:pPr lvl="0"/>
            <a:r>
              <a:rPr lang="es-ES" sz="2000" dirty="0"/>
              <a:t>Conservar la propiedad como “propiedad de herederos” mediante un título actualmente válido y comercializable </a:t>
            </a:r>
            <a:r>
              <a:rPr lang="es-MX" sz="2000" noProof="0" dirty="0"/>
              <a:t>(</a:t>
            </a:r>
            <a:r>
              <a:rPr lang="es-MX" sz="2000" noProof="0" dirty="0" err="1"/>
              <a:t>cont’d</a:t>
            </a:r>
            <a:r>
              <a:rPr lang="es-MX" sz="2000" noProof="0" dirty="0"/>
              <a:t>.)</a:t>
            </a:r>
          </a:p>
        </p:txBody>
      </p:sp>
      <p:sp>
        <p:nvSpPr>
          <p:cNvPr id="540" name="Google Shape;54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1" i="0" u="sng" strike="noStrike" cap="none" noProof="0" dirty="0">
                <a:solidFill>
                  <a:schemeClr val="dk1"/>
                </a:solidFill>
                <a:latin typeface="Catamaran Light"/>
                <a:ea typeface="Catamaran Light"/>
                <a:cs typeface="Catamaran Light"/>
                <a:sym typeface="Catamaran Light"/>
              </a:rPr>
              <a:t>Ventajas:</a:t>
            </a:r>
            <a:endParaRPr lang="es-MX" sz="1200" b="0" i="0" u="none" strike="noStrike" cap="none" noProof="0" dirty="0">
              <a:solidFill>
                <a:schemeClr val="dk1"/>
              </a:solidFill>
              <a:latin typeface="Catamaran Light"/>
              <a:ea typeface="Catamaran Light"/>
              <a:cs typeface="Catamaran Light"/>
              <a:sym typeface="Catamaran Light"/>
            </a:endParaRPr>
          </a:p>
          <a:p>
            <a:pPr lvl="0" indent="-228600">
              <a:buNone/>
            </a:pPr>
            <a:r>
              <a:rPr lang="es-ES" sz="1800" dirty="0"/>
              <a:t>• 	Mantiene a la familia informada sobre los nombres y los porcentajes de propiedad de cada miembro.</a:t>
            </a:r>
          </a:p>
          <a:p>
            <a:pPr lvl="0" indent="-228600">
              <a:buNone/>
            </a:pPr>
            <a:r>
              <a:rPr lang="es-ES" sz="1800" dirty="0"/>
              <a:t>• 	Mantiene claras las relaciones entre los miembros de la familia.</a:t>
            </a:r>
            <a:endParaRPr lang="es-MX" sz="1800" b="0" i="0" u="none" strike="noStrike" cap="none" noProof="0" dirty="0">
              <a:solidFill>
                <a:schemeClr val="dk1"/>
              </a:solidFill>
              <a:latin typeface="Catamaran Light"/>
              <a:ea typeface="Catamaran Light"/>
              <a:cs typeface="Catamaran Light"/>
              <a:sym typeface="Catamaran Light"/>
            </a:endParaRPr>
          </a:p>
        </p:txBody>
      </p:sp>
      <p:sp>
        <p:nvSpPr>
          <p:cNvPr id="541" name="Google Shape;54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1" i="0" u="sng" strike="noStrike" cap="none" noProof="0" dirty="0">
                <a:solidFill>
                  <a:schemeClr val="dk1"/>
                </a:solidFill>
                <a:latin typeface="Catamaran Light"/>
                <a:ea typeface="Catamaran Light"/>
                <a:cs typeface="Catamaran Light"/>
                <a:sym typeface="Catamaran Light"/>
              </a:rPr>
              <a:t>Desventajas</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Debe actualizarse tras la muerte de cada heredero.</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aborda situaciones de discapacidad o incapacidad durante la vida del propietario.</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impide que un heredero venda su participación fraccionaria.</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evita que cualquier heredero o comprador solicite la partición de la propiedad.</a:t>
            </a:r>
            <a:endParaRPr lang="es-MX" sz="1800" b="0" i="0" u="none" strike="noStrike" cap="none" noProof="0"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lang="es-MX" sz="12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4"/>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Sesión de preguntas y comentarios</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9C6F31-AAF5-039B-D772-5A38A898D86B}"/>
              </a:ext>
            </a:extLst>
          </p:cNvPr>
          <p:cNvSpPr txBox="1"/>
          <p:nvPr/>
        </p:nvSpPr>
        <p:spPr>
          <a:xfrm>
            <a:off x="132588" y="788194"/>
            <a:ext cx="8878824" cy="4247317"/>
          </a:xfrm>
          <a:prstGeom prst="rect">
            <a:avLst/>
          </a:prstGeom>
          <a:noFill/>
        </p:spPr>
        <p:txBody>
          <a:bodyPr wrap="square">
            <a:spAutoFit/>
          </a:bodyPr>
          <a:lstStyle/>
          <a:p>
            <a:r>
              <a:rPr lang="en-US" sz="1800" dirty="0"/>
              <a:t>La </a:t>
            </a:r>
            <a:r>
              <a:rPr lang="en-US" sz="1800" dirty="0" err="1"/>
              <a:t>información</a:t>
            </a:r>
            <a:r>
              <a:rPr lang="en-US" sz="1800" dirty="0"/>
              <a:t> del </a:t>
            </a:r>
            <a:r>
              <a:rPr lang="en-US" sz="1800" dirty="0" err="1"/>
              <a:t>programa</a:t>
            </a:r>
            <a:r>
              <a:rPr lang="en-US" sz="1800" dirty="0"/>
              <a:t> </a:t>
            </a:r>
            <a:r>
              <a:rPr lang="en-US" sz="1800" dirty="0" err="1"/>
              <a:t>está</a:t>
            </a:r>
            <a:r>
              <a:rPr lang="en-US" sz="1800" dirty="0"/>
              <a:t> disponible </a:t>
            </a:r>
            <a:r>
              <a:rPr lang="en-US" sz="1800" dirty="0" err="1"/>
              <a:t>en</a:t>
            </a:r>
            <a:r>
              <a:rPr lang="en-US" sz="1800" dirty="0"/>
              <a:t> </a:t>
            </a:r>
            <a:r>
              <a:rPr lang="en-US" sz="1800" dirty="0" err="1"/>
              <a:t>otros</a:t>
            </a:r>
            <a:r>
              <a:rPr lang="en-US" sz="1800" dirty="0"/>
              <a:t> </a:t>
            </a:r>
            <a:r>
              <a:rPr lang="en-US" sz="1800" dirty="0" err="1"/>
              <a:t>idiomas</a:t>
            </a:r>
            <a:r>
              <a:rPr lang="en-US" sz="1800" dirty="0"/>
              <a:t> </a:t>
            </a:r>
            <a:r>
              <a:rPr lang="en-US" sz="1800" dirty="0" err="1"/>
              <a:t>además</a:t>
            </a:r>
            <a:r>
              <a:rPr lang="en-US" sz="1800" dirty="0"/>
              <a:t> del </a:t>
            </a:r>
            <a:r>
              <a:rPr lang="en-US" sz="1800" dirty="0" err="1"/>
              <a:t>inglés</a:t>
            </a:r>
            <a:r>
              <a:rPr lang="en-US" sz="1800" dirty="0"/>
              <a:t>. Las personas con </a:t>
            </a:r>
            <a:r>
              <a:rPr lang="en-US" sz="1800" dirty="0" err="1"/>
              <a:t>discapacidades</a:t>
            </a:r>
            <a:r>
              <a:rPr lang="en-US" sz="1800" dirty="0"/>
              <a:t> </a:t>
            </a:r>
            <a:r>
              <a:rPr lang="en-US" sz="1800" dirty="0" err="1"/>
              <a:t>que</a:t>
            </a:r>
            <a:r>
              <a:rPr lang="en-US" sz="1800" dirty="0"/>
              <a:t> </a:t>
            </a:r>
            <a:r>
              <a:rPr lang="en-US" sz="1800" dirty="0" err="1"/>
              <a:t>requieran</a:t>
            </a:r>
            <a:r>
              <a:rPr lang="en-US" sz="1800" dirty="0"/>
              <a:t> </a:t>
            </a:r>
            <a:r>
              <a:rPr lang="en-US" sz="1800" dirty="0" err="1"/>
              <a:t>medios</a:t>
            </a:r>
            <a:r>
              <a:rPr lang="en-US" sz="1800" dirty="0"/>
              <a:t> de </a:t>
            </a:r>
            <a:r>
              <a:rPr lang="en-US" sz="1800" dirty="0" err="1"/>
              <a:t>comunicación</a:t>
            </a:r>
            <a:r>
              <a:rPr lang="en-US" sz="1800" dirty="0"/>
              <a:t> alternativos (p. </a:t>
            </a:r>
            <a:r>
              <a:rPr lang="en-US" sz="1800" dirty="0" err="1"/>
              <a:t>ej</a:t>
            </a:r>
            <a:r>
              <a:rPr lang="en-US" sz="1800" dirty="0"/>
              <a:t>., braille, </a:t>
            </a:r>
            <a:r>
              <a:rPr lang="en-US" sz="1800" dirty="0" err="1"/>
              <a:t>letra</a:t>
            </a:r>
            <a:r>
              <a:rPr lang="en-US" sz="1800" dirty="0"/>
              <a:t> grande, </a:t>
            </a:r>
            <a:r>
              <a:rPr lang="en-US" sz="1800" dirty="0" err="1"/>
              <a:t>cintas</a:t>
            </a:r>
            <a:r>
              <a:rPr lang="en-US" sz="1800" dirty="0"/>
              <a:t> de audio o </a:t>
            </a:r>
            <a:r>
              <a:rPr lang="en-US" sz="1800" dirty="0" err="1"/>
              <a:t>lenguaje</a:t>
            </a:r>
            <a:r>
              <a:rPr lang="en-US" sz="1800" dirty="0"/>
              <a:t> de </a:t>
            </a:r>
            <a:r>
              <a:rPr lang="en-US" sz="1800" dirty="0" err="1"/>
              <a:t>señas</a:t>
            </a:r>
            <a:r>
              <a:rPr lang="en-US" sz="1800" dirty="0"/>
              <a:t> americano) </a:t>
            </a:r>
            <a:r>
              <a:rPr lang="en-US" sz="1800" dirty="0" err="1"/>
              <a:t>deben</a:t>
            </a:r>
            <a:r>
              <a:rPr lang="en-US" sz="1800" dirty="0"/>
              <a:t> </a:t>
            </a:r>
            <a:r>
              <a:rPr lang="en-US" sz="1800" dirty="0" err="1"/>
              <a:t>comunicarse</a:t>
            </a:r>
            <a:r>
              <a:rPr lang="en-US" sz="1800" dirty="0"/>
              <a:t> con la </a:t>
            </a:r>
            <a:r>
              <a:rPr lang="en-US" sz="1800" dirty="0" err="1"/>
              <a:t>agencia</a:t>
            </a:r>
            <a:r>
              <a:rPr lang="en-US" sz="1800" dirty="0"/>
              <a:t> </a:t>
            </a:r>
            <a:r>
              <a:rPr lang="en-US" sz="1800" dirty="0" err="1"/>
              <a:t>estatal</a:t>
            </a:r>
            <a:r>
              <a:rPr lang="en-US" sz="1800" dirty="0"/>
              <a:t> o local </a:t>
            </a:r>
            <a:r>
              <a:rPr lang="en-US" sz="1800" dirty="0" err="1"/>
              <a:t>responsable</a:t>
            </a:r>
            <a:r>
              <a:rPr lang="en-US" sz="1800" dirty="0"/>
              <a:t> </a:t>
            </a:r>
            <a:r>
              <a:rPr lang="en-US" sz="1800" dirty="0" err="1"/>
              <a:t>que</a:t>
            </a:r>
            <a:r>
              <a:rPr lang="en-US" sz="1800" dirty="0"/>
              <a:t> </a:t>
            </a:r>
            <a:r>
              <a:rPr lang="en-US" sz="1800" dirty="0" err="1"/>
              <a:t>administra</a:t>
            </a:r>
            <a:r>
              <a:rPr lang="en-US" sz="1800" dirty="0"/>
              <a:t> </a:t>
            </a:r>
            <a:r>
              <a:rPr lang="en-US" sz="1800" dirty="0" err="1"/>
              <a:t>el</a:t>
            </a:r>
            <a:r>
              <a:rPr lang="en-US" sz="1800" dirty="0"/>
              <a:t> </a:t>
            </a:r>
            <a:r>
              <a:rPr lang="en-US" sz="1800" dirty="0" err="1"/>
              <a:t>programa</a:t>
            </a:r>
            <a:r>
              <a:rPr lang="en-US" sz="1800" dirty="0"/>
              <a:t> o </a:t>
            </a:r>
            <a:r>
              <a:rPr lang="en-US" sz="1800" dirty="0" err="1"/>
              <a:t>comunicarse</a:t>
            </a:r>
            <a:r>
              <a:rPr lang="en-US" sz="1800" dirty="0"/>
              <a:t> con </a:t>
            </a:r>
            <a:r>
              <a:rPr lang="en-US" sz="1800" dirty="0" err="1"/>
              <a:t>el</a:t>
            </a:r>
            <a:r>
              <a:rPr lang="en-US" sz="1800" dirty="0"/>
              <a:t> USDA a </a:t>
            </a:r>
            <a:r>
              <a:rPr lang="en-US" sz="1800" dirty="0" err="1"/>
              <a:t>través</a:t>
            </a:r>
            <a:r>
              <a:rPr lang="en-US" sz="1800" dirty="0"/>
              <a:t> del Servicio Federal de </a:t>
            </a:r>
            <a:r>
              <a:rPr lang="en-US" sz="1800" dirty="0" err="1"/>
              <a:t>Retransmisión</a:t>
            </a:r>
            <a:r>
              <a:rPr lang="en-US" sz="1800" dirty="0"/>
              <a:t> de Telecomunicaciones al 711 (</a:t>
            </a:r>
            <a:r>
              <a:rPr lang="en-US" sz="1800" dirty="0" err="1"/>
              <a:t>voz</a:t>
            </a:r>
            <a:r>
              <a:rPr lang="en-US" sz="1800" dirty="0"/>
              <a:t> y TTY).</a:t>
            </a:r>
          </a:p>
          <a:p>
            <a:endParaRPr lang="en-US" sz="1800" dirty="0"/>
          </a:p>
          <a:p>
            <a:endParaRPr lang="en-US" sz="1800" dirty="0"/>
          </a:p>
          <a:p>
            <a:r>
              <a:rPr lang="en-US" sz="1800" dirty="0"/>
              <a:t>Antes de </a:t>
            </a:r>
            <a:r>
              <a:rPr lang="en-US" sz="1800" dirty="0" err="1"/>
              <a:t>presentar</a:t>
            </a:r>
            <a:r>
              <a:rPr lang="en-US" sz="1800" dirty="0"/>
              <a:t> </a:t>
            </a:r>
            <a:r>
              <a:rPr lang="en-US" sz="1800" dirty="0" err="1"/>
              <a:t>una</a:t>
            </a:r>
            <a:r>
              <a:rPr lang="en-US" sz="1800" dirty="0"/>
              <a:t> </a:t>
            </a:r>
            <a:r>
              <a:rPr lang="en-US" sz="1800" dirty="0" err="1"/>
              <a:t>queja</a:t>
            </a:r>
            <a:r>
              <a:rPr lang="en-US" sz="1800" dirty="0"/>
              <a:t> del </a:t>
            </a:r>
            <a:r>
              <a:rPr lang="en-US" sz="1800" dirty="0" err="1"/>
              <a:t>Título</a:t>
            </a:r>
            <a:r>
              <a:rPr lang="en-US" sz="1800" dirty="0"/>
              <a:t> IX ante </a:t>
            </a:r>
            <a:r>
              <a:rPr lang="en-US" sz="1800" dirty="0" err="1"/>
              <a:t>el</a:t>
            </a:r>
            <a:r>
              <a:rPr lang="en-US" sz="1800" dirty="0"/>
              <a:t> USDA contra </a:t>
            </a:r>
            <a:r>
              <a:rPr lang="en-US" sz="1800" dirty="0" err="1"/>
              <a:t>una</a:t>
            </a:r>
            <a:r>
              <a:rPr lang="en-US" sz="1800" dirty="0"/>
              <a:t> </a:t>
            </a:r>
            <a:r>
              <a:rPr lang="en-US" sz="1800" dirty="0" err="1"/>
              <a:t>institución</a:t>
            </a:r>
            <a:r>
              <a:rPr lang="en-US" sz="1800" dirty="0"/>
              <a:t>, un </a:t>
            </a:r>
            <a:r>
              <a:rPr lang="en-US" sz="1800" dirty="0" err="1"/>
              <a:t>potencial</a:t>
            </a:r>
            <a:r>
              <a:rPr lang="en-US" sz="1800" dirty="0"/>
              <a:t> </a:t>
            </a:r>
            <a:r>
              <a:rPr lang="en-US" sz="1800" dirty="0" err="1"/>
              <a:t>reclamante</a:t>
            </a:r>
            <a:r>
              <a:rPr lang="en-US" sz="1800" dirty="0"/>
              <a:t> </a:t>
            </a:r>
            <a:r>
              <a:rPr lang="en-US" sz="1800" dirty="0" err="1"/>
              <a:t>puede</a:t>
            </a:r>
            <a:r>
              <a:rPr lang="en-US" sz="1800" dirty="0"/>
              <a:t> </a:t>
            </a:r>
            <a:r>
              <a:rPr lang="en-US" sz="1800" dirty="0" err="1"/>
              <a:t>querer</a:t>
            </a:r>
            <a:r>
              <a:rPr lang="en-US" sz="1800" dirty="0"/>
              <a:t> </a:t>
            </a:r>
            <a:r>
              <a:rPr lang="en-US" sz="1800" dirty="0" err="1"/>
              <a:t>conocer</a:t>
            </a:r>
            <a:r>
              <a:rPr lang="en-US" sz="1800" dirty="0"/>
              <a:t> </a:t>
            </a:r>
            <a:r>
              <a:rPr lang="en-US" sz="1800" dirty="0" err="1"/>
              <a:t>el</a:t>
            </a:r>
            <a:r>
              <a:rPr lang="en-US" sz="1800" dirty="0"/>
              <a:t> </a:t>
            </a:r>
            <a:r>
              <a:rPr lang="en-US" sz="1800" dirty="0" err="1"/>
              <a:t>proceso</a:t>
            </a:r>
            <a:r>
              <a:rPr lang="en-US" sz="1800" dirty="0"/>
              <a:t> de </a:t>
            </a:r>
            <a:r>
              <a:rPr lang="en-US" sz="1800" dirty="0" err="1"/>
              <a:t>queja</a:t>
            </a:r>
            <a:r>
              <a:rPr lang="en-US" sz="1800" dirty="0"/>
              <a:t> formal de la </a:t>
            </a:r>
            <a:r>
              <a:rPr lang="en-US" sz="1800" dirty="0" err="1"/>
              <a:t>institución</a:t>
            </a:r>
            <a:r>
              <a:rPr lang="en-US" sz="1800" dirty="0"/>
              <a:t> y usar ese </a:t>
            </a:r>
            <a:r>
              <a:rPr lang="en-US" sz="1800" dirty="0" err="1"/>
              <a:t>proceso</a:t>
            </a:r>
            <a:r>
              <a:rPr lang="en-US" sz="1800" dirty="0"/>
              <a:t> para resolver la </a:t>
            </a:r>
            <a:r>
              <a:rPr lang="en-US" sz="1800" dirty="0" err="1"/>
              <a:t>queja</a:t>
            </a:r>
            <a:r>
              <a:rPr lang="en-US" sz="1800" dirty="0"/>
              <a:t>. Sin embargo, la ley no </a:t>
            </a:r>
            <a:r>
              <a:rPr lang="en-US" sz="1800" dirty="0" err="1"/>
              <a:t>exige</a:t>
            </a:r>
            <a:r>
              <a:rPr lang="en-US" sz="1800" dirty="0"/>
              <a:t> </a:t>
            </a:r>
            <a:r>
              <a:rPr lang="en-US" sz="1800" dirty="0" err="1"/>
              <a:t>que</a:t>
            </a:r>
            <a:r>
              <a:rPr lang="en-US" sz="1800" dirty="0"/>
              <a:t> un </a:t>
            </a:r>
            <a:r>
              <a:rPr lang="en-US" sz="1800" dirty="0" err="1"/>
              <a:t>reclamante</a:t>
            </a:r>
            <a:r>
              <a:rPr lang="en-US" sz="1800" dirty="0"/>
              <a:t> use </a:t>
            </a:r>
            <a:r>
              <a:rPr lang="en-US" sz="1800" dirty="0" err="1"/>
              <a:t>el</a:t>
            </a:r>
            <a:r>
              <a:rPr lang="en-US" sz="1800" dirty="0"/>
              <a:t>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antes de </a:t>
            </a:r>
            <a:r>
              <a:rPr lang="en-US" sz="1800" dirty="0" err="1"/>
              <a:t>presentar</a:t>
            </a:r>
            <a:r>
              <a:rPr lang="en-US" sz="1800" dirty="0"/>
              <a:t> </a:t>
            </a:r>
            <a:r>
              <a:rPr lang="en-US" sz="1800" dirty="0" err="1"/>
              <a:t>una</a:t>
            </a:r>
            <a:r>
              <a:rPr lang="en-US" sz="1800" dirty="0"/>
              <a:t> </a:t>
            </a:r>
            <a:r>
              <a:rPr lang="en-US" sz="1800" dirty="0" err="1"/>
              <a:t>queja</a:t>
            </a:r>
            <a:r>
              <a:rPr lang="en-US" sz="1800" dirty="0"/>
              <a:t> ante la OCR. Si un </a:t>
            </a:r>
            <a:r>
              <a:rPr lang="en-US" sz="1800" dirty="0" err="1"/>
              <a:t>reclamante</a:t>
            </a:r>
            <a:r>
              <a:rPr lang="en-US" sz="1800" dirty="0"/>
              <a:t> </a:t>
            </a:r>
            <a:r>
              <a:rPr lang="en-US" sz="1800" dirty="0" err="1"/>
              <a:t>usa</a:t>
            </a:r>
            <a:r>
              <a:rPr lang="en-US" sz="1800" dirty="0"/>
              <a:t> un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y </a:t>
            </a:r>
            <a:r>
              <a:rPr lang="en-US" sz="1800" dirty="0" err="1"/>
              <a:t>elige</a:t>
            </a:r>
            <a:r>
              <a:rPr lang="en-US" sz="1800" dirty="0"/>
              <a:t> </a:t>
            </a:r>
            <a:r>
              <a:rPr lang="en-US" sz="1800" dirty="0" err="1"/>
              <a:t>presentar</a:t>
            </a:r>
            <a:r>
              <a:rPr lang="en-US" sz="1800" dirty="0"/>
              <a:t> la </a:t>
            </a:r>
            <a:r>
              <a:rPr lang="en-US" sz="1800" dirty="0" err="1"/>
              <a:t>queja</a:t>
            </a:r>
            <a:r>
              <a:rPr lang="en-US" sz="1800" dirty="0"/>
              <a:t> ante la OCR, la </a:t>
            </a:r>
            <a:r>
              <a:rPr lang="en-US" sz="1800" dirty="0" err="1"/>
              <a:t>queja</a:t>
            </a:r>
            <a:r>
              <a:rPr lang="en-US" sz="1800" dirty="0"/>
              <a:t> </a:t>
            </a:r>
            <a:r>
              <a:rPr lang="en-US" sz="1800" dirty="0" err="1"/>
              <a:t>debe</a:t>
            </a:r>
            <a:r>
              <a:rPr lang="en-US" sz="1800" dirty="0"/>
              <a:t> </a:t>
            </a:r>
            <a:r>
              <a:rPr lang="en-US" sz="1800" dirty="0" err="1"/>
              <a:t>presentarse</a:t>
            </a:r>
            <a:r>
              <a:rPr lang="en-US" sz="1800" dirty="0"/>
              <a:t> ante la OCR </a:t>
            </a:r>
            <a:r>
              <a:rPr lang="en-US" sz="1800" dirty="0" err="1"/>
              <a:t>dentro</a:t>
            </a:r>
            <a:r>
              <a:rPr lang="en-US" sz="1800" dirty="0"/>
              <a:t> de </a:t>
            </a:r>
            <a:r>
              <a:rPr lang="en-US" sz="1800" dirty="0" err="1"/>
              <a:t>los</a:t>
            </a:r>
            <a:r>
              <a:rPr lang="en-US" sz="1800" dirty="0"/>
              <a:t> 60 días posteriores a la </a:t>
            </a:r>
            <a:r>
              <a:rPr lang="en-US" sz="1800" dirty="0" err="1"/>
              <a:t>finalización</a:t>
            </a:r>
            <a:r>
              <a:rPr lang="en-US" sz="1800" dirty="0"/>
              <a:t> del </a:t>
            </a:r>
            <a:r>
              <a:rPr lang="en-US" sz="1800" dirty="0" err="1"/>
              <a:t>proceso</a:t>
            </a:r>
            <a:r>
              <a:rPr lang="en-US" sz="1800" dirty="0"/>
              <a:t> de </a:t>
            </a:r>
            <a:r>
              <a:rPr lang="en-US" sz="1800" dirty="0" err="1"/>
              <a:t>queja</a:t>
            </a:r>
            <a:r>
              <a:rPr lang="en-US" sz="1800" dirty="0"/>
              <a:t> formal </a:t>
            </a:r>
            <a:r>
              <a:rPr lang="en-US" sz="1800" dirty="0" err="1"/>
              <a:t>institucional</a:t>
            </a:r>
            <a:r>
              <a:rPr lang="en-US" sz="1800" dirty="0"/>
              <a:t>. </a:t>
            </a:r>
          </a:p>
        </p:txBody>
      </p:sp>
      <p:pic>
        <p:nvPicPr>
          <p:cNvPr id="6" name="Picture 5">
            <a:extLst>
              <a:ext uri="{FF2B5EF4-FFF2-40B4-BE49-F238E27FC236}">
                <a16:creationId xmlns:a16="http://schemas.microsoft.com/office/drawing/2014/main" id="{B07C5A2C-6A09-6A13-2259-28A969F1299C}"/>
              </a:ext>
            </a:extLst>
          </p:cNvPr>
          <p:cNvPicPr>
            <a:picLocks noChangeAspect="1"/>
          </p:cNvPicPr>
          <p:nvPr/>
        </p:nvPicPr>
        <p:blipFill>
          <a:blip r:embed="rId2"/>
          <a:stretch>
            <a:fillRect/>
          </a:stretch>
        </p:blipFill>
        <p:spPr>
          <a:xfrm>
            <a:off x="1752261" y="273844"/>
            <a:ext cx="5639480" cy="514350"/>
          </a:xfrm>
          <a:prstGeom prst="rect">
            <a:avLst/>
          </a:prstGeom>
        </p:spPr>
      </p:pic>
    </p:spTree>
    <p:extLst>
      <p:ext uri="{BB962C8B-B14F-4D97-AF65-F5344CB8AC3E}">
        <p14:creationId xmlns:p14="http://schemas.microsoft.com/office/powerpoint/2010/main" val="390246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1E385C-C824-B18C-7D63-B047789858AF}"/>
              </a:ext>
            </a:extLst>
          </p:cNvPr>
          <p:cNvSpPr txBox="1"/>
          <p:nvPr/>
        </p:nvSpPr>
        <p:spPr>
          <a:xfrm>
            <a:off x="173736" y="838341"/>
            <a:ext cx="8970264" cy="4154984"/>
          </a:xfrm>
          <a:prstGeom prst="rect">
            <a:avLst/>
          </a:prstGeom>
          <a:noFill/>
        </p:spPr>
        <p:txBody>
          <a:bodyPr wrap="square">
            <a:spAutoFit/>
          </a:bodyPr>
          <a:lstStyle/>
          <a:p>
            <a:r>
              <a:rPr lang="en-US" sz="1650" dirty="0"/>
              <a:t>Para </a:t>
            </a:r>
            <a:r>
              <a:rPr lang="en-US" sz="1650" dirty="0" err="1"/>
              <a:t>presentar</a:t>
            </a:r>
            <a:r>
              <a:rPr lang="en-US" sz="1650" dirty="0"/>
              <a:t> </a:t>
            </a:r>
            <a:r>
              <a:rPr lang="en-US" sz="1650" dirty="0" err="1"/>
              <a:t>una</a:t>
            </a:r>
            <a:r>
              <a:rPr lang="en-US" sz="1650" dirty="0"/>
              <a:t> </a:t>
            </a:r>
            <a:r>
              <a:rPr lang="en-US" sz="1650" dirty="0" err="1"/>
              <a:t>queja</a:t>
            </a:r>
            <a:r>
              <a:rPr lang="en-US" sz="1650" dirty="0"/>
              <a:t> </a:t>
            </a:r>
            <a:r>
              <a:rPr lang="en-US" sz="1650" dirty="0" err="1"/>
              <a:t>por</a:t>
            </a:r>
            <a:r>
              <a:rPr lang="en-US" sz="1650" dirty="0"/>
              <a:t> </a:t>
            </a:r>
            <a:r>
              <a:rPr lang="en-US" sz="1650" dirty="0" err="1"/>
              <a:t>discriminación</a:t>
            </a:r>
            <a:r>
              <a:rPr lang="en-US" sz="1650" dirty="0"/>
              <a:t> </a:t>
            </a:r>
            <a:r>
              <a:rPr lang="en-US" sz="1650" dirty="0" err="1"/>
              <a:t>en</a:t>
            </a:r>
            <a:r>
              <a:rPr lang="en-US" sz="1650" dirty="0"/>
              <a:t> </a:t>
            </a:r>
            <a:r>
              <a:rPr lang="en-US" sz="1650" dirty="0" err="1"/>
              <a:t>el</a:t>
            </a:r>
            <a:r>
              <a:rPr lang="en-US" sz="1650" dirty="0"/>
              <a:t> </a:t>
            </a:r>
            <a:r>
              <a:rPr lang="en-US" sz="1650" dirty="0" err="1"/>
              <a:t>programa</a:t>
            </a:r>
            <a:r>
              <a:rPr lang="en-US" sz="1650" dirty="0"/>
              <a:t> del USDA, </a:t>
            </a:r>
            <a:r>
              <a:rPr lang="en-US" sz="1650" dirty="0" err="1"/>
              <a:t>el</a:t>
            </a:r>
            <a:r>
              <a:rPr lang="en-US" sz="1650" dirty="0"/>
              <a:t> </a:t>
            </a:r>
            <a:r>
              <a:rPr lang="en-US" sz="1650" dirty="0" err="1"/>
              <a:t>reclamante</a:t>
            </a:r>
            <a:r>
              <a:rPr lang="en-US" sz="1650" dirty="0"/>
              <a:t> </a:t>
            </a:r>
            <a:r>
              <a:rPr lang="en-US" sz="1650" dirty="0" err="1"/>
              <a:t>debe</a:t>
            </a:r>
            <a:r>
              <a:rPr lang="en-US" sz="1650" dirty="0"/>
              <a:t> </a:t>
            </a:r>
            <a:r>
              <a:rPr lang="en-US" sz="1650" dirty="0" err="1"/>
              <a:t>completar</a:t>
            </a:r>
            <a:r>
              <a:rPr lang="en-US" sz="1650" dirty="0"/>
              <a:t> </a:t>
            </a:r>
            <a:r>
              <a:rPr lang="en-US" sz="1650" dirty="0" err="1"/>
              <a:t>el</a:t>
            </a:r>
            <a:r>
              <a:rPr lang="en-US" sz="1650" dirty="0"/>
              <a:t> </a:t>
            </a:r>
            <a:r>
              <a:rPr lang="en-US" sz="1650" dirty="0" err="1"/>
              <a:t>formulario</a:t>
            </a:r>
            <a:r>
              <a:rPr lang="en-US" sz="1650" dirty="0"/>
              <a:t> AD-3027, </a:t>
            </a:r>
            <a:r>
              <a:rPr lang="en-US" sz="1650" dirty="0" err="1"/>
              <a:t>el</a:t>
            </a:r>
            <a:r>
              <a:rPr lang="en-US" sz="1650" dirty="0"/>
              <a:t> </a:t>
            </a:r>
            <a:r>
              <a:rPr lang="en-US" sz="1650" dirty="0" err="1"/>
              <a:t>formulario</a:t>
            </a:r>
            <a:r>
              <a:rPr lang="en-US" sz="1650" dirty="0"/>
              <a:t> de </a:t>
            </a:r>
            <a:r>
              <a:rPr lang="en-US" sz="1650" dirty="0" err="1"/>
              <a:t>queja</a:t>
            </a:r>
            <a:r>
              <a:rPr lang="en-US" sz="1650" dirty="0"/>
              <a:t> </a:t>
            </a:r>
            <a:r>
              <a:rPr lang="en-US" sz="1650" dirty="0" err="1"/>
              <a:t>por</a:t>
            </a:r>
            <a:r>
              <a:rPr lang="en-US" sz="1650" dirty="0"/>
              <a:t> </a:t>
            </a:r>
            <a:r>
              <a:rPr lang="en-US" sz="1650" dirty="0" err="1"/>
              <a:t>discriminación</a:t>
            </a:r>
            <a:r>
              <a:rPr lang="en-US" sz="1650" dirty="0"/>
              <a:t> del </a:t>
            </a:r>
            <a:r>
              <a:rPr lang="en-US" sz="1650" dirty="0" err="1"/>
              <a:t>programa</a:t>
            </a:r>
            <a:r>
              <a:rPr lang="en-US" sz="1650" dirty="0"/>
              <a:t> del USDA, </a:t>
            </a:r>
            <a:r>
              <a:rPr lang="en-US" sz="1650" dirty="0" err="1"/>
              <a:t>que</a:t>
            </a:r>
            <a:r>
              <a:rPr lang="en-US" sz="1650" dirty="0"/>
              <a:t> se </a:t>
            </a:r>
            <a:r>
              <a:rPr lang="en-US" sz="1650" dirty="0" err="1"/>
              <a:t>puede</a:t>
            </a:r>
            <a:r>
              <a:rPr lang="en-US" sz="1650" dirty="0"/>
              <a:t> </a:t>
            </a:r>
            <a:r>
              <a:rPr lang="en-US" sz="1650" dirty="0" err="1"/>
              <a:t>obtener</a:t>
            </a:r>
            <a:r>
              <a:rPr lang="en-US" sz="1650" dirty="0"/>
              <a:t> </a:t>
            </a:r>
            <a:r>
              <a:rPr lang="en-US" sz="1650" dirty="0" err="1"/>
              <a:t>en</a:t>
            </a:r>
            <a:r>
              <a:rPr lang="en-US" sz="1650" dirty="0"/>
              <a:t> </a:t>
            </a:r>
            <a:r>
              <a:rPr lang="en-US" sz="1650" dirty="0" err="1"/>
              <a:t>línea</a:t>
            </a:r>
            <a:r>
              <a:rPr lang="en-US" sz="1650" dirty="0"/>
              <a:t> </a:t>
            </a:r>
            <a:r>
              <a:rPr lang="en-US" sz="1650" dirty="0" err="1"/>
              <a:t>en</a:t>
            </a:r>
            <a:r>
              <a:rPr lang="en-US" sz="1650" dirty="0"/>
              <a:t> https://</a:t>
            </a:r>
            <a:r>
              <a:rPr lang="en-US" sz="1650" dirty="0" err="1"/>
              <a:t>www.usda.gov</a:t>
            </a:r>
            <a:r>
              <a:rPr lang="en-US" sz="1650" dirty="0"/>
              <a:t>/sites/default/files/documents/ad-3027s.pdf; </a:t>
            </a:r>
            <a:r>
              <a:rPr lang="en-US" sz="1650" dirty="0" err="1"/>
              <a:t>desde</a:t>
            </a:r>
            <a:r>
              <a:rPr lang="en-US" sz="1650" dirty="0"/>
              <a:t> </a:t>
            </a:r>
            <a:r>
              <a:rPr lang="en-US" sz="1650" dirty="0" err="1"/>
              <a:t>cualquier</a:t>
            </a:r>
            <a:r>
              <a:rPr lang="en-US" sz="1650" dirty="0"/>
              <a:t> </a:t>
            </a:r>
            <a:r>
              <a:rPr lang="en-US" sz="1650" dirty="0" err="1"/>
              <a:t>oficina</a:t>
            </a:r>
            <a:r>
              <a:rPr lang="en-US" sz="1650" dirty="0"/>
              <a:t> del USDA; </a:t>
            </a:r>
            <a:r>
              <a:rPr lang="en-US" sz="1650" dirty="0" err="1"/>
              <a:t>llamando</a:t>
            </a:r>
            <a:r>
              <a:rPr lang="en-US" sz="1650" dirty="0"/>
              <a:t> al (866) 632-9992; o </a:t>
            </a:r>
            <a:r>
              <a:rPr lang="en-US" sz="1650" dirty="0" err="1"/>
              <a:t>escribiendo</a:t>
            </a:r>
            <a:r>
              <a:rPr lang="en-US" sz="1650" dirty="0"/>
              <a:t> </a:t>
            </a:r>
            <a:r>
              <a:rPr lang="en-US" sz="1650" dirty="0" err="1"/>
              <a:t>una</a:t>
            </a:r>
            <a:r>
              <a:rPr lang="en-US" sz="1650" dirty="0"/>
              <a:t> carta </a:t>
            </a:r>
            <a:r>
              <a:rPr lang="en-US" sz="1650" dirty="0" err="1"/>
              <a:t>dirigida</a:t>
            </a:r>
            <a:r>
              <a:rPr lang="en-US" sz="1650" dirty="0"/>
              <a:t> a la </a:t>
            </a:r>
            <a:r>
              <a:rPr lang="en-US" sz="1650" dirty="0" err="1"/>
              <a:t>oficina</a:t>
            </a:r>
            <a:r>
              <a:rPr lang="en-US" sz="1650" dirty="0"/>
              <a:t> del USDA </a:t>
            </a:r>
            <a:r>
              <a:rPr lang="en-US" sz="1650" dirty="0" err="1"/>
              <a:t>que</a:t>
            </a:r>
            <a:r>
              <a:rPr lang="en-US" sz="1650" dirty="0"/>
              <a:t> se indica </a:t>
            </a:r>
            <a:r>
              <a:rPr lang="en-US" sz="1650" dirty="0" err="1"/>
              <a:t>abajo</a:t>
            </a:r>
            <a:r>
              <a:rPr lang="en-US" sz="1650" dirty="0"/>
              <a:t>. </a:t>
            </a:r>
          </a:p>
          <a:p>
            <a:endParaRPr lang="en-US" sz="1650" dirty="0"/>
          </a:p>
          <a:p>
            <a:r>
              <a:rPr lang="en-US" sz="1650" dirty="0"/>
              <a:t>La carta </a:t>
            </a:r>
            <a:r>
              <a:rPr lang="en-US" sz="1650" dirty="0" err="1"/>
              <a:t>debe</a:t>
            </a:r>
            <a:r>
              <a:rPr lang="en-US" sz="1650" dirty="0"/>
              <a:t> </a:t>
            </a:r>
            <a:r>
              <a:rPr lang="en-US" sz="1650" dirty="0" err="1"/>
              <a:t>contener</a:t>
            </a:r>
            <a:r>
              <a:rPr lang="en-US" sz="1650" dirty="0"/>
              <a:t> </a:t>
            </a:r>
            <a:r>
              <a:rPr lang="en-US" sz="1650" dirty="0" err="1"/>
              <a:t>el</a:t>
            </a:r>
            <a:r>
              <a:rPr lang="en-US" sz="1650" dirty="0"/>
              <a:t> </a:t>
            </a:r>
            <a:r>
              <a:rPr lang="en-US" sz="1650" dirty="0" err="1"/>
              <a:t>nombre</a:t>
            </a:r>
            <a:r>
              <a:rPr lang="en-US" sz="1650" dirty="0"/>
              <a:t>, la </a:t>
            </a:r>
            <a:r>
              <a:rPr lang="en-US" sz="1650" dirty="0" err="1"/>
              <a:t>dirección</a:t>
            </a:r>
            <a:r>
              <a:rPr lang="en-US" sz="1650" dirty="0"/>
              <a:t>, </a:t>
            </a:r>
            <a:r>
              <a:rPr lang="en-US" sz="1650" dirty="0" err="1"/>
              <a:t>el</a:t>
            </a:r>
            <a:r>
              <a:rPr lang="en-US" sz="1650" dirty="0"/>
              <a:t> </a:t>
            </a:r>
            <a:r>
              <a:rPr lang="en-US" sz="1650" dirty="0" err="1"/>
              <a:t>número</a:t>
            </a:r>
            <a:r>
              <a:rPr lang="en-US" sz="1650" dirty="0"/>
              <a:t> de </a:t>
            </a:r>
            <a:r>
              <a:rPr lang="en-US" sz="1650" dirty="0" err="1"/>
              <a:t>teléfono</a:t>
            </a:r>
            <a:r>
              <a:rPr lang="en-US" sz="1650" dirty="0"/>
              <a:t> del </a:t>
            </a:r>
            <a:r>
              <a:rPr lang="en-US" sz="1650" dirty="0" err="1"/>
              <a:t>reclamante</a:t>
            </a:r>
            <a:r>
              <a:rPr lang="en-US" sz="1650" dirty="0"/>
              <a:t> y </a:t>
            </a:r>
            <a:r>
              <a:rPr lang="en-US" sz="1650" dirty="0" err="1"/>
              <a:t>una</a:t>
            </a:r>
            <a:r>
              <a:rPr lang="en-US" sz="1650" dirty="0"/>
              <a:t> </a:t>
            </a:r>
            <a:r>
              <a:rPr lang="en-US" sz="1650" dirty="0" err="1"/>
              <a:t>descripción</a:t>
            </a:r>
            <a:r>
              <a:rPr lang="en-US" sz="1650" dirty="0"/>
              <a:t> </a:t>
            </a:r>
            <a:r>
              <a:rPr lang="en-US" sz="1650" dirty="0" err="1"/>
              <a:t>escrita</a:t>
            </a:r>
            <a:r>
              <a:rPr lang="en-US" sz="1650" dirty="0"/>
              <a:t> de la </a:t>
            </a:r>
            <a:r>
              <a:rPr lang="en-US" sz="1650" dirty="0" err="1"/>
              <a:t>supuesta</a:t>
            </a:r>
            <a:r>
              <a:rPr lang="en-US" sz="1650" dirty="0"/>
              <a:t> </a:t>
            </a:r>
            <a:r>
              <a:rPr lang="en-US" sz="1650" dirty="0" err="1"/>
              <a:t>acción</a:t>
            </a:r>
            <a:r>
              <a:rPr lang="en-US" sz="1650" dirty="0"/>
              <a:t> </a:t>
            </a:r>
            <a:r>
              <a:rPr lang="en-US" sz="1650" dirty="0" err="1"/>
              <a:t>discriminatoria</a:t>
            </a:r>
            <a:r>
              <a:rPr lang="en-US" sz="1650" dirty="0"/>
              <a:t> con </a:t>
            </a:r>
            <a:r>
              <a:rPr lang="en-US" sz="1650" dirty="0" err="1"/>
              <a:t>suficiente</a:t>
            </a:r>
            <a:r>
              <a:rPr lang="en-US" sz="1650" dirty="0"/>
              <a:t> </a:t>
            </a:r>
            <a:r>
              <a:rPr lang="en-US" sz="1650" dirty="0" err="1"/>
              <a:t>detalle</a:t>
            </a:r>
            <a:r>
              <a:rPr lang="en-US" sz="1650" dirty="0"/>
              <a:t> para </a:t>
            </a:r>
            <a:r>
              <a:rPr lang="en-US" sz="1650" dirty="0" err="1"/>
              <a:t>informar</a:t>
            </a:r>
            <a:r>
              <a:rPr lang="en-US" sz="1650" dirty="0"/>
              <a:t> al </a:t>
            </a:r>
            <a:r>
              <a:rPr lang="en-US" sz="1650" dirty="0" err="1"/>
              <a:t>subsecretario</a:t>
            </a:r>
            <a:r>
              <a:rPr lang="en-US" sz="1650" dirty="0"/>
              <a:t> de derechos </a:t>
            </a:r>
            <a:r>
              <a:rPr lang="en-US" sz="1650" dirty="0" err="1"/>
              <a:t>civiles</a:t>
            </a:r>
            <a:r>
              <a:rPr lang="en-US" sz="1650" dirty="0"/>
              <a:t> </a:t>
            </a:r>
            <a:r>
              <a:rPr lang="en-US" sz="1650" dirty="0" err="1"/>
              <a:t>sobre</a:t>
            </a:r>
            <a:r>
              <a:rPr lang="en-US" sz="1650" dirty="0"/>
              <a:t> la </a:t>
            </a:r>
            <a:r>
              <a:rPr lang="en-US" sz="1650" dirty="0" err="1"/>
              <a:t>naturaleza</a:t>
            </a:r>
            <a:r>
              <a:rPr lang="en-US" sz="1650" dirty="0"/>
              <a:t> y la </a:t>
            </a:r>
            <a:r>
              <a:rPr lang="en-US" sz="1650" dirty="0" err="1"/>
              <a:t>fecha</a:t>
            </a:r>
            <a:r>
              <a:rPr lang="en-US" sz="1650" dirty="0"/>
              <a:t> de </a:t>
            </a:r>
            <a:r>
              <a:rPr lang="en-US" sz="1650" dirty="0" err="1"/>
              <a:t>una</a:t>
            </a:r>
            <a:r>
              <a:rPr lang="en-US" sz="1650" dirty="0"/>
              <a:t> </a:t>
            </a:r>
            <a:r>
              <a:rPr lang="en-US" sz="1650" dirty="0" err="1"/>
              <a:t>supuesta</a:t>
            </a:r>
            <a:r>
              <a:rPr lang="en-US" sz="1650" dirty="0"/>
              <a:t> </a:t>
            </a:r>
            <a:r>
              <a:rPr lang="en-US" sz="1650" dirty="0" err="1"/>
              <a:t>violación</a:t>
            </a:r>
            <a:r>
              <a:rPr lang="en-US" sz="1650" dirty="0"/>
              <a:t> de </a:t>
            </a:r>
            <a:r>
              <a:rPr lang="en-US" sz="1650" dirty="0" err="1"/>
              <a:t>los</a:t>
            </a:r>
            <a:r>
              <a:rPr lang="en-US" sz="1650" dirty="0"/>
              <a:t> derechos </a:t>
            </a:r>
            <a:r>
              <a:rPr lang="en-US" sz="1650" dirty="0" err="1"/>
              <a:t>civiles</a:t>
            </a:r>
            <a:r>
              <a:rPr lang="en-US" sz="1650" dirty="0"/>
              <a:t>. El </a:t>
            </a:r>
            <a:r>
              <a:rPr lang="en-US" sz="1650" dirty="0" err="1"/>
              <a:t>formulario</a:t>
            </a:r>
            <a:r>
              <a:rPr lang="en-US" sz="1650" dirty="0"/>
              <a:t> AD-3027 o la carta </a:t>
            </a:r>
            <a:r>
              <a:rPr lang="en-US" sz="1650" dirty="0" err="1"/>
              <a:t>completos</a:t>
            </a:r>
            <a:r>
              <a:rPr lang="en-US" sz="1650" dirty="0"/>
              <a:t> </a:t>
            </a:r>
            <a:r>
              <a:rPr lang="en-US" sz="1650" dirty="0" err="1"/>
              <a:t>deben</a:t>
            </a:r>
            <a:r>
              <a:rPr lang="en-US" sz="1650" dirty="0"/>
              <a:t> </a:t>
            </a:r>
            <a:r>
              <a:rPr lang="en-US" sz="1650" dirty="0" err="1"/>
              <a:t>enviarse</a:t>
            </a:r>
            <a:r>
              <a:rPr lang="en-US" sz="1650" dirty="0"/>
              <a:t> al USDA </a:t>
            </a:r>
            <a:r>
              <a:rPr lang="en-US" sz="1650" dirty="0" err="1"/>
              <a:t>por</a:t>
            </a:r>
            <a:r>
              <a:rPr lang="en-US" sz="1650" dirty="0"/>
              <a:t>: </a:t>
            </a:r>
            <a:r>
              <a:rPr lang="en-US" sz="1650" dirty="0" err="1"/>
              <a:t>correo</a:t>
            </a:r>
            <a:r>
              <a:rPr lang="en-US" sz="1650" dirty="0"/>
              <a:t>: U.S. Department of Agriculture Office of the Assistant Secretary for Civil Rights 1400 Independence Avenue, SW Washington, D.C. 20250-9410; o´ </a:t>
            </a:r>
            <a:r>
              <a:rPr lang="en-US" sz="1650" dirty="0" err="1"/>
              <a:t>correo</a:t>
            </a:r>
            <a:r>
              <a:rPr lang="en-US" sz="1650" dirty="0"/>
              <a:t> </a:t>
            </a:r>
            <a:r>
              <a:rPr lang="en-US" sz="1650" dirty="0" err="1"/>
              <a:t>electrónico</a:t>
            </a:r>
            <a:r>
              <a:rPr lang="en-US" sz="1650" dirty="0"/>
              <a:t>: </a:t>
            </a:r>
            <a:r>
              <a:rPr lang="en-US" sz="1650" dirty="0" err="1"/>
              <a:t>program.intake@usda.gov</a:t>
            </a:r>
            <a:r>
              <a:rPr lang="en-US" sz="1650" dirty="0"/>
              <a:t> </a:t>
            </a:r>
          </a:p>
          <a:p>
            <a:endParaRPr lang="en-US" sz="1650" dirty="0"/>
          </a:p>
          <a:p>
            <a:r>
              <a:rPr lang="en-US" sz="1650" dirty="0"/>
              <a:t>Esta </a:t>
            </a:r>
            <a:r>
              <a:rPr lang="en-US" sz="1650" dirty="0" err="1"/>
              <a:t>institución</a:t>
            </a:r>
            <a:r>
              <a:rPr lang="en-US" sz="1650" dirty="0"/>
              <a:t> </a:t>
            </a:r>
            <a:r>
              <a:rPr lang="en-US" sz="1650" dirty="0" err="1"/>
              <a:t>ofrece</a:t>
            </a:r>
            <a:r>
              <a:rPr lang="en-US" sz="1650" dirty="0"/>
              <a:t> </a:t>
            </a:r>
            <a:r>
              <a:rPr lang="en-US" sz="1650" dirty="0" err="1"/>
              <a:t>igualdad</a:t>
            </a:r>
            <a:r>
              <a:rPr lang="en-US" sz="1650" dirty="0"/>
              <a:t> de </a:t>
            </a:r>
            <a:r>
              <a:rPr lang="en-US" sz="1650" dirty="0" err="1"/>
              <a:t>oportunidades</a:t>
            </a:r>
            <a:r>
              <a:rPr lang="en-US" sz="1650" dirty="0"/>
              <a:t>.</a:t>
            </a:r>
          </a:p>
        </p:txBody>
      </p:sp>
      <p:pic>
        <p:nvPicPr>
          <p:cNvPr id="6" name="Picture 5">
            <a:extLst>
              <a:ext uri="{FF2B5EF4-FFF2-40B4-BE49-F238E27FC236}">
                <a16:creationId xmlns:a16="http://schemas.microsoft.com/office/drawing/2014/main" id="{F4A801CC-730A-633A-8F7F-465A9C828C7D}"/>
              </a:ext>
            </a:extLst>
          </p:cNvPr>
          <p:cNvPicPr>
            <a:picLocks noChangeAspect="1"/>
          </p:cNvPicPr>
          <p:nvPr/>
        </p:nvPicPr>
        <p:blipFill>
          <a:blip r:embed="rId2"/>
          <a:stretch>
            <a:fillRect/>
          </a:stretch>
        </p:blipFill>
        <p:spPr>
          <a:xfrm>
            <a:off x="1752260" y="246412"/>
            <a:ext cx="5639480" cy="514350"/>
          </a:xfrm>
          <a:prstGeom prst="rect">
            <a:avLst/>
          </a:prstGeom>
        </p:spPr>
      </p:pic>
    </p:spTree>
    <p:extLst>
      <p:ext uri="{BB962C8B-B14F-4D97-AF65-F5344CB8AC3E}">
        <p14:creationId xmlns:p14="http://schemas.microsoft.com/office/powerpoint/2010/main" val="247205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title" idx="4294967295"/>
          </p:nvPr>
        </p:nvSpPr>
        <p:spPr>
          <a:xfrm>
            <a:off x="307975" y="555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s-MX"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152" name="Google Shape;152;p53" descr="National Policy Research Center at Alcorn State University logo"/>
          <p:cNvPicPr preferRelativeResize="0"/>
          <p:nvPr/>
        </p:nvPicPr>
        <p:blipFill>
          <a:blip r:embed="rId3">
            <a:alphaModFix/>
          </a:blip>
          <a:stretch>
            <a:fillRect/>
          </a:stretch>
        </p:blipFill>
        <p:spPr>
          <a:xfrm>
            <a:off x="2320250" y="879826"/>
            <a:ext cx="4847636" cy="2052198"/>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0" name="Google Shape;150;p53" descr="Southern Rural Development Center logo"/>
          <p:cNvPicPr preferRelativeResize="0">
            <a:picLocks noChangeAspect="1"/>
          </p:cNvPicPr>
          <p:nvPr/>
        </p:nvPicPr>
        <p:blipFill rotWithShape="1">
          <a:blip r:embed="rId5">
            <a:alphaModFix/>
          </a:blip>
          <a:srcRect t="17428" b="7937"/>
          <a:stretch>
            <a:fillRect/>
          </a:stretch>
        </p:blipFill>
        <p:spPr>
          <a:xfrm>
            <a:off x="5231339" y="3237239"/>
            <a:ext cx="2747241" cy="12284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000" dirty="0"/>
              <a:t>Mención de colaboradores</a:t>
            </a:r>
            <a:endParaRPr lang="es-MX" sz="2000" noProof="0" dirty="0"/>
          </a:p>
        </p:txBody>
      </p:sp>
      <p:sp>
        <p:nvSpPr>
          <p:cNvPr id="159" name="Google Shape;159;p3"/>
          <p:cNvSpPr txBox="1">
            <a:spLocks noGrp="1"/>
          </p:cNvSpPr>
          <p:nvPr>
            <p:ph type="body" idx="2"/>
          </p:nvPr>
        </p:nvSpPr>
        <p:spPr>
          <a:xfrm>
            <a:off x="1339775" y="815707"/>
            <a:ext cx="3902075" cy="2908261"/>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dirty="0"/>
              <a:t>Autores Primarios</a:t>
            </a:r>
            <a:endParaRPr lang="es-MX" noProof="0" dirty="0"/>
          </a:p>
          <a:p>
            <a:pPr marL="152400" lvl="0" indent="0" algn="l" rtl="0">
              <a:lnSpc>
                <a:spcPct val="100000"/>
              </a:lnSpc>
              <a:spcBef>
                <a:spcPts val="0"/>
              </a:spcBef>
              <a:spcAft>
                <a:spcPts val="0"/>
              </a:spcAft>
              <a:buSzPts val="1200"/>
              <a:buNone/>
            </a:pPr>
            <a:r>
              <a:rPr lang="es-MX" sz="1400" noProof="0" dirty="0" err="1"/>
              <a:t>Gee</a:t>
            </a:r>
            <a:r>
              <a:rPr lang="es-MX" sz="1400" noProof="0" dirty="0"/>
              <a:t> </a:t>
            </a:r>
            <a:r>
              <a:rPr lang="es-MX" sz="1400" noProof="0" dirty="0" err="1"/>
              <a:t>Ogletree</a:t>
            </a:r>
            <a:r>
              <a:rPr lang="es-MX" sz="1400" noProof="0" dirty="0"/>
              <a:t>,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Adams and </a:t>
            </a:r>
            <a:r>
              <a:rPr lang="es-MX" sz="1400" b="0" noProof="0" dirty="0" err="1"/>
              <a:t>Reese</a:t>
            </a:r>
            <a:r>
              <a:rPr lang="es-MX" sz="1400" b="0" noProof="0" dirty="0"/>
              <a:t>, LLP </a:t>
            </a:r>
            <a:endParaRPr lang="es-MX" sz="1100" noProof="0" dirty="0"/>
          </a:p>
          <a:p>
            <a:pPr marL="152400" lvl="0" indent="0" algn="l" rtl="0">
              <a:lnSpc>
                <a:spcPct val="100000"/>
              </a:lnSpc>
              <a:spcBef>
                <a:spcPts val="0"/>
              </a:spcBef>
              <a:spcAft>
                <a:spcPts val="0"/>
              </a:spcAft>
              <a:buSzPts val="1200"/>
              <a:buNone/>
            </a:pPr>
            <a:endParaRPr lang="es-MX" sz="1400" noProof="0" dirty="0"/>
          </a:p>
          <a:p>
            <a:pPr marL="152400" lvl="0" indent="0" algn="l" rtl="0">
              <a:lnSpc>
                <a:spcPct val="100000"/>
              </a:lnSpc>
              <a:spcBef>
                <a:spcPts val="0"/>
              </a:spcBef>
              <a:spcAft>
                <a:spcPts val="0"/>
              </a:spcAft>
              <a:buSzPts val="1200"/>
              <a:buNone/>
            </a:pPr>
            <a:r>
              <a:rPr lang="es-MX" sz="1400" noProof="0" dirty="0"/>
              <a:t>Becky Smith, PhD</a:t>
            </a:r>
            <a:endParaRPr lang="es-MX" sz="1100" noProof="0" dirty="0"/>
          </a:p>
          <a:p>
            <a:pPr marL="152400" lvl="0" indent="0" algn="l" rtl="0">
              <a:lnSpc>
                <a:spcPct val="100000"/>
              </a:lnSpc>
              <a:spcBef>
                <a:spcPts val="0"/>
              </a:spcBef>
              <a:spcAft>
                <a:spcPts val="0"/>
              </a:spcAft>
              <a:buSzPts val="1200"/>
              <a:buNone/>
            </a:pPr>
            <a:r>
              <a:rPr lang="es-MX" sz="1400" b="0" noProof="0" dirty="0"/>
              <a:t>Mississippi </a:t>
            </a:r>
            <a:r>
              <a:rPr lang="es-MX" sz="1400" b="0" noProof="0" dirty="0" err="1"/>
              <a:t>State</a:t>
            </a:r>
            <a:r>
              <a:rPr lang="es-MX" sz="1400" b="0" noProof="0" dirty="0"/>
              <a:t> </a:t>
            </a:r>
            <a:r>
              <a:rPr lang="es-MX" sz="1400" b="0" noProof="0" dirty="0" err="1"/>
              <a:t>University</a:t>
            </a:r>
            <a:r>
              <a:rPr lang="es-MX" sz="1400" b="0" noProof="0" dirty="0"/>
              <a:t> Extension</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Carolyn Banks</a:t>
            </a:r>
            <a:endParaRPr lang="es-MX" sz="1100" noProof="0" dirty="0"/>
          </a:p>
          <a:p>
            <a:pPr marL="152400" lvl="0" indent="0" algn="l" rtl="0">
              <a:lnSpc>
                <a:spcPct val="100000"/>
              </a:lnSpc>
              <a:spcBef>
                <a:spcPts val="0"/>
              </a:spcBef>
              <a:spcAft>
                <a:spcPts val="0"/>
              </a:spcAft>
              <a:buSzPts val="1200"/>
              <a:buNone/>
            </a:pPr>
            <a:r>
              <a:rPr lang="es-MX" sz="1400" b="0" noProof="0" dirty="0" err="1"/>
              <a:t>Alcorn</a:t>
            </a:r>
            <a:r>
              <a:rPr lang="es-MX" sz="1400" b="0" noProof="0" dirty="0"/>
              <a:t> </a:t>
            </a:r>
            <a:r>
              <a:rPr lang="es-MX" sz="1400" b="0" noProof="0" dirty="0" err="1"/>
              <a:t>State</a:t>
            </a:r>
            <a:r>
              <a:rPr lang="es-MX" sz="1400" b="0" noProof="0" dirty="0"/>
              <a:t> </a:t>
            </a:r>
            <a:r>
              <a:rPr lang="es-MX" sz="1400" b="0" noProof="0" dirty="0" err="1"/>
              <a:t>University</a:t>
            </a:r>
            <a:r>
              <a:rPr lang="es-MX" sz="1400" b="0" noProof="0" dirty="0"/>
              <a:t> Extension </a:t>
            </a:r>
            <a:r>
              <a:rPr lang="es-MX" sz="1400" b="0" noProof="0" dirty="0" err="1"/>
              <a:t>Program</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Manola </a:t>
            </a:r>
            <a:r>
              <a:rPr lang="es-MX" sz="1400" noProof="0" dirty="0" err="1"/>
              <a:t>Erby</a:t>
            </a:r>
            <a:endParaRPr lang="es-MX" sz="1100" noProof="0" dirty="0"/>
          </a:p>
          <a:p>
            <a:pPr marL="152400" lvl="0" indent="0" algn="l" rtl="0">
              <a:lnSpc>
                <a:spcPct val="100000"/>
              </a:lnSpc>
              <a:spcBef>
                <a:spcPts val="0"/>
              </a:spcBef>
              <a:spcAft>
                <a:spcPts val="0"/>
              </a:spcAft>
              <a:buSzPts val="1200"/>
              <a:buNone/>
            </a:pPr>
            <a:r>
              <a:rPr lang="es-MX" sz="1400" b="0" noProof="0" dirty="0" err="1"/>
              <a:t>Alcorn</a:t>
            </a:r>
            <a:r>
              <a:rPr lang="es-MX" sz="1400" b="0" noProof="0" dirty="0"/>
              <a:t> </a:t>
            </a:r>
            <a:r>
              <a:rPr lang="es-MX" sz="1400" b="0" noProof="0" dirty="0" err="1"/>
              <a:t>State</a:t>
            </a:r>
            <a:r>
              <a:rPr lang="es-MX" sz="1400" b="0" noProof="0" dirty="0"/>
              <a:t> </a:t>
            </a:r>
            <a:r>
              <a:rPr lang="es-MX" sz="1400" b="0" noProof="0" dirty="0" err="1"/>
              <a:t>University</a:t>
            </a:r>
            <a:r>
              <a:rPr lang="es-MX" sz="1400" b="0" noProof="0" dirty="0"/>
              <a:t> Extension </a:t>
            </a:r>
            <a:r>
              <a:rPr lang="es-MX" sz="1400" b="0" noProof="0" dirty="0" err="1"/>
              <a:t>Program</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endParaRPr lang="es-MX" sz="1400" b="0" noProof="0" dirty="0"/>
          </a:p>
        </p:txBody>
      </p:sp>
      <p:sp>
        <p:nvSpPr>
          <p:cNvPr id="2" name="Google Shape;159;p3">
            <a:extLst>
              <a:ext uri="{FF2B5EF4-FFF2-40B4-BE49-F238E27FC236}">
                <a16:creationId xmlns:a16="http://schemas.microsoft.com/office/drawing/2014/main" id="{A12BA844-4281-56B3-E425-BEB7FCD984AE}"/>
              </a:ext>
            </a:extLst>
          </p:cNvPr>
          <p:cNvSpPr txBox="1">
            <a:spLocks/>
          </p:cNvSpPr>
          <p:nvPr/>
        </p:nvSpPr>
        <p:spPr>
          <a:xfrm>
            <a:off x="5181900" y="815707"/>
            <a:ext cx="3902075" cy="3394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Catamaran Light"/>
              <a:buNone/>
              <a:defRPr sz="1200" b="1" i="0" u="none" strike="noStrike" cap="none">
                <a:solidFill>
                  <a:schemeClr val="dk1"/>
                </a:solidFill>
                <a:latin typeface="Livvic"/>
                <a:ea typeface="Livvic"/>
                <a:cs typeface="Livvic"/>
                <a:sym typeface="Livvic"/>
              </a:defRPr>
            </a:lvl1pPr>
            <a:lvl2pPr marL="914400" marR="0" lvl="1" indent="-228600" algn="l" rtl="0">
              <a:lnSpc>
                <a:spcPct val="100000"/>
              </a:lnSpc>
              <a:spcBef>
                <a:spcPts val="0"/>
              </a:spcBef>
              <a:spcAft>
                <a:spcPts val="0"/>
              </a:spcAft>
              <a:buClr>
                <a:schemeClr val="dk1"/>
              </a:buClr>
              <a:buSzPts val="1200"/>
              <a:buFont typeface="Catamaran Light"/>
              <a:buNone/>
              <a:defRPr sz="1600" b="1"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00000"/>
              </a:lnSpc>
              <a:spcBef>
                <a:spcPts val="0"/>
              </a:spcBef>
              <a:spcAft>
                <a:spcPts val="0"/>
              </a:spcAft>
              <a:buClr>
                <a:schemeClr val="dk1"/>
              </a:buClr>
              <a:buSzPts val="1200"/>
              <a:buFont typeface="Catamaran Light"/>
              <a:buNone/>
              <a:defRPr sz="16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endParaRPr lang="es-MX" noProof="0" dirty="0"/>
          </a:p>
          <a:p>
            <a:pPr marL="152400" indent="0"/>
            <a:r>
              <a:rPr lang="es-MX" sz="1400" noProof="0" dirty="0" err="1"/>
              <a:t>Jacy</a:t>
            </a:r>
            <a:r>
              <a:rPr lang="es-MX" sz="1400" noProof="0" dirty="0"/>
              <a:t> Fisher, </a:t>
            </a:r>
            <a:r>
              <a:rPr lang="es-MX" sz="1400" noProof="0" dirty="0" err="1"/>
              <a:t>Associate</a:t>
            </a:r>
            <a:r>
              <a:rPr lang="es-MX" sz="1400" noProof="0" dirty="0"/>
              <a:t> </a:t>
            </a:r>
            <a:r>
              <a:rPr lang="es-MX" sz="1400" noProof="0" dirty="0" err="1"/>
              <a:t>Attorney</a:t>
            </a:r>
            <a:endParaRPr lang="es-MX" sz="1100" noProof="0" dirty="0"/>
          </a:p>
          <a:p>
            <a:pPr marL="152400" indent="0"/>
            <a:r>
              <a:rPr lang="es-MX" sz="1400" b="0" noProof="0" dirty="0"/>
              <a:t>Gregory </a:t>
            </a:r>
            <a:r>
              <a:rPr lang="es-MX" sz="1400" b="0" noProof="0" dirty="0" err="1"/>
              <a:t>Varner</a:t>
            </a:r>
            <a:r>
              <a:rPr lang="es-MX" sz="1400" b="0" noProof="0" dirty="0"/>
              <a:t> &amp; </a:t>
            </a:r>
            <a:r>
              <a:rPr lang="es-MX" sz="1400" b="0" noProof="0" dirty="0" err="1"/>
              <a:t>Associates</a:t>
            </a:r>
            <a:endParaRPr lang="es-MX" sz="1100" noProof="0" dirty="0"/>
          </a:p>
          <a:p>
            <a:pPr marL="152400" indent="0"/>
            <a:endParaRPr lang="es-MX" sz="1400" noProof="0" dirty="0"/>
          </a:p>
          <a:p>
            <a:pPr marL="152400" indent="0"/>
            <a:r>
              <a:rPr lang="es-MX" sz="1400" noProof="0" dirty="0" err="1"/>
              <a:t>Portia</a:t>
            </a:r>
            <a:r>
              <a:rPr lang="es-MX" sz="1400" noProof="0" dirty="0"/>
              <a:t> Johnson, PhD</a:t>
            </a:r>
            <a:endParaRPr lang="es-MX" sz="1100" noProof="0" dirty="0"/>
          </a:p>
          <a:p>
            <a:pPr marL="152400" indent="0"/>
            <a:r>
              <a:rPr lang="es-MX" sz="1400" b="0" noProof="0" dirty="0"/>
              <a:t>Auburn </a:t>
            </a:r>
            <a:r>
              <a:rPr lang="es-MX" sz="1400" b="0" noProof="0" dirty="0" err="1"/>
              <a:t>University</a:t>
            </a:r>
            <a:endParaRPr lang="es-MX" sz="1100" noProof="0" dirty="0"/>
          </a:p>
          <a:p>
            <a:pPr marL="152400" indent="0"/>
            <a:endParaRPr lang="es-MX" sz="1400" b="0" noProof="0" dirty="0"/>
          </a:p>
          <a:p>
            <a:pPr marL="152400" indent="0"/>
            <a:r>
              <a:rPr lang="es-MX" sz="1400" noProof="0" dirty="0"/>
              <a:t>Kara Woods, PhD</a:t>
            </a:r>
            <a:endParaRPr lang="es-MX" sz="1100" noProof="0" dirty="0"/>
          </a:p>
          <a:p>
            <a:pPr marL="152400" indent="0"/>
            <a:r>
              <a:rPr lang="es-MX" sz="1400" b="0" noProof="0" dirty="0" err="1"/>
              <a:t>National</a:t>
            </a:r>
            <a:r>
              <a:rPr lang="es-MX" sz="1400" b="0" noProof="0" dirty="0"/>
              <a:t> </a:t>
            </a:r>
            <a:r>
              <a:rPr lang="es-MX" sz="1400" b="0" noProof="0" dirty="0" err="1"/>
              <a:t>Policy</a:t>
            </a:r>
            <a:r>
              <a:rPr lang="es-MX" sz="1400" b="0" noProof="0" dirty="0"/>
              <a:t> </a:t>
            </a:r>
            <a:r>
              <a:rPr lang="es-MX" sz="1400" b="0" noProof="0" dirty="0" err="1"/>
              <a:t>Research</a:t>
            </a:r>
            <a:r>
              <a:rPr lang="es-MX" sz="1400" b="0" noProof="0" dirty="0"/>
              <a:t> Center</a:t>
            </a:r>
            <a:endParaRPr lang="es-MX" sz="1100" noProof="0" dirty="0"/>
          </a:p>
          <a:p>
            <a:pPr marL="152400" indent="0"/>
            <a:endParaRPr lang="es-MX" sz="1400" b="0" noProof="0" dirty="0"/>
          </a:p>
        </p:txBody>
      </p:sp>
      <p:sp>
        <p:nvSpPr>
          <p:cNvPr id="158" name="Google Shape;158;p3"/>
          <p:cNvSpPr txBox="1">
            <a:spLocks noGrp="1"/>
          </p:cNvSpPr>
          <p:nvPr>
            <p:ph type="body" idx="1"/>
          </p:nvPr>
        </p:nvSpPr>
        <p:spPr>
          <a:xfrm>
            <a:off x="1339775" y="3723968"/>
            <a:ext cx="6807777"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dirty="0"/>
              <a:t>Equipo de Revisión</a:t>
            </a:r>
            <a:endParaRPr lang="es-MX" noProof="0" dirty="0"/>
          </a:p>
          <a:p>
            <a:pPr marL="44450" marR="0" lvl="0" indent="0" algn="ctr" rtl="0">
              <a:lnSpc>
                <a:spcPct val="100000"/>
              </a:lnSpc>
              <a:spcBef>
                <a:spcPts val="300"/>
              </a:spcBef>
              <a:spcAft>
                <a:spcPts val="0"/>
              </a:spcAft>
              <a:buClr>
                <a:schemeClr val="dk1"/>
              </a:buClr>
              <a:buSzPts val="1100"/>
              <a:buNone/>
            </a:pPr>
            <a:r>
              <a:rPr lang="es-MX" sz="1600" b="0" noProof="0" dirty="0">
                <a:latin typeface="Catamaran Light"/>
                <a:ea typeface="Catamaran Light"/>
                <a:cs typeface="Catamaran Light"/>
                <a:sym typeface="Catamaran Light"/>
              </a:rPr>
              <a:t>   Laura Hendrix, PhD, </a:t>
            </a:r>
            <a:r>
              <a:rPr lang="es-MX" sz="1600" b="0" noProof="0" dirty="0" err="1">
                <a:latin typeface="Catamaran Light"/>
                <a:ea typeface="Catamaran Light"/>
                <a:cs typeface="Catamaran Light"/>
                <a:sym typeface="Catamaran Light"/>
              </a:rPr>
              <a:t>University</a:t>
            </a:r>
            <a:r>
              <a:rPr lang="es-MX" sz="1600" b="0" noProof="0" dirty="0">
                <a:latin typeface="Catamaran Light"/>
                <a:ea typeface="Catamaran Light"/>
                <a:cs typeface="Catamaran Light"/>
                <a:sym typeface="Catamaran Light"/>
              </a:rPr>
              <a:t> of Arkansas</a:t>
            </a:r>
          </a:p>
          <a:p>
            <a:pPr marL="44450" indent="0" algn="ctr">
              <a:lnSpc>
                <a:spcPct val="100000"/>
              </a:lnSpc>
              <a:spcBef>
                <a:spcPts val="300"/>
              </a:spcBef>
              <a:buSzPts val="1100"/>
            </a:pPr>
            <a:r>
              <a:rPr lang="es-MX" dirty="0"/>
              <a:t>Servicios de Traducción</a:t>
            </a:r>
            <a:r>
              <a:rPr lang="es-MX" noProof="0" dirty="0"/>
              <a:t>:</a:t>
            </a:r>
          </a:p>
          <a:p>
            <a:pPr marL="44450" indent="0" algn="ctr">
              <a:lnSpc>
                <a:spcPct val="100000"/>
              </a:lnSpc>
              <a:spcBef>
                <a:spcPts val="300"/>
              </a:spcBef>
              <a:buSzPts val="1100"/>
            </a:pPr>
            <a:r>
              <a:rPr lang="es-MX" sz="1600" b="0" noProof="0" dirty="0"/>
              <a:t>Erika De La O Medina, </a:t>
            </a:r>
            <a:r>
              <a:rPr lang="es-MX" sz="1600" b="0" dirty="0"/>
              <a:t>E &amp; E </a:t>
            </a:r>
            <a:r>
              <a:rPr lang="es-MX" sz="1600" b="0" dirty="0" err="1"/>
              <a:t>Consultants</a:t>
            </a:r>
            <a:r>
              <a:rPr lang="es-MX" sz="1600" b="0" noProof="0" dirty="0"/>
              <a:t> </a:t>
            </a:r>
          </a:p>
          <a:p>
            <a:pPr marL="44450" marR="0" lvl="0" indent="0" algn="ctr" rtl="0">
              <a:lnSpc>
                <a:spcPct val="100000"/>
              </a:lnSpc>
              <a:spcBef>
                <a:spcPts val="300"/>
              </a:spcBef>
              <a:spcAft>
                <a:spcPts val="0"/>
              </a:spcAft>
              <a:buClr>
                <a:schemeClr val="dk1"/>
              </a:buClr>
              <a:buSzPts val="1100"/>
              <a:buNone/>
            </a:pPr>
            <a:endParaRPr lang="es-MX" sz="1600" b="0" i="0" u="none" strike="noStrike" cap="none" noProof="0"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lang="es-MX" sz="1600" noProof="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12424</TotalTime>
  <Words>9512</Words>
  <Application>Microsoft Macintosh PowerPoint</Application>
  <PresentationFormat>On-screen Show (16:9)</PresentationFormat>
  <Paragraphs>1044</Paragraphs>
  <Slides>59</Slides>
  <Notes>54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59</vt:i4>
      </vt:variant>
    </vt:vector>
  </HeadingPairs>
  <TitlesOfParts>
    <vt:vector size="76" baseType="lpstr">
      <vt:lpstr>Calibri</vt:lpstr>
      <vt:lpstr>Fira Sans Extra Condensed Medium</vt:lpstr>
      <vt:lpstr>Catamaran Light</vt:lpstr>
      <vt:lpstr>Avenir</vt:lpstr>
      <vt:lpstr>Lucida Sans Unicode</vt:lpstr>
      <vt:lpstr>Lucida Sans</vt:lpstr>
      <vt:lpstr>Courier New</vt:lpstr>
      <vt:lpstr>Roboto</vt:lpstr>
      <vt:lpstr>Livvic Black</vt:lpstr>
      <vt:lpstr>Catamaran</vt:lpstr>
      <vt:lpstr>Arial</vt:lpstr>
      <vt:lpstr>Open Sans</vt:lpstr>
      <vt:lpstr>Libre Baskerville</vt:lpstr>
      <vt:lpstr>Candara</vt:lpstr>
      <vt:lpstr>Livvic</vt:lpstr>
      <vt:lpstr>Engineering Project Proposal by Slidesgo</vt:lpstr>
      <vt:lpstr>1_Engineering Project Proposal by Slidesgo</vt:lpstr>
      <vt:lpstr>Comprendiendo la propiedad de herederos a nivel comunitario</vt:lpstr>
      <vt:lpstr>Objetivo:</vt:lpstr>
      <vt:lpstr>PowerPoint Presentation</vt:lpstr>
      <vt:lpstr>PowerPoint Presentation</vt:lpstr>
      <vt:lpstr>PowerPoint Presentation</vt:lpstr>
      <vt:lpstr>PowerPoint Presentation</vt:lpstr>
      <vt:lpstr>PowerPoint Presentation</vt:lpstr>
      <vt:lpstr>Instituciones colaboradoras </vt:lpstr>
      <vt:lpstr>Mención de colaboradores</vt:lpstr>
      <vt:lpstr>Exponentes</vt:lpstr>
      <vt:lpstr>Temas a desarrollar</vt:lpstr>
      <vt:lpstr>Ejercicios de preparación y presentación </vt:lpstr>
      <vt:lpstr>Prevención de la propiedad de herederos</vt:lpstr>
      <vt:lpstr>Instrucciones importantes antes de iniciar:</vt:lpstr>
      <vt:lpstr>Protección de su información</vt:lpstr>
      <vt:lpstr>Panorama general de la sesión</vt:lpstr>
      <vt:lpstr>Describe lo que te viene a la mente cuando escuchas: “planificación patrimonial”</vt:lpstr>
      <vt:lpstr>Planificación de patrimonio</vt:lpstr>
      <vt:lpstr>¿Cuántos de ustedes han utilizado a un abogado para elaborar un plan patrimonial?</vt:lpstr>
      <vt:lpstr>¿Cuáles son los costos de no tener un plan patrimonial establecido?</vt:lpstr>
      <vt:lpstr>¿Cuáles son los costos de no tener un plan patrimonial establecido?</vt:lpstr>
      <vt:lpstr>¿Cambió la situación a raíz del COVID?</vt:lpstr>
      <vt:lpstr>¿Cuáles son las principales razones por las que no tienes un testamento?</vt:lpstr>
      <vt:lpstr>Porcentaje de estadounidenses con testamento por categoría</vt:lpstr>
      <vt:lpstr>¿Qué tan cómodo se siente al hablar sobre la muerte?</vt:lpstr>
      <vt:lpstr>Ayudar a las personas a compartir sus deseos de cuidado hasta el final de la vida</vt:lpstr>
      <vt:lpstr>Juego de asociación sobre planificación patrimonial</vt:lpstr>
      <vt:lpstr>Conceptos básicos de la planificación patrimonial  (llamada “planificación de sucesión” en Luisiana)</vt:lpstr>
      <vt:lpstr>Todos necesitamos un plan patrimonial.</vt:lpstr>
      <vt:lpstr>IMPORTANTE</vt:lpstr>
      <vt:lpstr>Testamento en vida</vt:lpstr>
      <vt:lpstr>Testamento  Hológrafo</vt:lpstr>
      <vt:lpstr>BENEFICIOS DE UN TESTAMENTO</vt:lpstr>
      <vt:lpstr>Proceso de validación Testamentaria</vt:lpstr>
      <vt:lpstr>Qué podría hacer que un testamento sea inválido</vt:lpstr>
      <vt:lpstr> Intestado: morir sin un Testamento</vt:lpstr>
      <vt:lpstr>Actualizar un testamento</vt:lpstr>
      <vt:lpstr>Hoja de trabajo para la planificación patrimonial.        </vt:lpstr>
      <vt:lpstr>Trabajar en conjunto con un Abogado</vt:lpstr>
      <vt:lpstr>Ventajas de colaborar con un abogado</vt:lpstr>
      <vt:lpstr>Costo de un Testamento</vt:lpstr>
      <vt:lpstr>Áreas de especialización de los abogados</vt:lpstr>
      <vt:lpstr>Áreas de especialización de los abogados – ¡Solo una muestra!</vt:lpstr>
      <vt:lpstr>Como escoger a un Abogado</vt:lpstr>
      <vt:lpstr>Preguntas Recomendadas</vt:lpstr>
      <vt:lpstr>Documentos necesarios</vt:lpstr>
      <vt:lpstr>Original y copias de tu Testamento</vt:lpstr>
      <vt:lpstr>Cuestionario general: Verdadero o Falso</vt:lpstr>
      <vt:lpstr>Como evitar la propiedad de herederos  en un Testamento</vt:lpstr>
      <vt:lpstr>Testamento simple: cómo puede generar problemas parecidos a la propiedad de herederos</vt:lpstr>
      <vt:lpstr>Consejos para evitar la creación de propiedad herederos en un Testamento</vt:lpstr>
      <vt:lpstr>Otras estrategias de planificación para evitar la creación de propiedad de herederos</vt:lpstr>
      <vt:lpstr>Transferencia de título por medio de una escritura</vt:lpstr>
      <vt:lpstr>Conceder un derecho de uso y goce de por vida al cónyuge o a un hijo</vt:lpstr>
      <vt:lpstr>Colocar la propiedad dentro de una entidad: un enfoque alternativo a la división física de la propiedad</vt:lpstr>
      <vt:lpstr>Colocar la propiedad en una entidad: un enfoque alternativo a dividir físicamente la propiedad</vt:lpstr>
      <vt:lpstr>Conservar la propiedad como “propiedad de herederos” mediante un título actualmente válido y comercializable</vt:lpstr>
      <vt:lpstr>Conservar la propiedad como “propiedad de herederos” mediante un título actualmente válido y comercializable (cont’d.)</vt:lpstr>
      <vt:lpstr>Sesión de preguntas y comentarios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66</cp:revision>
  <dcterms:modified xsi:type="dcterms:W3CDTF">2026-04-13T18:05:00Z</dcterms:modified>
</cp:coreProperties>
</file>