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7"/>
  </p:notesMasterIdLst>
  <p:sldIdLst>
    <p:sldId id="256" r:id="rId2"/>
    <p:sldId id="257" r:id="rId3"/>
    <p:sldId id="327" r:id="rId4"/>
    <p:sldId id="328" r:id="rId5"/>
    <p:sldId id="329" r:id="rId6"/>
    <p:sldId id="330" r:id="rId7"/>
    <p:sldId id="331" r:id="rId8"/>
    <p:sldId id="319" r:id="rId9"/>
    <p:sldId id="259" r:id="rId10"/>
    <p:sldId id="260" r:id="rId11"/>
    <p:sldId id="261" r:id="rId12"/>
    <p:sldId id="262" r:id="rId13"/>
    <p:sldId id="263" r:id="rId14"/>
    <p:sldId id="264" r:id="rId15"/>
    <p:sldId id="314" r:id="rId16"/>
    <p:sldId id="265" r:id="rId17"/>
    <p:sldId id="315" r:id="rId18"/>
    <p:sldId id="266" r:id="rId19"/>
    <p:sldId id="267" r:id="rId20"/>
    <p:sldId id="268" r:id="rId21"/>
    <p:sldId id="269" r:id="rId22"/>
    <p:sldId id="271" r:id="rId23"/>
    <p:sldId id="272" r:id="rId24"/>
    <p:sldId id="273" r:id="rId25"/>
    <p:sldId id="274" r:id="rId26"/>
    <p:sldId id="275" r:id="rId27"/>
    <p:sldId id="276" r:id="rId28"/>
    <p:sldId id="277" r:id="rId29"/>
    <p:sldId id="278" r:id="rId30"/>
    <p:sldId id="317" r:id="rId31"/>
    <p:sldId id="279" r:id="rId32"/>
    <p:sldId id="280" r:id="rId33"/>
    <p:sldId id="281"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8" r:id="rId65"/>
    <p:sldId id="326" r:id="rId66"/>
  </p:sldIdLst>
  <p:sldSz cx="9144000" cy="5143500" type="screen16x9"/>
  <p:notesSz cx="6858000" cy="9144000"/>
  <p:embeddedFontLst>
    <p:embeddedFont>
      <p:font typeface="Avenir" panose="02000503020000020003" pitchFamily="2" charset="0"/>
      <p:regular r:id="rId68"/>
      <p:italic r:id="rId69"/>
    </p:embeddedFont>
    <p:embeddedFont>
      <p:font typeface="Candara" panose="020E0502030303020204" pitchFamily="34" charset="0"/>
      <p:regular r:id="rId70"/>
      <p:bold r:id="rId71"/>
      <p:italic r:id="rId72"/>
      <p:boldItalic r:id="rId73"/>
    </p:embeddedFont>
    <p:embeddedFont>
      <p:font typeface="Catamaran" pitchFamily="2" charset="77"/>
      <p:regular r:id="rId74"/>
      <p:bold r:id="rId75"/>
    </p:embeddedFont>
    <p:embeddedFont>
      <p:font typeface="Catamaran Light" pitchFamily="2" charset="77"/>
      <p:regular r:id="rId76"/>
      <p:bold r:id="rId77"/>
    </p:embeddedFont>
    <p:embeddedFont>
      <p:font typeface="Dosis" pitchFamily="2" charset="77"/>
      <p:regular r:id="rId78"/>
      <p:bold r:id="rId79"/>
    </p:embeddedFont>
    <p:embeddedFont>
      <p:font typeface="Fira Sans Extra Condensed Medium" panose="020B0603050000020004" pitchFamily="34" charset="0"/>
      <p:regular r:id="rId80"/>
      <p:bold r:id="rId81"/>
      <p:italic r:id="rId82"/>
      <p:boldItalic r:id="rId83"/>
    </p:embeddedFont>
    <p:embeddedFont>
      <p:font typeface="Livvic" pitchFamily="2" charset="77"/>
      <p:regular r:id="rId84"/>
      <p:bold r:id="rId85"/>
      <p:italic r:id="rId86"/>
      <p:boldItalic r:id="rId87"/>
    </p:embeddedFont>
    <p:embeddedFont>
      <p:font typeface="Livvic Black" pitchFamily="2" charset="77"/>
      <p:bold r:id="rId88"/>
      <p:italic r:id="rId89"/>
      <p:boldItalic r:id="rId90"/>
    </p:embeddedFont>
    <p:embeddedFont>
      <p:font typeface="Lucida Sans" panose="020B0602030504020204" pitchFamily="34" charset="77"/>
      <p:regular r:id="rId91"/>
      <p:bold r:id="rId92"/>
      <p:italic r:id="rId93"/>
      <p:boldItalic r:id="rId94"/>
    </p:embeddedFont>
    <p:embeddedFont>
      <p:font typeface="Lucida Sans Unicode" panose="020B0602030504020204" pitchFamily="34" charset="0"/>
      <p:regular r:id="rId95"/>
    </p:embeddedFont>
    <p:embeddedFont>
      <p:font typeface="Noto Sans Symbols" panose="020B0502040504020204" pitchFamily="34" charset="0"/>
      <p:regular r:id="rId96"/>
    </p:embeddedFont>
    <p:embeddedFont>
      <p:font typeface="Nunito Light" pitchFamily="2" charset="77"/>
      <p:regular r:id="rId97"/>
      <p:italic r:id="rId98"/>
    </p:embeddedFont>
    <p:embeddedFont>
      <p:font typeface="Open Sans" panose="020B0706030804020204" pitchFamily="34" charset="0"/>
      <p:regular r:id="rId99"/>
      <p:bold r:id="rId100"/>
      <p:italic r:id="rId101"/>
      <p:boldItalic r:id="rId102"/>
    </p:embeddedFont>
    <p:embeddedFont>
      <p:font typeface="TH SarabunPSK" panose="020B0500040200020003" pitchFamily="34" charset="-34"/>
      <p:regular r:id="rId103"/>
      <p:bold r:id="rId104"/>
      <p:italic r:id="rId105"/>
      <p:boldItalic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7" roundtripDataSignature="AMtx7mgO7+iY/KB9HXd3K6dBLcxEzW0WT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D21467-0E26-B1B6-0C75-CF28932CA90B}" name="Kelly, Carmen" initials="KC" userId="S::ckg28@msstate.edu::dacace38-25c7-4cb4-8248-e337e633b36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82F4D7-BF0B-4C22-A86A-7FE99D13ADDA}">
  <a:tblStyle styleId="{7F82F4D7-BF0B-4C22-A86A-7FE99D13ADD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21"/>
    <p:restoredTop sz="63265" autoAdjust="0"/>
  </p:normalViewPr>
  <p:slideViewPr>
    <p:cSldViewPr snapToGrid="0">
      <p:cViewPr varScale="1">
        <p:scale>
          <a:sx n="99" d="100"/>
          <a:sy n="99" d="100"/>
        </p:scale>
        <p:origin x="2256" y="168"/>
      </p:cViewPr>
      <p:guideLst>
        <p:guide orient="horz" pos="1620"/>
        <p:guide pos="2880"/>
      </p:guideLst>
    </p:cSldViewPr>
  </p:slideViewPr>
  <p:notesTextViewPr>
    <p:cViewPr>
      <p:scale>
        <a:sx n="1" d="1"/>
        <a:sy n="1" d="1"/>
      </p:scale>
      <p:origin x="0" y="0"/>
    </p:cViewPr>
  </p:notesTextViewPr>
  <p:sorterViewPr>
    <p:cViewPr>
      <p:scale>
        <a:sx n="100" d="100"/>
        <a:sy n="100" d="100"/>
      </p:scale>
      <p:origin x="0" y="-11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112" Type="http://schemas.microsoft.com/office/2018/10/relationships/authors" Target="authors.xml"/><Relationship Id="rId16" Type="http://schemas.openxmlformats.org/officeDocument/2006/relationships/slide" Target="slides/slide15.xml"/><Relationship Id="rId107" Type="http://customschemas.google.com/relationships/presentationmetadata" Target="meta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102" Type="http://schemas.openxmlformats.org/officeDocument/2006/relationships/font" Target="fonts/font35.fntdata"/><Relationship Id="rId5" Type="http://schemas.openxmlformats.org/officeDocument/2006/relationships/slide" Target="slides/slide4.xml"/><Relationship Id="rId90" Type="http://schemas.openxmlformats.org/officeDocument/2006/relationships/font" Target="fonts/font23.fntdata"/><Relationship Id="rId95" Type="http://schemas.openxmlformats.org/officeDocument/2006/relationships/font" Target="fonts/font2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2.fntdata"/><Relationship Id="rId80" Type="http://schemas.openxmlformats.org/officeDocument/2006/relationships/font" Target="fonts/font13.fntdata"/><Relationship Id="rId85" Type="http://schemas.openxmlformats.org/officeDocument/2006/relationships/font" Target="fonts/font18.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36.fntdata"/><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font" Target="fonts/font3.fntdata"/><Relationship Id="rId75" Type="http://schemas.openxmlformats.org/officeDocument/2006/relationships/font" Target="fonts/font8.fntdata"/><Relationship Id="rId91" Type="http://schemas.openxmlformats.org/officeDocument/2006/relationships/font" Target="fonts/font24.fntdata"/><Relationship Id="rId96"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3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font" Target="fonts/font27.fntdata"/><Relationship Id="rId99" Type="http://schemas.openxmlformats.org/officeDocument/2006/relationships/font" Target="fonts/font32.fntdata"/><Relationship Id="rId101" Type="http://schemas.openxmlformats.org/officeDocument/2006/relationships/font" Target="fonts/font3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97" Type="http://schemas.openxmlformats.org/officeDocument/2006/relationships/font" Target="fonts/font30.fntdata"/><Relationship Id="rId104" Type="http://schemas.openxmlformats.org/officeDocument/2006/relationships/font" Target="fonts/font37.fntdata"/><Relationship Id="rId7" Type="http://schemas.openxmlformats.org/officeDocument/2006/relationships/slide" Target="slides/slide6.xml"/><Relationship Id="rId71" Type="http://schemas.openxmlformats.org/officeDocument/2006/relationships/font" Target="fonts/font4.fntdata"/><Relationship Id="rId92" Type="http://schemas.openxmlformats.org/officeDocument/2006/relationships/font" Target="fonts/font2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20.fntdata"/><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0.fntdata"/><Relationship Id="rId100" Type="http://schemas.openxmlformats.org/officeDocument/2006/relationships/font" Target="fonts/font33.fntdata"/><Relationship Id="rId105" Type="http://schemas.openxmlformats.org/officeDocument/2006/relationships/font" Target="fonts/font3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93" Type="http://schemas.openxmlformats.org/officeDocument/2006/relationships/font" Target="fonts/font26.fntdata"/><Relationship Id="rId98" Type="http://schemas.openxmlformats.org/officeDocument/2006/relationships/font" Target="fonts/font3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16.fntdata"/><Relationship Id="rId88" Type="http://schemas.openxmlformats.org/officeDocument/2006/relationships/font" Target="fonts/font21.fntdata"/><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sa.usda.gov/Assets/USDA-FSA-Public/usdafiles/FactSheets/guidance_heirs_property_operators_participating_in_fsa_programs-factsheet.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myheritage.com"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ngsgenealogy.org/free-resources/build-family-tree/"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atlantafed.org/-/media/documents/news/conferences/2017/0615-heirs-property-in-the-south/infographic.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Before the session begins, insert the date and location for your event.  Have this slide up as participants enter the room. </a:t>
            </a:r>
            <a:endParaRPr lang="en-US" dirty="0"/>
          </a:p>
          <a:p>
            <a:pPr marL="0" lvl="0" indent="0" algn="l" rtl="0">
              <a:lnSpc>
                <a:spcPct val="100000"/>
              </a:lnSpc>
              <a:spcBef>
                <a:spcPts val="0"/>
              </a:spcBef>
              <a:spcAft>
                <a:spcPts val="0"/>
              </a:spcAft>
              <a:buSzPts val="1100"/>
              <a:buNone/>
            </a:pPr>
            <a:endParaRPr lang="en-US" b="0" dirty="0"/>
          </a:p>
          <a:p>
            <a:pPr marL="0" lvl="0" indent="0" algn="l" rtl="0">
              <a:lnSpc>
                <a:spcPct val="100000"/>
              </a:lnSpc>
              <a:spcBef>
                <a:spcPts val="0"/>
              </a:spcBef>
              <a:spcAft>
                <a:spcPts val="0"/>
              </a:spcAft>
              <a:buSzPts val="1100"/>
              <a:buNone/>
            </a:pPr>
            <a:r>
              <a:rPr lang="en-US" b="0" dirty="0"/>
              <a:t>Please acknowledge that this material was developed in partnership with the National Policy Research Center at Alcorn State University, the Southern Extension Risk Management Education Center, and the Southern Rural Development Center hosted at Mississippi State University through funding in part from USDA.</a:t>
            </a:r>
          </a:p>
          <a:p>
            <a:pPr marL="0" lvl="0" indent="0" algn="l" rtl="0">
              <a:lnSpc>
                <a:spcPct val="100000"/>
              </a:lnSpc>
              <a:spcBef>
                <a:spcPts val="0"/>
              </a:spcBef>
              <a:spcAft>
                <a:spcPts val="0"/>
              </a:spcAft>
              <a:buSzPts val="1100"/>
              <a:buNone/>
            </a:pPr>
            <a:endParaRPr lang="en-US"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en-US" sz="1100" b="0" i="0" u="none" strike="noStrike" cap="none" dirty="0">
                <a:solidFill>
                  <a:srgbClr val="000000"/>
                </a:solidFill>
                <a:effectLst/>
                <a:latin typeface="Arial"/>
                <a:ea typeface="Arial"/>
                <a:cs typeface="Arial"/>
                <a:sym typeface="Arial"/>
              </a:rPr>
              <a:t>Mississippi State University is an equal opportunity institution. Discrimination is prohibited in university employment, programs or activities based on race, color, ethnicity, sex, pregnancy, religion, national origin, disability, age, sexual orientation, genetic information, status as a U.S. veteran, or any other status to the extent protected by applicable law. Questions about equal opportunity programs or compliance should be directed to the Office of Civil Rights Compliance, 231 Famous Maroon Band Street, P.O. 6044, Mississippi State, MS 39762, (662) 325-5839.</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NOTE</a:t>
            </a:r>
            <a:r>
              <a:rPr lang="en-US" b="0" dirty="0"/>
              <a:t>:  If you do not do all three segments at the same event, insert slides 1-4 at the beginning of your other sessions as they provide the overarching foundation for the training.</a:t>
            </a:r>
            <a:endParaRPr lang="en-US"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p:txBody>
      </p:sp>
      <p:sp>
        <p:nvSpPr>
          <p:cNvPr id="154" name="Google Shape;154;p2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dirty="0"/>
              <a:t>Instructions:</a:t>
            </a:r>
            <a:r>
              <a:rPr lang="en-US" dirty="0"/>
              <a:t>  Go over these guidelines with participants to ensure that participants understand the reasons for not including stories or questions of a personal nature.</a:t>
            </a:r>
            <a:endParaRPr dirty="0"/>
          </a:p>
          <a:p>
            <a:pPr marL="15875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a:t>
            </a:r>
            <a:r>
              <a:rPr lang="en-US" dirty="0"/>
              <a:t>: 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a:t>
            </a:r>
            <a:r>
              <a:rPr lang="en-US" dirty="0"/>
              <a:t>:</a:t>
            </a:r>
            <a:endParaRPr dirty="0"/>
          </a:p>
          <a:p>
            <a:pPr marL="457200" marR="0" lvl="1" indent="0" algn="l" rtl="0">
              <a:lnSpc>
                <a:spcPct val="107000"/>
              </a:lnSpc>
              <a:spcBef>
                <a:spcPts val="0"/>
              </a:spcBef>
              <a:spcAft>
                <a:spcPts val="0"/>
              </a:spcAft>
              <a:buSzPts val="1100"/>
              <a:buNone/>
            </a:pPr>
            <a:endParaRPr sz="1100" dirty="0">
              <a:latin typeface="Arial"/>
              <a:ea typeface="Arial"/>
              <a:cs typeface="Arial"/>
              <a:sym typeface="Arial"/>
            </a:endParaRPr>
          </a:p>
          <a:p>
            <a:pPr marL="0" marR="0" lvl="0" indent="0" algn="l" rtl="0">
              <a:lnSpc>
                <a:spcPct val="107000"/>
              </a:lnSpc>
              <a:spcBef>
                <a:spcPts val="0"/>
              </a:spcBef>
              <a:spcAft>
                <a:spcPts val="0"/>
              </a:spcAft>
              <a:buSzPts val="1100"/>
              <a:buNone/>
            </a:pPr>
            <a:r>
              <a:rPr lang="en-US" sz="1100" dirty="0">
                <a:latin typeface="Calibri"/>
                <a:ea typeface="Calibri"/>
                <a:cs typeface="Calibri"/>
                <a:sym typeface="Calibri"/>
              </a:rPr>
              <a:t>During this session, participants will better understand:</a:t>
            </a:r>
            <a:endParaRPr dirty="0"/>
          </a:p>
          <a:p>
            <a:pPr marL="457200" marR="0" lvl="0" indent="-182880" algn="l" rtl="0">
              <a:lnSpc>
                <a:spcPct val="100000"/>
              </a:lnSpc>
              <a:spcBef>
                <a:spcPts val="800"/>
              </a:spcBef>
              <a:spcAft>
                <a:spcPts val="0"/>
              </a:spcAft>
              <a:buSzPts val="1650"/>
              <a:buFont typeface="Arial"/>
              <a:buChar char="•"/>
            </a:pPr>
            <a:r>
              <a:rPr lang="en-US" sz="1100" dirty="0">
                <a:latin typeface="Calibri"/>
                <a:ea typeface="Calibri"/>
                <a:cs typeface="Calibri"/>
                <a:sym typeface="Calibri"/>
              </a:rPr>
              <a:t>The challenges of heirs' property but also understand why some families might choose to continue holding their land and homes as heirs' property</a:t>
            </a:r>
            <a:endParaRPr dirty="0"/>
          </a:p>
          <a:p>
            <a:pPr marL="457200" marR="0" lvl="0" indent="-182880" algn="l" rtl="0">
              <a:lnSpc>
                <a:spcPct val="100000"/>
              </a:lnSpc>
              <a:spcBef>
                <a:spcPts val="0"/>
              </a:spcBef>
              <a:spcAft>
                <a:spcPts val="0"/>
              </a:spcAft>
              <a:buSzPts val="1650"/>
              <a:buFont typeface="Arial"/>
              <a:buChar char="•"/>
            </a:pPr>
            <a:r>
              <a:rPr lang="en-US" sz="1100" dirty="0">
                <a:latin typeface="Calibri"/>
                <a:ea typeface="Calibri"/>
                <a:cs typeface="Calibri"/>
                <a:sym typeface="Calibri"/>
              </a:rPr>
              <a:t>The importance of working with other family members to consider how best to manage and enjoy their heirs' property</a:t>
            </a:r>
            <a:endParaRPr dirty="0"/>
          </a:p>
          <a:p>
            <a:pPr marL="457200" marR="0" lvl="0" indent="-182880" algn="l" rtl="0">
              <a:lnSpc>
                <a:spcPct val="100000"/>
              </a:lnSpc>
              <a:spcBef>
                <a:spcPts val="0"/>
              </a:spcBef>
              <a:spcAft>
                <a:spcPts val="0"/>
              </a:spcAft>
              <a:buSzPts val="1650"/>
              <a:buFont typeface="Arial"/>
              <a:buChar char="•"/>
            </a:pPr>
            <a:r>
              <a:rPr lang="en-US" sz="1100" dirty="0">
                <a:latin typeface="Calibri"/>
                <a:ea typeface="Calibri"/>
                <a:cs typeface="Calibri"/>
                <a:sym typeface="Calibri"/>
              </a:rPr>
              <a:t>The steps necessary should heirs decide to turn their heirs' property into a different legal form and what advantages such a change might bring</a:t>
            </a:r>
            <a:endParaRPr dirty="0"/>
          </a:p>
          <a:p>
            <a:pPr marL="457200" marR="0" lvl="0" indent="-182880" algn="l" rtl="0">
              <a:lnSpc>
                <a:spcPct val="100000"/>
              </a:lnSpc>
              <a:spcBef>
                <a:spcPts val="0"/>
              </a:spcBef>
              <a:spcAft>
                <a:spcPts val="0"/>
              </a:spcAft>
              <a:buSzPts val="1650"/>
              <a:buFont typeface="Arial"/>
              <a:buChar char="•"/>
            </a:pPr>
            <a:r>
              <a:rPr lang="en-US" sz="1100" dirty="0">
                <a:latin typeface="Calibri"/>
                <a:ea typeface="Calibri"/>
                <a:cs typeface="Calibri"/>
                <a:sym typeface="Calibri"/>
              </a:rPr>
              <a:t>The different legal forms available to owners of heirs' property should they decide to change</a:t>
            </a:r>
            <a:endParaRPr dirty="0"/>
          </a:p>
          <a:p>
            <a:pPr marL="457200" lvl="0" indent="0" algn="l" rtl="0">
              <a:lnSpc>
                <a:spcPct val="100000"/>
              </a:lnSpc>
              <a:spcBef>
                <a:spcPts val="80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Time</a:t>
            </a:r>
            <a:r>
              <a:rPr lang="en-US" dirty="0"/>
              <a:t>:  2 minutes</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Font typeface="Arial"/>
              <a:buNone/>
            </a:pPr>
            <a:r>
              <a:rPr lang="en-US" b="1" dirty="0"/>
              <a:t>Materials: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158750" marR="0" lvl="0" indent="0" algn="l" rtl="0">
              <a:lnSpc>
                <a:spcPct val="100000"/>
              </a:lnSpc>
              <a:spcBef>
                <a:spcPts val="0"/>
              </a:spcBef>
              <a:spcAft>
                <a:spcPts val="0"/>
              </a:spcAft>
              <a:buClr>
                <a:srgbClr val="000000"/>
              </a:buClr>
              <a:buSzPts val="1100"/>
              <a:buFont typeface="Arial"/>
              <a:buNone/>
            </a:pP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Instructions</a:t>
            </a:r>
            <a:r>
              <a:rPr lang="en-US" dirty="0"/>
              <a:t>:</a:t>
            </a:r>
          </a:p>
          <a:p>
            <a:pPr marL="457200" marR="0" lvl="1" indent="0" algn="l" rtl="0">
              <a:lnSpc>
                <a:spcPct val="107000"/>
              </a:lnSpc>
              <a:spcBef>
                <a:spcPts val="0"/>
              </a:spcBef>
              <a:spcAft>
                <a:spcPts val="0"/>
              </a:spcAft>
              <a:buSzPts val="1100"/>
              <a:buNone/>
            </a:pPr>
            <a:endParaRPr lang="en-US" sz="1100" dirty="0">
              <a:latin typeface="Arial"/>
              <a:ea typeface="Arial"/>
              <a:cs typeface="Arial"/>
              <a:sym typeface="Arial"/>
            </a:endParaRPr>
          </a:p>
          <a:p>
            <a:pPr marL="0" marR="0" lvl="0" indent="0" algn="l" rtl="0">
              <a:lnSpc>
                <a:spcPct val="107000"/>
              </a:lnSpc>
              <a:spcBef>
                <a:spcPts val="0"/>
              </a:spcBef>
              <a:spcAft>
                <a:spcPts val="0"/>
              </a:spcAft>
              <a:buSzPts val="1100"/>
              <a:buNone/>
            </a:pPr>
            <a:r>
              <a:rPr lang="en-US" sz="1100" dirty="0">
                <a:latin typeface="Calibri"/>
                <a:ea typeface="Calibri"/>
                <a:cs typeface="Calibri"/>
                <a:sym typeface="Calibri"/>
              </a:rPr>
              <a:t>Map indicating the current number of heirs’ property lands in the United States. For instructional use only, do not disseminate. </a:t>
            </a:r>
            <a:endParaRPr lang="en-US" dirty="0"/>
          </a:p>
          <a:p>
            <a:pPr marL="457200" lvl="0" indent="0" algn="l" rtl="0">
              <a:lnSpc>
                <a:spcPct val="100000"/>
              </a:lnSpc>
              <a:spcBef>
                <a:spcPts val="800"/>
              </a:spcBef>
              <a:spcAft>
                <a:spcPts val="0"/>
              </a:spcAft>
              <a:buSzPts val="1100"/>
              <a:buNone/>
            </a:pP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Time</a:t>
            </a:r>
            <a:r>
              <a:rPr lang="en-US" dirty="0"/>
              <a:t>:  2 minutes</a:t>
            </a:r>
          </a:p>
          <a:p>
            <a:pPr marL="0" lvl="0" indent="0" algn="l" rtl="0">
              <a:lnSpc>
                <a:spcPct val="100000"/>
              </a:lnSpc>
              <a:spcBef>
                <a:spcPts val="0"/>
              </a:spcBef>
              <a:spcAft>
                <a:spcPts val="0"/>
              </a:spcAft>
              <a:buSzPts val="1100"/>
              <a:buNone/>
            </a:pPr>
            <a:endParaRPr lang="en-US" dirty="0"/>
          </a:p>
          <a:p>
            <a:pPr marL="0" marR="0" lvl="0" indent="0" algn="l" rtl="0">
              <a:lnSpc>
                <a:spcPct val="100000"/>
              </a:lnSpc>
              <a:spcBef>
                <a:spcPts val="0"/>
              </a:spcBef>
              <a:spcAft>
                <a:spcPts val="0"/>
              </a:spcAft>
              <a:buClr>
                <a:srgbClr val="000000"/>
              </a:buClr>
              <a:buSzPts val="1100"/>
              <a:buFont typeface="Arial"/>
              <a:buNone/>
            </a:pPr>
            <a:r>
              <a:rPr lang="en-US" b="1" dirty="0"/>
              <a:t>Materials:  </a:t>
            </a:r>
            <a:r>
              <a:rPr lang="en-US" b="0" dirty="0"/>
              <a:t>None</a:t>
            </a:r>
            <a:endParaRPr lang="en-US" dirty="0"/>
          </a:p>
          <a:p>
            <a:pPr marL="0" marR="0" lvl="0" indent="0" algn="l" rtl="0">
              <a:lnSpc>
                <a:spcPct val="100000"/>
              </a:lnSpc>
              <a:spcBef>
                <a:spcPts val="0"/>
              </a:spcBef>
              <a:spcAft>
                <a:spcPts val="0"/>
              </a:spcAft>
              <a:buClr>
                <a:srgbClr val="000000"/>
              </a:buClr>
              <a:buSzPts val="1100"/>
              <a:buFont typeface="Arial"/>
              <a:buNone/>
            </a:pPr>
            <a:endParaRPr lang="en-US"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lang="en-US" dirty="0"/>
          </a:p>
          <a:p>
            <a:pPr marL="158750" indent="0">
              <a:buNone/>
            </a:pPr>
            <a:endParaRPr lang="en-US" dirty="0"/>
          </a:p>
        </p:txBody>
      </p:sp>
    </p:spTree>
    <p:extLst>
      <p:ext uri="{BB962C8B-B14F-4D97-AF65-F5344CB8AC3E}">
        <p14:creationId xmlns:p14="http://schemas.microsoft.com/office/powerpoint/2010/main" val="1009361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878f4a6c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1878f4a6c9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t>Instructions: </a:t>
            </a:r>
            <a:r>
              <a:rPr lang="en-US" dirty="0">
                <a:solidFill>
                  <a:schemeClr val="dk1"/>
                </a:solidFill>
                <a:latin typeface="Calibri"/>
                <a:ea typeface="Calibri"/>
                <a:cs typeface="Calibri"/>
                <a:sym typeface="Calibri"/>
              </a:rPr>
              <a:t>First, we’ll do a review of things you have heard in previous sections.</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None/>
            </a:pPr>
            <a:r>
              <a:rPr lang="en-US" b="1" dirty="0"/>
              <a:t>Time</a:t>
            </a:r>
            <a:r>
              <a:rPr lang="en-US" b="0" dirty="0"/>
              <a:t>: </a:t>
            </a:r>
            <a:r>
              <a:rPr lang="en-US" dirty="0"/>
              <a:t>3</a:t>
            </a:r>
            <a:r>
              <a:rPr lang="en-US" b="0" dirty="0"/>
              <a:t> minutes</a:t>
            </a:r>
            <a:endParaRPr dirty="0"/>
          </a:p>
          <a:p>
            <a:pPr marL="0" marR="0" lvl="0" indent="0" algn="l" rtl="0">
              <a:lnSpc>
                <a:spcPct val="100000"/>
              </a:lnSpc>
              <a:spcBef>
                <a:spcPts val="0"/>
              </a:spcBef>
              <a:spcAft>
                <a:spcPts val="0"/>
              </a:spcAft>
              <a:buClr>
                <a:srgbClr val="000000"/>
              </a:buClr>
              <a:buSzPts val="1100"/>
              <a:buNone/>
            </a:pPr>
            <a:endParaRPr b="1" dirty="0"/>
          </a:p>
          <a:p>
            <a:pPr marL="0" marR="0" lvl="0" indent="0" algn="l" rtl="0">
              <a:lnSpc>
                <a:spcPct val="100000"/>
              </a:lnSpc>
              <a:spcBef>
                <a:spcPts val="0"/>
              </a:spcBef>
              <a:spcAft>
                <a:spcPts val="0"/>
              </a:spcAft>
              <a:buClr>
                <a:srgbClr val="000000"/>
              </a:buClr>
              <a:buSzPts val="1100"/>
              <a:buNone/>
            </a:pPr>
            <a:r>
              <a:rPr lang="en-US" b="1" dirty="0"/>
              <a:t>Materials:  </a:t>
            </a:r>
            <a:r>
              <a:rPr lang="en-US" b="0" dirty="0"/>
              <a:t>None</a:t>
            </a:r>
            <a:endParaRPr dirty="0"/>
          </a:p>
          <a:p>
            <a:pPr marL="0" marR="0" lvl="0" indent="0" algn="l" rtl="0">
              <a:lnSpc>
                <a:spcPct val="100000"/>
              </a:lnSpc>
              <a:spcBef>
                <a:spcPts val="0"/>
              </a:spcBef>
              <a:spcAft>
                <a:spcPts val="0"/>
              </a:spcAft>
              <a:buClr>
                <a:srgbClr val="000000"/>
              </a:buClr>
              <a:buSzPts val="1100"/>
              <a:buNone/>
            </a:pPr>
            <a:endParaRPr b="1" dirty="0"/>
          </a:p>
          <a:p>
            <a:pPr marL="0" marR="0" lvl="0" indent="0" algn="l" rtl="0">
              <a:lnSpc>
                <a:spcPct val="100000"/>
              </a:lnSpc>
              <a:spcBef>
                <a:spcPts val="0"/>
              </a:spcBef>
              <a:spcAft>
                <a:spcPts val="0"/>
              </a:spcAft>
              <a:buClr>
                <a:srgbClr val="000000"/>
              </a:buClr>
              <a:buSzPts val="1100"/>
              <a:buNone/>
            </a:pPr>
            <a:r>
              <a:rPr lang="en-US" b="1" dirty="0"/>
              <a:t>Handouts: </a:t>
            </a:r>
            <a:r>
              <a:rPr lang="en-US" b="0" dirty="0"/>
              <a:t>none</a:t>
            </a: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a:t>
            </a:r>
            <a:endParaRPr b="0" dirty="0"/>
          </a:p>
          <a:p>
            <a:pPr marL="15875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In previous sessions, heirs’ property has been generally described as a form of ownership which has several serious problems.  The problem which has attracted the most attention is the danger that the family may lose the property because of a court-ordered sale of the property, a so-called “partition sale.” </a:t>
            </a: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dirty="0">
                <a:latin typeface="Calibri"/>
                <a:ea typeface="Calibri"/>
                <a:cs typeface="Calibri"/>
                <a:sym typeface="Calibri"/>
              </a:rPr>
              <a:t>Two kinds of partition actions</a:t>
            </a:r>
            <a:r>
              <a:rPr lang="en-US" sz="1100" dirty="0">
                <a:latin typeface="Calibri"/>
                <a:ea typeface="Calibri"/>
                <a:cs typeface="Calibri"/>
                <a:sym typeface="Calibri"/>
              </a:rPr>
              <a:t>:  </a:t>
            </a:r>
            <a:endParaRPr dirty="0"/>
          </a:p>
          <a:p>
            <a:pPr marL="457200" marR="0" lvl="0" indent="-182880" algn="l" rtl="0">
              <a:lnSpc>
                <a:spcPct val="100000"/>
              </a:lnSpc>
              <a:spcBef>
                <a:spcPts val="0"/>
              </a:spcBef>
              <a:spcAft>
                <a:spcPts val="0"/>
              </a:spcAft>
              <a:buSzPts val="1100"/>
              <a:buChar char="●"/>
            </a:pPr>
            <a:r>
              <a:rPr lang="en-US" sz="1100" b="1" dirty="0">
                <a:latin typeface="Calibri"/>
                <a:ea typeface="Calibri"/>
                <a:cs typeface="Calibri"/>
                <a:sym typeface="Calibri"/>
              </a:rPr>
              <a:t>Partition in kind</a:t>
            </a:r>
            <a:r>
              <a:rPr lang="en-US" sz="1100" dirty="0">
                <a:latin typeface="Calibri"/>
                <a:ea typeface="Calibri"/>
                <a:cs typeface="Calibri"/>
                <a:sym typeface="Calibri"/>
              </a:rPr>
              <a:t>:  land is divided according to the percentage of ownership held by each heir.  This may occur if all the land is similar in quality and value, the number of heirs is small, and the heirs agree on how the land should be divided.  Heirs involved in voluntary partitioning should check with appropriate local government offices to be sure they are following all necessary procedures, and they should also consult with a lawyer to be sure all documents are properly filed.  </a:t>
            </a:r>
            <a:endParaRPr sz="1100" dirty="0">
              <a:latin typeface="Calibri"/>
              <a:ea typeface="Calibri"/>
              <a:cs typeface="Calibri"/>
              <a:sym typeface="Calibri"/>
            </a:endParaRPr>
          </a:p>
          <a:p>
            <a:pPr marL="457200" marR="0" lvl="0" indent="-182880" algn="l" rtl="0">
              <a:lnSpc>
                <a:spcPct val="100000"/>
              </a:lnSpc>
              <a:spcBef>
                <a:spcPts val="0"/>
              </a:spcBef>
              <a:spcAft>
                <a:spcPts val="0"/>
              </a:spcAft>
              <a:buSzPts val="1100"/>
              <a:buNone/>
            </a:pPr>
            <a:r>
              <a:rPr lang="en-US" sz="1100" dirty="0">
                <a:latin typeface="Calibri"/>
                <a:ea typeface="Calibri"/>
                <a:cs typeface="Calibri"/>
                <a:sym typeface="Calibri"/>
              </a:rPr>
              <a:t> </a:t>
            </a:r>
            <a:endParaRPr sz="1100" dirty="0">
              <a:latin typeface="Calibri"/>
              <a:ea typeface="Calibri"/>
              <a:cs typeface="Calibri"/>
              <a:sym typeface="Calibri"/>
            </a:endParaRPr>
          </a:p>
          <a:p>
            <a:pPr marL="457200" marR="0" lvl="0" indent="-182880" algn="l" rtl="0">
              <a:lnSpc>
                <a:spcPct val="100000"/>
              </a:lnSpc>
              <a:spcBef>
                <a:spcPts val="0"/>
              </a:spcBef>
              <a:spcAft>
                <a:spcPts val="0"/>
              </a:spcAft>
              <a:buSzPts val="1100"/>
              <a:buChar char="●"/>
            </a:pPr>
            <a:r>
              <a:rPr lang="en-US" sz="1100" b="1" dirty="0">
                <a:latin typeface="Calibri"/>
                <a:ea typeface="Calibri"/>
                <a:cs typeface="Calibri"/>
                <a:sym typeface="Calibri"/>
              </a:rPr>
              <a:t>Partition by sale</a:t>
            </a:r>
            <a:r>
              <a:rPr lang="en-US" sz="1100" dirty="0">
                <a:latin typeface="Calibri"/>
                <a:ea typeface="Calibri"/>
                <a:cs typeface="Calibri"/>
                <a:sym typeface="Calibri"/>
              </a:rPr>
              <a:t>, where the property is sold, and proceeds of the sale are divided among heirs according to their respective shares.  Some forms of property (e.g., a house) do not lend themselves to partitions in kind.</a:t>
            </a: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Heirs may agree that partition by sale is the best way to divide the property, or one heir (or the purchaser of an heirs</a:t>
            </a:r>
            <a:r>
              <a:rPr lang="en-US" dirty="0">
                <a:latin typeface="Calibri"/>
                <a:ea typeface="Calibri"/>
                <a:cs typeface="Calibri"/>
                <a:sym typeface="Calibri"/>
              </a:rPr>
              <a:t>’ interest) </a:t>
            </a:r>
            <a:r>
              <a:rPr lang="en-US" sz="1100" dirty="0">
                <a:latin typeface="Calibri"/>
                <a:ea typeface="Calibri"/>
                <a:cs typeface="Calibri"/>
                <a:sym typeface="Calibri"/>
              </a:rPr>
              <a:t>may force the sale on other members of the family.  There are numerous examples of partition actions brought about by an outsider such as a real estate developer who purchases the share of one heir and then goes to a local court and demands that the property be sold, and proceeds distributed.  (Like in the Lewis family </a:t>
            </a:r>
            <a:r>
              <a:rPr lang="en-US" dirty="0">
                <a:latin typeface="Calibri"/>
                <a:ea typeface="Calibri"/>
                <a:cs typeface="Calibri"/>
                <a:sym typeface="Calibri"/>
              </a:rPr>
              <a:t>in the VICE </a:t>
            </a:r>
            <a:r>
              <a:rPr lang="en-US" sz="1100" dirty="0">
                <a:latin typeface="Calibri"/>
                <a:ea typeface="Calibri"/>
                <a:cs typeface="Calibri"/>
                <a:sym typeface="Calibri"/>
              </a:rPr>
              <a:t>video we w</a:t>
            </a:r>
            <a:r>
              <a:rPr lang="en-US" dirty="0">
                <a:latin typeface="Calibri"/>
                <a:ea typeface="Calibri"/>
                <a:cs typeface="Calibri"/>
                <a:sym typeface="Calibri"/>
              </a:rPr>
              <a:t>atched during the “prevention” portion of this training.)  </a:t>
            </a:r>
            <a:r>
              <a:rPr lang="en-US" sz="1100" dirty="0">
                <a:latin typeface="Calibri"/>
                <a:ea typeface="Calibri"/>
                <a:cs typeface="Calibri"/>
                <a:sym typeface="Calibri"/>
              </a:rPr>
              <a:t>Such sales historically often resulted in an auction of the property on the courthouse steps, and the property is sold for much less than it is worth.  With the passage of the Un</a:t>
            </a:r>
            <a:r>
              <a:rPr lang="en-US" dirty="0">
                <a:latin typeface="Calibri"/>
                <a:ea typeface="Calibri"/>
                <a:cs typeface="Calibri"/>
                <a:sym typeface="Calibri"/>
              </a:rPr>
              <a:t>iform Partition of Heirs Property Act, which we’ll talk about next, advocates hope that this has changed.</a:t>
            </a:r>
            <a:endParaRPr dirty="0"/>
          </a:p>
          <a:p>
            <a:pPr marL="0"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None/>
            </a:pPr>
            <a:r>
              <a:rPr lang="en-US" b="1" dirty="0"/>
              <a:t>Time</a:t>
            </a:r>
            <a:r>
              <a:rPr lang="en-US" b="0" dirty="0"/>
              <a:t>: </a:t>
            </a:r>
            <a:r>
              <a:rPr lang="en-US" dirty="0"/>
              <a:t>7</a:t>
            </a:r>
            <a:r>
              <a:rPr lang="en-US" b="0" dirty="0"/>
              <a:t> minutes</a:t>
            </a:r>
            <a:endParaRPr dirty="0"/>
          </a:p>
          <a:p>
            <a:pPr marL="0" marR="0" lvl="0" indent="0" algn="l" rtl="0">
              <a:lnSpc>
                <a:spcPct val="100000"/>
              </a:lnSpc>
              <a:spcBef>
                <a:spcPts val="0"/>
              </a:spcBef>
              <a:spcAft>
                <a:spcPts val="0"/>
              </a:spcAft>
              <a:buClr>
                <a:srgbClr val="000000"/>
              </a:buClr>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Materials: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rtl="0">
              <a:lnSpc>
                <a:spcPct val="100000"/>
              </a:lnSpc>
              <a:spcBef>
                <a:spcPts val="0"/>
              </a:spcBef>
              <a:spcAft>
                <a:spcPts val="0"/>
              </a:spcAft>
              <a:buClr>
                <a:srgbClr val="000000"/>
              </a:buClr>
              <a:buSzPts val="1100"/>
              <a:buNone/>
            </a:pPr>
            <a:endParaRPr dirty="0"/>
          </a:p>
          <a:p>
            <a:pPr marL="15875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b54efc603f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g2b54efc603f_0_3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t>For decades, state partition laws contributed to widespread and devastating land loss among families who owned land as tenants-in-common.  As a result of class action lawsuits and the publication of an article on partition action abuses, a task force was formed to start efforts to reform partition law.  The next few slides give an overview of what this means to heirs’ property owners.</a:t>
            </a:r>
            <a:endParaRPr b="0" dirty="0">
              <a:latin typeface="Arial"/>
              <a:ea typeface="Arial"/>
              <a:cs typeface="Arial"/>
              <a:sym typeface="Arial"/>
            </a:endParaRPr>
          </a:p>
          <a:p>
            <a:pPr marL="0" lvl="0" indent="0" algn="l" rtl="0">
              <a:lnSpc>
                <a:spcPct val="100000"/>
              </a:lnSpc>
              <a:spcBef>
                <a:spcPts val="0"/>
              </a:spcBef>
              <a:spcAft>
                <a:spcPts val="0"/>
              </a:spcAft>
              <a:buSzPts val="1400"/>
              <a:buNone/>
            </a:pPr>
            <a:endParaRPr b="0"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b="0" dirty="0">
              <a:latin typeface="Arial"/>
              <a:ea typeface="Arial"/>
              <a:cs typeface="Arial"/>
              <a:sym typeface="Arial"/>
            </a:endParaRPr>
          </a:p>
          <a:p>
            <a:pPr marL="0" lvl="0" indent="0" algn="l" rtl="0">
              <a:lnSpc>
                <a:spcPct val="100000"/>
              </a:lnSpc>
              <a:spcBef>
                <a:spcPts val="0"/>
              </a:spcBef>
              <a:spcAft>
                <a:spcPts val="0"/>
              </a:spcAft>
              <a:buSzPts val="1400"/>
              <a:buNone/>
            </a:pPr>
            <a:endParaRPr b="0"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dirty="0"/>
          </a:p>
          <a:p>
            <a:pPr marL="0" lvl="0" indent="0" algn="l" rtl="0">
              <a:lnSpc>
                <a:spcPct val="100000"/>
              </a:lnSpc>
              <a:spcBef>
                <a:spcPts val="0"/>
              </a:spcBef>
              <a:spcAft>
                <a:spcPts val="0"/>
              </a:spcAft>
              <a:buSzPts val="1400"/>
              <a:buNone/>
            </a:pPr>
            <a:endParaRPr b="0"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    </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b54efc603f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g2b54efc603f_0_3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Instructions:</a:t>
            </a:r>
            <a:r>
              <a:rPr lang="en-US" b="0" dirty="0">
                <a:latin typeface="Arial"/>
                <a:ea typeface="Arial"/>
                <a:cs typeface="Arial"/>
                <a:sym typeface="Arial"/>
              </a:rPr>
              <a:t> T</a:t>
            </a:r>
            <a:r>
              <a:rPr lang="en-US" b="0" dirty="0"/>
              <a:t>he </a:t>
            </a:r>
            <a:r>
              <a:rPr lang="en-US" dirty="0"/>
              <a:t>American Bar Association’s (ABA) Section of Real Property, Trusts and Estates Law formed a task force and submitted a proposal in 2006 to the Uniform Law Commission.  The Uniform Law Commission also known as the National Conference of Commissioners on Uniform State Laws worked to develop a model State statute that would address partition laws.  The Uniform Law Commission approved the Uniform Partition of Heirs Property Act (“UPHPA”) in the summer of 2010.  </a:t>
            </a:r>
            <a:endParaRPr dirty="0"/>
          </a:p>
          <a:p>
            <a:pPr marL="0" marR="0" lvl="0" indent="0" algn="l" rtl="0">
              <a:lnSpc>
                <a:spcPct val="100000"/>
              </a:lnSpc>
              <a:spcBef>
                <a:spcPts val="0"/>
              </a:spcBef>
              <a:spcAft>
                <a:spcPts val="0"/>
              </a:spcAft>
              <a:buClr>
                <a:srgbClr val="000000"/>
              </a:buClr>
              <a:buSzPts val="1400"/>
              <a:buFont typeface="Arial"/>
              <a:buNone/>
            </a:pPr>
            <a:endParaRPr b="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Note</a:t>
            </a:r>
            <a:r>
              <a:rPr lang="en-US" b="0" dirty="0">
                <a:latin typeface="Arial"/>
                <a:ea typeface="Arial"/>
                <a:cs typeface="Arial"/>
                <a:sym typeface="Arial"/>
              </a:rPr>
              <a:t>: It is important to note that the Uniform Law is not effective until adopted by state legislature. </a:t>
            </a:r>
            <a:r>
              <a:rPr lang="en-US" sz="1100" dirty="0"/>
              <a:t>This is a map of states who have enacted the Uniform Partition of Heirs Property Act, highlighted in blue.  It also shows states where the UPHPA was introduced, and those states are highlighted in green</a:t>
            </a:r>
            <a:r>
              <a:rPr lang="en-US" dirty="0">
                <a:latin typeface="Arial"/>
                <a:ea typeface="Arial"/>
                <a:cs typeface="Arial"/>
                <a:sym typeface="Arial"/>
              </a:rPr>
              <a:t>.</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2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i="0" dirty="0">
                <a:latin typeface="Arial"/>
                <a:ea typeface="Arial"/>
                <a:cs typeface="Arial"/>
                <a:sym typeface="Arial"/>
              </a:rPr>
              <a:t>Source: </a:t>
            </a:r>
            <a:r>
              <a:rPr lang="en-US" sz="1100" b="0" i="0" u="none" strike="noStrike" cap="none" dirty="0">
                <a:solidFill>
                  <a:srgbClr val="000000"/>
                </a:solidFill>
                <a:latin typeface="Arial"/>
                <a:ea typeface="Arial"/>
                <a:cs typeface="Arial"/>
                <a:sym typeface="Arial"/>
              </a:rPr>
              <a:t>https://</a:t>
            </a:r>
            <a:r>
              <a:rPr lang="en-US" sz="1100" b="0" i="0" u="none" strike="noStrike" cap="none" dirty="0" err="1">
                <a:solidFill>
                  <a:srgbClr val="000000"/>
                </a:solidFill>
                <a:latin typeface="Arial"/>
                <a:ea typeface="Arial"/>
                <a:cs typeface="Arial"/>
                <a:sym typeface="Arial"/>
              </a:rPr>
              <a:t>www.uniformlaws.org</a:t>
            </a:r>
            <a:r>
              <a:rPr lang="en-US" sz="1100" b="0" i="0" u="none" strike="noStrike" cap="none" dirty="0">
                <a:solidFill>
                  <a:srgbClr val="000000"/>
                </a:solidFill>
                <a:latin typeface="Arial"/>
                <a:ea typeface="Arial"/>
                <a:cs typeface="Arial"/>
                <a:sym typeface="Arial"/>
              </a:rPr>
              <a:t>/committees/</a:t>
            </a:r>
            <a:r>
              <a:rPr lang="en-US" sz="1100" b="0" i="0" u="none" strike="noStrike" cap="none" dirty="0" err="1">
                <a:solidFill>
                  <a:srgbClr val="000000"/>
                </a:solidFill>
                <a:latin typeface="Arial"/>
                <a:ea typeface="Arial"/>
                <a:cs typeface="Arial"/>
                <a:sym typeface="Arial"/>
              </a:rPr>
              <a:t>community-home?CommunityKey</a:t>
            </a:r>
            <a:r>
              <a:rPr lang="en-US" sz="1100" b="0" i="0" u="none" strike="noStrike" cap="none" dirty="0">
                <a:solidFill>
                  <a:srgbClr val="000000"/>
                </a:solidFill>
                <a:latin typeface="Arial"/>
                <a:ea typeface="Arial"/>
                <a:cs typeface="Arial"/>
                <a:sym typeface="Arial"/>
              </a:rPr>
              <a:t>=50724584-e808-4255-bc5d-8ea4e588371d</a:t>
            </a:r>
            <a:endParaRPr dirty="0"/>
          </a:p>
          <a:p>
            <a:pPr marL="0" marR="0" lvl="0" indent="0" algn="l" rtl="0">
              <a:lnSpc>
                <a:spcPct val="100000"/>
              </a:lnSpc>
              <a:spcBef>
                <a:spcPts val="0"/>
              </a:spcBef>
              <a:spcAft>
                <a:spcPts val="0"/>
              </a:spcAft>
              <a:buSzPts val="1400"/>
              <a:buNone/>
            </a:pPr>
            <a:endParaRPr b="1" i="0"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1200"/>
              </a:spcBef>
              <a:spcAft>
                <a:spcPts val="0"/>
              </a:spcAft>
              <a:buClr>
                <a:srgbClr val="000000"/>
              </a:buClr>
              <a:buSzPts val="1100"/>
              <a:buFont typeface="Arial"/>
              <a:buNone/>
            </a:pPr>
            <a:endParaRPr dirty="0"/>
          </a:p>
          <a:p>
            <a:pPr marL="0" lvl="0" indent="0" algn="l" rtl="0">
              <a:lnSpc>
                <a:spcPct val="100000"/>
              </a:lnSpc>
              <a:spcBef>
                <a:spcPts val="1200"/>
              </a:spcBef>
              <a:spcAft>
                <a:spcPts val="0"/>
              </a:spcAft>
              <a:buSzPts val="1100"/>
              <a:buNone/>
            </a:pPr>
            <a:endParaRPr b="1" dirty="0">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b54efc603f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g2b54efc603f_0_3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latin typeface="Arial"/>
                <a:ea typeface="Arial"/>
                <a:cs typeface="Arial"/>
                <a:sym typeface="Arial"/>
              </a:rPr>
              <a:t>Instructions:  </a:t>
            </a:r>
            <a:r>
              <a:rPr lang="en-US" b="0">
                <a:latin typeface="Arial"/>
                <a:ea typeface="Arial"/>
                <a:cs typeface="Arial"/>
                <a:sym typeface="Arial"/>
              </a:rPr>
              <a:t>Be sure to emphasize that for your audience t</a:t>
            </a:r>
            <a:r>
              <a:rPr lang="en-US"/>
              <a:t>o understand how the UPHPA can help resolve their heirs’ property issue, it is important to speak with an attorney licensed to practice law in the state where the land (real property) is located.</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a:t>Points to discuss include:</a:t>
            </a:r>
            <a:endParaRPr/>
          </a:p>
          <a:p>
            <a:pPr marL="640080" marR="0" lvl="1" indent="-182880" algn="l" rtl="0">
              <a:lnSpc>
                <a:spcPct val="100000"/>
              </a:lnSpc>
              <a:spcBef>
                <a:spcPts val="0"/>
              </a:spcBef>
              <a:spcAft>
                <a:spcPts val="0"/>
              </a:spcAft>
              <a:buClr>
                <a:srgbClr val="000000"/>
              </a:buClr>
              <a:buSzPts val="1100"/>
              <a:buChar char="●"/>
            </a:pPr>
            <a:r>
              <a:rPr lang="en-US"/>
              <a:t>The ethical rules concerning representing a family or o one or more members</a:t>
            </a:r>
            <a:endParaRPr/>
          </a:p>
          <a:p>
            <a:pPr marL="640080" marR="0" lvl="1" indent="-18288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Whether UPHPA is enacted in your state, and if not, how the heirs’ property law is governed</a:t>
            </a:r>
            <a:endParaRPr sz="1100" b="0" i="0" u="none" strike="noStrike" cap="none">
              <a:solidFill>
                <a:srgbClr val="000000"/>
              </a:solidFill>
              <a:latin typeface="Arial"/>
              <a:ea typeface="Arial"/>
              <a:cs typeface="Arial"/>
              <a:sym typeface="Arial"/>
            </a:endParaRPr>
          </a:p>
          <a:p>
            <a:pPr marL="640080" marR="0" lvl="1" indent="-182880"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How the UPHPA or other applicable real property law may help resolve your heirs’ property issue.</a:t>
            </a:r>
            <a:endParaRPr sz="1100" b="0" i="0" u="none" strike="noStrike" cap="none">
              <a:solidFill>
                <a:srgbClr val="000000"/>
              </a:solidFill>
              <a:latin typeface="Arial"/>
              <a:ea typeface="Arial"/>
              <a:cs typeface="Arial"/>
              <a:sym typeface="Arial"/>
            </a:endParaRPr>
          </a:p>
          <a:p>
            <a:pPr marL="640080" marR="0" lvl="1" indent="-11303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b54efc603f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g2b54efc603f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slide gives a snapshot of the specific protections included.  The following slides go into more detail.</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b54efc60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g2b54efc603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b="1"/>
              <a:t>Instructions:  </a:t>
            </a:r>
            <a:r>
              <a:rPr lang="en-US" b="0"/>
              <a:t>The new sales procedure is designed to mirror the traditional procedures real estate brokers use when they market properties and provides enhanced notice regarding the partition sale. </a:t>
            </a:r>
            <a:r>
              <a:rPr lang="en-US" sz="1100">
                <a:solidFill>
                  <a:srgbClr val="000000"/>
                </a:solidFill>
                <a:latin typeface="Avenir"/>
                <a:ea typeface="Avenir"/>
                <a:cs typeface="Avenir"/>
                <a:sym typeface="Avenir"/>
              </a:rPr>
              <a:t>In addition to sending notice of filing of a partition action to all known heirs' who are locatable, the plaintiff shall post a conspicuous sign on the heirs' property.</a:t>
            </a:r>
            <a:endParaRPr/>
          </a:p>
          <a:p>
            <a:pPr marL="0" marR="0" lvl="0" indent="0" algn="l" rtl="0">
              <a:lnSpc>
                <a:spcPct val="100000"/>
              </a:lnSpc>
              <a:spcBef>
                <a:spcPts val="0"/>
              </a:spcBef>
              <a:spcAft>
                <a:spcPts val="0"/>
              </a:spcAft>
              <a:buClr>
                <a:srgbClr val="000000"/>
              </a:buClr>
              <a:buSzPts val="2400"/>
              <a:buFont typeface="Arial"/>
              <a:buNone/>
            </a:pPr>
            <a:endParaRPr/>
          </a:p>
          <a:p>
            <a:pPr marL="628650" marR="0" lvl="1" indent="-171450" algn="l" rtl="0">
              <a:lnSpc>
                <a:spcPct val="100000"/>
              </a:lnSpc>
              <a:spcBef>
                <a:spcPts val="1200"/>
              </a:spcBef>
              <a:spcAft>
                <a:spcPts val="0"/>
              </a:spcAft>
              <a:buClr>
                <a:srgbClr val="000000"/>
              </a:buClr>
              <a:buSzPts val="1650"/>
              <a:buFont typeface="Noto Sans Symbols"/>
              <a:buChar char="∙"/>
            </a:pPr>
            <a:r>
              <a:rPr lang="en-US" sz="1100">
                <a:solidFill>
                  <a:srgbClr val="000000"/>
                </a:solidFill>
                <a:latin typeface="Avenir"/>
                <a:ea typeface="Avenir"/>
                <a:cs typeface="Avenir"/>
                <a:sym typeface="Avenir"/>
              </a:rPr>
              <a:t>The sign must state that an action for partition has commenced and list the name and address of the court.</a:t>
            </a:r>
            <a:endParaRPr/>
          </a:p>
          <a:p>
            <a:pPr marL="628650" marR="0" lvl="1" indent="-171450" algn="l" rtl="0">
              <a:lnSpc>
                <a:spcPct val="100000"/>
              </a:lnSpc>
              <a:spcBef>
                <a:spcPts val="1200"/>
              </a:spcBef>
              <a:spcAft>
                <a:spcPts val="0"/>
              </a:spcAft>
              <a:buClr>
                <a:srgbClr val="000000"/>
              </a:buClr>
              <a:buSzPts val="1650"/>
              <a:buFont typeface="Noto Sans Symbols"/>
              <a:buChar char="∙"/>
            </a:pPr>
            <a:r>
              <a:rPr lang="en-US" sz="1100">
                <a:solidFill>
                  <a:srgbClr val="000000"/>
                </a:solidFill>
                <a:latin typeface="Avenir"/>
                <a:ea typeface="Avenir"/>
                <a:cs typeface="Avenir"/>
                <a:sym typeface="Avenir"/>
              </a:rPr>
              <a:t>The court may require the plaintiff to publish on the sign the name of the plaintiff and of any known cotenants.</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a:p>
          <a:p>
            <a:pPr marL="0" marR="0" lvl="0" indent="0" algn="l" rtl="0">
              <a:lnSpc>
                <a:spcPct val="100000"/>
              </a:lnSpc>
              <a:spcBef>
                <a:spcPts val="0"/>
              </a:spcBef>
              <a:spcAft>
                <a:spcPts val="0"/>
              </a:spcAft>
              <a:buClr>
                <a:srgbClr val="000000"/>
              </a:buClr>
              <a:buSzPts val="1400"/>
              <a:buFont typeface="Arial"/>
              <a:buNone/>
            </a:pPr>
            <a:endParaRPr b="1">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Source</a:t>
            </a:r>
            <a:r>
              <a:rPr lang="en-US">
                <a:latin typeface="Arial"/>
                <a:ea typeface="Arial"/>
                <a:cs typeface="Arial"/>
                <a:sym typeface="Arial"/>
              </a:rPr>
              <a:t>:  The </a:t>
            </a:r>
            <a:r>
              <a:rPr lang="en-US"/>
              <a:t>Uniform Partition of Heirs Property Act, Section 4: Service; Notice by Posting.</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Explain the purpose of the overall curriculum.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marR="0" lvl="0" indent="0" algn="l" rtl="0">
              <a:lnSpc>
                <a:spcPct val="100000"/>
              </a:lnSpc>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Handouts</a:t>
            </a:r>
            <a:r>
              <a:rPr lang="en-US" b="0" dirty="0"/>
              <a:t>: None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b54efc603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2b54efc603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b="0">
                <a:latin typeface="Arial"/>
                <a:ea typeface="Arial"/>
                <a:cs typeface="Arial"/>
                <a:sym typeface="Arial"/>
              </a:rPr>
              <a:t>Co-tenants can agree on the value of the property. If; however, all co-tenants do not agree on the value of the property, the court will order a disinterested licensed real estate appraiser to determine the fair market value of the property</a:t>
            </a:r>
            <a:r>
              <a:rPr lang="en-US">
                <a:latin typeface="Arial"/>
                <a:ea typeface="Arial"/>
                <a:cs typeface="Arial"/>
                <a:sym typeface="Arial"/>
              </a:rPr>
              <a:t>.</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b="0">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b="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Source</a:t>
            </a:r>
            <a:r>
              <a:rPr lang="en-US">
                <a:latin typeface="Arial"/>
                <a:ea typeface="Arial"/>
                <a:cs typeface="Arial"/>
                <a:sym typeface="Arial"/>
              </a:rPr>
              <a:t>:  </a:t>
            </a:r>
            <a:r>
              <a:rPr lang="en-US"/>
              <a:t>Uniform Partition of Heirs Property Act, Section 6. Determination of Value.</a:t>
            </a:r>
            <a:endParaRPr/>
          </a:p>
          <a:p>
            <a:pPr marL="0" marR="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b54efc603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g2b54efc603f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Instructions: </a:t>
            </a:r>
            <a:r>
              <a:rPr lang="en-US" b="0">
                <a:latin typeface="Arial"/>
                <a:ea typeface="Arial"/>
                <a:cs typeface="Arial"/>
                <a:sym typeface="Arial"/>
              </a:rPr>
              <a:t>The Right of First Refusal or Buy-Out Provision allows a co-tenant who did not request a partition by sale to purchase the property. </a:t>
            </a:r>
            <a:r>
              <a:rPr lang="en-US" sz="1100">
                <a:solidFill>
                  <a:srgbClr val="000000"/>
                </a:solidFill>
                <a:latin typeface="Avenir"/>
                <a:ea typeface="Avenir"/>
                <a:cs typeface="Avenir"/>
                <a:sym typeface="Avenir"/>
              </a:rPr>
              <a:t>Any cotenant who does not request a partition sale may purchase the share of the cotenants who petitioned the court for a sale. If two or more cotenants want to purchase the property, the court will divide the seller’s interest between the buyers according to their existing ownership shares.</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a:latin typeface="Arial"/>
              <a:ea typeface="Arial"/>
              <a:cs typeface="Arial"/>
              <a:sym typeface="Arial"/>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Source</a:t>
            </a:r>
            <a:r>
              <a:rPr lang="en-US">
                <a:latin typeface="Arial"/>
                <a:ea typeface="Arial"/>
                <a:cs typeface="Arial"/>
                <a:sym typeface="Arial"/>
              </a:rPr>
              <a:t>:  </a:t>
            </a:r>
            <a:r>
              <a:rPr lang="en-US"/>
              <a:t>Uniform Partition of Heirs Property Act, Section 7. Co-tenant Buyout.</a:t>
            </a:r>
            <a:endParaRPr/>
          </a:p>
          <a:p>
            <a:pPr marL="0" marR="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b54efc603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g2b54efc603f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7000"/>
              </a:lnSpc>
              <a:spcBef>
                <a:spcPts val="0"/>
              </a:spcBef>
              <a:spcAft>
                <a:spcPts val="0"/>
              </a:spcAft>
              <a:buSzPts val="1100"/>
              <a:buNone/>
            </a:pPr>
            <a:r>
              <a:rPr lang="en-US" sz="1100">
                <a:latin typeface="Calibri"/>
                <a:ea typeface="Calibri"/>
                <a:cs typeface="Calibri"/>
                <a:sym typeface="Calibri"/>
              </a:rPr>
              <a:t>A co-tenant may elect to have his or her share of property awarded in kind where the court divides the property into physically distinct and separately titled tracts.  The UPHPA requires a court to determine whether a partition-in-kind is appropriate when a co-tenant chooses to partite the property in kind or when no co-tenant decides to purchase the shares from the co-tenant who petitioned the court to sell the property.  </a:t>
            </a:r>
            <a:r>
              <a:rPr lang="en-US" sz="1100">
                <a:solidFill>
                  <a:srgbClr val="000000"/>
                </a:solidFill>
                <a:latin typeface="Calibri"/>
                <a:ea typeface="Calibri"/>
                <a:cs typeface="Calibri"/>
                <a:sym typeface="Calibri"/>
              </a:rPr>
              <a:t>A preference exists to divide the property in kind unless</a:t>
            </a:r>
            <a:r>
              <a:rPr lang="en-US" sz="1100" u="sng">
                <a:solidFill>
                  <a:srgbClr val="000000"/>
                </a:solidFill>
                <a:latin typeface="Calibri"/>
                <a:ea typeface="Calibri"/>
                <a:cs typeface="Calibri"/>
                <a:sym typeface="Calibri"/>
              </a:rPr>
              <a:t> </a:t>
            </a:r>
            <a:r>
              <a:rPr lang="en-US" sz="1100">
                <a:latin typeface="Calibri"/>
                <a:ea typeface="Calibri"/>
                <a:cs typeface="Calibri"/>
                <a:sym typeface="Calibri"/>
              </a:rPr>
              <a:t>the court using the “totality of the circumstances” test and considering economic and non-economic factors finds a partition in kind will result in manifest prejudice to the cotenants as a group.  </a:t>
            </a:r>
            <a:endParaRPr/>
          </a:p>
          <a:p>
            <a:pPr marL="457200" marR="0" lvl="0" indent="-228600" algn="l" rtl="0">
              <a:lnSpc>
                <a:spcPct val="100000"/>
              </a:lnSpc>
              <a:spcBef>
                <a:spcPts val="800"/>
              </a:spcBef>
              <a:spcAft>
                <a:spcPts val="0"/>
              </a:spcAft>
              <a:buClr>
                <a:srgbClr val="000000"/>
              </a:buClr>
              <a:buSzPts val="1400"/>
              <a:buFont typeface="Arial"/>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100" b="1" i="0" u="none" strike="noStrike" cap="none">
                <a:solidFill>
                  <a:schemeClr val="lt1"/>
                </a:solidFill>
                <a:latin typeface="Catamaran Light"/>
                <a:ea typeface="Catamaran Light"/>
                <a:cs typeface="Catamaran Light"/>
                <a:sym typeface="Catamaran Light"/>
              </a:rPr>
              <a:t>Economic factor</a:t>
            </a:r>
            <a:r>
              <a:rPr lang="en-US" sz="1100" b="0" i="0" u="none" strike="noStrike" cap="none">
                <a:solidFill>
                  <a:schemeClr val="lt1"/>
                </a:solidFill>
                <a:latin typeface="Catamaran Light"/>
                <a:ea typeface="Catamaran Light"/>
                <a:cs typeface="Catamaran Light"/>
                <a:sym typeface="Catamaran Light"/>
              </a:rPr>
              <a:t>:  The total fair market value of the parcels resulting from the division would be materially less than the value of the property if it were sold as a whole.</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b="1"/>
              <a:t>Non-economic factors </a:t>
            </a:r>
            <a:r>
              <a:rPr lang="en-US"/>
              <a:t>considered by the court are:</a:t>
            </a:r>
            <a:endParaRPr/>
          </a:p>
          <a:p>
            <a:pPr marL="628650" lvl="1" indent="-171450" algn="l" rtl="0">
              <a:lnSpc>
                <a:spcPct val="100000"/>
              </a:lnSpc>
              <a:spcBef>
                <a:spcPts val="0"/>
              </a:spcBef>
              <a:spcAft>
                <a:spcPts val="0"/>
              </a:spcAft>
              <a:buSzPts val="1650"/>
              <a:buFont typeface="Noto Sans Symbols"/>
              <a:buChar char="∙"/>
            </a:pPr>
            <a:r>
              <a:rPr lang="en-US"/>
              <a:t>Sentimental attachment to the land</a:t>
            </a:r>
            <a:endParaRPr/>
          </a:p>
          <a:p>
            <a:pPr marL="628650" lvl="1" indent="-171450" algn="l" rtl="0">
              <a:lnSpc>
                <a:spcPct val="100000"/>
              </a:lnSpc>
              <a:spcBef>
                <a:spcPts val="0"/>
              </a:spcBef>
              <a:spcAft>
                <a:spcPts val="0"/>
              </a:spcAft>
              <a:buSzPts val="1650"/>
              <a:buFont typeface="Noto Sans Symbols"/>
              <a:buChar char="∙"/>
            </a:pPr>
            <a:r>
              <a:rPr lang="en-US"/>
              <a:t>Lawful use of the land (Residing on the land)</a:t>
            </a:r>
            <a:endParaRPr/>
          </a:p>
          <a:p>
            <a:pPr marL="628650" lvl="1" indent="-171450" algn="l" rtl="0">
              <a:lnSpc>
                <a:spcPct val="100000"/>
              </a:lnSpc>
              <a:spcBef>
                <a:spcPts val="0"/>
              </a:spcBef>
              <a:spcAft>
                <a:spcPts val="0"/>
              </a:spcAft>
              <a:buSzPts val="1650"/>
              <a:buFont typeface="Noto Sans Symbols"/>
              <a:buChar char="∙"/>
            </a:pPr>
            <a:r>
              <a:rPr lang="en-US"/>
              <a:t>Paid property taxes, maintenance, and other expenses associated with the land</a:t>
            </a:r>
            <a:endParaRPr/>
          </a:p>
          <a:p>
            <a:pPr marL="457200" marR="0" lvl="0" indent="-22860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2 minutes.</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a:latin typeface="Arial"/>
              <a:ea typeface="Arial"/>
              <a:cs typeface="Arial"/>
              <a:sym typeface="Arial"/>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Source</a:t>
            </a:r>
            <a:r>
              <a:rPr lang="en-US">
                <a:latin typeface="Arial"/>
                <a:ea typeface="Arial"/>
                <a:cs typeface="Arial"/>
                <a:sym typeface="Arial"/>
              </a:rPr>
              <a:t>:  </a:t>
            </a:r>
            <a:r>
              <a:rPr lang="en-US"/>
              <a:t>Uniform Partition of Heirs Property Act, Section. 9. Considerations for Partition in Kind.</a:t>
            </a:r>
            <a:endParaRPr/>
          </a:p>
          <a:p>
            <a:pPr marL="0" marR="0" lvl="0" indent="0" algn="l" rtl="0">
              <a:lnSpc>
                <a:spcPct val="100000"/>
              </a:lnSpc>
              <a:spcBef>
                <a:spcPts val="0"/>
              </a:spcBef>
              <a:spcAft>
                <a:spcPts val="0"/>
              </a:spcAft>
              <a:buSzPts val="1400"/>
              <a:buNone/>
            </a:pPr>
            <a:r>
              <a:rPr lang="en-US">
                <a:latin typeface="Arial"/>
                <a:ea typeface="Arial"/>
                <a:cs typeface="Arial"/>
                <a:sym typeface="Arial"/>
              </a:rPr>
              <a:t>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b54efc603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g2b54efc603f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en-US" b="1">
                <a:latin typeface="Arial"/>
                <a:ea typeface="Arial"/>
                <a:cs typeface="Arial"/>
                <a:sym typeface="Arial"/>
              </a:rPr>
              <a:t>Instructions: </a:t>
            </a:r>
            <a:r>
              <a:rPr lang="en-US" sz="2200">
                <a:solidFill>
                  <a:srgbClr val="000000"/>
                </a:solidFill>
                <a:latin typeface="Avenir"/>
                <a:ea typeface="Avenir"/>
                <a:cs typeface="Avenir"/>
                <a:sym typeface="Avenir"/>
              </a:rPr>
              <a:t>If the property is to be sold, it must be listed with a licensed real estate broker for sale at a price no lower than the court-determined value for a reasonable time. If another method will produce a better price, the Court may waive the open-market sale procedure.</a:t>
            </a:r>
            <a:endParaRPr/>
          </a:p>
          <a:p>
            <a:pPr marL="0" marR="0" lvl="0" indent="0" algn="l" rtl="0">
              <a:lnSpc>
                <a:spcPct val="100000"/>
              </a:lnSpc>
              <a:spcBef>
                <a:spcPts val="120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b="0">
                <a:latin typeface="Arial"/>
                <a:ea typeface="Arial"/>
                <a:cs typeface="Arial"/>
                <a:sym typeface="Arial"/>
              </a:rPr>
              <a:t>None.</a:t>
            </a:r>
            <a:endParaRPr>
              <a:latin typeface="Arial"/>
              <a:ea typeface="Arial"/>
              <a:cs typeface="Arial"/>
              <a:sym typeface="Arial"/>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Source</a:t>
            </a:r>
            <a:r>
              <a:rPr lang="en-US">
                <a:latin typeface="Arial"/>
                <a:ea typeface="Arial"/>
                <a:cs typeface="Arial"/>
                <a:sym typeface="Arial"/>
              </a:rPr>
              <a:t>:  </a:t>
            </a:r>
            <a:r>
              <a:rPr lang="en-US"/>
              <a:t>Uniform Partition of Heirs Property Act, Section 10. Open-Market Sale, Sealed Bids, or Auction.</a:t>
            </a:r>
            <a:endParaRPr/>
          </a:p>
          <a:p>
            <a:pPr marL="0" marR="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b54efc603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g2b54efc603f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b="1">
                <a:latin typeface="Arial"/>
                <a:ea typeface="Arial"/>
                <a:cs typeface="Arial"/>
                <a:sym typeface="Arial"/>
              </a:rPr>
              <a:t>Instructions:  </a:t>
            </a:r>
            <a:r>
              <a:rPr lang="en-US" sz="1100" b="0">
                <a:latin typeface="Arial"/>
                <a:ea typeface="Arial"/>
                <a:cs typeface="Arial"/>
                <a:sym typeface="Arial"/>
              </a:rPr>
              <a:t>This is important to note to participants.</a:t>
            </a:r>
            <a:endParaRPr/>
          </a:p>
          <a:p>
            <a:pPr marL="0" lvl="0" indent="0" algn="l" rtl="0">
              <a:lnSpc>
                <a:spcPct val="100000"/>
              </a:lnSpc>
              <a:spcBef>
                <a:spcPts val="0"/>
              </a:spcBef>
              <a:spcAft>
                <a:spcPts val="0"/>
              </a:spcAft>
              <a:buSzPts val="1200"/>
              <a:buNone/>
            </a:pPr>
            <a:endParaRPr sz="1100" b="0">
              <a:latin typeface="Arial"/>
              <a:ea typeface="Arial"/>
              <a:cs typeface="Arial"/>
              <a:sym typeface="Arial"/>
            </a:endParaRPr>
          </a:p>
          <a:p>
            <a:pPr marL="0" lvl="0" indent="0" algn="l" rtl="0">
              <a:lnSpc>
                <a:spcPct val="100000"/>
              </a:lnSpc>
              <a:spcBef>
                <a:spcPts val="0"/>
              </a:spcBef>
              <a:spcAft>
                <a:spcPts val="0"/>
              </a:spcAft>
              <a:buSzPts val="1200"/>
              <a:buNone/>
            </a:pPr>
            <a:r>
              <a:rPr lang="en-US" sz="1100" b="1">
                <a:latin typeface="Arial"/>
                <a:ea typeface="Arial"/>
                <a:cs typeface="Arial"/>
                <a:sym typeface="Arial"/>
              </a:rPr>
              <a:t>Legal language per Alabama Code</a:t>
            </a:r>
            <a:r>
              <a:rPr lang="en-US" sz="1100" b="0">
                <a:latin typeface="Arial"/>
                <a:ea typeface="Arial"/>
                <a:cs typeface="Arial"/>
                <a:sym typeface="Arial"/>
              </a:rPr>
              <a:t>:  </a:t>
            </a:r>
            <a:endParaRPr/>
          </a:p>
          <a:p>
            <a:pPr marL="457200" lvl="1" indent="0" algn="l" rtl="0">
              <a:lnSpc>
                <a:spcPct val="100000"/>
              </a:lnSpc>
              <a:spcBef>
                <a:spcPts val="0"/>
              </a:spcBef>
              <a:spcAft>
                <a:spcPts val="0"/>
              </a:spcAft>
              <a:buSzPts val="1200"/>
              <a:buNone/>
            </a:pPr>
            <a:r>
              <a:rPr lang="en-US" sz="1100"/>
              <a:t>“A partition, sale or other disposition of property pursuant to this chapter shall not affect or displace a mortgage or other lien on the property and shall not affect or displace the obligations of any person who is a party to the mortgage or other lien or who is obligated on any note or other agreement secured by the mortgage or other lien.”  Ala. Code 35-6A-12</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b="0">
                <a:latin typeface="Arial"/>
                <a:ea typeface="Arial"/>
                <a:cs typeface="Arial"/>
                <a:sym typeface="Arial"/>
              </a:rPr>
              <a:t>None</a:t>
            </a:r>
            <a:endParaRPr b="0"/>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200"/>
              <a:buNone/>
            </a:pPr>
            <a:r>
              <a:rPr lang="en-US" b="1" dirty="0">
                <a:latin typeface="Arial"/>
                <a:ea typeface="Arial"/>
                <a:cs typeface="Arial"/>
                <a:sym typeface="Arial"/>
              </a:rPr>
              <a:t>Instructions:  </a:t>
            </a:r>
            <a:r>
              <a:rPr lang="en-US" sz="1100" b="0" dirty="0">
                <a:latin typeface="Arial"/>
                <a:ea typeface="Arial"/>
                <a:cs typeface="Arial"/>
                <a:sym typeface="Arial"/>
              </a:rPr>
              <a:t>This is important to note to participants.</a:t>
            </a:r>
            <a:endParaRPr lang="en-US" dirty="0"/>
          </a:p>
          <a:p>
            <a:pPr marL="0" lvl="0" indent="0" algn="l" rtl="0">
              <a:lnSpc>
                <a:spcPct val="100000"/>
              </a:lnSpc>
              <a:spcBef>
                <a:spcPts val="0"/>
              </a:spcBef>
              <a:spcAft>
                <a:spcPts val="0"/>
              </a:spcAft>
              <a:buSzPts val="1200"/>
              <a:buNone/>
            </a:pPr>
            <a:endParaRPr lang="en-US" sz="1100" b="0" dirty="0">
              <a:latin typeface="Arial"/>
              <a:ea typeface="Arial"/>
              <a:cs typeface="Arial"/>
              <a:sym typeface="Arial"/>
            </a:endParaRPr>
          </a:p>
          <a:p>
            <a:pPr marL="0" lvl="0" indent="0" algn="l" rtl="0">
              <a:lnSpc>
                <a:spcPct val="100000"/>
              </a:lnSpc>
              <a:spcBef>
                <a:spcPts val="0"/>
              </a:spcBef>
              <a:spcAft>
                <a:spcPts val="0"/>
              </a:spcAft>
              <a:buSzPts val="1200"/>
              <a:buNone/>
            </a:pPr>
            <a:r>
              <a:rPr lang="en-US" sz="1100" b="1" dirty="0">
                <a:latin typeface="Arial"/>
                <a:ea typeface="Arial"/>
                <a:cs typeface="Arial"/>
                <a:sym typeface="Arial"/>
              </a:rPr>
              <a:t>Legal language per Alabama Code</a:t>
            </a:r>
            <a:r>
              <a:rPr lang="en-US" sz="1100" b="0" dirty="0">
                <a:latin typeface="Arial"/>
                <a:ea typeface="Arial"/>
                <a:cs typeface="Arial"/>
                <a:sym typeface="Arial"/>
              </a:rPr>
              <a:t>:  </a:t>
            </a:r>
            <a:endParaRPr lang="en-US" dirty="0"/>
          </a:p>
          <a:p>
            <a:pPr marL="457200" lvl="1" indent="0" algn="l" rtl="0">
              <a:lnSpc>
                <a:spcPct val="100000"/>
              </a:lnSpc>
              <a:spcBef>
                <a:spcPts val="0"/>
              </a:spcBef>
              <a:spcAft>
                <a:spcPts val="0"/>
              </a:spcAft>
              <a:buSzPts val="1200"/>
              <a:buNone/>
            </a:pPr>
            <a:r>
              <a:rPr lang="en-US" sz="1100" dirty="0"/>
              <a:t>“A partition, sale or other disposition of property pursuant to this chapter shall not affect or displace a mortgage or other lien on the property and shall not affect or displace the obligations of any person who is a party to the mortgage or other lien or who is obligated on any note or other agreement secured by the mortgage or other lien.”  Ala. Code 35-6A-12</a:t>
            </a:r>
            <a:endParaRPr lang="en-US" dirty="0"/>
          </a:p>
          <a:p>
            <a:pPr marL="0" lvl="0" indent="0" algn="l" rtl="0">
              <a:lnSpc>
                <a:spcPct val="100000"/>
              </a:lnSpc>
              <a:spcBef>
                <a:spcPts val="0"/>
              </a:spcBef>
              <a:spcAft>
                <a:spcPts val="0"/>
              </a:spcAft>
              <a:buSzPts val="1400"/>
              <a:buNone/>
            </a:pPr>
            <a:endParaRPr lang="en-US" b="1"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lang="en-US" dirty="0"/>
          </a:p>
          <a:p>
            <a:pPr marL="0" marR="0" lvl="0" indent="0" algn="l" rtl="0">
              <a:lnSpc>
                <a:spcPct val="100000"/>
              </a:lnSpc>
              <a:spcBef>
                <a:spcPts val="0"/>
              </a:spcBef>
              <a:spcAft>
                <a:spcPts val="0"/>
              </a:spcAft>
              <a:buSzPts val="1400"/>
              <a:buNone/>
            </a:pPr>
            <a:endParaRPr lang="en-US"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lang="en-US" b="0" dirty="0"/>
          </a:p>
          <a:p>
            <a:pPr marL="0" marR="0" lvl="0" indent="0" algn="l" rtl="0">
              <a:lnSpc>
                <a:spcPct val="100000"/>
              </a:lnSpc>
              <a:spcBef>
                <a:spcPts val="0"/>
              </a:spcBef>
              <a:spcAft>
                <a:spcPts val="0"/>
              </a:spcAft>
              <a:buSzPts val="1400"/>
              <a:buNone/>
            </a:pPr>
            <a:endParaRPr lang="en-US"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lang="en-US" dirty="0"/>
          </a:p>
        </p:txBody>
      </p:sp>
    </p:spTree>
    <p:extLst>
      <p:ext uri="{BB962C8B-B14F-4D97-AF65-F5344CB8AC3E}">
        <p14:creationId xmlns:p14="http://schemas.microsoft.com/office/powerpoint/2010/main" val="2380178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d74d2fe16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g1d74d2fe164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a:latin typeface="Calibri"/>
                <a:ea typeface="Calibri"/>
                <a:cs typeface="Calibri"/>
                <a:sym typeface="Calibri"/>
              </a:rPr>
              <a:t>Instructions</a:t>
            </a:r>
            <a:r>
              <a:rPr lang="en-US" sz="1200">
                <a:latin typeface="Calibri"/>
                <a:ea typeface="Calibri"/>
                <a:cs typeface="Calibri"/>
                <a:sym typeface="Calibri"/>
              </a:rPr>
              <a:t>: Reminder re the facts of the Lewis story:  </a:t>
            </a:r>
            <a:r>
              <a:rPr lang="en-US" sz="1200">
                <a:solidFill>
                  <a:schemeClr val="dk1"/>
                </a:solidFill>
                <a:latin typeface="Calibri"/>
                <a:ea typeface="Calibri"/>
                <a:cs typeface="Calibri"/>
                <a:sym typeface="Calibri"/>
              </a:rPr>
              <a:t>Lewis family owned 480 acres in Louisiana since the late 1800s.  There were multiple heirs, not all in touch.  Some family members lived on the property; many had raised kids there.  A lot of the family was dispersed, in New York and other places.  The family living on the land was unaware that heirs could sell their interests to people outside the family.</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 timber developer was able to purchase about 20% of the family’s shares from distant heirs and brought an action for partition in the local court in Louisiana, asking the court to sell the property so he could get the value of his shares.  The “notice” provided by the court was solely in a local newspaper; no notice of the partition lawsuit was delivered to the property or given to any of the heirs living on the land.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200">
                <a:solidFill>
                  <a:schemeClr val="dk1"/>
                </a:solidFill>
                <a:latin typeface="Calibri"/>
                <a:ea typeface="Calibri"/>
                <a:cs typeface="Calibri"/>
                <a:sym typeface="Calibri"/>
              </a:rPr>
              <a:t>Ultimately the property was sold at auction for $550,000.  (The VICE story did not say whether the timber developer was the one who bid at auction, but he did end up owning all the land.)</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200" b="1">
                <a:solidFill>
                  <a:schemeClr val="dk1"/>
                </a:solidFill>
                <a:latin typeface="Calibri"/>
                <a:ea typeface="Calibri"/>
                <a:cs typeface="Calibri"/>
                <a:sym typeface="Calibri"/>
              </a:rPr>
              <a:t>Questions for discussion</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200">
                <a:solidFill>
                  <a:schemeClr val="dk1"/>
                </a:solidFill>
                <a:latin typeface="Calibri"/>
                <a:ea typeface="Calibri"/>
                <a:cs typeface="Calibri"/>
                <a:sym typeface="Calibri"/>
              </a:rPr>
              <a:t>If the Uniform Partition of Heirs Property Act was law in Louisiana,</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rgbClr val="434343"/>
              </a:buClr>
              <a:buSzPts val="1200"/>
              <a:buFont typeface="Calibri"/>
              <a:buAutoNum type="arabicPeriod"/>
            </a:pPr>
            <a:r>
              <a:rPr lang="en-US" sz="1200">
                <a:solidFill>
                  <a:srgbClr val="434343"/>
                </a:solidFill>
                <a:latin typeface="Calibri"/>
                <a:ea typeface="Calibri"/>
                <a:cs typeface="Calibri"/>
                <a:sym typeface="Calibri"/>
              </a:rPr>
              <a:t>Could the heirs living on the property have found out about the lawsuit earlier than they did?</a:t>
            </a:r>
            <a:endParaRPr sz="1200">
              <a:solidFill>
                <a:srgbClr val="434343"/>
              </a:solidFill>
              <a:latin typeface="Calibri"/>
              <a:ea typeface="Calibri"/>
              <a:cs typeface="Calibri"/>
              <a:sym typeface="Calibri"/>
            </a:endParaRPr>
          </a:p>
          <a:p>
            <a:pPr marL="914400" lvl="1" indent="-304800" algn="l" rtl="0">
              <a:lnSpc>
                <a:spcPct val="115000"/>
              </a:lnSpc>
              <a:spcBef>
                <a:spcPts val="0"/>
              </a:spcBef>
              <a:spcAft>
                <a:spcPts val="0"/>
              </a:spcAft>
              <a:buClr>
                <a:srgbClr val="434343"/>
              </a:buClr>
              <a:buSzPts val="1200"/>
              <a:buFont typeface="Calibri"/>
              <a:buChar char="○"/>
            </a:pPr>
            <a:r>
              <a:rPr lang="en-US" sz="1200">
                <a:solidFill>
                  <a:srgbClr val="434343"/>
                </a:solidFill>
                <a:latin typeface="Calibri"/>
                <a:ea typeface="Calibri"/>
                <a:cs typeface="Calibri"/>
                <a:sym typeface="Calibri"/>
              </a:rPr>
              <a:t>Better notice would have been given to all tenants, including a sign with notice on the property.</a:t>
            </a:r>
            <a:endParaRPr sz="1200">
              <a:solidFill>
                <a:srgbClr val="434343"/>
              </a:solidFill>
              <a:latin typeface="Calibri"/>
              <a:ea typeface="Calibri"/>
              <a:cs typeface="Calibri"/>
              <a:sym typeface="Calibri"/>
            </a:endParaRPr>
          </a:p>
          <a:p>
            <a:pPr marL="457200" lvl="0" indent="-304800" algn="l" rtl="0">
              <a:lnSpc>
                <a:spcPct val="115000"/>
              </a:lnSpc>
              <a:spcBef>
                <a:spcPts val="0"/>
              </a:spcBef>
              <a:spcAft>
                <a:spcPts val="0"/>
              </a:spcAft>
              <a:buClr>
                <a:srgbClr val="434343"/>
              </a:buClr>
              <a:buSzPts val="1200"/>
              <a:buFont typeface="Calibri"/>
              <a:buAutoNum type="arabicPeriod"/>
            </a:pPr>
            <a:r>
              <a:rPr lang="en-US" sz="1200">
                <a:solidFill>
                  <a:srgbClr val="434343"/>
                </a:solidFill>
                <a:latin typeface="Calibri"/>
                <a:ea typeface="Calibri"/>
                <a:cs typeface="Calibri"/>
                <a:sym typeface="Calibri"/>
              </a:rPr>
              <a:t>Could the court have just moved forward with the sale of the property as it did, without doing other things first?  What would the court have to do?</a:t>
            </a:r>
            <a:endParaRPr sz="1200">
              <a:solidFill>
                <a:srgbClr val="434343"/>
              </a:solidFill>
              <a:latin typeface="Calibri"/>
              <a:ea typeface="Calibri"/>
              <a:cs typeface="Calibri"/>
              <a:sym typeface="Calibri"/>
            </a:endParaRPr>
          </a:p>
          <a:p>
            <a:pPr marL="914400" lvl="1" indent="-304800" algn="l" rtl="0">
              <a:lnSpc>
                <a:spcPct val="115000"/>
              </a:lnSpc>
              <a:spcBef>
                <a:spcPts val="0"/>
              </a:spcBef>
              <a:spcAft>
                <a:spcPts val="0"/>
              </a:spcAft>
              <a:buClr>
                <a:srgbClr val="434343"/>
              </a:buClr>
              <a:buSzPts val="1200"/>
              <a:buFont typeface="Calibri"/>
              <a:buChar char="○"/>
            </a:pPr>
            <a:r>
              <a:rPr lang="en-US" sz="1200">
                <a:solidFill>
                  <a:srgbClr val="434343"/>
                </a:solidFill>
                <a:latin typeface="Calibri"/>
                <a:ea typeface="Calibri"/>
                <a:cs typeface="Calibri"/>
                <a:sym typeface="Calibri"/>
              </a:rPr>
              <a:t>The family members who did not bring the action would have the right to buy out (the right of first refusal) those members who want to sell their interests.  </a:t>
            </a:r>
            <a:endParaRPr sz="1200">
              <a:solidFill>
                <a:srgbClr val="434343"/>
              </a:solidFill>
              <a:latin typeface="Calibri"/>
              <a:ea typeface="Calibri"/>
              <a:cs typeface="Calibri"/>
              <a:sym typeface="Calibri"/>
            </a:endParaRPr>
          </a:p>
          <a:p>
            <a:pPr marL="457200" lvl="0" indent="-304800" algn="l" rtl="0">
              <a:lnSpc>
                <a:spcPct val="115000"/>
              </a:lnSpc>
              <a:spcBef>
                <a:spcPts val="0"/>
              </a:spcBef>
              <a:spcAft>
                <a:spcPts val="0"/>
              </a:spcAft>
              <a:buClr>
                <a:srgbClr val="434343"/>
              </a:buClr>
              <a:buSzPts val="1200"/>
              <a:buFont typeface="Calibri"/>
              <a:buAutoNum type="arabicPeriod"/>
            </a:pPr>
            <a:r>
              <a:rPr lang="en-US" sz="1200">
                <a:solidFill>
                  <a:srgbClr val="434343"/>
                </a:solidFill>
                <a:latin typeface="Calibri"/>
                <a:ea typeface="Calibri"/>
                <a:cs typeface="Calibri"/>
                <a:sym typeface="Calibri"/>
              </a:rPr>
              <a:t>If the court went forward with a sale, would the sale have been conducted differently than through auction?</a:t>
            </a:r>
            <a:endParaRPr sz="1200">
              <a:solidFill>
                <a:srgbClr val="434343"/>
              </a:solidFill>
              <a:latin typeface="Calibri"/>
              <a:ea typeface="Calibri"/>
              <a:cs typeface="Calibri"/>
              <a:sym typeface="Calibri"/>
            </a:endParaRPr>
          </a:p>
          <a:p>
            <a:pPr marL="914400" lvl="1" indent="-304800" algn="l" rtl="0">
              <a:lnSpc>
                <a:spcPct val="115000"/>
              </a:lnSpc>
              <a:spcBef>
                <a:spcPts val="0"/>
              </a:spcBef>
              <a:spcAft>
                <a:spcPts val="0"/>
              </a:spcAft>
              <a:buClr>
                <a:srgbClr val="434343"/>
              </a:buClr>
              <a:buSzPts val="1200"/>
              <a:buFont typeface="Calibri"/>
              <a:buChar char="○"/>
            </a:pPr>
            <a:r>
              <a:rPr lang="en-US" sz="1200">
                <a:solidFill>
                  <a:srgbClr val="434343"/>
                </a:solidFill>
                <a:latin typeface="Calibri"/>
                <a:ea typeface="Calibri"/>
                <a:cs typeface="Calibri"/>
                <a:sym typeface="Calibri"/>
              </a:rPr>
              <a:t>The property would have been appraised to determine its fair market value. The property would be sold by an impartial broker on the open market rather than at auction. </a:t>
            </a:r>
            <a:endParaRPr sz="1200">
              <a:solidFill>
                <a:srgbClr val="434343"/>
              </a:solidFill>
              <a:latin typeface="Calibri"/>
              <a:ea typeface="Calibri"/>
              <a:cs typeface="Calibri"/>
              <a:sym typeface="Calibri"/>
            </a:endParaRPr>
          </a:p>
          <a:p>
            <a:pPr marL="457200" lvl="0" indent="-228600" algn="l" rtl="0">
              <a:lnSpc>
                <a:spcPct val="115000"/>
              </a:lnSpc>
              <a:spcBef>
                <a:spcPts val="0"/>
              </a:spcBef>
              <a:spcAft>
                <a:spcPts val="0"/>
              </a:spcAft>
              <a:buClr>
                <a:srgbClr val="434343"/>
              </a:buClr>
              <a:buSzPts val="1200"/>
              <a:buFont typeface="Calibri"/>
              <a:buNone/>
            </a:pPr>
            <a:endParaRPr sz="1200">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a:t>Time</a:t>
            </a:r>
            <a:r>
              <a:rPr lang="en-US" sz="1200" b="0"/>
              <a:t>: 15 minutes</a:t>
            </a:r>
            <a:endParaRPr sz="1200"/>
          </a:p>
          <a:p>
            <a:pPr marL="0" lvl="0" indent="0" algn="l" rtl="0">
              <a:lnSpc>
                <a:spcPct val="100000"/>
              </a:lnSpc>
              <a:spcBef>
                <a:spcPts val="0"/>
              </a:spcBef>
              <a:spcAft>
                <a:spcPts val="0"/>
              </a:spcAft>
              <a:buSzPts val="1100"/>
              <a:buNone/>
            </a:pPr>
            <a:endParaRPr sz="1200" b="1"/>
          </a:p>
          <a:p>
            <a:pPr marL="0" lvl="0" indent="0" algn="l" rtl="0">
              <a:lnSpc>
                <a:spcPct val="100000"/>
              </a:lnSpc>
              <a:spcBef>
                <a:spcPts val="0"/>
              </a:spcBef>
              <a:spcAft>
                <a:spcPts val="0"/>
              </a:spcAft>
              <a:buSzPts val="1100"/>
              <a:buNone/>
            </a:pPr>
            <a:r>
              <a:rPr lang="en-US" sz="1200" b="1"/>
              <a:t>Materials:  </a:t>
            </a:r>
            <a:r>
              <a:rPr lang="en-US" sz="1200" b="0"/>
              <a:t>none</a:t>
            </a:r>
            <a:endParaRPr/>
          </a:p>
          <a:p>
            <a:pPr marL="0" lvl="0" indent="0" algn="l" rtl="0">
              <a:lnSpc>
                <a:spcPct val="100000"/>
              </a:lnSpc>
              <a:spcBef>
                <a:spcPts val="0"/>
              </a:spcBef>
              <a:spcAft>
                <a:spcPts val="0"/>
              </a:spcAft>
              <a:buSzPts val="1100"/>
              <a:buNone/>
            </a:pPr>
            <a:endParaRPr sz="1200" b="0"/>
          </a:p>
          <a:p>
            <a:pPr marL="0" lvl="0" indent="0" algn="l" rtl="0">
              <a:lnSpc>
                <a:spcPct val="100000"/>
              </a:lnSpc>
              <a:spcBef>
                <a:spcPts val="0"/>
              </a:spcBef>
              <a:spcAft>
                <a:spcPts val="0"/>
              </a:spcAft>
              <a:buSzPts val="1100"/>
              <a:buNone/>
            </a:pPr>
            <a:r>
              <a:rPr lang="en-US" sz="1200" b="1"/>
              <a:t>Handouts: </a:t>
            </a:r>
            <a:r>
              <a:rPr lang="en-US" sz="1200" b="0"/>
              <a:t>none</a:t>
            </a:r>
            <a:endParaRPr sz="1200"/>
          </a:p>
          <a:p>
            <a:pPr marL="152400" lvl="0" indent="0" algn="l" rtl="0">
              <a:lnSpc>
                <a:spcPct val="115000"/>
              </a:lnSpc>
              <a:spcBef>
                <a:spcPts val="0"/>
              </a:spcBef>
              <a:spcAft>
                <a:spcPts val="0"/>
              </a:spcAft>
              <a:buClr>
                <a:srgbClr val="434343"/>
              </a:buClr>
              <a:buSzPts val="1200"/>
              <a:buFont typeface="Calibri"/>
              <a:buNone/>
            </a:pPr>
            <a:endParaRPr sz="1200" b="1">
              <a:solidFill>
                <a:srgbClr val="434343"/>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a:latin typeface="Calibri"/>
              <a:ea typeface="Calibri"/>
              <a:cs typeface="Calibri"/>
              <a:sym typeface="Calibri"/>
            </a:endParaRPr>
          </a:p>
          <a:p>
            <a:pPr marL="114300" marR="0" lvl="0" indent="0" algn="l" rtl="0">
              <a:lnSpc>
                <a:spcPct val="100000"/>
              </a:lnSpc>
              <a:spcBef>
                <a:spcPts val="0"/>
              </a:spcBef>
              <a:spcAft>
                <a:spcPts val="0"/>
              </a:spcAft>
              <a:buClr>
                <a:srgbClr val="000000"/>
              </a:buClr>
              <a:buSzPts val="1100"/>
              <a:buFont typeface="Arial"/>
              <a:buNone/>
            </a:pPr>
            <a:endParaRPr>
              <a:latin typeface="Calibri"/>
              <a:ea typeface="Calibri"/>
              <a:cs typeface="Calibri"/>
              <a:sym typeface="Calibri"/>
            </a:endParaRPr>
          </a:p>
          <a:p>
            <a:pPr marL="114300" marR="0" lvl="0" indent="0" algn="l" rtl="0">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Oth</a:t>
            </a:r>
            <a:r>
              <a:rPr lang="en-US">
                <a:latin typeface="Calibri"/>
                <a:ea typeface="Calibri"/>
                <a:cs typeface="Calibri"/>
                <a:sym typeface="Calibri"/>
              </a:rPr>
              <a:t>er challenges of owning land as</a:t>
            </a:r>
            <a:r>
              <a:rPr lang="en-US" sz="1100">
                <a:latin typeface="Calibri"/>
                <a:ea typeface="Calibri"/>
                <a:cs typeface="Calibri"/>
                <a:sym typeface="Calibri"/>
              </a:rPr>
              <a:t> heirs’ property include:</a:t>
            </a:r>
            <a:endParaRPr/>
          </a:p>
          <a:p>
            <a:pPr marL="114300" marR="0" lvl="0" indent="0" algn="l" rtl="0">
              <a:lnSpc>
                <a:spcPct val="100000"/>
              </a:lnSpc>
              <a:spcBef>
                <a:spcPts val="0"/>
              </a:spcBef>
              <a:spcAft>
                <a:spcPts val="0"/>
              </a:spcAft>
              <a:buClr>
                <a:srgbClr val="000000"/>
              </a:buClr>
              <a:buSzPts val="1100"/>
              <a:buFont typeface="Arial"/>
              <a:buNone/>
            </a:pPr>
            <a:endParaRPr sz="1100">
              <a:solidFill>
                <a:srgbClr val="000000"/>
              </a:solidFill>
              <a:latin typeface="Calibri"/>
              <a:ea typeface="Calibri"/>
              <a:cs typeface="Calibri"/>
              <a:sym typeface="Calibri"/>
            </a:endParaRPr>
          </a:p>
          <a:p>
            <a:pPr marL="457200" marR="0" lvl="0" indent="-182880" algn="l" rtl="0">
              <a:lnSpc>
                <a:spcPct val="100000"/>
              </a:lnSpc>
              <a:spcBef>
                <a:spcPts val="0"/>
              </a:spcBef>
              <a:spcAft>
                <a:spcPts val="0"/>
              </a:spcAft>
              <a:buClr>
                <a:srgbClr val="000000"/>
              </a:buClr>
              <a:buSzPts val="1650"/>
              <a:buFont typeface="Noto Sans Symbols"/>
              <a:buChar char="∙"/>
            </a:pPr>
            <a:r>
              <a:rPr lang="en-US" sz="1100" b="0" i="0" u="none" strike="noStrike" cap="none">
                <a:solidFill>
                  <a:srgbClr val="000000"/>
                </a:solidFill>
                <a:latin typeface="Calibri"/>
                <a:ea typeface="Calibri"/>
                <a:cs typeface="Calibri"/>
                <a:sym typeface="Calibri"/>
              </a:rPr>
              <a:t>Heirs’ property owners can also lose their properties through tax sales if real estate taxes are not paid in a timely way.  This has often happened because there can be confusion about who is responsible for paying property taxes, and people often don’t understand they have legal rights to reclaim property within a certain time period even if the property is taken by the government.  </a:t>
            </a:r>
            <a:endParaRPr/>
          </a:p>
          <a:p>
            <a:pPr marL="285750" marR="0" lvl="0" indent="-21590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457200" marR="0" lvl="0" indent="-182880" algn="l" rtl="0">
              <a:lnSpc>
                <a:spcPct val="100000"/>
              </a:lnSpc>
              <a:spcBef>
                <a:spcPts val="0"/>
              </a:spcBef>
              <a:spcAft>
                <a:spcPts val="0"/>
              </a:spcAft>
              <a:buClr>
                <a:srgbClr val="000000"/>
              </a:buClr>
              <a:buSzPts val="1650"/>
              <a:buFont typeface="Noto Sans Symbols"/>
              <a:buChar char="∙"/>
            </a:pPr>
            <a:r>
              <a:rPr lang="en-US" sz="1100" b="0" i="0" u="none" strike="noStrike" cap="none">
                <a:solidFill>
                  <a:srgbClr val="000000"/>
                </a:solidFill>
                <a:latin typeface="Calibri"/>
                <a:ea typeface="Calibri"/>
                <a:cs typeface="Calibri"/>
                <a:sym typeface="Calibri"/>
              </a:rPr>
              <a:t>Unwillingness of banks and other lenders to accept heirs’ property as collateral for a loan because who owns the property is not clear.  As a result, heirs’ property owners cannot use the land as collateral to get low-interest loans to start a business, pay for schooling, or even build a house on land owned as heirs’ property.  This limits the ability of owners of heirs’ property to build wealth that can be passed from generation to generation.  Research has shown that Black Americans have been less successful in building intergenerational wealth, and heirs’ property is one reason.</a:t>
            </a: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457200" marR="0" lvl="0" indent="-182880" algn="l" rtl="0">
              <a:lnSpc>
                <a:spcPct val="100000"/>
              </a:lnSpc>
              <a:spcBef>
                <a:spcPts val="0"/>
              </a:spcBef>
              <a:spcAft>
                <a:spcPts val="0"/>
              </a:spcAft>
              <a:buClr>
                <a:srgbClr val="000000"/>
              </a:buClr>
              <a:buSzPts val="1650"/>
              <a:buFont typeface="Noto Sans Symbols"/>
              <a:buChar char="∙"/>
            </a:pPr>
            <a:r>
              <a:rPr lang="en-US" sz="1100" b="0" i="0" u="none" strike="noStrike" cap="none">
                <a:solidFill>
                  <a:srgbClr val="000000"/>
                </a:solidFill>
                <a:latin typeface="Calibri"/>
                <a:ea typeface="Calibri"/>
                <a:cs typeface="Calibri"/>
                <a:sym typeface="Calibri"/>
              </a:rPr>
              <a:t>Dead Capital, which is an economic term related to property which is informally held, is not legally recognized, and cannot be exchanged for financial capital.  So you have the burden but not the benefit of the property.</a:t>
            </a:r>
            <a:endParaRPr sz="1100" b="0" i="0" u="none" strike="noStrike" cap="none">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SzPts val="1100"/>
              <a:buNone/>
            </a:pPr>
            <a:endParaRPr>
              <a:latin typeface="Calibri"/>
              <a:ea typeface="Calibri"/>
              <a:cs typeface="Calibri"/>
              <a:sym typeface="Calibri"/>
            </a:endParaRPr>
          </a:p>
          <a:p>
            <a:pPr marL="457200" marR="0" lvl="0" indent="-182880" algn="l" rtl="0">
              <a:lnSpc>
                <a:spcPct val="100000"/>
              </a:lnSpc>
              <a:spcBef>
                <a:spcPts val="0"/>
              </a:spcBef>
              <a:spcAft>
                <a:spcPts val="0"/>
              </a:spcAft>
              <a:buClr>
                <a:srgbClr val="000000"/>
              </a:buClr>
              <a:buSzPts val="1650"/>
              <a:buFont typeface="Noto Sans Symbols"/>
              <a:buChar char="∙"/>
            </a:pPr>
            <a:r>
              <a:rPr lang="en-US" sz="1100" b="0" i="0" u="none" strike="noStrike" cap="none">
                <a:solidFill>
                  <a:srgbClr val="000000"/>
                </a:solidFill>
                <a:latin typeface="Calibri"/>
                <a:ea typeface="Calibri"/>
                <a:cs typeface="Calibri"/>
                <a:sym typeface="Calibri"/>
              </a:rPr>
              <a:t>Unable to participate in government programs that could help on the farm.  For example, in order to participate in most USDA programs, farmers must get a “farm number” from the Farm Service Agency of USDA.  Because people have to show clear ownership of land to get a farm number, many heirs’ property owners were left out.  This changed recently (see next slide).  </a:t>
            </a:r>
            <a:endParaRPr sz="1100" b="0" i="0" u="none" strike="noStrike" cap="none">
              <a:solidFill>
                <a:srgbClr val="000000"/>
              </a:solidFill>
              <a:latin typeface="Calibri"/>
              <a:ea typeface="Calibri"/>
              <a:cs typeface="Calibri"/>
              <a:sym typeface="Calibri"/>
            </a:endParaRPr>
          </a:p>
          <a:p>
            <a:pPr marL="285750" marR="0" lvl="0" indent="-215900" algn="l" rtl="0">
              <a:lnSpc>
                <a:spcPct val="100000"/>
              </a:lnSpc>
              <a:spcBef>
                <a:spcPts val="0"/>
              </a:spcBef>
              <a:spcAft>
                <a:spcPts val="0"/>
              </a:spcAft>
              <a:buSzPts val="1100"/>
              <a:buFont typeface="Arial"/>
              <a:buNone/>
            </a:pPr>
            <a:endParaRPr sz="11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b="0"/>
          </a:p>
          <a:p>
            <a:pPr marL="0" marR="0" lvl="0" indent="0" algn="l" rtl="0">
              <a:lnSpc>
                <a:spcPct val="100000"/>
              </a:lnSpc>
              <a:spcBef>
                <a:spcPts val="0"/>
              </a:spcBef>
              <a:spcAft>
                <a:spcPts val="0"/>
              </a:spcAft>
              <a:buClr>
                <a:srgbClr val="000000"/>
              </a:buClr>
              <a:buSzPts val="1100"/>
              <a:buFont typeface="Arial"/>
              <a:buNone/>
            </a:pPr>
            <a:r>
              <a:rPr lang="en-US" b="1"/>
              <a:t>Time</a:t>
            </a:r>
            <a:r>
              <a:rPr lang="en-US" b="0"/>
              <a:t>: </a:t>
            </a:r>
            <a:r>
              <a:rPr lang="en-US"/>
              <a:t>4</a:t>
            </a:r>
            <a:r>
              <a:rPr lang="en-US" b="0"/>
              <a:t>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457200" lvl="0" indent="-22860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Clr>
                <a:schemeClr val="dk1"/>
              </a:buClr>
              <a:buSzPts val="1100"/>
              <a:buFont typeface="Arial"/>
              <a:buNone/>
            </a:pPr>
            <a:endParaRPr sz="1200">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a:p>
          <a:p>
            <a:pPr marL="0" marR="0" lvl="0" indent="0" algn="l" rtl="0">
              <a:lnSpc>
                <a:spcPct val="100000"/>
              </a:lnSpc>
              <a:spcBef>
                <a:spcPts val="0"/>
              </a:spcBef>
              <a:spcAft>
                <a:spcPts val="0"/>
              </a:spcAft>
              <a:buSzPts val="1100"/>
              <a:buFont typeface="Arial"/>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Font typeface="Arial"/>
              <a:buNone/>
            </a:pPr>
            <a:r>
              <a:rPr lang="en-US" sz="1100">
                <a:latin typeface="Calibri"/>
                <a:ea typeface="Calibri"/>
                <a:cs typeface="Calibri"/>
                <a:sym typeface="Calibri"/>
              </a:rPr>
              <a:t>Progress:</a:t>
            </a:r>
            <a:endParaRPr/>
          </a:p>
          <a:p>
            <a:pPr marL="457200" marR="0" lvl="0" indent="-182880" algn="l" rtl="0">
              <a:lnSpc>
                <a:spcPct val="100000"/>
              </a:lnSpc>
              <a:spcBef>
                <a:spcPts val="0"/>
              </a:spcBef>
              <a:spcAft>
                <a:spcPts val="0"/>
              </a:spcAft>
              <a:buClr>
                <a:srgbClr val="000000"/>
              </a:buClr>
              <a:buSzPts val="1650"/>
              <a:buFont typeface="Noto Sans Symbols"/>
              <a:buChar char="∙"/>
            </a:pPr>
            <a:r>
              <a:rPr lang="en-US" sz="1100" b="0" i="0" u="none" strike="noStrike" cap="none">
                <a:solidFill>
                  <a:srgbClr val="000000"/>
                </a:solidFill>
                <a:latin typeface="Calibri"/>
                <a:ea typeface="Calibri"/>
                <a:cs typeface="Calibri"/>
                <a:sym typeface="Calibri"/>
              </a:rPr>
              <a:t>Farm Service Agency (FSA) of USDA:  has now issued guidance listing alternative documentation heirs’ property owners can use to show they are in control of the farm operation and obtain a farm number.  However, heirs’ property owners are generally unable to get help from USDA programs designed to assist homeowners because they do not have clear title to their homes.</a:t>
            </a: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a:p>
          <a:p>
            <a:pPr marL="457200" marR="0" lvl="0" indent="-182880" algn="l" rtl="0">
              <a:lnSpc>
                <a:spcPct val="100000"/>
              </a:lnSpc>
              <a:spcBef>
                <a:spcPts val="0"/>
              </a:spcBef>
              <a:spcAft>
                <a:spcPts val="0"/>
              </a:spcAft>
              <a:buClr>
                <a:srgbClr val="000000"/>
              </a:buClr>
              <a:buSzPts val="1650"/>
              <a:buFont typeface="Noto Sans Symbols"/>
              <a:buChar char="∙"/>
            </a:pPr>
            <a:r>
              <a:rPr lang="en-US" sz="1100" b="0" i="0" u="none" strike="noStrike" cap="none">
                <a:solidFill>
                  <a:srgbClr val="000000"/>
                </a:solidFill>
                <a:latin typeface="Calibri"/>
                <a:ea typeface="Calibri"/>
                <a:cs typeface="Calibri"/>
                <a:sym typeface="Calibri"/>
              </a:rPr>
              <a:t>FEMA:  Only very recently has the federal government changed its policies so that heirs’ property owners can get emergency assistance after a hurricane or other natural disaster.  For those with heirs’ property that need emergency assistance, FEMA and the states have recently expanded the criteria to be eligible for disaster relief.  Heirs’ property owners can certify that they own the property damaged.  </a:t>
            </a: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b="1"/>
              <a:t>Time</a:t>
            </a:r>
            <a:r>
              <a:rPr lang="en-US" b="0"/>
              <a:t>: 5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Guidance for Heirs’ Property Operators Participating in Farm Service Agency (FSA) Programs.  Fact Sheet, July 2020.  Available at: </a:t>
            </a:r>
            <a:r>
              <a:rPr lang="en-US" sz="1800" u="sng">
                <a:solidFill>
                  <a:srgbClr val="080808"/>
                </a:solidFill>
                <a:latin typeface="Dosis"/>
                <a:ea typeface="Dosis"/>
                <a:cs typeface="Dosis"/>
                <a:sym typeface="Dosis"/>
                <a:hlinkClick r:id="rId3">
                  <a:extLst>
                    <a:ext uri="{A12FA001-AC4F-418D-AE19-62706E023703}">
                      <ahyp:hlinkClr xmlns:ahyp="http://schemas.microsoft.com/office/drawing/2018/hyperlinkcolor" val="tx"/>
                    </a:ext>
                  </a:extLst>
                </a:hlinkClick>
              </a:rPr>
              <a:t>https://www.fsa.usda.gov/Assets/USDA-FSA-Public/usdafiles/FactSheets/guidance_heirs_property_operators_participating_in_fsa_programs-factsheet.pdf</a:t>
            </a:r>
            <a:endParaRPr sz="1800" b="0" u="sng">
              <a:solidFill>
                <a:srgbClr val="080808"/>
              </a:solidFill>
              <a:latin typeface="Dosis"/>
              <a:ea typeface="Dosis"/>
              <a:cs typeface="Dosis"/>
              <a:sym typeface="Dosis"/>
            </a:endParaRPr>
          </a:p>
          <a:p>
            <a:pPr marL="0" marR="0" lvl="0" indent="0" algn="l" rtl="0">
              <a:lnSpc>
                <a:spcPct val="100000"/>
              </a:lnSpc>
              <a:spcBef>
                <a:spcPts val="0"/>
              </a:spcBef>
              <a:spcAft>
                <a:spcPts val="0"/>
              </a:spcAft>
              <a:buSzPts val="1100"/>
              <a:buNone/>
            </a:pPr>
            <a:endParaRPr b="1"/>
          </a:p>
          <a:p>
            <a:pPr marL="0" marR="0" lvl="0" indent="0" algn="l" rtl="0">
              <a:lnSpc>
                <a:spcPct val="100000"/>
              </a:lnSpc>
              <a:spcBef>
                <a:spcPts val="0"/>
              </a:spcBef>
              <a:spcAft>
                <a:spcPts val="0"/>
              </a:spcAft>
              <a:buSzPts val="1100"/>
              <a:buNone/>
            </a:pPr>
            <a:r>
              <a:rPr lang="en-US" b="0">
                <a:latin typeface="Arial"/>
                <a:ea typeface="Arial"/>
                <a:cs typeface="Arial"/>
                <a:sym typeface="Arial"/>
              </a:rPr>
              <a:t>Update to FEMA’s Individual Assistance Program and Policy Guide, Version 1.1 available at: https://www.fema.gov/sites/default/files/documents/fema_updated-iappg-version-1.1.pdf</a:t>
            </a:r>
            <a:endParaRPr/>
          </a:p>
          <a:p>
            <a:pPr marL="0" marR="0" lvl="0" indent="0" algn="l" rtl="0">
              <a:lnSpc>
                <a:spcPct val="100000"/>
              </a:lnSpc>
              <a:spcBef>
                <a:spcPts val="0"/>
              </a:spcBef>
              <a:spcAft>
                <a:spcPts val="0"/>
              </a:spcAft>
              <a:buSzPts val="1100"/>
              <a:buNone/>
            </a:pPr>
            <a:endParaRPr b="0">
              <a:latin typeface="Arial"/>
              <a:ea typeface="Arial"/>
              <a:cs typeface="Arial"/>
              <a:sym typeface="Arial"/>
            </a:endParaRPr>
          </a:p>
          <a:p>
            <a:pPr marL="0" marR="0" lvl="0" indent="0" algn="l" rtl="0">
              <a:lnSpc>
                <a:spcPct val="100000"/>
              </a:lnSpc>
              <a:spcBef>
                <a:spcPts val="0"/>
              </a:spcBef>
              <a:spcAft>
                <a:spcPts val="0"/>
              </a:spcAft>
              <a:buClr>
                <a:srgbClr val="000000"/>
              </a:buClr>
              <a:buSzPts val="1100"/>
              <a:buNone/>
            </a:pPr>
            <a:r>
              <a:rPr lang="en-US" b="0" i="0">
                <a:solidFill>
                  <a:srgbClr val="005288"/>
                </a:solidFill>
                <a:latin typeface="Arial"/>
                <a:ea typeface="Arial"/>
                <a:cs typeface="Arial"/>
                <a:sym typeface="Arial"/>
              </a:rPr>
              <a:t>FEMA Makes Changes to Individual Assistance Policies to Advance Equity for Disaster Survivors available at:  </a:t>
            </a:r>
            <a:r>
              <a:rPr lang="en-US" b="0">
                <a:latin typeface="Arial"/>
                <a:ea typeface="Arial"/>
                <a:cs typeface="Arial"/>
                <a:sym typeface="Arial"/>
              </a:rPr>
              <a:t>https://www.fema.gov/press-release/20210902/fema-makes-changes-individual-assistance-policies-advance-equity-disaster#:~:text=FEMA%20is%20amending%20its%20current,the%20survivor's%20home%20before%20the </a:t>
            </a:r>
            <a:endParaRPr/>
          </a:p>
          <a:p>
            <a:pPr marL="0" marR="0" lvl="0" indent="0" algn="l" rtl="0">
              <a:lnSpc>
                <a:spcPct val="100000"/>
              </a:lnSpc>
              <a:spcBef>
                <a:spcPts val="0"/>
              </a:spcBef>
              <a:spcAft>
                <a:spcPts val="0"/>
              </a:spcAft>
              <a:buSzPts val="1100"/>
              <a:buNone/>
            </a:pPr>
            <a:endParaRPr b="0">
              <a:latin typeface="Arial"/>
              <a:ea typeface="Arial"/>
              <a:cs typeface="Arial"/>
              <a:sym typeface="Arial"/>
            </a:endParaRPr>
          </a:p>
          <a:p>
            <a:pPr marL="0" marR="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899f76387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g1899f763874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Instructions: </a:t>
            </a:r>
            <a:r>
              <a:rPr lang="en-US" sz="1800">
                <a:solidFill>
                  <a:srgbClr val="080808"/>
                </a:solidFill>
                <a:latin typeface="Dosis"/>
                <a:ea typeface="Dosis"/>
                <a:cs typeface="Dosis"/>
                <a:sym typeface="Dosis"/>
              </a:rPr>
              <a:t>Use this time to answer any questions from the previous section.</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Time: </a:t>
            </a:r>
            <a:r>
              <a:rPr lang="en-US" b="0">
                <a:solidFill>
                  <a:schemeClr val="dk1"/>
                </a:solidFill>
              </a:rPr>
              <a:t>10 minutes</a:t>
            </a:r>
            <a:endParaRPr b="0"/>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15875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Instructions: </a:t>
            </a:r>
            <a:r>
              <a:rPr lang="en-US" dirty="0">
                <a:solidFill>
                  <a:schemeClr val="dk1"/>
                </a:solidFill>
              </a:rPr>
              <a:t>This slide highlights the partnering organizations that have worked together to develop materials and host trainings.</a:t>
            </a: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100" b="0" i="0" u="none" strike="noStrike" cap="none" dirty="0">
                <a:solidFill>
                  <a:srgbClr val="000000"/>
                </a:solidFill>
                <a:effectLst/>
                <a:latin typeface="Arial"/>
                <a:ea typeface="Arial"/>
                <a:cs typeface="Arial"/>
                <a:sym typeface="Arial"/>
              </a:rPr>
              <a:t>This material was developed and training for trainers was provided as a partnership with the National Policy Research Center at Alcorn State University, the Southern Extension Risk Management Education Center, and the Southern Rural Development Center hosted at Mississippi State University through funding in part from USDA. </a:t>
            </a: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Time</a:t>
            </a:r>
            <a:r>
              <a:rPr lang="en-US" dirty="0">
                <a:solidFill>
                  <a:schemeClr val="dk1"/>
                </a:solidFill>
              </a:rPr>
              <a:t>: 1 minute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Materials: </a:t>
            </a:r>
            <a:r>
              <a:rPr lang="en-US" dirty="0">
                <a:solidFill>
                  <a:schemeClr val="dk1"/>
                </a:solidFill>
              </a:rPr>
              <a:t>None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Handouts: </a:t>
            </a:r>
            <a:r>
              <a:rPr lang="en-US" dirty="0">
                <a:solidFill>
                  <a:schemeClr val="dk1"/>
                </a:solidFill>
              </a:rPr>
              <a:t>None</a:t>
            </a:r>
            <a:endParaRPr dirty="0">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147" name="Google Shape;147;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a:t>
            </a:r>
            <a:endParaRPr b="0"/>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sz="1100" b="1">
                <a:latin typeface="Calibri"/>
                <a:ea typeface="Calibri"/>
                <a:cs typeface="Calibri"/>
                <a:sym typeface="Calibri"/>
              </a:rPr>
              <a:t>Conflict</a:t>
            </a:r>
            <a:r>
              <a:rPr lang="en-US" sz="1100">
                <a:latin typeface="Calibri"/>
                <a:ea typeface="Calibri"/>
                <a:cs typeface="Calibri"/>
                <a:sym typeface="Calibri"/>
              </a:rPr>
              <a:t>:  </a:t>
            </a:r>
            <a:r>
              <a:rPr lang="en-US" sz="1800">
                <a:solidFill>
                  <a:srgbClr val="080808"/>
                </a:solidFill>
                <a:latin typeface="Dosis"/>
                <a:ea typeface="Dosis"/>
                <a:cs typeface="Dosis"/>
                <a:sym typeface="Dosis"/>
              </a:rPr>
              <a:t>Family conflicts and disagreements are common in resolving heirs’ property.  However, they should not stop families from moving forward.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Communication and transparency within the family is going to be critical.  Is there someone in the family who can lead this as a project?  Is it you?  </a:t>
            </a: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Families will need to discuss these important points together:  </a:t>
            </a:r>
            <a:endParaRPr/>
          </a:p>
          <a:p>
            <a:pPr marL="457200" marR="0" lvl="0" indent="-182880" algn="l" rtl="0">
              <a:lnSpc>
                <a:spcPct val="100000"/>
              </a:lnSpc>
              <a:spcBef>
                <a:spcPts val="0"/>
              </a:spcBef>
              <a:spcAft>
                <a:spcPts val="0"/>
              </a:spcAft>
              <a:buSzPts val="1100"/>
              <a:buChar char="●"/>
            </a:pPr>
            <a:r>
              <a:rPr lang="en-US" sz="1100">
                <a:latin typeface="Calibri"/>
                <a:ea typeface="Calibri"/>
                <a:cs typeface="Calibri"/>
                <a:sym typeface="Calibri"/>
              </a:rPr>
              <a:t>Discussing the issues</a:t>
            </a:r>
            <a:endParaRPr/>
          </a:p>
          <a:p>
            <a:pPr marL="457200" marR="0" lvl="0" indent="-182880" algn="l" rtl="0">
              <a:lnSpc>
                <a:spcPct val="100000"/>
              </a:lnSpc>
              <a:spcBef>
                <a:spcPts val="0"/>
              </a:spcBef>
              <a:spcAft>
                <a:spcPts val="0"/>
              </a:spcAft>
              <a:buSzPts val="1100"/>
              <a:buChar char="●"/>
            </a:pPr>
            <a:r>
              <a:rPr lang="en-US" sz="1100">
                <a:latin typeface="Calibri"/>
                <a:ea typeface="Calibri"/>
                <a:cs typeface="Calibri"/>
                <a:sym typeface="Calibri"/>
              </a:rPr>
              <a:t>Understanding the property as a resource, a potential source of wealth, and its cultural importance</a:t>
            </a:r>
            <a:endParaRPr/>
          </a:p>
          <a:p>
            <a:pPr marL="457200" marR="0" lvl="0" indent="-182880" algn="l" rtl="0">
              <a:lnSpc>
                <a:spcPct val="100000"/>
              </a:lnSpc>
              <a:spcBef>
                <a:spcPts val="0"/>
              </a:spcBef>
              <a:spcAft>
                <a:spcPts val="0"/>
              </a:spcAft>
              <a:buSzPts val="1100"/>
              <a:buChar char="●"/>
            </a:pPr>
            <a:r>
              <a:rPr lang="en-US" sz="1100">
                <a:latin typeface="Calibri"/>
                <a:ea typeface="Calibri"/>
                <a:cs typeface="Calibri"/>
                <a:sym typeface="Calibri"/>
              </a:rPr>
              <a:t>Figuring out how to deal with conflicts that will inevitably arise, these are all things that the family will have to discuss.  </a:t>
            </a:r>
            <a:endParaRPr/>
          </a:p>
          <a:p>
            <a:pPr marL="171450" marR="0" lvl="0" indent="-10160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Members of the family should decide how best to be in touch with one another, as the process of resolving heirs’ property is generally long and complicated, and questions will arise, and discussion will be needed.  Many one-on-one conversations will be held but there may be need for a family gathering/reunion where the family can work out issues together.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In some cases, it may be useful to consider using facilitators or mediators (or even arbitrators) to help conversations be productive.  Some non-government organizations that focus on heirs' property might be valuable sources of assistance in identifying facilitators or mediators to work with you and your family.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Facilitators are neutral individuals whose job it is to help a group engage in dialogue, ensuring that all participants can share equally, and that the group’s dialogue leads to a decision or resolution. Even where there is no conflict, having a skilled, neutral person outside of the family be tasked with helping family members have conservations about the property, ensuring that co-owners feel empowered to speak, and keeping the group focused on the task at hand can help tremendously.</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Similar to a facilitator, a mediator is a neutral third party who facilitates conversation aimed at resolution of a dispute. Like facilitators, they do not make any decisions; rather they facilitate the conversation and make sure all parties are heard and understood. They can identify issues and interests and help guide the parties to a resolution.</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Using a facilitator or mediator can be advantageous for numerous reasons. The burden of making sure the conversation happens is placed on the neutral third party. It also is typically more affordable than either inaction, which leads to its own challenges, or going to court. You can choose a professional who has deep knowledge about heirs’ property, but this is not necessary since the person is not tasked with making a decision, but rather helping family members come to agreement.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Arbitration, like mediation, is a dispute resolution process. The arbitrator is neutral like a facilitator or mediator, but they do make a decision. Their role is similar to a judge. However, unlike a judge, the parties choose the arbitrator, which allows them to choose someone with subject matter expertise. Parties present their “case,” similar to court litigation, and then the arbitrator makes a decision to which all parties agree in advance, ruling for one party or the other.</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a:p>
          <a:p>
            <a:pPr marL="0" marR="0" lvl="0" indent="0" algn="l" rtl="0">
              <a:lnSpc>
                <a:spcPct val="100000"/>
              </a:lnSpc>
              <a:spcBef>
                <a:spcPts val="0"/>
              </a:spcBef>
              <a:spcAft>
                <a:spcPts val="0"/>
              </a:spcAft>
              <a:buClr>
                <a:srgbClr val="000000"/>
              </a:buClr>
              <a:buSzPts val="1100"/>
              <a:buFont typeface="Arial"/>
              <a:buNone/>
            </a:pPr>
            <a:r>
              <a:rPr lang="en-US" b="1"/>
              <a:t>Time</a:t>
            </a:r>
            <a:r>
              <a:rPr lang="en-US" b="0"/>
              <a:t>: 5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a:t>
            </a:r>
            <a:r>
              <a:rPr lang="en-US"/>
              <a:t>:</a:t>
            </a:r>
            <a:endParaRPr/>
          </a:p>
          <a:p>
            <a:pPr marL="457200" lvl="0" indent="-22860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Because of these</a:t>
            </a:r>
            <a:r>
              <a:rPr lang="en-US">
                <a:latin typeface="Calibri"/>
                <a:ea typeface="Calibri"/>
                <a:cs typeface="Calibri"/>
                <a:sym typeface="Calibri"/>
              </a:rPr>
              <a:t> challenges</a:t>
            </a:r>
            <a:r>
              <a:rPr lang="en-US" sz="1100">
                <a:latin typeface="Calibri"/>
                <a:ea typeface="Calibri"/>
                <a:cs typeface="Calibri"/>
                <a:sym typeface="Calibri"/>
              </a:rPr>
              <a:t>, the most common advice that owners of heirs’ property receive is that they need to change the way the property is owned.  However, owners of heirs’ property may decide no change is necessary.  </a:t>
            </a: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Following are important things that families must consider in deciding whether to change the way heir’s property is held.   Resolving heirs’ property requires a lot of time, effort, and money to identify all potential heirs, get unanimous agreement on what to do, and hire a lawyer to change the legal status of the property.  If many generations have passed since the original property owner died, there may be hundreds of heirs, some of whom have moved away and may no longer be in contact with others in the family and may have no idea that they are owners of heirs’ property.  Even so, these individuals have the same rights of ownership as those living on the land and paying taxes on the property.  Because ownership is so complex and family members may have many different opinions on what should be done with the property, there may be advantages to changing the way the property is owned or even, in some cases, selling the property (including to a sub-set of heirs who are most interested in or emotionally attached to the property).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Or it could be that there are a relatively small number of heirs, who all get along, and who all agree on how the property should be used.  This might represent a situation where leaving the property as heirs’ property, at least for this generation, works.  However, as the number of heirs increases, and different generations with different family lines are represented among the heirs, the likelihood of disagreements increases.  That is where changing property ownership to a different legal status could make sense.</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Some case studies illustrate the complex family dynamics associated with heirs’ property.  These case studies are drawn from research done in rural Alabama by Janice Dyer at Auburn University. </a:t>
            </a:r>
            <a:endParaRPr/>
          </a:p>
          <a:p>
            <a:pPr marL="0" marR="0" lvl="0" indent="0" algn="l" rtl="0">
              <a:lnSpc>
                <a:spcPct val="100000"/>
              </a:lnSpc>
              <a:spcBef>
                <a:spcPts val="0"/>
              </a:spcBef>
              <a:spcAft>
                <a:spcPts val="0"/>
              </a:spcAft>
              <a:buClr>
                <a:srgbClr val="000000"/>
              </a:buClr>
              <a:buSzPts val="1100"/>
              <a:buNone/>
            </a:pPr>
            <a:endParaRPr b="0"/>
          </a:p>
          <a:p>
            <a:pPr marL="0" marR="0" lvl="0" indent="0" algn="l" rtl="0">
              <a:lnSpc>
                <a:spcPct val="100000"/>
              </a:lnSpc>
              <a:spcBef>
                <a:spcPts val="0"/>
              </a:spcBef>
              <a:spcAft>
                <a:spcPts val="0"/>
              </a:spcAft>
              <a:buClr>
                <a:srgbClr val="000000"/>
              </a:buClr>
              <a:buSzPts val="1100"/>
              <a:buNone/>
            </a:pPr>
            <a:r>
              <a:rPr lang="en-US" b="1"/>
              <a:t>Time</a:t>
            </a:r>
            <a:r>
              <a:rPr lang="en-US" b="0"/>
              <a:t>: 5 minutes</a:t>
            </a:r>
            <a:endParaRPr/>
          </a:p>
          <a:p>
            <a:pPr marL="0" marR="0" lvl="0" indent="0" algn="l" rtl="0">
              <a:lnSpc>
                <a:spcPct val="100000"/>
              </a:lnSpc>
              <a:spcBef>
                <a:spcPts val="0"/>
              </a:spcBef>
              <a:spcAft>
                <a:spcPts val="0"/>
              </a:spcAft>
              <a:buClr>
                <a:srgbClr val="000000"/>
              </a:buClr>
              <a:buSzPts val="1100"/>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None/>
            </a:pPr>
            <a:endParaRPr/>
          </a:p>
          <a:p>
            <a:pPr marL="15875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ae16217a7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g2ae16217a70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Instructions: </a:t>
            </a:r>
            <a:r>
              <a:rPr lang="en-US" b="0" dirty="0">
                <a:solidFill>
                  <a:schemeClr val="dk1"/>
                </a:solidFill>
              </a:rPr>
              <a:t>Using either volunteers from the participants or training staff, act out the “First Meeting of the Family Skit.”</a:t>
            </a:r>
          </a:p>
          <a:p>
            <a:pPr marL="0" lvl="0" indent="0" algn="l" rtl="0">
              <a:lnSpc>
                <a:spcPct val="100000"/>
              </a:lnSpc>
              <a:spcBef>
                <a:spcPts val="0"/>
              </a:spcBef>
              <a:spcAft>
                <a:spcPts val="0"/>
              </a:spcAft>
              <a:buClr>
                <a:schemeClr val="dk1"/>
              </a:buClr>
              <a:buSzPts val="1100"/>
              <a:buFont typeface="Arial"/>
              <a:buNone/>
            </a:pPr>
            <a:r>
              <a:rPr lang="en-US" b="0" dirty="0">
                <a:solidFill>
                  <a:schemeClr val="dk1"/>
                </a:solidFill>
              </a:rPr>
              <a:t>Optional: You can play the video “Pappa’s Land” found on the webpage. </a:t>
            </a:r>
            <a:r>
              <a:rPr lang="en-US" b="0">
                <a:solidFill>
                  <a:schemeClr val="dk1"/>
                </a:solidFill>
              </a:rPr>
              <a:t>https://srdc.msstate.edu/heir_property/understanding-heirs-property-curriculum </a:t>
            </a:r>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Time: </a:t>
            </a:r>
            <a:r>
              <a:rPr lang="en-US" b="0" dirty="0">
                <a:solidFill>
                  <a:schemeClr val="dk1"/>
                </a:solidFill>
              </a:rPr>
              <a:t>5 minutes</a:t>
            </a:r>
            <a:endParaRPr b="0" dirty="0"/>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Four copies of the “First Meeting of the Family Skit”</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 name="Google Shape;39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a:latin typeface="Calibri"/>
                <a:ea typeface="Calibri"/>
                <a:cs typeface="Calibri"/>
                <a:sym typeface="Calibri"/>
              </a:rPr>
              <a:t>Instructions:  </a:t>
            </a:r>
            <a:r>
              <a:rPr lang="en-US" sz="1200" b="0">
                <a:latin typeface="Calibri"/>
                <a:ea typeface="Calibri"/>
                <a:cs typeface="Calibri"/>
                <a:sym typeface="Calibri"/>
              </a:rPr>
              <a:t>The following three case studies give some pictures into why families may make different choices about their heirs’ property.  We will look at risks and resolution strategies for each.</a:t>
            </a:r>
            <a:endParaRPr/>
          </a:p>
          <a:p>
            <a:pPr marL="0" lvl="0" indent="0" algn="l" rtl="0">
              <a:lnSpc>
                <a:spcPct val="100000"/>
              </a:lnSpc>
              <a:spcBef>
                <a:spcPts val="0"/>
              </a:spcBef>
              <a:spcAft>
                <a:spcPts val="0"/>
              </a:spcAft>
              <a:buSzPts val="1100"/>
              <a:buNone/>
            </a:pPr>
            <a:endParaRPr sz="1200" b="1">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b="1">
                <a:latin typeface="Calibri"/>
                <a:ea typeface="Calibri"/>
                <a:cs typeface="Calibri"/>
                <a:sym typeface="Calibri"/>
              </a:rPr>
              <a:t>Time</a:t>
            </a:r>
            <a:r>
              <a:rPr lang="en-US" sz="1200" b="0">
                <a:latin typeface="Calibri"/>
                <a:ea typeface="Calibri"/>
                <a:cs typeface="Calibri"/>
                <a:sym typeface="Calibri"/>
              </a:rPr>
              <a:t>: </a:t>
            </a:r>
            <a:r>
              <a:rPr lang="en-US" sz="1200">
                <a:latin typeface="Calibri"/>
                <a:ea typeface="Calibri"/>
                <a:cs typeface="Calibri"/>
                <a:sym typeface="Calibri"/>
              </a:rPr>
              <a:t>2</a:t>
            </a:r>
            <a:r>
              <a:rPr lang="en-US" sz="1200" b="0">
                <a:latin typeface="Calibri"/>
                <a:ea typeface="Calibri"/>
                <a:cs typeface="Calibri"/>
                <a:sym typeface="Calibri"/>
              </a:rPr>
              <a:t> minutes</a:t>
            </a:r>
            <a:endParaRPr/>
          </a:p>
          <a:p>
            <a:pPr marL="0" lvl="0" indent="0" algn="l" rtl="0">
              <a:lnSpc>
                <a:spcPct val="100000"/>
              </a:lnSpc>
              <a:spcBef>
                <a:spcPts val="0"/>
              </a:spcBef>
              <a:spcAft>
                <a:spcPts val="0"/>
              </a:spcAft>
              <a:buSzPts val="1100"/>
              <a:buNone/>
            </a:pPr>
            <a:endParaRPr sz="1200" b="0">
              <a:latin typeface="Calibri"/>
              <a:ea typeface="Calibri"/>
              <a:cs typeface="Calibri"/>
              <a:sym typeface="Calibri"/>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sz="1200" b="0">
              <a:latin typeface="Calibri"/>
              <a:ea typeface="Calibri"/>
              <a:cs typeface="Calibri"/>
              <a:sym typeface="Calibri"/>
            </a:endParaRPr>
          </a:p>
          <a:p>
            <a:pPr marL="457200" lvl="0" indent="0" algn="l" rtl="0">
              <a:lnSpc>
                <a:spcPct val="90000"/>
              </a:lnSpc>
              <a:spcBef>
                <a:spcPts val="1000"/>
              </a:spcBef>
              <a:spcAft>
                <a:spcPts val="0"/>
              </a:spcAft>
              <a:buSzPts val="1100"/>
              <a:buNone/>
            </a:pPr>
            <a:endParaRPr sz="1100">
              <a:latin typeface="Avenir"/>
              <a:ea typeface="Avenir"/>
              <a:cs typeface="Avenir"/>
              <a:sym typeface="Aveni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Read or summarize the case study.</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Calibri"/>
              <a:buNone/>
            </a:pPr>
            <a:r>
              <a:rPr lang="en-US">
                <a:latin typeface="Calibri"/>
                <a:ea typeface="Calibri"/>
                <a:cs typeface="Calibri"/>
                <a:sym typeface="Calibri"/>
              </a:rPr>
              <a:t>Darleen and 34 relatives each inherited </a:t>
            </a:r>
            <a:r>
              <a:rPr lang="en-US" sz="1100">
                <a:latin typeface="Calibri"/>
                <a:ea typeface="Calibri"/>
                <a:cs typeface="Calibri"/>
                <a:sym typeface="Calibri"/>
              </a:rPr>
              <a:t>a share of 20 acres of property </a:t>
            </a:r>
            <a:r>
              <a:rPr lang="en-US">
                <a:latin typeface="Calibri"/>
                <a:ea typeface="Calibri"/>
                <a:cs typeface="Calibri"/>
                <a:sym typeface="Calibri"/>
              </a:rPr>
              <a:t>purchased by Darleen’s ancestors</a:t>
            </a:r>
            <a:r>
              <a:rPr lang="en-US" sz="1100">
                <a:latin typeface="Calibri"/>
                <a:ea typeface="Calibri"/>
                <a:cs typeface="Calibri"/>
                <a:sym typeface="Calibri"/>
              </a:rPr>
              <a:t>. The th</a:t>
            </a:r>
            <a:r>
              <a:rPr lang="en-US">
                <a:latin typeface="Calibri"/>
                <a:ea typeface="Calibri"/>
                <a:cs typeface="Calibri"/>
                <a:sym typeface="Calibri"/>
              </a:rPr>
              <a:t>ree largest interests are controlled by cousins who are over 80 years old with a total of 12 children between them. Nobody currently lives on the property, but the family regularly uses the house for family reunions and retreats. While there is currently no threat of development and all interests are held by the 35 family members, she wants to clear the title before the three elderly cousins pass away further fractionalizing the interest and making resolution more difficult. She is planning the next family reunion to have all interests in attendance in hopes of starting the process to clear the title.  The lesson here is that time is of the essence when older relatives hold large interests which will become further divided should they pass. </a:t>
            </a:r>
            <a:endParaRPr>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Time</a:t>
            </a:r>
            <a:r>
              <a:rPr lang="en-US" b="0"/>
              <a:t>:  </a:t>
            </a:r>
            <a:r>
              <a:rPr lang="en-US"/>
              <a:t>6</a:t>
            </a:r>
            <a:r>
              <a:rPr lang="en-US" b="0"/>
              <a:t>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endParaRPr b="0"/>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Instructions: </a:t>
            </a:r>
            <a:r>
              <a:rPr lang="en-US">
                <a:solidFill>
                  <a:schemeClr val="dk1"/>
                </a:solidFill>
              </a:rPr>
              <a:t>Read or summarize the case study.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There are both joys and costs of collective ownership of family land.  For example, Gwen moved  back to family land to care for her ailing mother.  The condition of her home is deteriorating, and she is not eligible for government loan programs that could provide assistance.  Gwen says her grandfather “fixed it” so that the 102 acres of heirs’ property could not be sold, meaning that the land was not divided among individual heirs but rather passed down to the whole family with the understanding that the land was to be kept together for the family. Making decisions on what to do with the land has created tensions within the family.  For example, one family member took it upon himself to sell some timber off the land and pocket the proceeds rather than sharing with other heirs.  In another case, a family member wanted to build a fence around their house, but other heirs objected.  It is difficult to manage and maintain the property and fulfill the desire of her grandparents for the land to remain in the family if the land continues to be owned in common by so many people who have to agree on everything.  </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A possible resolution could be for the co-owners to agree to put ownership of the land into an entity, either a trust or an LLC, for example, and work out how to make decisions and manage the land on behalf of the family. (Or they could enter into a tenants-in-common agreement.  We’ll discuss these entities later.)   Doing this would require family members to talk to each other and come to agreement about how to manage and maintain the land, for everyone’s benefit.</a:t>
            </a:r>
            <a:endParaRPr>
              <a:solidFill>
                <a:schemeClr val="dk1"/>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b="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Time</a:t>
            </a:r>
            <a:r>
              <a:rPr lang="en-US">
                <a:solidFill>
                  <a:schemeClr val="dk1"/>
                </a:solidFill>
              </a:rPr>
              <a:t>: 6 minutes</a:t>
            </a:r>
            <a:endParaRPr/>
          </a:p>
          <a:p>
            <a:pPr marL="15875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158750" lvl="0" indent="0" algn="l" rtl="0">
              <a:lnSpc>
                <a:spcPct val="100000"/>
              </a:lnSpc>
              <a:spcBef>
                <a:spcPts val="0"/>
              </a:spcBef>
              <a:spcAft>
                <a:spcPts val="0"/>
              </a:spcAft>
              <a:buClr>
                <a:schemeClr val="dk1"/>
              </a:buClr>
              <a:buSzPts val="1100"/>
              <a:buFont typeface="Arial"/>
              <a:buNone/>
            </a:pPr>
            <a:endParaRPr>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a:solidFill>
                <a:schemeClr val="dk1"/>
              </a:solidFill>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dirty="0"/>
              <a:t>Instructions:  </a:t>
            </a:r>
            <a:r>
              <a:rPr lang="en-US" b="0" dirty="0"/>
              <a:t>Read or summarize the case study.</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Calibri"/>
              <a:buNone/>
            </a:pPr>
            <a:r>
              <a:rPr lang="en-US" sz="1100" dirty="0">
                <a:latin typeface="Calibri"/>
                <a:ea typeface="Calibri"/>
                <a:cs typeface="Calibri"/>
                <a:sym typeface="Calibri"/>
              </a:rPr>
              <a:t>Ronnie and his wife, Angela, along with other members of the family, live in homes on land they inherited as heirs’ property. They all pitch in and pay property taxes.  Ronnie and Angela had income that qualified them to build a new house if they had clear title.  But despite the efforts of a housing organizer in the area, they declined to take this step, not wanting to take any action that might </a:t>
            </a:r>
            <a:r>
              <a:rPr lang="en-US" dirty="0">
                <a:latin typeface="Calibri"/>
                <a:ea typeface="Calibri"/>
                <a:cs typeface="Calibri"/>
                <a:sym typeface="Calibri"/>
              </a:rPr>
              <a:t>‘disturb the peace’ and </a:t>
            </a:r>
            <a:r>
              <a:rPr lang="en-US" sz="1100" dirty="0">
                <a:latin typeface="Calibri"/>
                <a:ea typeface="Calibri"/>
                <a:cs typeface="Calibri"/>
                <a:sym typeface="Calibri"/>
              </a:rPr>
              <a:t>affect the close family relationships that exist.</a:t>
            </a:r>
            <a:r>
              <a:rPr lang="en-US" dirty="0">
                <a:solidFill>
                  <a:schemeClr val="dk1"/>
                </a:solidFill>
                <a:latin typeface="Calibri"/>
                <a:ea typeface="Calibri"/>
                <a:cs typeface="Calibri"/>
                <a:sym typeface="Calibri"/>
              </a:rPr>
              <a:t> To overcome this barrier, Ronnie and Angela request assistance from their attorney on how to best proceed. The attorney, serving as a neutral party beyond family dynamics, sends a notification letter informing co-heirs’ of their interest in the property and that an anonymous family member is seeking to clear title and why this would be of benefit to the owner since the land could be improved.</a:t>
            </a:r>
            <a:endParaRPr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r>
              <a:rPr lang="en-US" dirty="0">
                <a:solidFill>
                  <a:schemeClr val="dk1"/>
                </a:solidFill>
                <a:latin typeface="Calibri"/>
                <a:ea typeface="Calibri"/>
                <a:cs typeface="Calibri"/>
                <a:sym typeface="Calibri"/>
              </a:rPr>
              <a:t>This sets up Ronnie and Angela to have other family members involved or to simply have their interests purchased outright without any conflict. A letter on legal letterhead can go a long way. By having the attorney initiate the conversation, it saves Ronnie and Angela from potential conflict while giving the attorney the opportunity to explain the situation removed from the interpersonal context. It also opens the door for Ronnie and Angela to begin building their next home. </a:t>
            </a:r>
            <a:endParaRPr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Time</a:t>
            </a:r>
            <a:r>
              <a:rPr lang="en-US" dirty="0">
                <a:solidFill>
                  <a:schemeClr val="dk1"/>
                </a:solidFill>
              </a:rPr>
              <a:t>:  6 minutes</a:t>
            </a: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b="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a:t>
            </a:r>
            <a:endParaRPr b="0"/>
          </a:p>
          <a:p>
            <a:pPr marL="15875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Understanding that some families will choose to continue owning their property as heirs' property, the remainder of this presentation will focus on how owners of heirs’ property might proceed to resolve their heirs’ property issues to overcome some of the known constraints that limit the ability of heirs' property owners to effectively use, manage, and generate wealth from their property.   </a:t>
            </a:r>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 </a:t>
            </a: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Resolving heirs’ property issues takes time and patience.  Ultimately, you’ll need to figure out who all the heirs are, come to an agreement among all the heirs regarding what to do with the land, and clear the title to the land so that ownership is controlled by the current generation.  </a:t>
            </a: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In this section we’ll talk about some general themes, and then discuss how you can gather as much information as possible before getting legal help.</a:t>
            </a: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a:latin typeface="Calibri"/>
                <a:ea typeface="Calibri"/>
                <a:cs typeface="Calibri"/>
                <a:sym typeface="Calibri"/>
              </a:rPr>
              <a:t>Time</a:t>
            </a:r>
            <a:r>
              <a:rPr lang="en-US" sz="1100">
                <a:latin typeface="Calibri"/>
                <a:ea typeface="Calibri"/>
                <a:cs typeface="Calibri"/>
                <a:sym typeface="Calibri"/>
              </a:rPr>
              <a:t>: 4 minutes</a:t>
            </a: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a:p>
          <a:p>
            <a:pPr marL="0" lvl="0" indent="0" algn="l" rtl="0">
              <a:lnSpc>
                <a:spcPct val="100000"/>
              </a:lnSpc>
              <a:spcBef>
                <a:spcPts val="0"/>
              </a:spcBef>
              <a:spcAft>
                <a:spcPts val="0"/>
              </a:spcAft>
              <a:buSzPts val="1100"/>
              <a:buNone/>
            </a:pPr>
            <a:endParaRPr b="1"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SzPts val="1100"/>
              <a:buNone/>
            </a:pPr>
            <a:r>
              <a:rPr lang="en-US" sz="1200" b="1">
                <a:latin typeface="Calibri"/>
                <a:ea typeface="Calibri"/>
                <a:cs typeface="Calibri"/>
                <a:sym typeface="Calibri"/>
              </a:rPr>
              <a:t>Family Conversations</a:t>
            </a:r>
            <a:r>
              <a:rPr lang="en-US" sz="1200">
                <a:latin typeface="Calibri"/>
                <a:ea typeface="Calibri"/>
                <a:cs typeface="Calibri"/>
                <a:sym typeface="Calibri"/>
              </a:rPr>
              <a:t>: Ultimately, all or most of the heirs to the property are going to have to reach agreement regarding what to do with the land.  Understanding your own goals and limitations is important before having a conversation with other family members about their goals and limitations.</a:t>
            </a:r>
            <a:endParaRPr/>
          </a:p>
          <a:p>
            <a:pPr marL="0" marR="0" lvl="0" indent="0" algn="l" rtl="0">
              <a:lnSpc>
                <a:spcPct val="100000"/>
              </a:lnSpc>
              <a:spcBef>
                <a:spcPts val="0"/>
              </a:spcBef>
              <a:spcAft>
                <a:spcPts val="0"/>
              </a:spcAft>
              <a:buSzPts val="1100"/>
              <a:buNone/>
            </a:pPr>
            <a:r>
              <a:rPr lang="en-US" sz="1200">
                <a:latin typeface="Calibri"/>
                <a:ea typeface="Calibri"/>
                <a:cs typeface="Calibri"/>
                <a:sym typeface="Calibri"/>
              </a:rPr>
              <a:t> </a:t>
            </a:r>
            <a:endParaRPr/>
          </a:p>
          <a:p>
            <a:pPr marL="0" marR="0" lvl="0" indent="0" algn="l" rtl="0">
              <a:lnSpc>
                <a:spcPct val="100000"/>
              </a:lnSpc>
              <a:spcBef>
                <a:spcPts val="0"/>
              </a:spcBef>
              <a:spcAft>
                <a:spcPts val="0"/>
              </a:spcAft>
              <a:buSzPts val="1100"/>
              <a:buNone/>
            </a:pPr>
            <a:r>
              <a:rPr lang="en-US" sz="1200">
                <a:latin typeface="Calibri"/>
                <a:ea typeface="Calibri"/>
                <a:cs typeface="Calibri"/>
                <a:sym typeface="Calibri"/>
              </a:rPr>
              <a:t>What are your goals?  Do you want to continue to be an owner? Do you want to make sure the land stays in the family? Do you plan to improve the economic value of the land?</a:t>
            </a:r>
            <a:endParaRPr/>
          </a:p>
          <a:p>
            <a:pPr marL="0" marR="0" lvl="0" indent="0" algn="l" rtl="0">
              <a:lnSpc>
                <a:spcPct val="100000"/>
              </a:lnSpc>
              <a:spcBef>
                <a:spcPts val="0"/>
              </a:spcBef>
              <a:spcAft>
                <a:spcPts val="0"/>
              </a:spcAft>
              <a:buSzPts val="1100"/>
              <a:buNone/>
            </a:pPr>
            <a:r>
              <a:rPr lang="en-US" sz="1200">
                <a:latin typeface="Calibri"/>
                <a:ea typeface="Calibri"/>
                <a:cs typeface="Calibri"/>
                <a:sym typeface="Calibri"/>
              </a:rPr>
              <a:t> </a:t>
            </a:r>
            <a:endParaRPr/>
          </a:p>
          <a:p>
            <a:pPr marL="0" marR="0" lvl="0" indent="0" algn="l" rtl="0">
              <a:lnSpc>
                <a:spcPct val="100000"/>
              </a:lnSpc>
              <a:spcBef>
                <a:spcPts val="0"/>
              </a:spcBef>
              <a:spcAft>
                <a:spcPts val="0"/>
              </a:spcAft>
              <a:buClr>
                <a:srgbClr val="000000"/>
              </a:buClr>
              <a:buSzPts val="1200"/>
              <a:buNone/>
            </a:pPr>
            <a:r>
              <a:rPr lang="en-US" sz="1200">
                <a:latin typeface="Calibri"/>
                <a:ea typeface="Calibri"/>
                <a:cs typeface="Calibri"/>
                <a:sym typeface="Calibri"/>
              </a:rPr>
              <a:t>What are your limitations? How much time and money are you willing to invest? What about emotional limits? Family dynamics can be complicated, especially when it comes to shared assets. Are there family members with whom you cannot work well or don’t want to engage? Knowing your goals and limitations is important and should help inform any strategy you pursue. It can be useful to check back on them if things get difficult and you need to decide whether to stick with the strategy you have developed.</a:t>
            </a:r>
            <a:endParaRPr/>
          </a:p>
          <a:p>
            <a:pPr marL="0" marR="0" lvl="0" indent="0" algn="l" rtl="0">
              <a:lnSpc>
                <a:spcPct val="100000"/>
              </a:lnSpc>
              <a:spcBef>
                <a:spcPts val="0"/>
              </a:spcBef>
              <a:spcAft>
                <a:spcPts val="0"/>
              </a:spcAft>
              <a:buSzPts val="1100"/>
              <a:buNone/>
            </a:pPr>
            <a:endParaRPr sz="12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None/>
            </a:pPr>
            <a:r>
              <a:rPr lang="en-US" sz="1200">
                <a:latin typeface="Calibri"/>
                <a:ea typeface="Calibri"/>
                <a:cs typeface="Calibri"/>
                <a:sym typeface="Calibri"/>
              </a:rPr>
              <a:t>Once you have your own goals and limits in mind, reaching out to other family members is next.  Identifying heirs is an important first step.  Then you can begin discussing goals.  Having clear goals for addressing the challenges involved in owning land as heirs’ property is important to be able to develop a strategy that leads to family agreement and, hopefully, resolution of title issues (meaning, getting the title in the name of the current owners).  The goals can vary depending on your circumstances. They can include figuring out how to get qualified for USDA and other programs for agriculture and conservation, ensuring the family always has a place to live, or simply taking care of the same land your ancestors cared for. Discussing all goals of all heirs is important because they may not be the same and may even conflict.  Some heirs may have no interest in the property and may not want the burden of ownership.  Other heirs might need money and would be happy to sell their share to others.  (This, of course, can be a problem if that other person is not a member of the family.)    </a:t>
            </a:r>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a:t>
            </a:r>
            <a:r>
              <a:rPr lang="en-US"/>
              <a:t>8</a:t>
            </a:r>
            <a:r>
              <a:rPr lang="en-US" b="0"/>
              <a:t> minutes</a:t>
            </a:r>
            <a:endParaRPr/>
          </a:p>
          <a:p>
            <a:pPr marL="0" marR="0" lvl="0" indent="0" algn="l" rtl="0">
              <a:lnSpc>
                <a:spcPct val="100000"/>
              </a:lnSpc>
              <a:spcBef>
                <a:spcPts val="0"/>
              </a:spcBef>
              <a:spcAft>
                <a:spcPts val="0"/>
              </a:spcAft>
              <a:buClr>
                <a:schemeClr val="dk1"/>
              </a:buClr>
              <a:buSzPts val="1200"/>
              <a:buFont typeface="Calibri"/>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  </a:t>
            </a: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 name="Google Shape;44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  </a:t>
            </a:r>
            <a:endParaRPr/>
          </a:p>
          <a:p>
            <a:pPr marL="0" marR="0" lvl="0" indent="0" algn="l" rtl="0">
              <a:lnSpc>
                <a:spcPct val="100000"/>
              </a:lnSpc>
              <a:spcBef>
                <a:spcPts val="0"/>
              </a:spcBef>
              <a:spcAft>
                <a:spcPts val="0"/>
              </a:spcAft>
              <a:buClr>
                <a:srgbClr val="000000"/>
              </a:buClr>
              <a:buSzPts val="1100"/>
              <a:buFont typeface="Arial"/>
              <a:buNone/>
            </a:pPr>
            <a:endParaRPr sz="1100" b="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b="1">
                <a:latin typeface="Calibri"/>
                <a:ea typeface="Calibri"/>
                <a:cs typeface="Calibri"/>
                <a:sym typeface="Calibri"/>
              </a:rPr>
              <a:t>Getting Started</a:t>
            </a:r>
            <a:r>
              <a:rPr lang="en-US" sz="1100">
                <a:latin typeface="Calibri"/>
                <a:ea typeface="Calibri"/>
                <a:cs typeface="Calibri"/>
                <a:sym typeface="Calibri"/>
              </a:rPr>
              <a:t>:  Often when a family decides to change the legal status of their heirs' property, one person might lead the process.  Maybe that is you.  You are motivated by whatever goal or set of goals you have established.  You are aware of your limitations and feel that the challenges ahead can be overcome.  So now we are going to talk about how to proceed.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Resolving heirs’ property issues can be overwhelming.  This presentation is going to include a lot of information, but you will not be able to take action on everything all at once.  START SMALL.  </a:t>
            </a:r>
            <a:endParaRPr/>
          </a:p>
          <a:p>
            <a:pPr marL="0" marR="0" lvl="0" indent="0" algn="l" rtl="0">
              <a:lnSpc>
                <a:spcPct val="100000"/>
              </a:lnSpc>
              <a:spcBef>
                <a:spcPts val="0"/>
              </a:spcBef>
              <a:spcAft>
                <a:spcPts val="0"/>
              </a:spcAft>
              <a:buClr>
                <a:srgbClr val="000000"/>
              </a:buClr>
              <a:buSzPts val="1100"/>
              <a:buFont typeface="Arial"/>
              <a:buNone/>
            </a:pPr>
            <a:endParaRPr sz="11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But don’t procrastinate because you don’t know where to start.  START SMALL.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Time</a:t>
            </a:r>
            <a:r>
              <a:rPr lang="en-US" b="0"/>
              <a:t>:  </a:t>
            </a:r>
            <a:r>
              <a:rPr lang="en-US"/>
              <a:t>3</a:t>
            </a:r>
            <a:r>
              <a:rPr lang="en-US" b="0"/>
              <a:t>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endParaRPr b="0"/>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Instructions:  </a:t>
            </a:r>
            <a:r>
              <a:rPr lang="en-US" dirty="0">
                <a:latin typeface="Arial"/>
                <a:ea typeface="Arial"/>
                <a:cs typeface="Arial"/>
                <a:sym typeface="Arial"/>
              </a:rPr>
              <a:t>Please acknowledge the primary and contributing authors to this material as well as the funding stream through the Southern Rural Development Center and the National Policy Research Center at Alcorn State University.</a:t>
            </a: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457200" lvl="0" indent="-228600" algn="l" rtl="0">
              <a:lnSpc>
                <a:spcPct val="100000"/>
              </a:lnSpc>
              <a:spcBef>
                <a:spcPts val="0"/>
              </a:spcBef>
              <a:spcAft>
                <a:spcPts val="0"/>
              </a:spcAft>
              <a:buSzPts val="1400"/>
              <a:buNone/>
            </a:pPr>
            <a:endParaRPr dirty="0"/>
          </a:p>
          <a:p>
            <a:pPr marL="45720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b="1"/>
          </a:p>
          <a:p>
            <a:pPr marL="0" lvl="0" indent="0" algn="l" rtl="0">
              <a:lnSpc>
                <a:spcPct val="100000"/>
              </a:lnSpc>
              <a:spcBef>
                <a:spcPts val="0"/>
              </a:spcBef>
              <a:spcAft>
                <a:spcPts val="0"/>
              </a:spcAft>
              <a:buSzPts val="1100"/>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a:solidFill>
                  <a:schemeClr val="dk1"/>
                </a:solidFill>
                <a:latin typeface="Calibri"/>
                <a:ea typeface="Calibri"/>
                <a:cs typeface="Calibri"/>
                <a:sym typeface="Calibri"/>
              </a:rPr>
              <a:t>One of the first things the family must do to resolve heirs' property issues is to identify all the heirs who have an interest in the land, from the person who initially bought the property to the youngest in the family.  If only one or two generations are involved, this can be a relatively simple task and you may be able to draw the family tree based on your own personal knowledge. </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But imagine the property was bought by an ancestor three or four generations in the past.  There could be hundreds of heirs, including many whose whereabouts (or even existence) may not be known.  That sounds daunting, and it does make things difficult.  But it is not impossible, and there are ways to satisfy courts that honest efforts have been made to identify all heirs.  A court may allow an “heirship affidavit” to be filed, in which the family shows the information it does have about the heirs and demonstrates that it made a diligent search for anyone missing.  Simply do the best you can and keep records of your efforts. Consult family Bibles, birth certificates and death certificates, or use the various ancestry tracing websites that are available.  Other ways to find information to create the family tree:  cemeteries, obituaries, family Bible, social media.  Make sure to add birth and death dates to the family tree, and if someone died whether they died with or without a will.</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Talk with family members, including those you are getting to know for the first time.  Tell them what you are doing and why and ask them what they want to do.  Use these conversations to build a consensus, or at least a common understanding that something should be done.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Creating a family tree involves developing a list of all family members, their dates of birth and death, if they married, if they divorced, if they divorced and then remarried, and if they had any children from those marriages (or otherwise).  For those who are living, write down their contact information (phone numbers, residential addresses, email addresses).  </a:t>
            </a:r>
            <a:endParaRPr b="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b="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b="1"/>
              <a:t>Time</a:t>
            </a:r>
            <a:r>
              <a:rPr lang="en-US"/>
              <a:t>: 5 minutes</a:t>
            </a: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 name="Google Shape;45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 </a:t>
            </a:r>
            <a:r>
              <a:rPr lang="en-US" b="0"/>
              <a:t>This is an activity for each participant to complete.  Consider the option of making this an assignment to all participants before start of the session and have them answer the first three questions posed in the slide.  </a:t>
            </a:r>
            <a:endParaRPr/>
          </a:p>
          <a:p>
            <a:pPr marL="15875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sz="1100" b="1">
                <a:latin typeface="Calibri"/>
                <a:ea typeface="Calibri"/>
                <a:cs typeface="Calibri"/>
                <a:sym typeface="Calibri"/>
              </a:rPr>
              <a:t>Activity:</a:t>
            </a:r>
            <a:r>
              <a:rPr lang="en-US" sz="1100">
                <a:latin typeface="Calibri"/>
                <a:ea typeface="Calibri"/>
                <a:cs typeface="Calibri"/>
                <a:sym typeface="Calibri"/>
              </a:rPr>
              <a:t> Imagine one of your own grandparents owned 100 acres of land and died with no will.  Build a family tree showing your own parent and your </a:t>
            </a:r>
            <a:r>
              <a:rPr lang="en-US">
                <a:latin typeface="Calibri"/>
                <a:ea typeface="Calibri"/>
                <a:cs typeface="Calibri"/>
                <a:sym typeface="Calibri"/>
              </a:rPr>
              <a:t>parents'</a:t>
            </a:r>
            <a:r>
              <a:rPr lang="en-US" sz="1100">
                <a:latin typeface="Calibri"/>
                <a:ea typeface="Calibri"/>
                <a:cs typeface="Calibri"/>
                <a:sym typeface="Calibri"/>
              </a:rPr>
              <a:t> siblings.  Are they all alive?  How many children and grandchildren do they have?  Add up the number of potential heirs.  Do you know how to contact all of them?  Are they likely to be of one mind regarding what to do with 100 acres?</a:t>
            </a:r>
            <a:endParaRPr/>
          </a:p>
          <a:p>
            <a:pPr marL="0" marR="0" lvl="0" indent="0" algn="l" rtl="0">
              <a:lnSpc>
                <a:spcPct val="100000"/>
              </a:lnSpc>
              <a:spcBef>
                <a:spcPts val="0"/>
              </a:spcBef>
              <a:spcAft>
                <a:spcPts val="0"/>
              </a:spcAft>
              <a:buClr>
                <a:srgbClr val="000000"/>
              </a:buClr>
              <a:buSzPts val="1100"/>
              <a:buFont typeface="Arial"/>
              <a:buNone/>
            </a:pPr>
            <a:endParaRPr sz="11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b="1">
                <a:latin typeface="Calibri"/>
                <a:ea typeface="Calibri"/>
                <a:cs typeface="Calibri"/>
                <a:sym typeface="Calibri"/>
              </a:rPr>
              <a:t>Time</a:t>
            </a:r>
            <a:r>
              <a:rPr lang="en-US" sz="1100">
                <a:latin typeface="Calibri"/>
                <a:ea typeface="Calibri"/>
                <a:cs typeface="Calibri"/>
                <a:sym typeface="Calibri"/>
              </a:rPr>
              <a:t>: 15 minutes </a:t>
            </a:r>
            <a:r>
              <a:rPr lang="en-US" b="0"/>
              <a:t>(if participants complete activity during session, 5-7 minutes otherwise)</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Paper and pencils</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15875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Create a family tree: </a:t>
            </a:r>
            <a:endParaRPr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Note</a:t>
            </a:r>
            <a:r>
              <a:rPr lang="en-US">
                <a:solidFill>
                  <a:schemeClr val="dk1"/>
                </a:solidFill>
                <a:latin typeface="Calibri"/>
                <a:ea typeface="Calibri"/>
                <a:cs typeface="Calibri"/>
                <a:sym typeface="Calibri"/>
              </a:rPr>
              <a:t>:  Consider using “Family Tree Builder” a free software program, at </a:t>
            </a:r>
            <a:r>
              <a:rPr lang="en-US" u="sng">
                <a:solidFill>
                  <a:schemeClr val="hlink"/>
                </a:solidFill>
                <a:latin typeface="Calibri"/>
                <a:ea typeface="Calibri"/>
                <a:cs typeface="Calibri"/>
                <a:sym typeface="Calibri"/>
                <a:hlinkClick r:id="rId3"/>
              </a:rPr>
              <a:t>www.myheritage.com</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OR</a:t>
            </a:r>
            <a:endParaRPr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National Genealogical Society:  </a:t>
            </a:r>
            <a:r>
              <a:rPr lang="en-US" u="sng">
                <a:solidFill>
                  <a:schemeClr val="hlink"/>
                </a:solidFill>
                <a:latin typeface="Calibri"/>
                <a:ea typeface="Calibri"/>
                <a:cs typeface="Calibri"/>
                <a:sym typeface="Calibri"/>
                <a:hlinkClick r:id="rId4"/>
              </a:rPr>
              <a:t>https://www.ngsgenealogy.org/free-resources/build-family-tree/</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a:latin typeface="Calibri"/>
              <a:ea typeface="Calibri"/>
              <a:cs typeface="Calibri"/>
              <a:sym typeface="Calibri"/>
            </a:endParaRPr>
          </a:p>
          <a:p>
            <a:pPr marL="0" marR="0" lvl="0" indent="0" algn="l" rtl="0">
              <a:lnSpc>
                <a:spcPct val="100000"/>
              </a:lnSpc>
              <a:spcBef>
                <a:spcPts val="0"/>
              </a:spcBef>
              <a:spcAft>
                <a:spcPts val="0"/>
              </a:spcAft>
              <a:buSzPts val="1100"/>
              <a:buNone/>
            </a:pPr>
            <a:endParaRPr>
              <a:latin typeface="Calibri"/>
              <a:ea typeface="Calibri"/>
              <a:cs typeface="Calibri"/>
              <a:sym typeface="Calibri"/>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899f763874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 name="Google Shape;490;g1899f763874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Instructions: </a:t>
            </a:r>
            <a:r>
              <a:rPr lang="en-US">
                <a:solidFill>
                  <a:schemeClr val="dk1"/>
                </a:solidFill>
              </a:rPr>
              <a:t>A slide to illustrate the fractionalization of shares. This process of intestate succession – when someone dies without a will, who inherits – differs by state and is even more complex if you include siblings from other marriages and children born to parents who aren’t married</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Time</a:t>
            </a:r>
            <a:r>
              <a:rPr lang="en-US">
                <a:solidFill>
                  <a:schemeClr val="dk1"/>
                </a:solidFill>
                <a:latin typeface="Calibri"/>
                <a:ea typeface="Calibri"/>
                <a:cs typeface="Calibri"/>
                <a:sym typeface="Calibri"/>
              </a:rPr>
              <a:t>: 1 minute</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Source</a:t>
            </a:r>
            <a:r>
              <a:rPr lang="en-US" b="0"/>
              <a:t>: </a:t>
            </a:r>
            <a:r>
              <a:rPr lang="en-US" sz="1100" b="0" i="0" u="sng" strike="noStrike" cap="none">
                <a:solidFill>
                  <a:schemeClr val="accent2"/>
                </a:solidFill>
                <a:latin typeface="Catamaran Light"/>
                <a:ea typeface="Catamaran Light"/>
                <a:cs typeface="Catamaran Light"/>
                <a:sym typeface="Catamaran Light"/>
                <a:hlinkClick r:id="rId3">
                  <a:extLst>
                    <a:ext uri="{A12FA001-AC4F-418D-AE19-62706E023703}">
                      <ahyp:hlinkClr xmlns:ahyp="http://schemas.microsoft.com/office/drawing/2018/hyperlinkcolor" val="tx"/>
                    </a:ext>
                  </a:extLst>
                </a:hlinkClick>
              </a:rPr>
              <a:t>https://www.atlantafed.org/-/media/documents/news/conferences/2017/0615-heirs-property-in-the-south/infographic.pdf</a:t>
            </a:r>
            <a:r>
              <a:rPr lang="en-US" sz="1100" b="0" i="0" u="none" strike="noStrike" cap="none">
                <a:solidFill>
                  <a:schemeClr val="accent2"/>
                </a:solidFill>
                <a:latin typeface="Catamaran Light"/>
                <a:ea typeface="Catamaran Light"/>
                <a:cs typeface="Catamaran Light"/>
                <a:sym typeface="Catamaran Light"/>
              </a:rPr>
              <a: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9209b97418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g19209b97418_1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Instructions: </a:t>
            </a:r>
            <a:r>
              <a:rPr lang="en-US">
                <a:solidFill>
                  <a:schemeClr val="dk1"/>
                </a:solidFill>
              </a:rPr>
              <a:t>A slide for participants to draw in their tree.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b="1">
                <a:solidFill>
                  <a:schemeClr val="dk1"/>
                </a:solidFill>
              </a:rPr>
              <a:t>Potential Questions</a:t>
            </a:r>
            <a:endParaRPr/>
          </a:p>
          <a:p>
            <a:pPr marL="0" lvl="0" indent="0" algn="l" rtl="0">
              <a:lnSpc>
                <a:spcPct val="100000"/>
              </a:lnSpc>
              <a:spcBef>
                <a:spcPts val="0"/>
              </a:spcBef>
              <a:spcAft>
                <a:spcPts val="0"/>
              </a:spcAft>
              <a:buSzPts val="1100"/>
              <a:buNone/>
            </a:pPr>
            <a:endParaRPr>
              <a:solidFill>
                <a:schemeClr val="dk1"/>
              </a:solidFill>
            </a:endParaRPr>
          </a:p>
          <a:p>
            <a:pPr marL="457200" lvl="0" indent="-182880" algn="l" rtl="0">
              <a:lnSpc>
                <a:spcPct val="100000"/>
              </a:lnSpc>
              <a:spcBef>
                <a:spcPts val="0"/>
              </a:spcBef>
              <a:spcAft>
                <a:spcPts val="0"/>
              </a:spcAft>
              <a:buClr>
                <a:schemeClr val="dk1"/>
              </a:buClr>
              <a:buSzPts val="1650"/>
              <a:buFont typeface="Noto Sans Symbols"/>
              <a:buChar char="∙"/>
            </a:pPr>
            <a:r>
              <a:rPr lang="en-US">
                <a:solidFill>
                  <a:schemeClr val="dk1"/>
                </a:solidFill>
              </a:rPr>
              <a:t>Could you go beyond your grandparents?</a:t>
            </a:r>
            <a:endParaRPr>
              <a:solidFill>
                <a:schemeClr val="dk1"/>
              </a:solidFill>
            </a:endParaRPr>
          </a:p>
          <a:p>
            <a:pPr marL="457200" lvl="0" indent="-182880" algn="l" rtl="0">
              <a:lnSpc>
                <a:spcPct val="100000"/>
              </a:lnSpc>
              <a:spcBef>
                <a:spcPts val="0"/>
              </a:spcBef>
              <a:spcAft>
                <a:spcPts val="0"/>
              </a:spcAft>
              <a:buClr>
                <a:schemeClr val="dk1"/>
              </a:buClr>
              <a:buSzPts val="1650"/>
              <a:buFont typeface="Noto Sans Symbols"/>
              <a:buChar char="∙"/>
            </a:pPr>
            <a:r>
              <a:rPr lang="en-US">
                <a:solidFill>
                  <a:schemeClr val="dk1"/>
                </a:solidFill>
              </a:rPr>
              <a:t>What was the more challenging aspects? Where did it get to be more complex?</a:t>
            </a:r>
            <a:endParaRPr>
              <a:solidFill>
                <a:schemeClr val="dk1"/>
              </a:solidFill>
            </a:endParaRPr>
          </a:p>
          <a:p>
            <a:pPr marL="457200" lvl="0" indent="-182880" algn="l" rtl="0">
              <a:lnSpc>
                <a:spcPct val="100000"/>
              </a:lnSpc>
              <a:spcBef>
                <a:spcPts val="0"/>
              </a:spcBef>
              <a:spcAft>
                <a:spcPts val="0"/>
              </a:spcAft>
              <a:buClr>
                <a:schemeClr val="dk1"/>
              </a:buClr>
              <a:buSzPts val="1650"/>
              <a:buFont typeface="Noto Sans Symbols"/>
              <a:buChar char="∙"/>
            </a:pPr>
            <a:r>
              <a:rPr lang="en-US">
                <a:solidFill>
                  <a:schemeClr val="dk1"/>
                </a:solidFill>
              </a:rPr>
              <a:t>Could you get in contact with all of the respective branches today?</a:t>
            </a:r>
            <a:endParaRPr>
              <a:solidFill>
                <a:schemeClr val="dk1"/>
              </a:solidFill>
            </a:endParaRPr>
          </a:p>
          <a:p>
            <a:pPr marL="457200" lvl="0" indent="-182880" algn="l" rtl="0">
              <a:lnSpc>
                <a:spcPct val="100000"/>
              </a:lnSpc>
              <a:spcBef>
                <a:spcPts val="0"/>
              </a:spcBef>
              <a:spcAft>
                <a:spcPts val="0"/>
              </a:spcAft>
              <a:buClr>
                <a:schemeClr val="dk1"/>
              </a:buClr>
              <a:buSzPts val="1650"/>
              <a:buFont typeface="Noto Sans Symbols"/>
              <a:buChar char="∙"/>
            </a:pPr>
            <a:r>
              <a:rPr lang="en-US">
                <a:solidFill>
                  <a:schemeClr val="dk1"/>
                </a:solidFill>
              </a:rPr>
              <a:t>Could you get all of these people on the same page?</a:t>
            </a:r>
            <a:endParaRPr>
              <a:solidFill>
                <a:schemeClr val="dk1"/>
              </a:solidFill>
            </a:endParaRPr>
          </a:p>
          <a:p>
            <a:pPr marL="457200" lvl="0" indent="-182880" algn="l" rtl="0">
              <a:lnSpc>
                <a:spcPct val="100000"/>
              </a:lnSpc>
              <a:spcBef>
                <a:spcPts val="0"/>
              </a:spcBef>
              <a:spcAft>
                <a:spcPts val="0"/>
              </a:spcAft>
              <a:buClr>
                <a:schemeClr val="dk1"/>
              </a:buClr>
              <a:buSzPts val="1650"/>
              <a:buFont typeface="Noto Sans Symbols"/>
              <a:buChar char="∙"/>
            </a:pPr>
            <a:r>
              <a:rPr lang="en-US">
                <a:solidFill>
                  <a:schemeClr val="dk1"/>
                </a:solidFill>
              </a:rPr>
              <a:t>What lessons did you learn?</a:t>
            </a:r>
            <a:endParaRPr/>
          </a:p>
          <a:p>
            <a:pPr marL="457200" lvl="0" indent="-228600" algn="l" rtl="0">
              <a:lnSpc>
                <a:spcPct val="100000"/>
              </a:lnSpc>
              <a:spcBef>
                <a:spcPts val="0"/>
              </a:spcBef>
              <a:spcAft>
                <a:spcPts val="0"/>
              </a:spcAft>
              <a:buClr>
                <a:schemeClr val="dk1"/>
              </a:buClr>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Time</a:t>
            </a:r>
            <a:r>
              <a:rPr lang="en-US">
                <a:solidFill>
                  <a:schemeClr val="dk1"/>
                </a:solidFill>
                <a:latin typeface="Calibri"/>
                <a:ea typeface="Calibri"/>
                <a:cs typeface="Calibri"/>
                <a:sym typeface="Calibri"/>
              </a:rPr>
              <a:t>: 15 minutes</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457200" lvl="0" indent="-228600" algn="l" rtl="0">
              <a:lnSpc>
                <a:spcPct val="100000"/>
              </a:lnSpc>
              <a:spcBef>
                <a:spcPts val="0"/>
              </a:spcBef>
              <a:spcAft>
                <a:spcPts val="0"/>
              </a:spcAft>
              <a:buClr>
                <a:schemeClr val="dk1"/>
              </a:buClr>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3" name="Google Shape;50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a:t>
            </a:r>
            <a:r>
              <a:rPr lang="en-US" b="0"/>
              <a:t> </a:t>
            </a:r>
            <a:r>
              <a:rPr lang="en-US"/>
              <a:t>Can you locate two individuals in your family tree who view or assess the value of land differently?  Placed-based attachment and cultural significance largely differ between family members and across generations. </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SzPts val="1100"/>
              <a:buNone/>
            </a:pPr>
            <a:r>
              <a:rPr lang="en-US" sz="1100" b="1">
                <a:latin typeface="Calibri"/>
                <a:ea typeface="Calibri"/>
                <a:cs typeface="Calibri"/>
                <a:sym typeface="Calibri"/>
              </a:rPr>
              <a:t>The Land</a:t>
            </a:r>
            <a:endParaRPr b="1"/>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What is the value of your land, economically, emotionally, and culturally</a:t>
            </a:r>
            <a:r>
              <a:rPr lang="en-US">
                <a:latin typeface="Calibri"/>
                <a:ea typeface="Calibri"/>
                <a:cs typeface="Calibri"/>
                <a:sym typeface="Calibri"/>
              </a:rPr>
              <a:t>?</a:t>
            </a:r>
            <a:r>
              <a:rPr lang="en-US" sz="1100">
                <a:latin typeface="Calibri"/>
                <a:ea typeface="Calibri"/>
                <a:cs typeface="Calibri"/>
                <a:sym typeface="Calibri"/>
              </a:rPr>
              <a:t>  Can you have an appraisal done to determine the economic value of the land?  Do you have timber on your land that can be sold to generate income?  Can you lease the land for agriculture or other activities?  Do you know the history of the land, how your ancestor acquired it, and what it was used for?  All of this information will be important to share with family members and help determine next steps.  </a:t>
            </a:r>
            <a:endParaRPr/>
          </a:p>
          <a:p>
            <a:pPr marL="457200" lvl="0" indent="-22860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Time</a:t>
            </a:r>
            <a:r>
              <a:rPr lang="en-US" b="0"/>
              <a:t>:  </a:t>
            </a:r>
            <a:r>
              <a:rPr lang="en-US"/>
              <a:t>5</a:t>
            </a:r>
            <a:r>
              <a:rPr lang="en-US" b="0"/>
              <a:t>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0" name="Google Shape;51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a:t>
            </a:r>
            <a:r>
              <a:rPr lang="en-US"/>
              <a:t>:  </a:t>
            </a:r>
            <a:endParaRPr/>
          </a:p>
          <a:p>
            <a:pPr marL="0" lvl="0" indent="0" algn="l" rtl="0">
              <a:lnSpc>
                <a:spcPct val="100000"/>
              </a:lnSpc>
              <a:spcBef>
                <a:spcPts val="0"/>
              </a:spcBef>
              <a:spcAft>
                <a:spcPts val="0"/>
              </a:spcAft>
              <a:buSzPts val="1100"/>
              <a:buNone/>
            </a:pPr>
            <a:r>
              <a:rPr lang="en-US"/>
              <a:t>So, the family is working on the family tree, thinking about what the land means to them.  While these things are happening, there are still things that need to be done regarding the land.</a:t>
            </a:r>
            <a:endParaRPr/>
          </a:p>
          <a:p>
            <a:pPr marL="158750" lvl="0" indent="0" algn="l" rtl="0">
              <a:lnSpc>
                <a:spcPct val="100000"/>
              </a:lnSpc>
              <a:spcBef>
                <a:spcPts val="0"/>
              </a:spcBef>
              <a:spcAft>
                <a:spcPts val="0"/>
              </a:spcAft>
              <a:buSzPts val="1100"/>
              <a:buNone/>
            </a:pPr>
            <a:endParaRPr/>
          </a:p>
          <a:p>
            <a:pPr marL="457200" marR="0" lvl="0" indent="-18288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The property must be secured and protected from outside threats such as trespassers and squatters.  Otherwise, they can assert a legal claim to your land.  Legally this is generally called “adverse possession”.  Each state’s laws differ, but generally, in order to be able to claim adverse possession, trespassers or squatters have to show they have been living on the land for a certain number of years, they don’t have permission to be living there, they have been living there openly, not in secret, and they had exclusive use of the land.</a:t>
            </a:r>
            <a:endParaRPr/>
          </a:p>
          <a:p>
            <a:pPr marL="457200" marR="0" lvl="0" indent="-18288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Property taxes must be paid.  Otherwise, the town or county can seize the land and slap a tax lien on it and ultimately, sell the land.  Again, every state’s procedures for this are different, but if the taxes are not paid, you will lose the land.</a:t>
            </a:r>
            <a:endParaRPr/>
          </a:p>
          <a:p>
            <a:pPr marL="457200" marR="0" lvl="0" indent="-18288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Establish and maintain communication with known heirs/family members.  You do not want an heir to sell their interest to an outsider, and then you and the other heirs will be subject to a partition action.  Each state’s laws differ, but generally any co-owner of the land can bring an action in court to obtain the value of their interest in the property, and then a court can order that the property either be physically divided or sold.  Family members should all be reminded not to sign anything, especially from someone outside the family, without discussing the matter with a trusted advisor.  </a:t>
            </a:r>
            <a:endParaRPr sz="1100" b="0">
              <a:latin typeface="Calibri"/>
              <a:ea typeface="Calibri"/>
              <a:cs typeface="Calibri"/>
              <a:sym typeface="Calibri"/>
            </a:endParaRPr>
          </a:p>
          <a:p>
            <a:pPr marL="342900" marR="0" lvl="0" indent="-273050" algn="l" rtl="0">
              <a:lnSpc>
                <a:spcPct val="100000"/>
              </a:lnSpc>
              <a:spcBef>
                <a:spcPts val="0"/>
              </a:spcBef>
              <a:spcAft>
                <a:spcPts val="0"/>
              </a:spcAft>
              <a:buSzPts val="1100"/>
              <a:buFont typeface="Arial"/>
              <a:buNone/>
            </a:pPr>
            <a:endParaRPr sz="1100" b="0">
              <a:latin typeface="Calibri"/>
              <a:ea typeface="Calibri"/>
              <a:cs typeface="Calibri"/>
              <a:sym typeface="Calibri"/>
            </a:endParaRPr>
          </a:p>
          <a:p>
            <a:pPr marL="0" marR="0" lvl="0" indent="0" algn="l" rtl="0">
              <a:lnSpc>
                <a:spcPct val="100000"/>
              </a:lnSpc>
              <a:spcBef>
                <a:spcPts val="0"/>
              </a:spcBef>
              <a:spcAft>
                <a:spcPts val="0"/>
              </a:spcAft>
              <a:buSzPts val="1100"/>
              <a:buFont typeface="Arial"/>
              <a:buNone/>
            </a:pPr>
            <a:r>
              <a:rPr lang="en-US" b="1"/>
              <a:t>Time</a:t>
            </a:r>
            <a:r>
              <a:rPr lang="en-US"/>
              <a:t>:  5 minutes</a:t>
            </a: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7" name="Google Shape;51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sz="1200">
                <a:latin typeface="Calibri"/>
                <a:ea typeface="Calibri"/>
                <a:cs typeface="Calibri"/>
                <a:sym typeface="Calibri"/>
              </a:rPr>
              <a:t>Gathering documentation before visiting with an attorney is critical.  </a:t>
            </a:r>
            <a:endParaRPr/>
          </a:p>
          <a:p>
            <a:pPr marL="0" lvl="0" indent="0" algn="l" rtl="0">
              <a:lnSpc>
                <a:spcPct val="100000"/>
              </a:lnSpc>
              <a:spcBef>
                <a:spcPts val="0"/>
              </a:spcBef>
              <a:spcAft>
                <a:spcPts val="0"/>
              </a:spcAft>
              <a:buSzPts val="1100"/>
              <a:buNone/>
            </a:pPr>
            <a:endParaRPr sz="120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a:latin typeface="Calibri"/>
                <a:ea typeface="Calibri"/>
                <a:cs typeface="Calibri"/>
                <a:sym typeface="Calibri"/>
              </a:rPr>
              <a:t>Examples of documents to bring include:</a:t>
            </a:r>
            <a:endParaRPr/>
          </a:p>
          <a:p>
            <a:pPr marL="457200" marR="0" lvl="0" indent="-182880" algn="l" rtl="0">
              <a:lnSpc>
                <a:spcPct val="100000"/>
              </a:lnSpc>
              <a:spcBef>
                <a:spcPts val="0"/>
              </a:spcBef>
              <a:spcAft>
                <a:spcPts val="0"/>
              </a:spcAft>
              <a:buSzPts val="1100"/>
              <a:buFont typeface="Arial"/>
              <a:buChar char="•"/>
            </a:pPr>
            <a:r>
              <a:rPr lang="en-US" sz="1200">
                <a:latin typeface="Calibri"/>
                <a:ea typeface="Calibri"/>
                <a:cs typeface="Calibri"/>
                <a:sym typeface="Calibri"/>
              </a:rPr>
              <a:t>Most recent deed to the land</a:t>
            </a:r>
            <a:endParaRPr/>
          </a:p>
          <a:p>
            <a:pPr marL="457200" marR="0" lvl="0" indent="-182880" algn="l" rtl="0">
              <a:lnSpc>
                <a:spcPct val="100000"/>
              </a:lnSpc>
              <a:spcBef>
                <a:spcPts val="0"/>
              </a:spcBef>
              <a:spcAft>
                <a:spcPts val="0"/>
              </a:spcAft>
              <a:buSzPts val="1100"/>
              <a:buFont typeface="Arial"/>
              <a:buChar char="•"/>
            </a:pPr>
            <a:r>
              <a:rPr lang="en-US" sz="1200">
                <a:latin typeface="Calibri"/>
                <a:ea typeface="Calibri"/>
                <a:cs typeface="Calibri"/>
                <a:sym typeface="Calibri"/>
              </a:rPr>
              <a:t>Wills</a:t>
            </a:r>
            <a:endParaRPr/>
          </a:p>
          <a:p>
            <a:pPr marL="457200" marR="0" lvl="0" indent="-182880" algn="l" rtl="0">
              <a:lnSpc>
                <a:spcPct val="100000"/>
              </a:lnSpc>
              <a:spcBef>
                <a:spcPts val="0"/>
              </a:spcBef>
              <a:spcAft>
                <a:spcPts val="0"/>
              </a:spcAft>
              <a:buSzPts val="1100"/>
              <a:buFont typeface="Arial"/>
              <a:buChar char="•"/>
            </a:pPr>
            <a:r>
              <a:rPr lang="en-US" sz="1200">
                <a:latin typeface="Calibri"/>
                <a:ea typeface="Calibri"/>
                <a:cs typeface="Calibri"/>
                <a:sym typeface="Calibri"/>
              </a:rPr>
              <a:t>Tax documents</a:t>
            </a:r>
            <a:endParaRPr/>
          </a:p>
          <a:p>
            <a:pPr marL="457200" marR="0" lvl="0" indent="-182880" algn="l" rtl="0">
              <a:lnSpc>
                <a:spcPct val="100000"/>
              </a:lnSpc>
              <a:spcBef>
                <a:spcPts val="0"/>
              </a:spcBef>
              <a:spcAft>
                <a:spcPts val="0"/>
              </a:spcAft>
              <a:buSzPts val="1100"/>
              <a:buFont typeface="Arial"/>
              <a:buChar char="•"/>
            </a:pPr>
            <a:r>
              <a:rPr lang="en-US" sz="1200">
                <a:latin typeface="Calibri"/>
                <a:ea typeface="Calibri"/>
                <a:cs typeface="Calibri"/>
                <a:sym typeface="Calibri"/>
              </a:rPr>
              <a:t>Deeds</a:t>
            </a:r>
            <a:endParaRPr/>
          </a:p>
          <a:p>
            <a:pPr marL="457200" marR="0" lvl="0" indent="-182880" algn="l" rtl="0">
              <a:lnSpc>
                <a:spcPct val="100000"/>
              </a:lnSpc>
              <a:spcBef>
                <a:spcPts val="0"/>
              </a:spcBef>
              <a:spcAft>
                <a:spcPts val="0"/>
              </a:spcAft>
              <a:buSzPts val="1100"/>
              <a:buFont typeface="Arial"/>
              <a:buChar char="•"/>
            </a:pPr>
            <a:r>
              <a:rPr lang="en-US" sz="1200">
                <a:latin typeface="Calibri"/>
                <a:ea typeface="Calibri"/>
                <a:cs typeface="Calibri"/>
                <a:sym typeface="Calibri"/>
              </a:rPr>
              <a:t>Any contracts or leases on the property</a:t>
            </a:r>
            <a:endParaRPr sz="1200">
              <a:latin typeface="Calibri"/>
              <a:ea typeface="Calibri"/>
              <a:cs typeface="Calibri"/>
              <a:sym typeface="Calibri"/>
            </a:endParaRPr>
          </a:p>
          <a:p>
            <a:pPr marL="445769" marR="0" lvl="0" indent="-171449" algn="l" rtl="0">
              <a:lnSpc>
                <a:spcPct val="100000"/>
              </a:lnSpc>
              <a:spcBef>
                <a:spcPts val="0"/>
              </a:spcBef>
              <a:spcAft>
                <a:spcPts val="0"/>
              </a:spcAft>
              <a:buSzPts val="1200"/>
              <a:buFont typeface="Arial"/>
              <a:buChar char="•"/>
            </a:pPr>
            <a:r>
              <a:rPr lang="en-US" sz="1200">
                <a:latin typeface="Calibri"/>
                <a:ea typeface="Calibri"/>
                <a:cs typeface="Calibri"/>
                <a:sym typeface="Calibri"/>
              </a:rPr>
              <a:t>Easements</a:t>
            </a:r>
            <a:endParaRPr sz="1200">
              <a:latin typeface="Calibri"/>
              <a:ea typeface="Calibri"/>
              <a:cs typeface="Calibri"/>
              <a:sym typeface="Calibri"/>
            </a:endParaRPr>
          </a:p>
          <a:p>
            <a:pPr marL="285750" marR="0" lvl="0" indent="-215900" algn="l" rtl="0">
              <a:lnSpc>
                <a:spcPct val="100000"/>
              </a:lnSpc>
              <a:spcBef>
                <a:spcPts val="0"/>
              </a:spcBef>
              <a:spcAft>
                <a:spcPts val="0"/>
              </a:spcAft>
              <a:buSzPts val="1100"/>
              <a:buFont typeface="Arial"/>
              <a:buNone/>
            </a:pPr>
            <a:endParaRPr sz="1200" b="0" i="0">
              <a:solidFill>
                <a:srgbClr val="000000"/>
              </a:solidFill>
              <a:latin typeface="Calibri"/>
              <a:ea typeface="Calibri"/>
              <a:cs typeface="Calibri"/>
              <a:sym typeface="Calibri"/>
            </a:endParaRPr>
          </a:p>
          <a:p>
            <a:pPr marL="0" marR="0" lvl="0" indent="0" algn="l" rtl="0">
              <a:lnSpc>
                <a:spcPct val="100000"/>
              </a:lnSpc>
              <a:spcBef>
                <a:spcPts val="0"/>
              </a:spcBef>
              <a:spcAft>
                <a:spcPts val="0"/>
              </a:spcAft>
              <a:buSzPts val="1100"/>
              <a:buFont typeface="Arial"/>
              <a:buNone/>
            </a:pPr>
            <a:r>
              <a:rPr lang="en-US" sz="1100">
                <a:latin typeface="Calibri"/>
                <a:ea typeface="Calibri"/>
                <a:cs typeface="Calibri"/>
                <a:sym typeface="Calibri"/>
              </a:rPr>
              <a:t>Searching county offices:</a:t>
            </a:r>
            <a:endParaRPr/>
          </a:p>
          <a:p>
            <a:pPr marL="457200" marR="0" lvl="0" indent="-182880" algn="l" rtl="0">
              <a:lnSpc>
                <a:spcPct val="100000"/>
              </a:lnSpc>
              <a:spcBef>
                <a:spcPts val="0"/>
              </a:spcBef>
              <a:spcAft>
                <a:spcPts val="0"/>
              </a:spcAft>
              <a:buClr>
                <a:srgbClr val="000000"/>
              </a:buClr>
              <a:buSzPts val="1100"/>
              <a:buFont typeface="Arial"/>
              <a:buChar char="•"/>
            </a:pPr>
            <a:r>
              <a:rPr lang="en-US" sz="1200" b="0" i="0" u="none" strike="noStrike" cap="none">
                <a:solidFill>
                  <a:srgbClr val="000000"/>
                </a:solidFill>
                <a:latin typeface="Calibri"/>
                <a:ea typeface="Calibri"/>
                <a:cs typeface="Calibri"/>
                <a:sym typeface="Calibri"/>
              </a:rPr>
              <a:t>This differs by state, but there’s usually a county office that holds land records including deeds and maps.  You will find maps of the property and the history of ownership of the property.  </a:t>
            </a:r>
            <a:endParaRPr sz="1200" b="0" i="0" u="none" strike="noStrike" cap="none">
              <a:solidFill>
                <a:srgbClr val="000000"/>
              </a:solidFill>
              <a:latin typeface="Calibri"/>
              <a:ea typeface="Calibri"/>
              <a:cs typeface="Calibri"/>
              <a:sym typeface="Calibri"/>
            </a:endParaRPr>
          </a:p>
          <a:p>
            <a:pPr marL="457200" marR="0" lvl="0" indent="-182880" algn="l" rtl="0">
              <a:lnSpc>
                <a:spcPct val="100000"/>
              </a:lnSpc>
              <a:spcBef>
                <a:spcPts val="0"/>
              </a:spcBef>
              <a:spcAft>
                <a:spcPts val="0"/>
              </a:spcAft>
              <a:buClr>
                <a:srgbClr val="000000"/>
              </a:buClr>
              <a:buSzPts val="1100"/>
              <a:buFont typeface="Arial"/>
              <a:buChar char="•"/>
            </a:pPr>
            <a:r>
              <a:rPr lang="en-US" sz="1200" b="0" i="0" u="none" strike="noStrike" cap="none">
                <a:solidFill>
                  <a:srgbClr val="000000"/>
                </a:solidFill>
                <a:latin typeface="Calibri"/>
                <a:ea typeface="Calibri"/>
                <a:cs typeface="Calibri"/>
                <a:sym typeface="Calibri"/>
              </a:rPr>
              <a:t>Clerk of Court records (or whatever office keeps land records in the county where your land is located) for any liens (debts) or other judgements and documents associated with the property.  </a:t>
            </a:r>
            <a:endParaRPr sz="1200" b="0" i="0" u="none" strike="noStrike" cap="none">
              <a:solidFill>
                <a:srgbClr val="000000"/>
              </a:solidFill>
              <a:latin typeface="Calibri"/>
              <a:ea typeface="Calibri"/>
              <a:cs typeface="Calibri"/>
              <a:sym typeface="Calibri"/>
            </a:endParaRPr>
          </a:p>
          <a:p>
            <a:pPr marL="285750" marR="0" lvl="0" indent="-215900" algn="l" rtl="0">
              <a:lnSpc>
                <a:spcPct val="100000"/>
              </a:lnSpc>
              <a:spcBef>
                <a:spcPts val="0"/>
              </a:spcBef>
              <a:spcAft>
                <a:spcPts val="0"/>
              </a:spcAft>
              <a:buSzPts val="1100"/>
              <a:buFont typeface="Arial"/>
              <a:buNone/>
            </a:pPr>
            <a:endParaRPr sz="11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Title search:  Ultimately, you will have to conduct a title search to confirm the current owners of the family land.  A title search is the formal process of retrieving the necessary documentation and information to determine the current ownership interests in a piece of land.  This can be done by a title abstractor but will need to be confirmed by an attorney.  A title search reveals all the past owners of the property, a legal description of the property, and any liens on or other unresolved issues concerning the property.</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a:t>
            </a:r>
            <a:r>
              <a:rPr lang="en-US"/>
              <a:t>4</a:t>
            </a:r>
            <a:r>
              <a:rPr lang="en-US" b="0"/>
              <a:t> minutes</a:t>
            </a:r>
            <a:endParaRPr/>
          </a:p>
          <a:p>
            <a:pPr marL="0" marR="0" lvl="0" indent="0" algn="l" rtl="0">
              <a:lnSpc>
                <a:spcPct val="100000"/>
              </a:lnSpc>
              <a:spcBef>
                <a:spcPts val="0"/>
              </a:spcBef>
              <a:spcAft>
                <a:spcPts val="0"/>
              </a:spcAft>
              <a:buClr>
                <a:schemeClr val="dk1"/>
              </a:buClr>
              <a:buSzPts val="1200"/>
              <a:buFont typeface="Calibri"/>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4" name="Google Shape;52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a:t>
            </a:r>
            <a:endParaRPr b="0"/>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SzPts val="1100"/>
              <a:buNone/>
            </a:pPr>
            <a:r>
              <a:rPr lang="en-US" sz="1100">
                <a:latin typeface="Calibri"/>
                <a:ea typeface="Calibri"/>
                <a:cs typeface="Calibri"/>
                <a:sym typeface="Calibri"/>
              </a:rPr>
              <a:t>Selecting an attorney:  Lawyers who help families with heirs’ property matters must have experience in estate planning (also known as succession planning), real estate, and business law.  Choose someone with appropriate experience and with a good reputation.  Asking trusted advisors can help.</a:t>
            </a: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Also, understanding costs for every stage of the process is helpful.  Ask the attorney to explain potential costs along the way. A lawyer can review documents provided, review available records, and recommend next steps. These recommendations should include estimated costs for each stage of resolving the heirs’ property issues and should also include estimated costs for advice regarding what the family can do to prevent further distribution of heirs’ property, such as creating a trust or a business entity to hold the land.</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Time</a:t>
            </a:r>
            <a:r>
              <a:rPr lang="en-US" b="0"/>
              <a:t>:  3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b="0"/>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c40e968a7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g2c40e968a7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Understanding how your property is titled is vital to drafting your will.  This next session explores some things to consider.</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   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   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r>
              <a:rPr lang="en-US" b="1"/>
              <a:t>Instructions: </a:t>
            </a:r>
            <a:r>
              <a:rPr lang="en-US" sz="1100">
                <a:latin typeface="Calibri"/>
                <a:ea typeface="Calibri"/>
                <a:cs typeface="Calibri"/>
                <a:sym typeface="Calibri"/>
              </a:rPr>
              <a:t>Review these key terms related to property ownership:</a:t>
            </a:r>
            <a:endParaRPr/>
          </a:p>
          <a:p>
            <a:pPr marL="0" marR="0" lvl="0" indent="0" algn="l" rtl="0">
              <a:lnSpc>
                <a:spcPct val="100000"/>
              </a:lnSpc>
              <a:spcBef>
                <a:spcPts val="0"/>
              </a:spcBef>
              <a:spcAft>
                <a:spcPts val="0"/>
              </a:spcAft>
              <a:buSzPts val="1100"/>
              <a:buNone/>
            </a:pPr>
            <a:endParaRPr/>
          </a:p>
          <a:p>
            <a:pPr marL="457200" marR="0" lvl="0" indent="-182880" algn="l" rtl="0">
              <a:lnSpc>
                <a:spcPct val="100000"/>
              </a:lnSpc>
              <a:spcBef>
                <a:spcPts val="0"/>
              </a:spcBef>
              <a:spcAft>
                <a:spcPts val="0"/>
              </a:spcAft>
              <a:buSzPts val="1100"/>
              <a:buChar char="●"/>
            </a:pPr>
            <a:r>
              <a:rPr lang="en-US" sz="1100">
                <a:latin typeface="Calibri"/>
                <a:ea typeface="Calibri"/>
                <a:cs typeface="Calibri"/>
                <a:sym typeface="Calibri"/>
              </a:rPr>
              <a:t>Title - a legal term concerning ownership of property.  </a:t>
            </a:r>
            <a:endParaRPr/>
          </a:p>
          <a:p>
            <a:pPr marL="457200" marR="0" lvl="0" indent="-182880" algn="l" rtl="0">
              <a:lnSpc>
                <a:spcPct val="100000"/>
              </a:lnSpc>
              <a:spcBef>
                <a:spcPts val="0"/>
              </a:spcBef>
              <a:spcAft>
                <a:spcPts val="0"/>
              </a:spcAft>
              <a:buSzPts val="1100"/>
              <a:buChar char="●"/>
            </a:pPr>
            <a:r>
              <a:rPr lang="en-US" sz="1100">
                <a:latin typeface="Calibri"/>
                <a:ea typeface="Calibri"/>
                <a:cs typeface="Calibri"/>
                <a:sym typeface="Calibri"/>
              </a:rPr>
              <a:t>Deed - a legal document that transfers title from one to person to another and should be recorded in the courthouse or other office of land records (depends on the state).  </a:t>
            </a:r>
            <a:endParaRPr/>
          </a:p>
          <a:p>
            <a:pPr marL="457200" marR="0" lvl="0" indent="-182880" algn="l" rtl="0">
              <a:lnSpc>
                <a:spcPct val="100000"/>
              </a:lnSpc>
              <a:spcBef>
                <a:spcPts val="0"/>
              </a:spcBef>
              <a:spcAft>
                <a:spcPts val="0"/>
              </a:spcAft>
              <a:buSzPts val="1100"/>
              <a:buChar char="●"/>
            </a:pPr>
            <a:r>
              <a:rPr lang="en-US" sz="1100">
                <a:latin typeface="Calibri"/>
                <a:ea typeface="Calibri"/>
                <a:cs typeface="Calibri"/>
                <a:sym typeface="Calibri"/>
              </a:rPr>
              <a:t>Cloud</a:t>
            </a:r>
            <a:r>
              <a:rPr lang="en-US">
                <a:latin typeface="Calibri"/>
                <a:ea typeface="Calibri"/>
                <a:cs typeface="Calibri"/>
                <a:sym typeface="Calibri"/>
              </a:rPr>
              <a:t>y</a:t>
            </a:r>
            <a:r>
              <a:rPr lang="en-US" sz="1100">
                <a:latin typeface="Calibri"/>
                <a:ea typeface="Calibri"/>
                <a:cs typeface="Calibri"/>
                <a:sym typeface="Calibri"/>
              </a:rPr>
              <a:t> Title - Heirs’ property owners generally have what’s called “cloudy” title to their property, because the deed remains in the name of ancestors who are no longer alive, rather than in the name of the current owners.  </a:t>
            </a:r>
            <a:endParaRPr b="0"/>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b="1">
                <a:latin typeface="Calibri"/>
                <a:ea typeface="Calibri"/>
                <a:cs typeface="Calibri"/>
                <a:sym typeface="Calibri"/>
              </a:rPr>
              <a:t>Time</a:t>
            </a:r>
            <a:r>
              <a:rPr lang="en-US" sz="1100">
                <a:latin typeface="Calibri"/>
                <a:ea typeface="Calibri"/>
                <a:cs typeface="Calibri"/>
                <a:sym typeface="Calibri"/>
              </a:rPr>
              <a:t>: </a:t>
            </a:r>
            <a:r>
              <a:rPr lang="en-US">
                <a:latin typeface="Calibri"/>
                <a:ea typeface="Calibri"/>
                <a:cs typeface="Calibri"/>
                <a:sym typeface="Calibri"/>
              </a:rPr>
              <a:t>4</a:t>
            </a:r>
            <a:r>
              <a:rPr lang="en-US" sz="1100">
                <a:latin typeface="Calibri"/>
                <a:ea typeface="Calibri"/>
                <a:cs typeface="Calibri"/>
                <a:sym typeface="Calibri"/>
              </a:rPr>
              <a:t> minutes</a:t>
            </a:r>
            <a:endParaRPr/>
          </a:p>
          <a:p>
            <a:pPr marL="0" marR="0" lvl="0" indent="0" algn="l" rtl="0">
              <a:lnSpc>
                <a:spcPct val="100000"/>
              </a:lnSpc>
              <a:spcBef>
                <a:spcPts val="0"/>
              </a:spcBef>
              <a:spcAft>
                <a:spcPts val="0"/>
              </a:spcAft>
              <a:buClr>
                <a:srgbClr val="000000"/>
              </a:buClr>
              <a:buSzPts val="1100"/>
              <a:buFont typeface="Arial"/>
              <a:buNone/>
            </a:pPr>
            <a:endParaRPr sz="1100" b="0">
              <a:latin typeface="Calibri"/>
              <a:ea typeface="Calibri"/>
              <a:cs typeface="Calibri"/>
              <a:sym typeface="Calibri"/>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sz="1800" dirty="0">
                <a:solidFill>
                  <a:srgbClr val="080808"/>
                </a:solidFill>
                <a:latin typeface="Dosis"/>
                <a:ea typeface="Dosis"/>
                <a:cs typeface="Dosis"/>
                <a:sym typeface="Dosis"/>
              </a:rPr>
              <a:t>Add presenter information and introduce yourselves.</a:t>
            </a:r>
          </a:p>
          <a:p>
            <a:pPr marL="0" marR="0" lvl="0" indent="0" algn="l" rtl="0">
              <a:lnSpc>
                <a:spcPct val="100000"/>
              </a:lnSpc>
              <a:spcBef>
                <a:spcPts val="0"/>
              </a:spcBef>
              <a:spcAft>
                <a:spcPts val="0"/>
              </a:spcAft>
              <a:buSzPts val="1400"/>
              <a:buNone/>
            </a:pPr>
            <a:endParaRPr lang="en-US" sz="1800" dirty="0">
              <a:solidFill>
                <a:srgbClr val="080808"/>
              </a:solidFill>
              <a:latin typeface="Dosis"/>
              <a:sym typeface="Dosi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a:solidFill>
                  <a:srgbClr val="080808"/>
                </a:solidFill>
                <a:latin typeface="Dosis"/>
                <a:sym typeface="Dosis"/>
              </a:rPr>
              <a:t>You can add your </a:t>
            </a:r>
            <a:r>
              <a:rPr lang="en-US" sz="1100" b="0" i="0" u="none" strike="noStrike" cap="none">
                <a:solidFill>
                  <a:srgbClr val="000000"/>
                </a:solidFill>
                <a:effectLst/>
                <a:latin typeface="Arial"/>
                <a:ea typeface="Arial"/>
                <a:cs typeface="Arial"/>
                <a:sym typeface="Arial"/>
              </a:rPr>
              <a:t>logos and institutional equal opportunity statement to the “Understanding Heirs’ Property lessons flyer template”.</a:t>
            </a:r>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endParaRPr sz="1800" b="1" dirty="0">
              <a:solidFill>
                <a:srgbClr val="080808"/>
              </a:solidFill>
              <a:latin typeface="Dosis"/>
              <a:ea typeface="Dosis"/>
              <a:cs typeface="Dosis"/>
              <a:sym typeface="Dosis"/>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p>
          <a:p>
            <a:pPr marL="0" marR="0" lvl="0" indent="0" algn="l" rtl="0">
              <a:lnSpc>
                <a:spcPct val="100000"/>
              </a:lnSpc>
              <a:spcBef>
                <a:spcPts val="0"/>
              </a:spcBef>
              <a:spcAft>
                <a:spcPts val="0"/>
              </a:spcAft>
              <a:buSzPts val="1400"/>
              <a:buNone/>
            </a:pPr>
            <a:endParaRPr lang="en-US" dirty="0">
              <a:latin typeface="Arial"/>
              <a:cs typeface="Arial"/>
              <a:sym typeface="Arial"/>
            </a:endParaRPr>
          </a:p>
          <a:p>
            <a:pPr marL="152400" lvl="0" indent="0" algn="l" rtl="0">
              <a:lnSpc>
                <a:spcPct val="100000"/>
              </a:lnSpc>
              <a:spcBef>
                <a:spcPts val="0"/>
              </a:spcBef>
              <a:spcAft>
                <a:spcPts val="0"/>
              </a:spcAft>
              <a:buSzPts val="1100"/>
              <a:buFont typeface="Arial"/>
              <a:buNone/>
            </a:pPr>
            <a:r>
              <a:rPr lang="en-US" sz="1100" dirty="0"/>
              <a:t>Sam Cook</a:t>
            </a:r>
            <a:endParaRPr lang="en-US" dirty="0"/>
          </a:p>
          <a:p>
            <a:pPr marL="152400" lvl="0" indent="0" algn="l" rtl="0">
              <a:lnSpc>
                <a:spcPct val="100000"/>
              </a:lnSpc>
              <a:spcBef>
                <a:spcPts val="0"/>
              </a:spcBef>
              <a:spcAft>
                <a:spcPts val="0"/>
              </a:spcAft>
              <a:buSzPts val="1100"/>
              <a:buFont typeface="Arial"/>
              <a:buNone/>
            </a:pPr>
            <a:r>
              <a:rPr lang="en-US" sz="1100" b="0" dirty="0"/>
              <a:t>North Carolina State University </a:t>
            </a:r>
            <a:endParaRPr lang="en-US" dirty="0"/>
          </a:p>
          <a:p>
            <a:pPr marL="152400" lvl="0" indent="0" algn="l" rtl="0">
              <a:lnSpc>
                <a:spcPct val="100000"/>
              </a:lnSpc>
              <a:spcBef>
                <a:spcPts val="0"/>
              </a:spcBef>
              <a:spcAft>
                <a:spcPts val="0"/>
              </a:spcAft>
              <a:buSzPts val="1100"/>
              <a:buFont typeface="Arial"/>
              <a:buNone/>
            </a:pPr>
            <a:r>
              <a:rPr lang="en-US" sz="1100" b="0" dirty="0"/>
              <a:t>College of Natural Resources</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None/>
            </a:pPr>
            <a:r>
              <a:rPr lang="en-US" sz="1100" dirty="0"/>
              <a:t>Jacy Fisher </a:t>
            </a:r>
            <a:endParaRPr lang="en-US" dirty="0"/>
          </a:p>
          <a:p>
            <a:pPr marL="152400" lvl="0" indent="0" algn="l" rtl="0">
              <a:lnSpc>
                <a:spcPct val="100000"/>
              </a:lnSpc>
              <a:spcBef>
                <a:spcPts val="0"/>
              </a:spcBef>
              <a:spcAft>
                <a:spcPts val="0"/>
              </a:spcAft>
              <a:buSzPts val="1100"/>
              <a:buFont typeface="Arial"/>
              <a:buNone/>
            </a:pPr>
            <a:r>
              <a:rPr lang="en-US" sz="1100" b="0" dirty="0"/>
              <a:t>Associate Attorney</a:t>
            </a:r>
            <a:endParaRPr lang="en-US" dirty="0"/>
          </a:p>
          <a:p>
            <a:pPr marL="152400" lvl="0" indent="0" algn="l" rtl="0">
              <a:lnSpc>
                <a:spcPct val="100000"/>
              </a:lnSpc>
              <a:spcBef>
                <a:spcPts val="0"/>
              </a:spcBef>
              <a:spcAft>
                <a:spcPts val="0"/>
              </a:spcAft>
              <a:buSzPts val="1100"/>
              <a:buFont typeface="Arial"/>
              <a:buNone/>
            </a:pPr>
            <a:r>
              <a:rPr lang="en-US" sz="1100" b="0" dirty="0"/>
              <a:t>Gregory Varner &amp; Associates, P.C.</a:t>
            </a:r>
            <a:endParaRPr lang="en-US" dirty="0"/>
          </a:p>
          <a:p>
            <a:pPr marL="152400" lvl="0" indent="0" algn="l" rtl="0">
              <a:lnSpc>
                <a:spcPct val="100000"/>
              </a:lnSpc>
              <a:spcBef>
                <a:spcPts val="0"/>
              </a:spcBef>
              <a:spcAft>
                <a:spcPts val="0"/>
              </a:spcAft>
              <a:buSzPts val="1100"/>
              <a:buNone/>
            </a:pPr>
            <a:endParaRPr lang="en-US" sz="1100" dirty="0"/>
          </a:p>
          <a:p>
            <a:pPr marL="152400" lvl="0" indent="0" algn="l" rtl="0">
              <a:lnSpc>
                <a:spcPct val="100000"/>
              </a:lnSpc>
              <a:spcBef>
                <a:spcPts val="0"/>
              </a:spcBef>
              <a:spcAft>
                <a:spcPts val="0"/>
              </a:spcAft>
              <a:buSzPts val="1100"/>
              <a:buNone/>
            </a:pPr>
            <a:r>
              <a:rPr lang="en-US" sz="1100" b="0" dirty="0"/>
              <a:t>Eduardo Medina</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New Mexico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Francine Miller, Esq.</a:t>
            </a:r>
            <a:endParaRPr lang="en-US" sz="800" dirty="0"/>
          </a:p>
          <a:p>
            <a:pPr marL="152400" lvl="0" indent="0" algn="l" rtl="0">
              <a:lnSpc>
                <a:spcPct val="100000"/>
              </a:lnSpc>
              <a:spcBef>
                <a:spcPts val="0"/>
              </a:spcBef>
              <a:spcAft>
                <a:spcPts val="0"/>
              </a:spcAft>
              <a:buSzPts val="1200"/>
              <a:buNone/>
            </a:pPr>
            <a:r>
              <a:rPr lang="en-US" sz="1100" b="0" dirty="0"/>
              <a:t>Center for Agriculture and Food Systems</a:t>
            </a:r>
            <a:endParaRPr lang="en-US" dirty="0"/>
          </a:p>
          <a:p>
            <a:pPr marL="152400" lvl="0" indent="0" algn="l" rtl="0">
              <a:lnSpc>
                <a:spcPct val="100000"/>
              </a:lnSpc>
              <a:spcBef>
                <a:spcPts val="0"/>
              </a:spcBef>
              <a:spcAft>
                <a:spcPts val="0"/>
              </a:spcAft>
              <a:buSzPts val="1200"/>
              <a:buNone/>
            </a:pPr>
            <a:r>
              <a:rPr lang="en-US" sz="1100" b="0" dirty="0"/>
              <a:t>Vermont Law and Graduate School</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Font typeface="Arial"/>
              <a:buNone/>
            </a:pPr>
            <a:r>
              <a:rPr lang="en-US" sz="1100" dirty="0"/>
              <a:t>Kara Woods, PhD</a:t>
            </a:r>
            <a:endParaRPr lang="en-US" dirty="0"/>
          </a:p>
          <a:p>
            <a:pPr marL="152400" lvl="0" indent="0" algn="l" rtl="0">
              <a:lnSpc>
                <a:spcPct val="100000"/>
              </a:lnSpc>
              <a:spcBef>
                <a:spcPts val="0"/>
              </a:spcBef>
              <a:spcAft>
                <a:spcPts val="0"/>
              </a:spcAft>
              <a:buSzPts val="1100"/>
              <a:buFont typeface="Arial"/>
              <a:buNone/>
            </a:pPr>
            <a:r>
              <a:rPr lang="en-US" sz="1100" b="0" dirty="0"/>
              <a:t>National Policy Research Center</a:t>
            </a:r>
            <a:endParaRPr lang="en-US" dirty="0"/>
          </a:p>
          <a:p>
            <a:pPr marL="152400" lvl="0" indent="0" algn="l" rtl="0">
              <a:lnSpc>
                <a:spcPct val="100000"/>
              </a:lnSpc>
              <a:spcBef>
                <a:spcPts val="0"/>
              </a:spcBef>
              <a:spcAft>
                <a:spcPts val="0"/>
              </a:spcAft>
              <a:buSzPts val="1100"/>
              <a:buFont typeface="Arial"/>
              <a:buNone/>
            </a:pPr>
            <a:r>
              <a:rPr lang="en-US" sz="1100" b="0" dirty="0"/>
              <a:t>Alcorn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None/>
            </a:pPr>
            <a:r>
              <a:rPr lang="en-US" sz="1100" b="0" dirty="0"/>
              <a:t>Portia Johnson, PhD</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Becky Smith, PhD</a:t>
            </a:r>
            <a:endParaRPr lang="en-US" sz="1000" dirty="0"/>
          </a:p>
          <a:p>
            <a:pPr marL="152400" lvl="0" indent="0" algn="l" rtl="0">
              <a:lnSpc>
                <a:spcPct val="100000"/>
              </a:lnSpc>
              <a:spcBef>
                <a:spcPts val="0"/>
              </a:spcBef>
              <a:spcAft>
                <a:spcPts val="0"/>
              </a:spcAft>
              <a:buSzPts val="1200"/>
              <a:buNone/>
            </a:pPr>
            <a:r>
              <a:rPr lang="en-US" sz="1100" b="0" dirty="0"/>
              <a:t>Mississippi State University Extension</a:t>
            </a:r>
            <a:endParaRPr lang="en-US" dirty="0"/>
          </a:p>
          <a:p>
            <a:pPr marL="152400" lvl="0" indent="0" algn="l" rtl="0">
              <a:lnSpc>
                <a:spcPct val="100000"/>
              </a:lnSpc>
              <a:spcBef>
                <a:spcPts val="0"/>
              </a:spcBef>
              <a:spcAft>
                <a:spcPts val="0"/>
              </a:spcAft>
              <a:buSzPts val="1200"/>
              <a:buNone/>
            </a:pPr>
            <a:endParaRPr lang="en-US" sz="1100" b="0" dirty="0"/>
          </a:p>
          <a:p>
            <a:pPr marL="152400" lvl="0" indent="0" algn="l" rtl="0">
              <a:lnSpc>
                <a:spcPct val="100000"/>
              </a:lnSpc>
              <a:spcBef>
                <a:spcPts val="0"/>
              </a:spcBef>
              <a:spcAft>
                <a:spcPts val="0"/>
              </a:spcAft>
              <a:buSzPts val="1200"/>
              <a:buNone/>
            </a:pPr>
            <a:r>
              <a:rPr lang="en-US" sz="1100" dirty="0"/>
              <a:t>Sandra Thompson, EdD</a:t>
            </a:r>
            <a:endParaRPr lang="en-US" dirty="0"/>
          </a:p>
          <a:p>
            <a:pPr marL="152400" lvl="0" indent="0" algn="l" rtl="0">
              <a:lnSpc>
                <a:spcPct val="100000"/>
              </a:lnSpc>
              <a:spcBef>
                <a:spcPts val="0"/>
              </a:spcBef>
              <a:spcAft>
                <a:spcPts val="0"/>
              </a:spcAft>
              <a:buSzPts val="1200"/>
              <a:buNone/>
            </a:pPr>
            <a:r>
              <a:rPr lang="en-US" sz="1100" b="0" dirty="0"/>
              <a:t>Lady Heirs’ Property, LLC</a:t>
            </a:r>
            <a:endParaRPr lang="en-US" dirty="0"/>
          </a:p>
          <a:p>
            <a:pPr marL="152400" lvl="0" indent="0" algn="l" rtl="0">
              <a:lnSpc>
                <a:spcPct val="100000"/>
              </a:lnSpc>
              <a:spcBef>
                <a:spcPts val="0"/>
              </a:spcBef>
              <a:spcAft>
                <a:spcPts val="0"/>
              </a:spcAft>
              <a:buSzPts val="1100"/>
              <a:buFont typeface="Arial"/>
              <a:buNone/>
            </a:pPr>
            <a:endParaRPr lang="en-US" sz="1100" dirty="0"/>
          </a:p>
          <a:p>
            <a:pPr marL="152400" lvl="0" indent="0" algn="l" rtl="0">
              <a:lnSpc>
                <a:spcPct val="100000"/>
              </a:lnSpc>
              <a:spcBef>
                <a:spcPts val="0"/>
              </a:spcBef>
              <a:spcAft>
                <a:spcPts val="0"/>
              </a:spcAft>
              <a:buSzPts val="1100"/>
              <a:buFont typeface="Arial"/>
              <a:buNone/>
            </a:pPr>
            <a:r>
              <a:rPr lang="en-US" sz="1100" dirty="0"/>
              <a:t>Ryan Thomson, PhD</a:t>
            </a:r>
            <a:endParaRPr lang="en-US" dirty="0"/>
          </a:p>
          <a:p>
            <a:pPr marL="152400" lvl="0" indent="0" algn="l" rtl="0">
              <a:lnSpc>
                <a:spcPct val="100000"/>
              </a:lnSpc>
              <a:spcBef>
                <a:spcPts val="0"/>
              </a:spcBef>
              <a:spcAft>
                <a:spcPts val="0"/>
              </a:spcAft>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Font typeface="Arial"/>
              <a:buNone/>
            </a:pPr>
            <a:r>
              <a:rPr lang="en-US" sz="1100" dirty="0"/>
              <a:t>Robert Zabawa, PhD</a:t>
            </a:r>
            <a:endParaRPr lang="en-US" dirty="0"/>
          </a:p>
          <a:p>
            <a:pPr marL="152400" lvl="0" indent="0" algn="l" rtl="0">
              <a:lnSpc>
                <a:spcPct val="100000"/>
              </a:lnSpc>
              <a:spcBef>
                <a:spcPts val="0"/>
              </a:spcBef>
              <a:spcAft>
                <a:spcPts val="0"/>
              </a:spcAft>
              <a:buSzPts val="1100"/>
              <a:buFont typeface="Arial"/>
              <a:buNone/>
            </a:pPr>
            <a:r>
              <a:rPr lang="en-US" sz="1100" b="0" dirty="0"/>
              <a:t>Tuskegee University</a:t>
            </a:r>
            <a:endParaRPr lang="en-US" dirty="0"/>
          </a:p>
          <a:p>
            <a:pPr marL="0" marR="0" lvl="0" indent="0" algn="l" rtl="0">
              <a:lnSpc>
                <a:spcPct val="100000"/>
              </a:lnSpc>
              <a:spcBef>
                <a:spcPts val="0"/>
              </a:spcBef>
              <a:spcAft>
                <a:spcPts val="0"/>
              </a:spcAft>
              <a:buSzPts val="14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c40e968a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g2c40e968a75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This slide depicts the types of information typically found on a title certificate or report.  </a:t>
            </a:r>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US" b="0" i="0">
                <a:solidFill>
                  <a:srgbClr val="000000"/>
                </a:solidFill>
                <a:latin typeface="Open Sans"/>
                <a:ea typeface="Open Sans"/>
                <a:cs typeface="Open Sans"/>
                <a:sym typeface="Open Sans"/>
              </a:rPr>
              <a:t>A few things to note:</a:t>
            </a:r>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457200" lvl="1" indent="-182880" algn="l" rtl="0">
              <a:lnSpc>
                <a:spcPct val="100000"/>
              </a:lnSpc>
              <a:spcBef>
                <a:spcPts val="0"/>
              </a:spcBef>
              <a:spcAft>
                <a:spcPts val="0"/>
              </a:spcAft>
              <a:buSzPts val="1320"/>
              <a:buFont typeface="Noto Sans Symbols"/>
              <a:buChar char="∙"/>
            </a:pPr>
            <a:r>
              <a:rPr lang="en-US"/>
              <a:t>Generally, only the surface title is examined (not mineral title).</a:t>
            </a:r>
            <a:endParaRPr/>
          </a:p>
          <a:p>
            <a:pPr marL="457200" lvl="1" indent="-182880" algn="l" rtl="0">
              <a:lnSpc>
                <a:spcPct val="100000"/>
              </a:lnSpc>
              <a:spcBef>
                <a:spcPts val="0"/>
              </a:spcBef>
              <a:spcAft>
                <a:spcPts val="0"/>
              </a:spcAft>
              <a:buSzPts val="1320"/>
              <a:buFont typeface="Noto Sans Symbols"/>
              <a:buChar char="∙"/>
            </a:pPr>
            <a:r>
              <a:rPr lang="en-US"/>
              <a:t>The examiner reviews all instruments for a period of years required by the law of the applicable state.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Type of shared ownership - your interest may be limited by the form of the deed to you if you hold title by:</a:t>
            </a:r>
            <a:endParaRPr/>
          </a:p>
          <a:p>
            <a:pPr marL="0" lvl="0" indent="0" algn="l" rtl="0">
              <a:lnSpc>
                <a:spcPct val="100000"/>
              </a:lnSpc>
              <a:spcBef>
                <a:spcPts val="0"/>
              </a:spcBef>
              <a:spcAft>
                <a:spcPts val="0"/>
              </a:spcAft>
              <a:buSzPts val="1100"/>
              <a:buNone/>
            </a:pPr>
            <a:endParaRPr/>
          </a:p>
          <a:p>
            <a:pPr marL="445769" marR="0" lvl="1" indent="-171449" algn="l" rtl="0">
              <a:lnSpc>
                <a:spcPct val="100000"/>
              </a:lnSpc>
              <a:spcBef>
                <a:spcPts val="0"/>
              </a:spcBef>
              <a:spcAft>
                <a:spcPts val="0"/>
              </a:spcAft>
              <a:buClr>
                <a:srgbClr val="000000"/>
              </a:buClr>
              <a:buSzPts val="1650"/>
              <a:buFont typeface="Noto Sans Symbols"/>
              <a:buChar char="∙"/>
            </a:pPr>
            <a:r>
              <a:rPr lang="en-US" sz="1100" b="0" i="0" u="none" strike="noStrike" cap="none">
                <a:solidFill>
                  <a:srgbClr val="000000"/>
                </a:solidFill>
                <a:latin typeface="Arial"/>
                <a:ea typeface="Arial"/>
                <a:cs typeface="Arial"/>
                <a:sym typeface="Arial"/>
              </a:rPr>
              <a:t>Joint Tenancy with right of survivorship (typical for husband and wife) that vests title in the survivor of the decedent.</a:t>
            </a:r>
            <a:endParaRPr sz="1100" b="0" i="0" u="none" strike="noStrike" cap="none">
              <a:solidFill>
                <a:srgbClr val="000000"/>
              </a:solidFill>
              <a:latin typeface="Arial"/>
              <a:ea typeface="Arial"/>
              <a:cs typeface="Arial"/>
              <a:sym typeface="Arial"/>
            </a:endParaRPr>
          </a:p>
          <a:p>
            <a:pPr marL="445769" marR="0" lvl="1" indent="-171449" algn="l" rtl="0">
              <a:lnSpc>
                <a:spcPct val="100000"/>
              </a:lnSpc>
              <a:spcBef>
                <a:spcPts val="0"/>
              </a:spcBef>
              <a:spcAft>
                <a:spcPts val="0"/>
              </a:spcAft>
              <a:buClr>
                <a:srgbClr val="000000"/>
              </a:buClr>
              <a:buSzPts val="1650"/>
              <a:buFont typeface="Noto Sans Symbols"/>
              <a:buChar char="∙"/>
            </a:pPr>
            <a:r>
              <a:rPr lang="en-US" sz="1100" b="0" i="0" u="none" strike="noStrike" cap="none">
                <a:solidFill>
                  <a:srgbClr val="000000"/>
                </a:solidFill>
                <a:latin typeface="Arial"/>
                <a:ea typeface="Arial"/>
                <a:cs typeface="Arial"/>
                <a:sym typeface="Arial"/>
              </a:rPr>
              <a:t>Tenancy in Common (typical for siblings) that vests title in the heirs of the decedent at law (in the absence of a will).</a:t>
            </a:r>
            <a:endParaRPr sz="1100" b="0" i="0" u="none" strike="noStrike" cap="none">
              <a:solidFill>
                <a:srgbClr val="000000"/>
              </a:solidFill>
              <a:latin typeface="Arial"/>
              <a:ea typeface="Arial"/>
              <a:cs typeface="Arial"/>
              <a:sym typeface="Arial"/>
            </a:endParaRPr>
          </a:p>
          <a:p>
            <a:pPr marL="11430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1" name="Google Shape;55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Instructions: </a:t>
            </a:r>
            <a:r>
              <a:rPr lang="en-US" sz="1100">
                <a:solidFill>
                  <a:srgbClr val="080808"/>
                </a:solidFill>
                <a:latin typeface="Dosis"/>
                <a:ea typeface="Dosis"/>
                <a:cs typeface="Dosis"/>
                <a:sym typeface="Dosis"/>
              </a:rPr>
              <a:t>Use this time to answer any questions from the previous section.</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Time: </a:t>
            </a:r>
            <a:r>
              <a:rPr lang="en-US" b="0">
                <a:solidFill>
                  <a:schemeClr val="dk1"/>
                </a:solidFill>
              </a:rPr>
              <a:t>10 mins</a:t>
            </a:r>
            <a:endParaRPr b="0"/>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6" name="Google Shape;556;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r>
              <a:rPr lang="en-US" b="1"/>
              <a:t>Instructions:  </a:t>
            </a:r>
            <a:r>
              <a:rPr lang="en-US" sz="1100">
                <a:latin typeface="Calibri"/>
                <a:ea typeface="Calibri"/>
                <a:cs typeface="Calibri"/>
                <a:sym typeface="Calibri"/>
              </a:rPr>
              <a:t>Legal Strategies for Protecting and Maintaining Heirs’ Property:  The next few slides will introduce different structures that may be useful in securing heirs’ property land. Protecting and maintaining family land is important.  Sometimes family members will want to leave the status quo and not change any of the legal arrangements, but different legal structures can help protect lands from loss.</a:t>
            </a: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b="1">
                <a:solidFill>
                  <a:schemeClr val="dk1"/>
                </a:solidFill>
              </a:rPr>
              <a:t>Time: </a:t>
            </a:r>
            <a:r>
              <a:rPr lang="en-US" b="0">
                <a:solidFill>
                  <a:schemeClr val="dk1"/>
                </a:solidFill>
              </a:rPr>
              <a:t>1 minute</a:t>
            </a:r>
            <a:endParaRPr b="1">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b="1">
              <a:solidFill>
                <a:schemeClr val="dk1"/>
              </a:solidFill>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1" name="Google Shape;56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a:latin typeface="Calibri"/>
                <a:ea typeface="Calibri"/>
                <a:cs typeface="Calibri"/>
                <a:sym typeface="Calibri"/>
              </a:rPr>
              <a:t>Now we’re going to talk about different legal structures for holding land.  We’re talking about this so you have some familiarity with the terms; obviously, it’s not your job to give legal advice, but it is important that you have some sense of what these things are.  </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a:t>
            </a:r>
            <a:r>
              <a:rPr lang="en-US"/>
              <a:t>1</a:t>
            </a:r>
            <a:r>
              <a:rPr lang="en-US" b="0"/>
              <a:t> minute</a:t>
            </a:r>
            <a:endParaRPr/>
          </a:p>
          <a:p>
            <a:pPr marL="0" marR="0" lvl="0" indent="0" algn="l" rtl="0">
              <a:lnSpc>
                <a:spcPct val="100000"/>
              </a:lnSpc>
              <a:spcBef>
                <a:spcPts val="0"/>
              </a:spcBef>
              <a:spcAft>
                <a:spcPts val="0"/>
              </a:spcAft>
              <a:buClr>
                <a:schemeClr val="dk1"/>
              </a:buClr>
              <a:buSzPts val="1200"/>
              <a:buFont typeface="Calibri"/>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8" name="Google Shape;56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sz="1100">
                <a:latin typeface="Calibri"/>
                <a:ea typeface="Calibri"/>
                <a:cs typeface="Calibri"/>
                <a:sym typeface="Calibri"/>
              </a:rPr>
              <a:t>Sometimes, creating a single entity that owns the land, in which each family member effectively owns an interest, can be a more secure way of owning the property and transferring it to future generations.  So, rather than each family member owning a share of the land directly, they would own a share in the entity that owns the land.</a:t>
            </a:r>
            <a:endParaRPr sz="1100" b="0">
              <a:latin typeface="Calibri"/>
              <a:ea typeface="Calibri"/>
              <a:cs typeface="Calibri"/>
              <a:sym typeface="Calibri"/>
            </a:endParaRPr>
          </a:p>
          <a:p>
            <a:pPr marL="0" lvl="0" indent="0" algn="l" rtl="0">
              <a:lnSpc>
                <a:spcPct val="100000"/>
              </a:lnSpc>
              <a:spcBef>
                <a:spcPts val="0"/>
              </a:spcBef>
              <a:spcAft>
                <a:spcPts val="0"/>
              </a:spcAft>
              <a:buSzPts val="1100"/>
              <a:buNone/>
            </a:pPr>
            <a:endParaRPr sz="1100" b="0">
              <a:latin typeface="Calibri"/>
              <a:ea typeface="Calibri"/>
              <a:cs typeface="Calibri"/>
              <a:sym typeface="Calibri"/>
            </a:endParaRPr>
          </a:p>
          <a:p>
            <a:pPr marL="0" lvl="0" indent="0" algn="l" rtl="0">
              <a:lnSpc>
                <a:spcPct val="100000"/>
              </a:lnSpc>
              <a:spcBef>
                <a:spcPts val="0"/>
              </a:spcBef>
              <a:spcAft>
                <a:spcPts val="0"/>
              </a:spcAft>
              <a:buSzPts val="1100"/>
              <a:buNone/>
            </a:pPr>
            <a:r>
              <a:rPr lang="en-US" b="1"/>
              <a:t>Trusts: </a:t>
            </a:r>
            <a:endParaRPr b="1" i="0">
              <a:solidFill>
                <a:srgbClr val="000000"/>
              </a:solidFill>
              <a:latin typeface="Open Sans"/>
              <a:ea typeface="Open Sans"/>
              <a:cs typeface="Open Sans"/>
              <a:sym typeface="Open Sans"/>
            </a:endParaRPr>
          </a:p>
          <a:p>
            <a:pPr marL="457200" marR="0" lvl="0" indent="-182880" algn="l" rtl="0">
              <a:lnSpc>
                <a:spcPct val="100000"/>
              </a:lnSpc>
              <a:spcBef>
                <a:spcPts val="0"/>
              </a:spcBef>
              <a:spcAft>
                <a:spcPts val="0"/>
              </a:spcAft>
              <a:buSzPts val="1000"/>
              <a:buFont typeface="Arial"/>
              <a:buChar char="•"/>
            </a:pPr>
            <a:r>
              <a:rPr lang="en-US" sz="1100">
                <a:solidFill>
                  <a:srgbClr val="000000"/>
                </a:solidFill>
                <a:latin typeface="Calibri"/>
                <a:ea typeface="Calibri"/>
                <a:cs typeface="Calibri"/>
                <a:sym typeface="Calibri"/>
              </a:rPr>
              <a:t>Heirs’ property owners can deed their interest in the land to the trust and then name one or more people to serve as the trustee(s). </a:t>
            </a:r>
            <a:endParaRPr sz="1100">
              <a:latin typeface="Times New Roman"/>
              <a:ea typeface="Times New Roman"/>
              <a:cs typeface="Times New Roman"/>
              <a:sym typeface="Times New Roman"/>
            </a:endParaRPr>
          </a:p>
          <a:p>
            <a:pPr marL="457200" marR="0" lvl="0" indent="-182880" algn="l" rtl="0">
              <a:lnSpc>
                <a:spcPct val="100000"/>
              </a:lnSpc>
              <a:spcBef>
                <a:spcPts val="0"/>
              </a:spcBef>
              <a:spcAft>
                <a:spcPts val="0"/>
              </a:spcAft>
              <a:buSzPts val="1000"/>
              <a:buFont typeface="Arial"/>
              <a:buChar char="•"/>
            </a:pPr>
            <a:r>
              <a:rPr lang="en-US" sz="1100">
                <a:solidFill>
                  <a:srgbClr val="000000"/>
                </a:solidFill>
                <a:latin typeface="Calibri"/>
                <a:ea typeface="Calibri"/>
                <a:cs typeface="Calibri"/>
                <a:sym typeface="Calibri"/>
              </a:rPr>
              <a:t>The remaining heirs’ property owners can be the beneficiaries of the trust.</a:t>
            </a:r>
            <a:endParaRPr/>
          </a:p>
          <a:p>
            <a:pPr marL="457200" marR="0" lvl="0" indent="-182880" algn="l" rtl="0">
              <a:lnSpc>
                <a:spcPct val="100000"/>
              </a:lnSpc>
              <a:spcBef>
                <a:spcPts val="0"/>
              </a:spcBef>
              <a:spcAft>
                <a:spcPts val="0"/>
              </a:spcAft>
              <a:buClr>
                <a:srgbClr val="000000"/>
              </a:buClr>
              <a:buSzPts val="1000"/>
              <a:buFont typeface="Arial"/>
              <a:buChar char="•"/>
            </a:pPr>
            <a:r>
              <a:rPr lang="en-US" sz="1100">
                <a:solidFill>
                  <a:srgbClr val="000000"/>
                </a:solidFill>
                <a:latin typeface="Calibri"/>
                <a:ea typeface="Calibri"/>
                <a:cs typeface="Calibri"/>
                <a:sym typeface="Calibri"/>
              </a:rPr>
              <a:t>The trustee would manage and control the land, and be responsible for </a:t>
            </a:r>
            <a:r>
              <a:rPr lang="en-US"/>
              <a:t>maintenance and tax payments, according to terms set out in a trust agreement.</a:t>
            </a:r>
            <a:endParaRPr/>
          </a:p>
          <a:p>
            <a:pPr marL="0" marR="0" lvl="0" indent="0" algn="l" rtl="0">
              <a:lnSpc>
                <a:spcPct val="100000"/>
              </a:lnSpc>
              <a:spcBef>
                <a:spcPts val="0"/>
              </a:spcBef>
              <a:spcAft>
                <a:spcPts val="0"/>
              </a:spcAft>
              <a:buClr>
                <a:srgbClr val="000000"/>
              </a:buClr>
              <a:buSzPts val="1100"/>
              <a:buFont typeface="Arial"/>
              <a:buNone/>
            </a:pPr>
            <a:endParaRPr sz="11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a:t>
            </a:r>
            <a:r>
              <a:rPr lang="en-US"/>
              <a:t>4</a:t>
            </a:r>
            <a:r>
              <a:rPr lang="en-US" b="0"/>
              <a:t> minutes</a:t>
            </a:r>
            <a:endParaRPr/>
          </a:p>
          <a:p>
            <a:pPr marL="0" marR="0" lvl="0" indent="0" algn="l" rtl="0">
              <a:lnSpc>
                <a:spcPct val="100000"/>
              </a:lnSpc>
              <a:spcBef>
                <a:spcPts val="0"/>
              </a:spcBef>
              <a:spcAft>
                <a:spcPts val="0"/>
              </a:spcAft>
              <a:buClr>
                <a:schemeClr val="dk1"/>
              </a:buClr>
              <a:buSzPts val="1200"/>
              <a:buFont typeface="Calibri"/>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chemeClr val="dk1"/>
              </a:buClr>
              <a:buSzPts val="1200"/>
              <a:buFont typeface="Calibri"/>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4" name="Google Shape;574;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a:t>
            </a:r>
            <a:endParaRPr b="0"/>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LLCs or corporations: </a:t>
            </a:r>
            <a:endParaRPr/>
          </a:p>
          <a:p>
            <a:pPr marL="0" lvl="0" indent="0" algn="l" rtl="0">
              <a:lnSpc>
                <a:spcPct val="100000"/>
              </a:lnSpc>
              <a:spcBef>
                <a:spcPts val="0"/>
              </a:spcBef>
              <a:spcAft>
                <a:spcPts val="0"/>
              </a:spcAft>
              <a:buSzPts val="1100"/>
              <a:buNone/>
            </a:pPr>
            <a:r>
              <a:rPr lang="en-US"/>
              <a:t>Heirs’ property owners can form a business entity such as an LLC (limited liability company) or corporation and transfer the property to the LLC or corporation. There are fees for the initial filing and annual reports.</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An operating agreement or by-laws can establish:</a:t>
            </a:r>
            <a:endParaRPr/>
          </a:p>
          <a:p>
            <a:pPr marL="457200" lvl="1" indent="-182880" algn="l" rtl="0">
              <a:lnSpc>
                <a:spcPct val="100000"/>
              </a:lnSpc>
              <a:spcBef>
                <a:spcPts val="0"/>
              </a:spcBef>
              <a:spcAft>
                <a:spcPts val="0"/>
              </a:spcAft>
              <a:buSzPts val="1650"/>
              <a:buFont typeface="Arial"/>
              <a:buChar char="•"/>
            </a:pPr>
            <a:r>
              <a:rPr lang="en-US"/>
              <a:t>What happens to a member’s share when they die</a:t>
            </a:r>
            <a:endParaRPr/>
          </a:p>
          <a:p>
            <a:pPr marL="457200" lvl="1" indent="-182880" algn="l" rtl="0">
              <a:lnSpc>
                <a:spcPct val="100000"/>
              </a:lnSpc>
              <a:spcBef>
                <a:spcPts val="0"/>
              </a:spcBef>
              <a:spcAft>
                <a:spcPts val="0"/>
              </a:spcAft>
              <a:buSzPts val="1650"/>
              <a:buFont typeface="Arial"/>
              <a:buChar char="•"/>
            </a:pPr>
            <a:r>
              <a:rPr lang="en-US"/>
              <a:t>What happens if a member wants to sell</a:t>
            </a:r>
            <a:endParaRPr/>
          </a:p>
          <a:p>
            <a:pPr marL="457200" lvl="1" indent="-182880" algn="l" rtl="0">
              <a:lnSpc>
                <a:spcPct val="100000"/>
              </a:lnSpc>
              <a:spcBef>
                <a:spcPts val="0"/>
              </a:spcBef>
              <a:spcAft>
                <a:spcPts val="0"/>
              </a:spcAft>
              <a:buSzPts val="1650"/>
              <a:buFont typeface="Arial"/>
              <a:buChar char="•"/>
            </a:pPr>
            <a:r>
              <a:rPr lang="en-US"/>
              <a:t>How decision-making and management will be handled</a:t>
            </a:r>
            <a:endParaRPr/>
          </a:p>
          <a:p>
            <a:pPr marL="457200" lvl="1" indent="-182880" algn="l" rtl="0">
              <a:lnSpc>
                <a:spcPct val="100000"/>
              </a:lnSpc>
              <a:spcBef>
                <a:spcPts val="0"/>
              </a:spcBef>
              <a:spcAft>
                <a:spcPts val="0"/>
              </a:spcAft>
              <a:buSzPts val="1650"/>
              <a:buFont typeface="Arial"/>
              <a:buChar char="•"/>
            </a:pPr>
            <a:r>
              <a:rPr lang="en-US"/>
              <a:t>Who is responsible for maintenance, tax payments, and other duties</a:t>
            </a:r>
            <a:endParaRPr/>
          </a:p>
          <a:p>
            <a:pPr marL="457200" lvl="1" indent="-182880" algn="l" rtl="0">
              <a:lnSpc>
                <a:spcPct val="100000"/>
              </a:lnSpc>
              <a:spcBef>
                <a:spcPts val="0"/>
              </a:spcBef>
              <a:spcAft>
                <a:spcPts val="0"/>
              </a:spcAft>
              <a:buSzPts val="1650"/>
              <a:buFont typeface="Arial"/>
              <a:buChar char="•"/>
            </a:pPr>
            <a:r>
              <a:rPr lang="en-US"/>
              <a:t>How profits and costs are shared</a:t>
            </a:r>
            <a:endParaRPr/>
          </a:p>
          <a:p>
            <a:pPr marL="158750" lvl="0" indent="0" algn="l" rtl="0">
              <a:lnSpc>
                <a:spcPct val="100000"/>
              </a:lnSpc>
              <a:spcBef>
                <a:spcPts val="0"/>
              </a:spcBef>
              <a:spcAft>
                <a:spcPts val="0"/>
              </a:spcAft>
              <a:buSzPts val="1100"/>
              <a:buNone/>
            </a:pPr>
            <a:endParaRPr b="0"/>
          </a:p>
          <a:p>
            <a:pPr marL="457200" lvl="0" indent="-22860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Time</a:t>
            </a:r>
            <a:r>
              <a:rPr lang="en-US" b="0"/>
              <a:t>:  </a:t>
            </a:r>
            <a:r>
              <a:rPr lang="en-US"/>
              <a:t>4</a:t>
            </a:r>
            <a:r>
              <a:rPr lang="en-US" b="0"/>
              <a:t>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0" name="Google Shape;58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200" b="1">
                <a:latin typeface="Calibri"/>
                <a:ea typeface="Calibri"/>
                <a:cs typeface="Calibri"/>
                <a:sym typeface="Calibri"/>
              </a:rPr>
              <a:t>Instructions:</a:t>
            </a:r>
            <a:endParaRPr sz="1200">
              <a:latin typeface="Calibri"/>
              <a:ea typeface="Calibri"/>
              <a:cs typeface="Calibri"/>
              <a:sym typeface="Calibri"/>
            </a:endParaRPr>
          </a:p>
          <a:p>
            <a:pPr marL="0" lvl="0" indent="0" algn="l" rtl="0">
              <a:lnSpc>
                <a:spcPct val="100000"/>
              </a:lnSpc>
              <a:spcBef>
                <a:spcPts val="0"/>
              </a:spcBef>
              <a:spcAft>
                <a:spcPts val="0"/>
              </a:spcAft>
              <a:buSzPts val="1100"/>
              <a:buNone/>
            </a:pPr>
            <a:endParaRPr sz="1200">
              <a:latin typeface="Calibri"/>
              <a:ea typeface="Calibri"/>
              <a:cs typeface="Calibri"/>
              <a:sym typeface="Calibri"/>
            </a:endParaRPr>
          </a:p>
          <a:p>
            <a:pPr marL="0" marR="0" lvl="0" indent="0" algn="l" rtl="0">
              <a:lnSpc>
                <a:spcPct val="100000"/>
              </a:lnSpc>
              <a:spcBef>
                <a:spcPts val="0"/>
              </a:spcBef>
              <a:spcAft>
                <a:spcPts val="0"/>
              </a:spcAft>
              <a:buClr>
                <a:srgbClr val="323F4F"/>
              </a:buClr>
              <a:buSzPts val="1100"/>
              <a:buFont typeface="Times New Roman"/>
              <a:buNone/>
            </a:pPr>
            <a:r>
              <a:rPr lang="en-US" sz="1200" b="1">
                <a:solidFill>
                  <a:srgbClr val="323F4F"/>
                </a:solidFill>
                <a:latin typeface="Calibri"/>
                <a:ea typeface="Calibri"/>
                <a:cs typeface="Calibri"/>
                <a:sym typeface="Calibri"/>
              </a:rPr>
              <a:t>Tenant-in-Common Agreement</a:t>
            </a: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a:solidFill>
                  <a:srgbClr val="434343"/>
                </a:solidFill>
                <a:latin typeface="Calibri"/>
                <a:ea typeface="Calibri"/>
                <a:cs typeface="Calibri"/>
                <a:sym typeface="Calibri"/>
              </a:rPr>
              <a:t>The legal structure remains the same; the co-heirs all own the land as tenants in common.</a:t>
            </a:r>
            <a:endParaRPr sz="1200">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rgbClr val="323F4F"/>
              </a:buClr>
              <a:buSzPts val="1100"/>
              <a:buFont typeface="Times New Roman"/>
              <a:buNone/>
            </a:pPr>
            <a:endParaRPr sz="12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200">
                <a:latin typeface="Calibri"/>
                <a:ea typeface="Calibri"/>
                <a:cs typeface="Calibri"/>
                <a:sym typeface="Calibri"/>
              </a:rPr>
              <a:t>Instead of creating a new entity that governs the family’s ownership of the property, family members could enter into a “tenant-in-common agreement.” Here, each family member still owns a share in the land itself, but they reach an agreement that does the following:</a:t>
            </a:r>
            <a:endParaRPr sz="1200">
              <a:latin typeface="Calibri"/>
              <a:ea typeface="Calibri"/>
              <a:cs typeface="Calibri"/>
              <a:sym typeface="Calibri"/>
            </a:endParaRPr>
          </a:p>
          <a:p>
            <a:pPr marL="640080" marR="0" lvl="0" indent="-182880" algn="l" rtl="0">
              <a:lnSpc>
                <a:spcPct val="100000"/>
              </a:lnSpc>
              <a:spcBef>
                <a:spcPts val="0"/>
              </a:spcBef>
              <a:spcAft>
                <a:spcPts val="0"/>
              </a:spcAft>
              <a:buClr>
                <a:srgbClr val="000000"/>
              </a:buClr>
              <a:buSzPts val="1200"/>
              <a:buFont typeface="Arial"/>
              <a:buChar char="•"/>
            </a:pPr>
            <a:r>
              <a:rPr lang="en-US" sz="1200">
                <a:solidFill>
                  <a:srgbClr val="000000"/>
                </a:solidFill>
                <a:latin typeface="Calibri"/>
                <a:ea typeface="Calibri"/>
                <a:cs typeface="Calibri"/>
                <a:sym typeface="Calibri"/>
              </a:rPr>
              <a:t>Sets out the rights and responsibilities of all the property owners. </a:t>
            </a:r>
            <a:endParaRPr sz="1200">
              <a:latin typeface="Calibri"/>
              <a:ea typeface="Calibri"/>
              <a:cs typeface="Calibri"/>
              <a:sym typeface="Calibri"/>
            </a:endParaRPr>
          </a:p>
          <a:p>
            <a:pPr marL="640080" marR="0" lvl="0" indent="-182880" algn="l" rtl="0">
              <a:lnSpc>
                <a:spcPct val="100000"/>
              </a:lnSpc>
              <a:spcBef>
                <a:spcPts val="0"/>
              </a:spcBef>
              <a:spcAft>
                <a:spcPts val="0"/>
              </a:spcAft>
              <a:buClr>
                <a:srgbClr val="000000"/>
              </a:buClr>
              <a:buSzPts val="1200"/>
              <a:buFont typeface="Arial"/>
              <a:buChar char="•"/>
            </a:pPr>
            <a:r>
              <a:rPr lang="en-US" sz="1200">
                <a:solidFill>
                  <a:srgbClr val="000000"/>
                </a:solidFill>
                <a:latin typeface="Calibri"/>
                <a:ea typeface="Calibri"/>
                <a:cs typeface="Calibri"/>
                <a:sym typeface="Calibri"/>
              </a:rPr>
              <a:t>Can help address who will manage the property, how it will be used, how the taxes will be paid, and what happens if a co-tenant wants to sell their interest.</a:t>
            </a:r>
            <a:endParaRPr sz="1200">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sz="12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200" b="1">
                <a:latin typeface="Calibri"/>
                <a:ea typeface="Calibri"/>
                <a:cs typeface="Calibri"/>
                <a:sym typeface="Calibri"/>
              </a:rPr>
              <a:t>Time</a:t>
            </a:r>
            <a:r>
              <a:rPr lang="en-US" sz="1200">
                <a:latin typeface="Calibri"/>
                <a:ea typeface="Calibri"/>
                <a:cs typeface="Calibri"/>
                <a:sym typeface="Calibri"/>
              </a:rPr>
              <a:t>:  4 minutes</a:t>
            </a:r>
            <a:endParaRPr/>
          </a:p>
          <a:p>
            <a:pPr marL="0" marR="0" lvl="0" indent="0" algn="l" rtl="0">
              <a:lnSpc>
                <a:spcPct val="100000"/>
              </a:lnSpc>
              <a:spcBef>
                <a:spcPts val="0"/>
              </a:spcBef>
              <a:spcAft>
                <a:spcPts val="0"/>
              </a:spcAft>
              <a:buClr>
                <a:srgbClr val="000000"/>
              </a:buClr>
              <a:buSzPts val="1100"/>
              <a:buFont typeface="Arial"/>
              <a:buNone/>
            </a:pPr>
            <a:endParaRPr sz="120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b="1"/>
              <a:t>Materials:  </a:t>
            </a:r>
            <a:r>
              <a:rPr lang="en-US" sz="1200" b="0"/>
              <a:t>none</a:t>
            </a:r>
            <a:endParaRPr/>
          </a:p>
          <a:p>
            <a:pPr marL="0" lvl="0" indent="0" algn="l" rtl="0">
              <a:lnSpc>
                <a:spcPct val="100000"/>
              </a:lnSpc>
              <a:spcBef>
                <a:spcPts val="0"/>
              </a:spcBef>
              <a:spcAft>
                <a:spcPts val="0"/>
              </a:spcAft>
              <a:buSzPts val="1100"/>
              <a:buNone/>
            </a:pPr>
            <a:endParaRPr sz="1200" b="0"/>
          </a:p>
          <a:p>
            <a:pPr marL="0" lvl="0" indent="0" algn="l" rtl="0">
              <a:lnSpc>
                <a:spcPct val="100000"/>
              </a:lnSpc>
              <a:spcBef>
                <a:spcPts val="0"/>
              </a:spcBef>
              <a:spcAft>
                <a:spcPts val="0"/>
              </a:spcAft>
              <a:buSzPts val="1100"/>
              <a:buNone/>
            </a:pPr>
            <a:r>
              <a:rPr lang="en-US" sz="1200" b="1"/>
              <a:t>Handouts: </a:t>
            </a:r>
            <a:r>
              <a:rPr lang="en-US" sz="1200" b="0"/>
              <a:t>none</a:t>
            </a:r>
            <a:endParaRPr sz="1200"/>
          </a:p>
          <a:p>
            <a:pPr marL="0" marR="0" lvl="0" indent="0" algn="l" rtl="0">
              <a:lnSpc>
                <a:spcPct val="100000"/>
              </a:lnSpc>
              <a:spcBef>
                <a:spcPts val="0"/>
              </a:spcBef>
              <a:spcAft>
                <a:spcPts val="0"/>
              </a:spcAft>
              <a:buClr>
                <a:srgbClr val="000000"/>
              </a:buClr>
              <a:buSzPts val="1100"/>
              <a:buFont typeface="Arial"/>
              <a:buNone/>
            </a:pPr>
            <a:endParaRPr sz="1200">
              <a:latin typeface="Calibri"/>
              <a:ea typeface="Calibri"/>
              <a:cs typeface="Calibri"/>
              <a:sym typeface="Calibri"/>
            </a:endParaRPr>
          </a:p>
          <a:p>
            <a:pPr marL="158750" lvl="0" indent="0" algn="l" rtl="0">
              <a:lnSpc>
                <a:spcPct val="100000"/>
              </a:lnSpc>
              <a:spcBef>
                <a:spcPts val="0"/>
              </a:spcBef>
              <a:spcAft>
                <a:spcPts val="0"/>
              </a:spcAft>
              <a:buSzPts val="1100"/>
              <a:buNone/>
            </a:pPr>
            <a:endParaRPr sz="1200">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899f763874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6" name="Google Shape;586;g1899f763874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a:t>
            </a:r>
            <a:r>
              <a:rPr lang="en-US"/>
              <a:t>:</a:t>
            </a:r>
            <a:endParaRPr/>
          </a:p>
          <a:p>
            <a:pPr marL="0" lvl="0" indent="0" algn="l" rtl="0">
              <a:lnSpc>
                <a:spcPct val="100000"/>
              </a:lnSpc>
              <a:spcBef>
                <a:spcPts val="0"/>
              </a:spcBef>
              <a:spcAft>
                <a:spcPts val="0"/>
              </a:spcAft>
              <a:buSzPts val="1100"/>
              <a:buNone/>
            </a:pPr>
            <a:endParaRPr/>
          </a:p>
          <a:p>
            <a:pPr marL="0" marR="0" lvl="1" indent="0" algn="l" rtl="0">
              <a:lnSpc>
                <a:spcPct val="100000"/>
              </a:lnSpc>
              <a:spcBef>
                <a:spcPts val="0"/>
              </a:spcBef>
              <a:spcAft>
                <a:spcPts val="0"/>
              </a:spcAft>
              <a:buSzPts val="1100"/>
              <a:buNone/>
            </a:pPr>
            <a:r>
              <a:rPr lang="en-US" sz="1100">
                <a:latin typeface="Calibri"/>
                <a:ea typeface="Calibri"/>
                <a:cs typeface="Calibri"/>
                <a:sym typeface="Calibri"/>
              </a:rPr>
              <a:t>During this session, </a:t>
            </a:r>
            <a:r>
              <a:rPr lang="en-US">
                <a:latin typeface="Calibri"/>
                <a:ea typeface="Calibri"/>
                <a:cs typeface="Calibri"/>
                <a:sym typeface="Calibri"/>
              </a:rPr>
              <a:t>we have discussed:</a:t>
            </a:r>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latin typeface="Calibri" panose="020F0502020204030204" pitchFamily="34" charset="0"/>
                <a:ea typeface="Calibri" panose="020F0502020204030204" pitchFamily="34" charset="0"/>
              </a:rPr>
              <a:t>The challenges of owning heirs' property, including financial and litigation challenges</a:t>
            </a:r>
          </a:p>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latin typeface="Calibri" panose="020F0502020204030204" pitchFamily="34" charset="0"/>
                <a:ea typeface="Calibri" panose="020F0502020204030204" pitchFamily="34" charset="0"/>
              </a:rPr>
              <a:t>Legal improvements and progress to protect heirs' property owners</a:t>
            </a:r>
          </a:p>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latin typeface="Calibri" panose="020F0502020204030204" pitchFamily="34" charset="0"/>
                <a:ea typeface="Calibri" panose="020F0502020204030204" pitchFamily="34" charset="0"/>
              </a:rPr>
              <a:t>The importance of working with other family members to consider how best to manage and enjoy their heirs' property</a:t>
            </a:r>
          </a:p>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latin typeface="Calibri" panose="020F0502020204030204" pitchFamily="34" charset="0"/>
                <a:ea typeface="Calibri" panose="020F0502020204030204" pitchFamily="34" charset="0"/>
              </a:rPr>
              <a:t>Creating a family tree to identify the family members you need to bring to the table</a:t>
            </a:r>
          </a:p>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latin typeface="Calibri" panose="020F0502020204030204" pitchFamily="34" charset="0"/>
                <a:ea typeface="Calibri" panose="020F0502020204030204" pitchFamily="34" charset="0"/>
              </a:rPr>
              <a:t>The different legal structures and strategies to hold and protect heirs' property</a:t>
            </a:r>
          </a:p>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latin typeface="Calibri" panose="020F0502020204030204" pitchFamily="34" charset="0"/>
                <a:ea typeface="Calibri" panose="020F0502020204030204" pitchFamily="34" charset="0"/>
              </a:rPr>
              <a:t>What "Title" to real property means</a:t>
            </a:r>
          </a:p>
          <a:p>
            <a:pPr marL="628650" marR="0" lvl="1" indent="-101600" algn="l" rtl="0">
              <a:lnSpc>
                <a:spcPct val="100000"/>
              </a:lnSpc>
              <a:spcBef>
                <a:spcPts val="0"/>
              </a:spcBef>
              <a:spcAft>
                <a:spcPts val="0"/>
              </a:spcAft>
              <a:buSzPts val="1100"/>
              <a:buFont typeface="Arial"/>
              <a:buNone/>
            </a:pPr>
            <a:endParaRPr sz="1100" b="0">
              <a:latin typeface="Calibri"/>
              <a:ea typeface="Calibri"/>
              <a:cs typeface="Calibri"/>
              <a:sym typeface="Calibri"/>
            </a:endParaRPr>
          </a:p>
          <a:p>
            <a:pPr marL="0" marR="0" lvl="0" indent="0" algn="l" rtl="0">
              <a:lnSpc>
                <a:spcPct val="100000"/>
              </a:lnSpc>
              <a:spcBef>
                <a:spcPts val="0"/>
              </a:spcBef>
              <a:spcAft>
                <a:spcPts val="0"/>
              </a:spcAft>
              <a:buSzPts val="1100"/>
              <a:buFont typeface="Arial"/>
              <a:buNone/>
            </a:pPr>
            <a:r>
              <a:rPr lang="en-US" b="1"/>
              <a:t>Time</a:t>
            </a:r>
            <a:r>
              <a:rPr lang="en-US"/>
              <a:t>:  1 minute</a:t>
            </a: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2" name="Google Shape;59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  </a:t>
            </a:r>
            <a:r>
              <a:rPr lang="en-US"/>
              <a:t>Wrap up with any questions participants may have.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b="1"/>
              <a:t>Time</a:t>
            </a:r>
            <a:r>
              <a:rPr lang="en-US" b="0"/>
              <a:t>: </a:t>
            </a:r>
            <a:r>
              <a:rPr lang="en-US"/>
              <a:t>10</a:t>
            </a:r>
            <a:r>
              <a:rPr lang="en-US" b="0"/>
              <a:t>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a:extLst>
            <a:ext uri="{FF2B5EF4-FFF2-40B4-BE49-F238E27FC236}">
              <a16:creationId xmlns:a16="http://schemas.microsoft.com/office/drawing/2014/main" id="{271079EE-2DB5-33FB-6CB3-06CC8B476019}"/>
            </a:ext>
          </a:extLst>
        </p:cNvPr>
        <p:cNvGrpSpPr/>
        <p:nvPr/>
      </p:nvGrpSpPr>
      <p:grpSpPr>
        <a:xfrm>
          <a:off x="0" y="0"/>
          <a:ext cx="0" cy="0"/>
          <a:chOff x="0" y="0"/>
          <a:chExt cx="0" cy="0"/>
        </a:xfrm>
      </p:grpSpPr>
      <p:sp>
        <p:nvSpPr>
          <p:cNvPr id="591" name="Google Shape;591;p33:notes">
            <a:extLst>
              <a:ext uri="{FF2B5EF4-FFF2-40B4-BE49-F238E27FC236}">
                <a16:creationId xmlns:a16="http://schemas.microsoft.com/office/drawing/2014/main" id="{D2DA1E11-20B8-206E-E6DE-173CB16BB6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2" name="Google Shape;592;p33:notes">
            <a:extLst>
              <a:ext uri="{FF2B5EF4-FFF2-40B4-BE49-F238E27FC236}">
                <a16:creationId xmlns:a16="http://schemas.microsoft.com/office/drawing/2014/main" id="{5C8AE33B-46A5-55CA-95BC-A17B2C2F0DE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  </a:t>
            </a:r>
            <a:r>
              <a:rPr lang="en-US"/>
              <a:t>Wrap up with any questions participants may have.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b="1"/>
              <a:t>Time</a:t>
            </a:r>
            <a:r>
              <a:rPr lang="en-US" b="0"/>
              <a:t>: </a:t>
            </a:r>
            <a:r>
              <a:rPr lang="en-US"/>
              <a:t>10</a:t>
            </a:r>
            <a:r>
              <a:rPr lang="en-US" b="0"/>
              <a:t> minutes</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b="0"/>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84876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This slide shows the three parts of the curriculum and gives a quick view of the components covered in each section.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Instructions</a:t>
            </a:r>
            <a:r>
              <a:rPr lang="en-US" dirty="0"/>
              <a:t>:  This slide is to prompt the evaluation process.  If you are using paper copies, please hand them out at this time.  If you are using the online Qualtrics evaluation, use the QR code for the Heirs’ Property Community Workshop Survey.</a:t>
            </a:r>
          </a:p>
          <a:p>
            <a:pPr marL="0" lvl="0" indent="0" algn="l" rtl="0">
              <a:lnSpc>
                <a:spcPct val="100000"/>
              </a:lnSpc>
              <a:spcBef>
                <a:spcPts val="0"/>
              </a:spcBef>
              <a:spcAft>
                <a:spcPts val="0"/>
              </a:spcAft>
              <a:buSzPts val="1100"/>
              <a:buNone/>
            </a:pPr>
            <a:endParaRPr lang="en-US" dirty="0"/>
          </a:p>
          <a:p>
            <a:pPr marL="0" marR="0" lvl="0" indent="0" algn="l" rtl="0">
              <a:lnSpc>
                <a:spcPct val="115000"/>
              </a:lnSpc>
              <a:spcBef>
                <a:spcPts val="0"/>
              </a:spcBef>
              <a:spcAft>
                <a:spcPts val="0"/>
              </a:spcAft>
              <a:buSzPts val="1100"/>
              <a:buNone/>
            </a:pPr>
            <a:r>
              <a:rPr lang="en-US" sz="1800" b="1" dirty="0">
                <a:solidFill>
                  <a:srgbClr val="080808"/>
                </a:solidFill>
                <a:latin typeface="Dosis"/>
                <a:ea typeface="Dosis"/>
                <a:cs typeface="Dosis"/>
                <a:sym typeface="Dosis"/>
              </a:rPr>
              <a:t>Note</a:t>
            </a:r>
            <a:r>
              <a:rPr lang="en-US" sz="1800" dirty="0">
                <a:solidFill>
                  <a:srgbClr val="080808"/>
                </a:solidFill>
                <a:latin typeface="Dosis"/>
                <a:ea typeface="Dosis"/>
                <a:cs typeface="Dosis"/>
                <a:sym typeface="Dosis"/>
              </a:rPr>
              <a:t>: Check to make sure the QR code is working properly before sharing with participants.</a:t>
            </a: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Time</a:t>
            </a:r>
            <a:r>
              <a:rPr lang="en-US" dirty="0"/>
              <a:t>: 10 minutes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Materials</a:t>
            </a:r>
            <a:r>
              <a:rPr lang="en-US" dirty="0"/>
              <a:t>: none</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Handouts</a:t>
            </a:r>
            <a:r>
              <a:rPr lang="en-US" dirty="0"/>
              <a:t>:  Paper copies of the Heirs’ Property Community Workshop Survey and/or the QR code on this slide.  </a:t>
            </a:r>
          </a:p>
          <a:p>
            <a:pPr marL="158750" indent="0">
              <a:buNone/>
            </a:pPr>
            <a:endParaRPr lang="en-US" dirty="0"/>
          </a:p>
        </p:txBody>
      </p:sp>
      <p:sp>
        <p:nvSpPr>
          <p:cNvPr id="4" name="Slide Number Placeholder 3"/>
          <p:cNvSpPr>
            <a:spLocks noGrp="1"/>
          </p:cNvSpPr>
          <p:nvPr>
            <p:ph type="sldNum" sz="quarter" idx="5"/>
          </p:nvPr>
        </p:nvSpPr>
        <p:spPr/>
        <p:txBody>
          <a:bodyPr/>
          <a:lstStyle/>
          <a:p>
            <a:fld id="{3139AAE4-1859-4F44-B594-FB4893BCEFFC}" type="slidenum">
              <a:rPr lang="en-US" smtClean="0"/>
              <a:t>65</a:t>
            </a:fld>
            <a:endParaRPr lang="en-US" dirty="0"/>
          </a:p>
        </p:txBody>
      </p:sp>
    </p:spTree>
    <p:extLst>
      <p:ext uri="{BB962C8B-B14F-4D97-AF65-F5344CB8AC3E}">
        <p14:creationId xmlns:p14="http://schemas.microsoft.com/office/powerpoint/2010/main" val="552937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Give time for participants to introduce themselves.  You could also include a brief question for them to answer such as what is one question or curiosity you have about heirs’ property.  Don’t take time to answer those at this point.  Rather this is about acknowledging where their curiosities are, and how the group can share this time together to learn and support each other.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dirty="0"/>
              <a:t>This slide begins the resolution section.</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Time</a:t>
            </a:r>
            <a:r>
              <a:rPr lang="en-US" dirty="0"/>
              <a:t>: 1 minute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Materials</a:t>
            </a:r>
            <a:r>
              <a:rPr lang="en-US" dirty="0"/>
              <a:t>: None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Handouts</a:t>
            </a:r>
            <a:r>
              <a:rPr lang="en-US" dirty="0"/>
              <a:t>: 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Read the disclaimer and answer any questions that may arise.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a:t>
            </a:r>
            <a:r>
              <a:rPr lang="en-US" dirty="0"/>
              <a:t>2</a:t>
            </a:r>
            <a:r>
              <a:rPr lang="en-US" b="0" dirty="0"/>
              <a:t>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tion 1">
  <p:cSld name="Option 1">
    <p:spTree>
      <p:nvGrpSpPr>
        <p:cNvPr id="1" name="Shape 8"/>
        <p:cNvGrpSpPr/>
        <p:nvPr/>
      </p:nvGrpSpPr>
      <p:grpSpPr>
        <a:xfrm>
          <a:off x="0" y="0"/>
          <a:ext cx="0" cy="0"/>
          <a:chOff x="0" y="0"/>
          <a:chExt cx="0" cy="0"/>
        </a:xfrm>
      </p:grpSpPr>
      <p:sp>
        <p:nvSpPr>
          <p:cNvPr id="9" name="Google Shape;9;p49"/>
          <p:cNvSpPr>
            <a:spLocks noGrp="1"/>
          </p:cNvSpPr>
          <p:nvPr>
            <p:ph type="pic" idx="2"/>
          </p:nvPr>
        </p:nvSpPr>
        <p:spPr>
          <a:xfrm>
            <a:off x="0" y="-1019"/>
            <a:ext cx="9144000" cy="5144520"/>
          </a:xfrm>
          <a:prstGeom prst="rect">
            <a:avLst/>
          </a:prstGeom>
          <a:noFill/>
          <a:ln>
            <a:noFill/>
          </a:ln>
        </p:spPr>
        <p:txBody>
          <a:bodyPr/>
          <a:lstStyle/>
          <a:p>
            <a:endParaRPr lang="en-US"/>
          </a:p>
        </p:txBody>
      </p:sp>
      <p:sp>
        <p:nvSpPr>
          <p:cNvPr id="10" name="Google Shape;10;p49"/>
          <p:cNvSpPr txBox="1">
            <a:spLocks noGrp="1"/>
          </p:cNvSpPr>
          <p:nvPr>
            <p:ph type="title"/>
          </p:nvPr>
        </p:nvSpPr>
        <p:spPr>
          <a:xfrm>
            <a:off x="1287538" y="273844"/>
            <a:ext cx="2570087" cy="1324604"/>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b="1">
                <a:latin typeface="Lucida Sans"/>
                <a:ea typeface="Lucida Sans"/>
                <a:cs typeface="Lucida Sans"/>
                <a:sym typeface="Lucida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49"/>
          <p:cNvSpPr txBox="1">
            <a:spLocks noGrp="1"/>
          </p:cNvSpPr>
          <p:nvPr>
            <p:ph type="body" idx="1"/>
          </p:nvPr>
        </p:nvSpPr>
        <p:spPr>
          <a:xfrm>
            <a:off x="1196283" y="1606550"/>
            <a:ext cx="2770700" cy="392113"/>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000" b="1">
                <a:latin typeface="Arial"/>
                <a:ea typeface="Arial"/>
                <a:cs typeface="Arial"/>
                <a:sym typeface="Arial"/>
              </a:defRPr>
            </a:lvl1pPr>
            <a:lvl2pPr marL="914400" lvl="1" indent="-228600" algn="ctr">
              <a:lnSpc>
                <a:spcPct val="115000"/>
              </a:lnSpc>
              <a:spcBef>
                <a:spcPts val="1600"/>
              </a:spcBef>
              <a:spcAft>
                <a:spcPts val="0"/>
              </a:spcAft>
              <a:buSzPts val="1200"/>
              <a:buNone/>
              <a:defRPr sz="2000" b="1">
                <a:latin typeface="Arial"/>
                <a:ea typeface="Arial"/>
                <a:cs typeface="Arial"/>
                <a:sym typeface="Arial"/>
              </a:defRPr>
            </a:lvl2pPr>
            <a:lvl3pPr marL="1371600" lvl="2" indent="-228600" algn="ctr">
              <a:lnSpc>
                <a:spcPct val="115000"/>
              </a:lnSpc>
              <a:spcBef>
                <a:spcPts val="1600"/>
              </a:spcBef>
              <a:spcAft>
                <a:spcPts val="0"/>
              </a:spcAft>
              <a:buSzPts val="1200"/>
              <a:buNone/>
              <a:defRPr sz="2000" b="1">
                <a:latin typeface="Arial"/>
                <a:ea typeface="Arial"/>
                <a:cs typeface="Arial"/>
                <a:sym typeface="Arial"/>
              </a:defRPr>
            </a:lvl3pPr>
            <a:lvl4pPr marL="1828800" lvl="3" indent="-228600" algn="ctr">
              <a:lnSpc>
                <a:spcPct val="115000"/>
              </a:lnSpc>
              <a:spcBef>
                <a:spcPts val="1600"/>
              </a:spcBef>
              <a:spcAft>
                <a:spcPts val="0"/>
              </a:spcAft>
              <a:buSzPts val="1200"/>
              <a:buNone/>
              <a:defRPr sz="2000" b="1">
                <a:latin typeface="Arial"/>
                <a:ea typeface="Arial"/>
                <a:cs typeface="Arial"/>
                <a:sym typeface="Arial"/>
              </a:defRPr>
            </a:lvl4pPr>
            <a:lvl5pPr marL="2286000" lvl="4" indent="-228600" algn="ctr">
              <a:lnSpc>
                <a:spcPct val="115000"/>
              </a:lnSpc>
              <a:spcBef>
                <a:spcPts val="1600"/>
              </a:spcBef>
              <a:spcAft>
                <a:spcPts val="0"/>
              </a:spcAft>
              <a:buSzPts val="1200"/>
              <a:buNone/>
              <a:defRPr sz="2000" b="1">
                <a:latin typeface="Arial"/>
                <a:ea typeface="Arial"/>
                <a:cs typeface="Arial"/>
                <a:sym typeface="Aria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 name="Google Shape;12;p49"/>
          <p:cNvSpPr txBox="1">
            <a:spLocks noGrp="1"/>
          </p:cNvSpPr>
          <p:nvPr>
            <p:ph type="body" idx="3"/>
          </p:nvPr>
        </p:nvSpPr>
        <p:spPr>
          <a:xfrm>
            <a:off x="1619250" y="3898900"/>
            <a:ext cx="1885950" cy="400110"/>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800">
                <a:latin typeface="Candara"/>
                <a:ea typeface="Candara"/>
                <a:cs typeface="Candara"/>
                <a:sym typeface="Candara"/>
              </a:defRPr>
            </a:lvl1pPr>
            <a:lvl2pPr marL="914400" lvl="1" indent="-228600" algn="ctr">
              <a:lnSpc>
                <a:spcPct val="115000"/>
              </a:lnSpc>
              <a:spcBef>
                <a:spcPts val="1600"/>
              </a:spcBef>
              <a:spcAft>
                <a:spcPts val="0"/>
              </a:spcAft>
              <a:buSzPts val="1200"/>
              <a:buNone/>
              <a:defRPr sz="2800">
                <a:latin typeface="Candara"/>
                <a:ea typeface="Candara"/>
                <a:cs typeface="Candara"/>
                <a:sym typeface="Candara"/>
              </a:defRPr>
            </a:lvl2pPr>
            <a:lvl3pPr marL="1371600" lvl="2" indent="-228600" algn="ctr">
              <a:lnSpc>
                <a:spcPct val="115000"/>
              </a:lnSpc>
              <a:spcBef>
                <a:spcPts val="1600"/>
              </a:spcBef>
              <a:spcAft>
                <a:spcPts val="0"/>
              </a:spcAft>
              <a:buSzPts val="1200"/>
              <a:buNone/>
              <a:defRPr sz="2800">
                <a:latin typeface="Candara"/>
                <a:ea typeface="Candara"/>
                <a:cs typeface="Candara"/>
                <a:sym typeface="Candara"/>
              </a:defRPr>
            </a:lvl3pPr>
            <a:lvl4pPr marL="1828800" lvl="3" indent="-228600" algn="ctr">
              <a:lnSpc>
                <a:spcPct val="115000"/>
              </a:lnSpc>
              <a:spcBef>
                <a:spcPts val="1600"/>
              </a:spcBef>
              <a:spcAft>
                <a:spcPts val="0"/>
              </a:spcAft>
              <a:buSzPts val="1200"/>
              <a:buNone/>
              <a:defRPr sz="2800">
                <a:latin typeface="Candara"/>
                <a:ea typeface="Candara"/>
                <a:cs typeface="Candara"/>
                <a:sym typeface="Candara"/>
              </a:defRPr>
            </a:lvl4pPr>
            <a:lvl5pPr marL="2286000" lvl="4" indent="-228600" algn="ctr">
              <a:lnSpc>
                <a:spcPct val="115000"/>
              </a:lnSpc>
              <a:spcBef>
                <a:spcPts val="1600"/>
              </a:spcBef>
              <a:spcAft>
                <a:spcPts val="0"/>
              </a:spcAft>
              <a:buSzPts val="1200"/>
              <a:buNone/>
              <a:defRPr sz="2800">
                <a:latin typeface="Candara"/>
                <a:ea typeface="Candara"/>
                <a:cs typeface="Candara"/>
                <a:sym typeface="Candara"/>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 name="Google Shape;13;p49"/>
          <p:cNvSpPr txBox="1">
            <a:spLocks noGrp="1"/>
          </p:cNvSpPr>
          <p:nvPr>
            <p:ph type="body" idx="4"/>
          </p:nvPr>
        </p:nvSpPr>
        <p:spPr>
          <a:xfrm>
            <a:off x="1619250" y="4298950"/>
            <a:ext cx="1885950" cy="485775"/>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3200" b="0">
                <a:latin typeface="Candara"/>
                <a:ea typeface="Candara"/>
                <a:cs typeface="Candara"/>
                <a:sym typeface="Candara"/>
              </a:defRPr>
            </a:lvl1pPr>
            <a:lvl2pPr marL="914400" lvl="1" indent="-304800" algn="ctr">
              <a:lnSpc>
                <a:spcPct val="115000"/>
              </a:lnSpc>
              <a:spcBef>
                <a:spcPts val="1600"/>
              </a:spcBef>
              <a:spcAft>
                <a:spcPts val="0"/>
              </a:spcAft>
              <a:buSzPts val="1200"/>
              <a:buChar char="○"/>
              <a:defRPr/>
            </a:lvl2pPr>
            <a:lvl3pPr marL="1371600" lvl="2" indent="-304800" algn="ctr">
              <a:lnSpc>
                <a:spcPct val="115000"/>
              </a:lnSpc>
              <a:spcBef>
                <a:spcPts val="1600"/>
              </a:spcBef>
              <a:spcAft>
                <a:spcPts val="0"/>
              </a:spcAft>
              <a:buSzPts val="1200"/>
              <a:buChar char="■"/>
              <a:defRPr/>
            </a:lvl3pPr>
            <a:lvl4pPr marL="1828800" lvl="3" indent="-304800" algn="ctr">
              <a:lnSpc>
                <a:spcPct val="115000"/>
              </a:lnSpc>
              <a:spcBef>
                <a:spcPts val="1600"/>
              </a:spcBef>
              <a:spcAft>
                <a:spcPts val="0"/>
              </a:spcAft>
              <a:buSzPts val="1200"/>
              <a:buChar char="●"/>
              <a:defRPr/>
            </a:lvl4pPr>
            <a:lvl5pPr marL="2286000" lvl="4" indent="-304800" algn="ctr">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 name="Google Shape;14;p4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4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4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52"/>
        <p:cNvGrpSpPr/>
        <p:nvPr/>
      </p:nvGrpSpPr>
      <p:grpSpPr>
        <a:xfrm>
          <a:off x="0" y="0"/>
          <a:ext cx="0" cy="0"/>
          <a:chOff x="0" y="0"/>
          <a:chExt cx="0" cy="0"/>
        </a:xfrm>
      </p:grpSpPr>
      <p:sp>
        <p:nvSpPr>
          <p:cNvPr id="53" name="Google Shape;53;p38"/>
          <p:cNvSpPr txBox="1">
            <a:spLocks noGrp="1"/>
          </p:cNvSpPr>
          <p:nvPr>
            <p:ph type="ctrTitle"/>
          </p:nvPr>
        </p:nvSpPr>
        <p:spPr>
          <a:xfrm>
            <a:off x="854306" y="320246"/>
            <a:ext cx="425458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4" name="Google Shape;54;p38"/>
          <p:cNvSpPr txBox="1">
            <a:spLocks noGrp="1"/>
          </p:cNvSpPr>
          <p:nvPr>
            <p:ph type="subTitle" idx="1"/>
          </p:nvPr>
        </p:nvSpPr>
        <p:spPr>
          <a:xfrm flipH="1">
            <a:off x="301450" y="891300"/>
            <a:ext cx="5767753" cy="3009316"/>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Char char="●"/>
              <a:defRPr/>
            </a:lvl1pPr>
            <a:lvl2pPr lvl="1" algn="l">
              <a:lnSpc>
                <a:spcPct val="115000"/>
              </a:lnSpc>
              <a:spcBef>
                <a:spcPts val="1600"/>
              </a:spcBef>
              <a:spcAft>
                <a:spcPts val="0"/>
              </a:spcAft>
              <a:buSzPts val="1200"/>
              <a:buChar char="○"/>
              <a:defRPr/>
            </a:lvl2pPr>
            <a:lvl3pPr lvl="2" algn="l">
              <a:lnSpc>
                <a:spcPct val="115000"/>
              </a:lnSpc>
              <a:spcBef>
                <a:spcPts val="1600"/>
              </a:spcBef>
              <a:spcAft>
                <a:spcPts val="0"/>
              </a:spcAft>
              <a:buSzPts val="1200"/>
              <a:buChar char="■"/>
              <a:defRPr/>
            </a:lvl3pPr>
            <a:lvl4pPr lvl="3" algn="l">
              <a:lnSpc>
                <a:spcPct val="115000"/>
              </a:lnSpc>
              <a:spcBef>
                <a:spcPts val="1600"/>
              </a:spcBef>
              <a:spcAft>
                <a:spcPts val="0"/>
              </a:spcAft>
              <a:buSzPts val="1200"/>
              <a:buChar char="●"/>
              <a:defRPr/>
            </a:lvl4pPr>
            <a:lvl5pPr lvl="4" algn="l">
              <a:lnSpc>
                <a:spcPct val="115000"/>
              </a:lnSpc>
              <a:spcBef>
                <a:spcPts val="1600"/>
              </a:spcBef>
              <a:spcAft>
                <a:spcPts val="0"/>
              </a:spcAft>
              <a:buSzPts val="1200"/>
              <a:buChar char="○"/>
              <a:defRPr/>
            </a:lvl5pPr>
            <a:lvl6pPr lvl="5" algn="l">
              <a:lnSpc>
                <a:spcPct val="115000"/>
              </a:lnSpc>
              <a:spcBef>
                <a:spcPts val="1600"/>
              </a:spcBef>
              <a:spcAft>
                <a:spcPts val="0"/>
              </a:spcAft>
              <a:buSzPts val="1200"/>
              <a:buChar char="■"/>
              <a:defRPr/>
            </a:lvl6pPr>
            <a:lvl7pPr lvl="6" algn="l">
              <a:lnSpc>
                <a:spcPct val="115000"/>
              </a:lnSpc>
              <a:spcBef>
                <a:spcPts val="1600"/>
              </a:spcBef>
              <a:spcAft>
                <a:spcPts val="0"/>
              </a:spcAft>
              <a:buSzPts val="1200"/>
              <a:buChar char="●"/>
              <a:defRPr/>
            </a:lvl7pPr>
            <a:lvl8pPr lvl="7" algn="l">
              <a:lnSpc>
                <a:spcPct val="115000"/>
              </a:lnSpc>
              <a:spcBef>
                <a:spcPts val="1600"/>
              </a:spcBef>
              <a:spcAft>
                <a:spcPts val="0"/>
              </a:spcAft>
              <a:buSzPts val="1200"/>
              <a:buChar char="○"/>
              <a:defRPr/>
            </a:lvl8pPr>
            <a:lvl9pPr lvl="8" algn="l">
              <a:lnSpc>
                <a:spcPct val="115000"/>
              </a:lnSpc>
              <a:spcBef>
                <a:spcPts val="1600"/>
              </a:spcBef>
              <a:spcAft>
                <a:spcPts val="1600"/>
              </a:spcAft>
              <a:buSzPts val="1200"/>
              <a:buChar char="■"/>
              <a:defRPr/>
            </a:lvl9pPr>
          </a:lstStyle>
          <a:p>
            <a:endParaRPr/>
          </a:p>
        </p:txBody>
      </p:sp>
      <p:sp>
        <p:nvSpPr>
          <p:cNvPr id="55" name="Google Shape;55;p38"/>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38"/>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38"/>
          <p:cNvSpPr>
            <a:spLocks noGrp="1"/>
          </p:cNvSpPr>
          <p:nvPr>
            <p:ph type="pic" idx="2"/>
          </p:nvPr>
        </p:nvSpPr>
        <p:spPr>
          <a:xfrm>
            <a:off x="6445250" y="714375"/>
            <a:ext cx="2344738" cy="31369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8"/>
        <p:cNvGrpSpPr/>
        <p:nvPr/>
      </p:nvGrpSpPr>
      <p:grpSpPr>
        <a:xfrm>
          <a:off x="0" y="0"/>
          <a:ext cx="0" cy="0"/>
          <a:chOff x="0" y="0"/>
          <a:chExt cx="0" cy="0"/>
        </a:xfrm>
      </p:grpSpPr>
      <p:sp>
        <p:nvSpPr>
          <p:cNvPr id="59" name="Google Shape;59;p39"/>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39"/>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1" name="Google Shape;61;p39"/>
          <p:cNvSpPr>
            <a:spLocks noGrp="1"/>
          </p:cNvSpPr>
          <p:nvPr>
            <p:ph type="pic" idx="2"/>
          </p:nvPr>
        </p:nvSpPr>
        <p:spPr>
          <a:xfrm>
            <a:off x="6103938" y="1068388"/>
            <a:ext cx="2667000" cy="3406775"/>
          </a:xfrm>
          <a:prstGeom prst="rect">
            <a:avLst/>
          </a:prstGeom>
          <a:noFill/>
          <a:ln>
            <a:noFill/>
          </a:ln>
        </p:spPr>
      </p:sp>
      <p:sp>
        <p:nvSpPr>
          <p:cNvPr id="62" name="Google Shape;62;p39"/>
          <p:cNvSpPr txBox="1">
            <a:spLocks noGrp="1"/>
          </p:cNvSpPr>
          <p:nvPr>
            <p:ph type="body" idx="1"/>
          </p:nvPr>
        </p:nvSpPr>
        <p:spPr>
          <a:xfrm>
            <a:off x="611188" y="1414463"/>
            <a:ext cx="2312316" cy="164465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1">
  <p:cSld name="CUSTOM_12">
    <p:spTree>
      <p:nvGrpSpPr>
        <p:cNvPr id="1" name="Shape 63"/>
        <p:cNvGrpSpPr/>
        <p:nvPr/>
      </p:nvGrpSpPr>
      <p:grpSpPr>
        <a:xfrm>
          <a:off x="0" y="0"/>
          <a:ext cx="0" cy="0"/>
          <a:chOff x="0" y="0"/>
          <a:chExt cx="0" cy="0"/>
        </a:xfrm>
      </p:grpSpPr>
      <p:pic>
        <p:nvPicPr>
          <p:cNvPr id="64" name="Google Shape;64;g2b54efc603f_0_605" descr="A picture containing tree, outdoor, ground, grass  Description automatically generated"/>
          <p:cNvPicPr preferRelativeResize="0"/>
          <p:nvPr/>
        </p:nvPicPr>
        <p:blipFill rotWithShape="1">
          <a:blip r:embed="rId2">
            <a:alphaModFix/>
          </a:blip>
          <a:srcRect/>
          <a:stretch/>
        </p:blipFill>
        <p:spPr>
          <a:xfrm flipH="1">
            <a:off x="1154596" y="0"/>
            <a:ext cx="6858000" cy="5143501"/>
          </a:xfrm>
          <a:prstGeom prst="rect">
            <a:avLst/>
          </a:prstGeom>
          <a:noFill/>
          <a:ln>
            <a:noFill/>
          </a:ln>
        </p:spPr>
      </p:pic>
      <p:sp>
        <p:nvSpPr>
          <p:cNvPr id="65" name="Google Shape;65;g2b54efc603f_0_605"/>
          <p:cNvSpPr/>
          <p:nvPr/>
        </p:nvSpPr>
        <p:spPr>
          <a:xfrm rot="5400000">
            <a:off x="3413998" y="-2000289"/>
            <a:ext cx="2316000" cy="9144000"/>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g2b54efc603f_0_605"/>
          <p:cNvSpPr txBox="1">
            <a:spLocks noGrp="1"/>
          </p:cNvSpPr>
          <p:nvPr>
            <p:ph type="body" idx="1"/>
          </p:nvPr>
        </p:nvSpPr>
        <p:spPr>
          <a:xfrm>
            <a:off x="510865" y="2126328"/>
            <a:ext cx="8145600" cy="70170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40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ext 1 2">
  <p:cSld name="CUSTOM_13_2">
    <p:spTree>
      <p:nvGrpSpPr>
        <p:cNvPr id="1" name="Shape 67"/>
        <p:cNvGrpSpPr/>
        <p:nvPr/>
      </p:nvGrpSpPr>
      <p:grpSpPr>
        <a:xfrm>
          <a:off x="0" y="0"/>
          <a:ext cx="0" cy="0"/>
          <a:chOff x="0" y="0"/>
          <a:chExt cx="0" cy="0"/>
        </a:xfrm>
      </p:grpSpPr>
      <p:sp>
        <p:nvSpPr>
          <p:cNvPr id="68" name="Google Shape;68;g2b54efc603f_0_630"/>
          <p:cNvSpPr>
            <a:spLocks noGrp="1"/>
          </p:cNvSpPr>
          <p:nvPr>
            <p:ph type="pic" idx="2"/>
          </p:nvPr>
        </p:nvSpPr>
        <p:spPr>
          <a:xfrm>
            <a:off x="5710511" y="765175"/>
            <a:ext cx="3378000" cy="3403500"/>
          </a:xfrm>
          <a:prstGeom prst="rect">
            <a:avLst/>
          </a:prstGeom>
          <a:noFill/>
          <a:ln>
            <a:noFill/>
          </a:ln>
        </p:spPr>
      </p:sp>
      <p:sp>
        <p:nvSpPr>
          <p:cNvPr id="69" name="Google Shape;69;g2b54efc603f_0_630"/>
          <p:cNvSpPr/>
          <p:nvPr/>
        </p:nvSpPr>
        <p:spPr>
          <a:xfrm rot="-5400000">
            <a:off x="2210377" y="-1934771"/>
            <a:ext cx="4854600" cy="9012900"/>
          </a:xfrm>
          <a:prstGeom prst="rect">
            <a:avLst/>
          </a:prstGeom>
          <a:solidFill>
            <a:schemeClr val="accent1">
              <a:alpha val="4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 name="Google Shape;70;g2b54efc603f_0_630"/>
          <p:cNvSpPr txBox="1">
            <a:spLocks noGrp="1"/>
          </p:cNvSpPr>
          <p:nvPr>
            <p:ph type="body" idx="1"/>
          </p:nvPr>
        </p:nvSpPr>
        <p:spPr>
          <a:xfrm>
            <a:off x="584791" y="236189"/>
            <a:ext cx="8503200" cy="8304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4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1" name="Google Shape;71;g2b54efc603f_0_630"/>
          <p:cNvSpPr/>
          <p:nvPr/>
        </p:nvSpPr>
        <p:spPr>
          <a:xfrm rot="-5400000">
            <a:off x="4529851" y="-3555368"/>
            <a:ext cx="84300" cy="9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g2b54efc603f_0_630"/>
          <p:cNvSpPr txBox="1">
            <a:spLocks noGrp="1"/>
          </p:cNvSpPr>
          <p:nvPr>
            <p:ph type="body" idx="3"/>
          </p:nvPr>
        </p:nvSpPr>
        <p:spPr>
          <a:xfrm>
            <a:off x="354001" y="1294827"/>
            <a:ext cx="4951500" cy="3120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228600" algn="l">
              <a:lnSpc>
                <a:spcPct val="115000"/>
              </a:lnSpc>
              <a:spcBef>
                <a:spcPts val="1600"/>
              </a:spcBef>
              <a:spcAft>
                <a:spcPts val="0"/>
              </a:spcAft>
              <a:buSzPts val="1200"/>
              <a:buNone/>
              <a:defRPr sz="18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2">
  <p:cSld name="1_Table of contents">
    <p:spTree>
      <p:nvGrpSpPr>
        <p:cNvPr id="1" name="Shape 73"/>
        <p:cNvGrpSpPr/>
        <p:nvPr/>
      </p:nvGrpSpPr>
      <p:grpSpPr>
        <a:xfrm>
          <a:off x="0" y="0"/>
          <a:ext cx="0" cy="0"/>
          <a:chOff x="0" y="0"/>
          <a:chExt cx="0" cy="0"/>
        </a:xfrm>
      </p:grpSpPr>
      <p:sp>
        <p:nvSpPr>
          <p:cNvPr id="74" name="Google Shape;74;g2b54efc603f_0_609"/>
          <p:cNvSpPr txBox="1">
            <a:spLocks noGrp="1"/>
          </p:cNvSpPr>
          <p:nvPr>
            <p:ph type="ctrTitle"/>
          </p:nvPr>
        </p:nvSpPr>
        <p:spPr>
          <a:xfrm>
            <a:off x="3423902" y="38747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75" name="Google Shape;75;g2b54efc603f_0_609"/>
          <p:cNvSpPr txBox="1">
            <a:spLocks noGrp="1"/>
          </p:cNvSpPr>
          <p:nvPr>
            <p:ph type="subTitle" idx="1"/>
          </p:nvPr>
        </p:nvSpPr>
        <p:spPr>
          <a:xfrm>
            <a:off x="3423900" y="802521"/>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76" name="Google Shape;76;g2b54efc603f_0_609"/>
          <p:cNvSpPr txBox="1">
            <a:spLocks noGrp="1"/>
          </p:cNvSpPr>
          <p:nvPr>
            <p:ph type="title" idx="2"/>
          </p:nvPr>
        </p:nvSpPr>
        <p:spPr>
          <a:xfrm>
            <a:off x="2023007" y="654113"/>
            <a:ext cx="17391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77" name="Google Shape;77;g2b54efc603f_0_609"/>
          <p:cNvSpPr txBox="1">
            <a:spLocks noGrp="1"/>
          </p:cNvSpPr>
          <p:nvPr>
            <p:ph type="ctrTitle" idx="3"/>
          </p:nvPr>
        </p:nvSpPr>
        <p:spPr>
          <a:xfrm>
            <a:off x="3425264" y="1224286"/>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78" name="Google Shape;78;g2b54efc603f_0_609"/>
          <p:cNvSpPr txBox="1">
            <a:spLocks noGrp="1"/>
          </p:cNvSpPr>
          <p:nvPr>
            <p:ph type="subTitle" idx="4"/>
          </p:nvPr>
        </p:nvSpPr>
        <p:spPr>
          <a:xfrm>
            <a:off x="3425259" y="1638859"/>
            <a:ext cx="19767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79" name="Google Shape;79;g2b54efc603f_0_609"/>
          <p:cNvSpPr txBox="1">
            <a:spLocks noGrp="1"/>
          </p:cNvSpPr>
          <p:nvPr>
            <p:ph type="title" idx="5"/>
          </p:nvPr>
        </p:nvSpPr>
        <p:spPr>
          <a:xfrm>
            <a:off x="2023007" y="1488788"/>
            <a:ext cx="16152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80" name="Google Shape;80;g2b54efc603f_0_609"/>
          <p:cNvSpPr txBox="1">
            <a:spLocks noGrp="1"/>
          </p:cNvSpPr>
          <p:nvPr>
            <p:ph type="ctrTitle" idx="6"/>
          </p:nvPr>
        </p:nvSpPr>
        <p:spPr>
          <a:xfrm>
            <a:off x="3427999" y="2061098"/>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81" name="Google Shape;81;g2b54efc603f_0_609"/>
          <p:cNvSpPr txBox="1">
            <a:spLocks noGrp="1"/>
          </p:cNvSpPr>
          <p:nvPr>
            <p:ph type="subTitle" idx="7"/>
          </p:nvPr>
        </p:nvSpPr>
        <p:spPr>
          <a:xfrm>
            <a:off x="3427997" y="2475197"/>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82" name="Google Shape;82;g2b54efc603f_0_609"/>
          <p:cNvSpPr txBox="1">
            <a:spLocks noGrp="1"/>
          </p:cNvSpPr>
          <p:nvPr>
            <p:ph type="title" idx="8"/>
          </p:nvPr>
        </p:nvSpPr>
        <p:spPr>
          <a:xfrm>
            <a:off x="2023007" y="232346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83" name="Google Shape;83;g2b54efc603f_0_609"/>
          <p:cNvSpPr txBox="1">
            <a:spLocks noGrp="1"/>
          </p:cNvSpPr>
          <p:nvPr>
            <p:ph type="ctrTitle" idx="9"/>
          </p:nvPr>
        </p:nvSpPr>
        <p:spPr>
          <a:xfrm rot="5400000">
            <a:off x="6601629" y="1646270"/>
            <a:ext cx="2913300"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84" name="Google Shape;84;g2b54efc603f_0_609"/>
          <p:cNvSpPr txBox="1">
            <a:spLocks noGrp="1"/>
          </p:cNvSpPr>
          <p:nvPr>
            <p:ph type="ctrTitle" idx="13"/>
          </p:nvPr>
        </p:nvSpPr>
        <p:spPr>
          <a:xfrm>
            <a:off x="3427999" y="2897911"/>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85" name="Google Shape;85;g2b54efc603f_0_609"/>
          <p:cNvSpPr txBox="1">
            <a:spLocks noGrp="1"/>
          </p:cNvSpPr>
          <p:nvPr>
            <p:ph type="subTitle" idx="14"/>
          </p:nvPr>
        </p:nvSpPr>
        <p:spPr>
          <a:xfrm>
            <a:off x="3427997" y="3311534"/>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86" name="Google Shape;86;g2b54efc603f_0_609"/>
          <p:cNvSpPr txBox="1">
            <a:spLocks noGrp="1"/>
          </p:cNvSpPr>
          <p:nvPr>
            <p:ph type="title" idx="15"/>
          </p:nvPr>
        </p:nvSpPr>
        <p:spPr>
          <a:xfrm>
            <a:off x="2023007" y="3158138"/>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87" name="Google Shape;87;g2b54efc603f_0_609"/>
          <p:cNvSpPr txBox="1">
            <a:spLocks noGrp="1"/>
          </p:cNvSpPr>
          <p:nvPr>
            <p:ph type="ctrTitle" idx="16"/>
          </p:nvPr>
        </p:nvSpPr>
        <p:spPr>
          <a:xfrm>
            <a:off x="3427999" y="373472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88" name="Google Shape;88;g2b54efc603f_0_609"/>
          <p:cNvSpPr txBox="1">
            <a:spLocks noGrp="1"/>
          </p:cNvSpPr>
          <p:nvPr>
            <p:ph type="subTitle" idx="17"/>
          </p:nvPr>
        </p:nvSpPr>
        <p:spPr>
          <a:xfrm>
            <a:off x="3427997" y="4147872"/>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89" name="Google Shape;89;g2b54efc603f_0_609"/>
          <p:cNvSpPr txBox="1">
            <a:spLocks noGrp="1"/>
          </p:cNvSpPr>
          <p:nvPr>
            <p:ph type="title" idx="18"/>
          </p:nvPr>
        </p:nvSpPr>
        <p:spPr>
          <a:xfrm>
            <a:off x="2023007" y="399281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Custom Layout 1">
  <p:cSld name="6_Custom Layout_1">
    <p:spTree>
      <p:nvGrpSpPr>
        <p:cNvPr id="1" name="Shape 90"/>
        <p:cNvGrpSpPr/>
        <p:nvPr/>
      </p:nvGrpSpPr>
      <p:grpSpPr>
        <a:xfrm>
          <a:off x="0" y="0"/>
          <a:ext cx="0" cy="0"/>
          <a:chOff x="0" y="0"/>
          <a:chExt cx="0" cy="0"/>
        </a:xfrm>
      </p:grpSpPr>
      <p:sp>
        <p:nvSpPr>
          <p:cNvPr id="91" name="Google Shape;91;g2b54efc603f_0_283"/>
          <p:cNvSpPr/>
          <p:nvPr/>
        </p:nvSpPr>
        <p:spPr>
          <a:xfrm rot="10800000" flipH="1">
            <a:off x="96167" y="79514"/>
            <a:ext cx="45615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g2b54efc603f_0_283"/>
          <p:cNvSpPr txBox="1">
            <a:spLocks noGrp="1"/>
          </p:cNvSpPr>
          <p:nvPr>
            <p:ph type="title"/>
          </p:nvPr>
        </p:nvSpPr>
        <p:spPr>
          <a:xfrm>
            <a:off x="96167" y="47294"/>
            <a:ext cx="8520600" cy="318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3" name="Google Shape;93;g2b54efc603f_0_283"/>
          <p:cNvSpPr/>
          <p:nvPr/>
        </p:nvSpPr>
        <p:spPr>
          <a:xfrm rot="5400000">
            <a:off x="2685751" y="-1771350"/>
            <a:ext cx="3772500" cy="9144000"/>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g2b54efc603f_0_283"/>
          <p:cNvSpPr txBox="1">
            <a:spLocks noGrp="1"/>
          </p:cNvSpPr>
          <p:nvPr>
            <p:ph type="body" idx="1"/>
          </p:nvPr>
        </p:nvSpPr>
        <p:spPr>
          <a:xfrm>
            <a:off x="1" y="914400"/>
            <a:ext cx="8923200" cy="3771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2000" b="1">
                <a:solidFill>
                  <a:schemeClr val="lt1"/>
                </a:solidFill>
              </a:defRPr>
            </a:lvl1pPr>
            <a:lvl2pPr marL="914400" lvl="1" indent="-355600" algn="l">
              <a:lnSpc>
                <a:spcPct val="115000"/>
              </a:lnSpc>
              <a:spcBef>
                <a:spcPts val="1600"/>
              </a:spcBef>
              <a:spcAft>
                <a:spcPts val="0"/>
              </a:spcAft>
              <a:buClr>
                <a:schemeClr val="lt1"/>
              </a:buClr>
              <a:buSzPts val="2000"/>
              <a:buChar char="○"/>
              <a:defRPr sz="2000" b="1">
                <a:solidFill>
                  <a:schemeClr val="lt1"/>
                </a:solidFill>
              </a:defRPr>
            </a:lvl2pPr>
            <a:lvl3pPr marL="1371600" lvl="2" indent="-355600" algn="l">
              <a:lnSpc>
                <a:spcPct val="115000"/>
              </a:lnSpc>
              <a:spcBef>
                <a:spcPts val="1600"/>
              </a:spcBef>
              <a:spcAft>
                <a:spcPts val="0"/>
              </a:spcAft>
              <a:buClr>
                <a:schemeClr val="lt1"/>
              </a:buClr>
              <a:buSzPts val="2000"/>
              <a:buChar char="■"/>
              <a:defRPr sz="2000" b="1">
                <a:solidFill>
                  <a:schemeClr val="lt1"/>
                </a:solidFill>
              </a:defRPr>
            </a:lvl3pPr>
            <a:lvl4pPr marL="1828800" lvl="3" indent="-355600" algn="l">
              <a:lnSpc>
                <a:spcPct val="115000"/>
              </a:lnSpc>
              <a:spcBef>
                <a:spcPts val="1600"/>
              </a:spcBef>
              <a:spcAft>
                <a:spcPts val="0"/>
              </a:spcAft>
              <a:buClr>
                <a:schemeClr val="lt1"/>
              </a:buClr>
              <a:buSzPts val="2000"/>
              <a:buChar char="●"/>
              <a:defRPr sz="2000" b="1">
                <a:solidFill>
                  <a:schemeClr val="lt1"/>
                </a:solidFill>
              </a:defRPr>
            </a:lvl4pPr>
            <a:lvl5pPr marL="2286000" lvl="4" indent="-355600" algn="l">
              <a:lnSpc>
                <a:spcPct val="115000"/>
              </a:lnSpc>
              <a:spcBef>
                <a:spcPts val="1600"/>
              </a:spcBef>
              <a:spcAft>
                <a:spcPts val="0"/>
              </a:spcAft>
              <a:buClr>
                <a:schemeClr val="lt1"/>
              </a:buClr>
              <a:buSzPts val="2000"/>
              <a:buChar char="○"/>
              <a:defRPr sz="2000" b="1">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95"/>
        <p:cNvGrpSpPr/>
        <p:nvPr/>
      </p:nvGrpSpPr>
      <p:grpSpPr>
        <a:xfrm>
          <a:off x="0" y="0"/>
          <a:ext cx="0" cy="0"/>
          <a:chOff x="0" y="0"/>
          <a:chExt cx="0" cy="0"/>
        </a:xfrm>
      </p:grpSpPr>
      <p:sp>
        <p:nvSpPr>
          <p:cNvPr id="96" name="Google Shape;96;g2b54efc603f_0_288"/>
          <p:cNvSpPr/>
          <p:nvPr/>
        </p:nvSpPr>
        <p:spPr>
          <a:xfrm rot="5400000">
            <a:off x="2685751" y="-1619248"/>
            <a:ext cx="3772500"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g2b54efc603f_0_288"/>
          <p:cNvSpPr/>
          <p:nvPr/>
        </p:nvSpPr>
        <p:spPr>
          <a:xfrm rot="10800000" flipH="1">
            <a:off x="96167" y="79514"/>
            <a:ext cx="56454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g2b54efc603f_0_288"/>
          <p:cNvSpPr txBox="1">
            <a:spLocks noGrp="1"/>
          </p:cNvSpPr>
          <p:nvPr>
            <p:ph type="title"/>
          </p:nvPr>
        </p:nvSpPr>
        <p:spPr>
          <a:xfrm>
            <a:off x="96167" y="47294"/>
            <a:ext cx="8520600" cy="318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 name="Google Shape;99;g2b54efc603f_0_288"/>
          <p:cNvSpPr>
            <a:spLocks noGrp="1"/>
          </p:cNvSpPr>
          <p:nvPr>
            <p:ph type="pic" idx="2"/>
          </p:nvPr>
        </p:nvSpPr>
        <p:spPr>
          <a:xfrm>
            <a:off x="5900738" y="1052513"/>
            <a:ext cx="3243300" cy="3753000"/>
          </a:xfrm>
          <a:prstGeom prst="rect">
            <a:avLst/>
          </a:prstGeom>
          <a:noFill/>
          <a:ln>
            <a:noFill/>
          </a:ln>
        </p:spPr>
      </p:sp>
      <p:sp>
        <p:nvSpPr>
          <p:cNvPr id="100" name="Google Shape;100;g2b54efc603f_0_288"/>
          <p:cNvSpPr txBox="1">
            <a:spLocks noGrp="1"/>
          </p:cNvSpPr>
          <p:nvPr>
            <p:ph type="body" idx="1"/>
          </p:nvPr>
        </p:nvSpPr>
        <p:spPr>
          <a:xfrm>
            <a:off x="96838" y="1066800"/>
            <a:ext cx="5389500" cy="3738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ext 1 1">
  <p:cSld name="CUSTOM_13_1">
    <p:spTree>
      <p:nvGrpSpPr>
        <p:cNvPr id="1" name="Shape 101"/>
        <p:cNvGrpSpPr/>
        <p:nvPr/>
      </p:nvGrpSpPr>
      <p:grpSpPr>
        <a:xfrm>
          <a:off x="0" y="0"/>
          <a:ext cx="0" cy="0"/>
          <a:chOff x="0" y="0"/>
          <a:chExt cx="0" cy="0"/>
        </a:xfrm>
      </p:grpSpPr>
      <p:sp>
        <p:nvSpPr>
          <p:cNvPr id="102" name="Google Shape;102;g2b54efc603f_0_294"/>
          <p:cNvSpPr>
            <a:spLocks noGrp="1"/>
          </p:cNvSpPr>
          <p:nvPr>
            <p:ph type="pic" idx="2"/>
          </p:nvPr>
        </p:nvSpPr>
        <p:spPr>
          <a:xfrm>
            <a:off x="5710511" y="765175"/>
            <a:ext cx="3378000" cy="3403500"/>
          </a:xfrm>
          <a:prstGeom prst="rect">
            <a:avLst/>
          </a:prstGeom>
          <a:noFill/>
          <a:ln>
            <a:noFill/>
          </a:ln>
        </p:spPr>
      </p:sp>
      <p:sp>
        <p:nvSpPr>
          <p:cNvPr id="103" name="Google Shape;103;g2b54efc603f_0_294"/>
          <p:cNvSpPr/>
          <p:nvPr/>
        </p:nvSpPr>
        <p:spPr>
          <a:xfrm rot="-5400000">
            <a:off x="2210377" y="-1934771"/>
            <a:ext cx="4854600" cy="9012900"/>
          </a:xfrm>
          <a:prstGeom prst="rect">
            <a:avLst/>
          </a:prstGeom>
          <a:solidFill>
            <a:schemeClr val="accent1">
              <a:alpha val="4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 name="Google Shape;104;g2b54efc603f_0_294"/>
          <p:cNvSpPr txBox="1">
            <a:spLocks noGrp="1"/>
          </p:cNvSpPr>
          <p:nvPr>
            <p:ph type="body" idx="1"/>
          </p:nvPr>
        </p:nvSpPr>
        <p:spPr>
          <a:xfrm>
            <a:off x="584791" y="236189"/>
            <a:ext cx="8503200" cy="8304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4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05" name="Google Shape;105;g2b54efc603f_0_294"/>
          <p:cNvSpPr/>
          <p:nvPr/>
        </p:nvSpPr>
        <p:spPr>
          <a:xfrm rot="-5400000">
            <a:off x="4529851" y="-3555368"/>
            <a:ext cx="84300" cy="9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g2b54efc603f_0_294"/>
          <p:cNvSpPr txBox="1">
            <a:spLocks noGrp="1"/>
          </p:cNvSpPr>
          <p:nvPr>
            <p:ph type="body" idx="3"/>
          </p:nvPr>
        </p:nvSpPr>
        <p:spPr>
          <a:xfrm>
            <a:off x="354001" y="1294827"/>
            <a:ext cx="4951500" cy="3120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228600" algn="l">
              <a:lnSpc>
                <a:spcPct val="115000"/>
              </a:lnSpc>
              <a:spcBef>
                <a:spcPts val="1600"/>
              </a:spcBef>
              <a:spcAft>
                <a:spcPts val="0"/>
              </a:spcAft>
              <a:buSzPts val="1200"/>
              <a:buNone/>
              <a:defRPr sz="18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107"/>
        <p:cNvGrpSpPr/>
        <p:nvPr/>
      </p:nvGrpSpPr>
      <p:grpSpPr>
        <a:xfrm>
          <a:off x="0" y="0"/>
          <a:ext cx="0" cy="0"/>
          <a:chOff x="0" y="0"/>
          <a:chExt cx="0" cy="0"/>
        </a:xfrm>
      </p:grpSpPr>
      <p:sp>
        <p:nvSpPr>
          <p:cNvPr id="108" name="Google Shape;108;g2b54efc603f_0_300"/>
          <p:cNvSpPr/>
          <p:nvPr/>
        </p:nvSpPr>
        <p:spPr>
          <a:xfrm>
            <a:off x="0" y="1010149"/>
            <a:ext cx="9144000" cy="4133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g2b54efc603f_0_300"/>
          <p:cNvSpPr txBox="1">
            <a:spLocks noGrp="1"/>
          </p:cNvSpPr>
          <p:nvPr>
            <p:ph type="body" idx="1"/>
          </p:nvPr>
        </p:nvSpPr>
        <p:spPr>
          <a:xfrm>
            <a:off x="311150" y="1137684"/>
            <a:ext cx="8620200" cy="37851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000">
                <a:solidFill>
                  <a:schemeClr val="lt1"/>
                </a:solidFill>
              </a:defRPr>
            </a:lvl1pPr>
            <a:lvl2pPr marL="914400" lvl="1" indent="-228600" algn="l">
              <a:lnSpc>
                <a:spcPct val="115000"/>
              </a:lnSpc>
              <a:spcBef>
                <a:spcPts val="1600"/>
              </a:spcBef>
              <a:spcAft>
                <a:spcPts val="0"/>
              </a:spcAft>
              <a:buSzPts val="1200"/>
              <a:buNone/>
              <a:defRPr sz="2000">
                <a:solidFill>
                  <a:schemeClr val="lt1"/>
                </a:solidFill>
              </a:defRPr>
            </a:lvl2pPr>
            <a:lvl3pPr marL="1371600" lvl="2" indent="-228600" algn="l">
              <a:lnSpc>
                <a:spcPct val="115000"/>
              </a:lnSpc>
              <a:spcBef>
                <a:spcPts val="1600"/>
              </a:spcBef>
              <a:spcAft>
                <a:spcPts val="0"/>
              </a:spcAft>
              <a:buSzPts val="1200"/>
              <a:buNone/>
              <a:defRPr sz="2000">
                <a:solidFill>
                  <a:schemeClr val="lt1"/>
                </a:solidFill>
              </a:defRPr>
            </a:lvl3pPr>
            <a:lvl4pPr marL="1828800" lvl="3" indent="-228600" algn="l">
              <a:lnSpc>
                <a:spcPct val="115000"/>
              </a:lnSpc>
              <a:spcBef>
                <a:spcPts val="1600"/>
              </a:spcBef>
              <a:spcAft>
                <a:spcPts val="0"/>
              </a:spcAft>
              <a:buSzPts val="1200"/>
              <a:buNone/>
              <a:defRPr sz="2000">
                <a:solidFill>
                  <a:schemeClr val="lt1"/>
                </a:solidFill>
              </a:defRPr>
            </a:lvl4pPr>
            <a:lvl5pPr marL="2286000" lvl="4" indent="-228600" algn="l">
              <a:lnSpc>
                <a:spcPct val="115000"/>
              </a:lnSpc>
              <a:spcBef>
                <a:spcPts val="1600"/>
              </a:spcBef>
              <a:spcAft>
                <a:spcPts val="0"/>
              </a:spcAft>
              <a:buSzPts val="1200"/>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0" name="Google Shape;110;g2b54efc603f_0_300"/>
          <p:cNvSpPr/>
          <p:nvPr/>
        </p:nvSpPr>
        <p:spPr>
          <a:xfrm rot="10800000" flipH="1">
            <a:off x="96166" y="79514"/>
            <a:ext cx="89145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g2b54efc603f_0_300"/>
          <p:cNvSpPr txBox="1"/>
          <p:nvPr/>
        </p:nvSpPr>
        <p:spPr>
          <a:xfrm>
            <a:off x="329474" y="204765"/>
            <a:ext cx="5899800" cy="30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800"/>
              <a:buFont typeface="Livvic"/>
              <a:buNone/>
            </a:pPr>
            <a:r>
              <a:rPr lang="en-US" sz="2800" b="1" i="0" u="none" strike="noStrike" cap="none">
                <a:solidFill>
                  <a:schemeClr val="lt1"/>
                </a:solidFill>
                <a:latin typeface="Livvic"/>
                <a:ea typeface="Livvic"/>
                <a:cs typeface="Livvic"/>
                <a:sym typeface="Livvic"/>
              </a:rPr>
              <a:t>Click to edit Master text style</a:t>
            </a:r>
            <a:endParaRPr sz="2800" b="1" i="0" u="none" strike="noStrike" cap="none">
              <a:solidFill>
                <a:schemeClr val="lt1"/>
              </a:solidFill>
              <a:latin typeface="Livvic"/>
              <a:ea typeface="Livvic"/>
              <a:cs typeface="Livvic"/>
              <a:sym typeface="Livvic"/>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12"/>
        <p:cNvGrpSpPr/>
        <p:nvPr/>
      </p:nvGrpSpPr>
      <p:grpSpPr>
        <a:xfrm>
          <a:off x="0" y="0"/>
          <a:ext cx="0" cy="0"/>
          <a:chOff x="0" y="0"/>
          <a:chExt cx="0" cy="0"/>
        </a:xfrm>
      </p:grpSpPr>
      <p:sp>
        <p:nvSpPr>
          <p:cNvPr id="113" name="Google Shape;113;p40"/>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4" name="Google Shape;114;p40"/>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40"/>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40"/>
          <p:cNvSpPr txBox="1"/>
          <p:nvPr/>
        </p:nvSpPr>
        <p:spPr>
          <a:xfrm>
            <a:off x="714350" y="1168474"/>
            <a:ext cx="3446373" cy="28065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2"/>
              </a:solidFill>
              <a:latin typeface="Catamaran Light"/>
              <a:ea typeface="Catamaran Light"/>
              <a:cs typeface="Catamaran Light"/>
              <a:sym typeface="Catamaran Light"/>
            </a:endParaRPr>
          </a:p>
        </p:txBody>
      </p:sp>
      <p:sp>
        <p:nvSpPr>
          <p:cNvPr id="117" name="Google Shape;117;p40"/>
          <p:cNvSpPr txBox="1">
            <a:spLocks noGrp="1"/>
          </p:cNvSpPr>
          <p:nvPr>
            <p:ph type="body" idx="1"/>
          </p:nvPr>
        </p:nvSpPr>
        <p:spPr>
          <a:xfrm>
            <a:off x="714375" y="1371600"/>
            <a:ext cx="3219450" cy="2433638"/>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8" name="Google Shape;118;p40"/>
          <p:cNvSpPr txBox="1">
            <a:spLocks noGrp="1"/>
          </p:cNvSpPr>
          <p:nvPr>
            <p:ph type="body" idx="2"/>
          </p:nvPr>
        </p:nvSpPr>
        <p:spPr>
          <a:xfrm>
            <a:off x="5646738" y="1422400"/>
            <a:ext cx="2782887" cy="226695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17"/>
        <p:cNvGrpSpPr/>
        <p:nvPr/>
      </p:nvGrpSpPr>
      <p:grpSpPr>
        <a:xfrm>
          <a:off x="0" y="0"/>
          <a:ext cx="0" cy="0"/>
          <a:chOff x="0" y="0"/>
          <a:chExt cx="0" cy="0"/>
        </a:xfrm>
      </p:grpSpPr>
      <p:pic>
        <p:nvPicPr>
          <p:cNvPr id="18" name="Google Shape;18;p5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50"/>
          <p:cNvSpPr/>
          <p:nvPr/>
        </p:nvSpPr>
        <p:spPr>
          <a:xfrm rot="-5400000">
            <a:off x="2000250" y="-2000252"/>
            <a:ext cx="5143499" cy="9144001"/>
          </a:xfrm>
          <a:prstGeom prst="rect">
            <a:avLst/>
          </a:prstGeom>
          <a:solidFill>
            <a:schemeClr val="accent1">
              <a:alpha val="4745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 name="Google Shape;20;p50"/>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50"/>
          <p:cNvSpPr txBox="1">
            <a:spLocks noGrp="1"/>
          </p:cNvSpPr>
          <p:nvPr>
            <p:ph type="body" idx="1"/>
          </p:nvPr>
        </p:nvSpPr>
        <p:spPr>
          <a:xfrm>
            <a:off x="454025" y="0"/>
            <a:ext cx="4151313" cy="1117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2" name="Google Shape;22;p50"/>
          <p:cNvSpPr txBox="1">
            <a:spLocks noGrp="1"/>
          </p:cNvSpPr>
          <p:nvPr>
            <p:ph type="body" idx="2"/>
          </p:nvPr>
        </p:nvSpPr>
        <p:spPr>
          <a:xfrm>
            <a:off x="453848" y="1117600"/>
            <a:ext cx="3976688" cy="3687763"/>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Font typeface="Arial"/>
              <a:buChar char="•"/>
              <a:defRPr sz="2000">
                <a:solidFill>
                  <a:schemeClr val="lt1"/>
                </a:solidFill>
              </a:defRPr>
            </a:lvl1pPr>
            <a:lvl2pPr marL="914400" lvl="1" indent="-355600" algn="l">
              <a:lnSpc>
                <a:spcPct val="115000"/>
              </a:lnSpc>
              <a:spcBef>
                <a:spcPts val="1600"/>
              </a:spcBef>
              <a:spcAft>
                <a:spcPts val="0"/>
              </a:spcAft>
              <a:buClr>
                <a:schemeClr val="lt1"/>
              </a:buClr>
              <a:buSzPts val="2000"/>
              <a:buFont typeface="Courier New"/>
              <a:buChar char="o"/>
              <a:defRPr sz="2000">
                <a:solidFill>
                  <a:schemeClr val="lt1"/>
                </a:solidFill>
              </a:defRPr>
            </a:lvl2pPr>
            <a:lvl3pPr marL="1371600" lvl="2" indent="-228600" algn="l">
              <a:lnSpc>
                <a:spcPct val="115000"/>
              </a:lnSpc>
              <a:spcBef>
                <a:spcPts val="1600"/>
              </a:spcBef>
              <a:spcAft>
                <a:spcPts val="0"/>
              </a:spcAft>
              <a:buSzPts val="1200"/>
              <a:buFont typeface="Catamaran Light"/>
              <a:buNone/>
              <a:defRPr sz="2000">
                <a:solidFill>
                  <a:schemeClr val="lt1"/>
                </a:solidFill>
              </a:defRPr>
            </a:lvl3pPr>
            <a:lvl4pPr marL="1828800" lvl="3" indent="-228600" algn="l">
              <a:lnSpc>
                <a:spcPct val="115000"/>
              </a:lnSpc>
              <a:spcBef>
                <a:spcPts val="1600"/>
              </a:spcBef>
              <a:spcAft>
                <a:spcPts val="0"/>
              </a:spcAft>
              <a:buSzPts val="1200"/>
              <a:buFont typeface="Catamaran Light"/>
              <a:buNone/>
              <a:defRPr sz="2000">
                <a:solidFill>
                  <a:schemeClr val="lt1"/>
                </a:solidFill>
              </a:defRPr>
            </a:lvl4pPr>
            <a:lvl5pPr marL="2286000" lvl="4" indent="-228600" algn="l">
              <a:lnSpc>
                <a:spcPct val="115000"/>
              </a:lnSpc>
              <a:spcBef>
                <a:spcPts val="1600"/>
              </a:spcBef>
              <a:spcAft>
                <a:spcPts val="0"/>
              </a:spcAft>
              <a:buSzPts val="1200"/>
              <a:buFont typeface="Catamaran Light"/>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19"/>
        <p:cNvGrpSpPr/>
        <p:nvPr/>
      </p:nvGrpSpPr>
      <p:grpSpPr>
        <a:xfrm>
          <a:off x="0" y="0"/>
          <a:ext cx="0" cy="0"/>
          <a:chOff x="0" y="0"/>
          <a:chExt cx="0" cy="0"/>
        </a:xfrm>
      </p:grpSpPr>
      <p:pic>
        <p:nvPicPr>
          <p:cNvPr id="120" name="Google Shape;120;p42" descr="A picture containing tree, outdoor, ground, grass&#10;&#10;Description automatically generated"/>
          <p:cNvPicPr preferRelativeResize="0"/>
          <p:nvPr/>
        </p:nvPicPr>
        <p:blipFill rotWithShape="1">
          <a:blip r:embed="rId2">
            <a:alphaModFix/>
          </a:blip>
          <a:srcRect/>
          <a:stretch/>
        </p:blipFill>
        <p:spPr>
          <a:xfrm flipH="1">
            <a:off x="1096641" y="2415"/>
            <a:ext cx="6858000" cy="5143500"/>
          </a:xfrm>
          <a:prstGeom prst="rect">
            <a:avLst/>
          </a:prstGeom>
          <a:noFill/>
          <a:ln>
            <a:noFill/>
          </a:ln>
        </p:spPr>
      </p:pic>
      <p:sp>
        <p:nvSpPr>
          <p:cNvPr id="121" name="Google Shape;121;p42"/>
          <p:cNvSpPr/>
          <p:nvPr/>
        </p:nvSpPr>
        <p:spPr>
          <a:xfrm rot="5400000">
            <a:off x="3356002" y="-1997834"/>
            <a:ext cx="2316081" cy="9144001"/>
          </a:xfrm>
          <a:prstGeom prst="rect">
            <a:avLst/>
          </a:prstGeom>
          <a:solidFill>
            <a:srgbClr val="908269">
              <a:alpha val="8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2"/>
          <p:cNvSpPr txBox="1">
            <a:spLocks noGrp="1"/>
          </p:cNvSpPr>
          <p:nvPr>
            <p:ph type="ctrTitle"/>
          </p:nvPr>
        </p:nvSpPr>
        <p:spPr>
          <a:xfrm>
            <a:off x="443631" y="2239581"/>
            <a:ext cx="8140822" cy="66120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23"/>
        <p:cNvGrpSpPr/>
        <p:nvPr/>
      </p:nvGrpSpPr>
      <p:grpSpPr>
        <a:xfrm>
          <a:off x="0" y="0"/>
          <a:ext cx="0" cy="0"/>
          <a:chOff x="0" y="0"/>
          <a:chExt cx="0" cy="0"/>
        </a:xfrm>
      </p:grpSpPr>
      <p:sp>
        <p:nvSpPr>
          <p:cNvPr id="124" name="Google Shape;124;p41"/>
          <p:cNvSpPr txBox="1">
            <a:spLocks noGrp="1"/>
          </p:cNvSpPr>
          <p:nvPr>
            <p:ph type="ctrTitle"/>
          </p:nvPr>
        </p:nvSpPr>
        <p:spPr>
          <a:xfrm>
            <a:off x="854306" y="320246"/>
            <a:ext cx="551634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5" name="Google Shape;125;p41"/>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41"/>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41"/>
          <p:cNvSpPr txBox="1">
            <a:spLocks noGrp="1"/>
          </p:cNvSpPr>
          <p:nvPr>
            <p:ph type="body" idx="1"/>
          </p:nvPr>
        </p:nvSpPr>
        <p:spPr>
          <a:xfrm>
            <a:off x="2486025" y="1525588"/>
            <a:ext cx="4243388" cy="20351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28"/>
        <p:cNvGrpSpPr/>
        <p:nvPr/>
      </p:nvGrpSpPr>
      <p:grpSpPr>
        <a:xfrm>
          <a:off x="0" y="0"/>
          <a:ext cx="0" cy="0"/>
          <a:chOff x="0" y="0"/>
          <a:chExt cx="0" cy="0"/>
        </a:xfrm>
      </p:grpSpPr>
      <p:sp>
        <p:nvSpPr>
          <p:cNvPr id="129" name="Google Shape;129;p43"/>
          <p:cNvSpPr/>
          <p:nvPr/>
        </p:nvSpPr>
        <p:spPr>
          <a:xfrm rot="-5400000">
            <a:off x="2210384" y="-1940323"/>
            <a:ext cx="4854458" cy="9012773"/>
          </a:xfrm>
          <a:prstGeom prst="rect">
            <a:avLst/>
          </a:prstGeom>
          <a:solidFill>
            <a:schemeClr val="accent1">
              <a:alpha val="4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0" name="Google Shape;130;p43"/>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1" name="Google Shape;131;p43"/>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43"/>
          <p:cNvSpPr txBox="1">
            <a:spLocks noGrp="1"/>
          </p:cNvSpPr>
          <p:nvPr>
            <p:ph type="body" idx="1"/>
          </p:nvPr>
        </p:nvSpPr>
        <p:spPr>
          <a:xfrm>
            <a:off x="617538" y="1236663"/>
            <a:ext cx="4997450" cy="28590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600">
                <a:latin typeface="Catamaran"/>
                <a:ea typeface="Catamaran"/>
                <a:cs typeface="Catamaran"/>
                <a:sym typeface="Catamaran"/>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3" name="Google Shape;133;p43"/>
          <p:cNvSpPr>
            <a:spLocks noGrp="1"/>
          </p:cNvSpPr>
          <p:nvPr>
            <p:ph type="pic" idx="2"/>
          </p:nvPr>
        </p:nvSpPr>
        <p:spPr>
          <a:xfrm>
            <a:off x="6535738" y="274638"/>
            <a:ext cx="2305050" cy="1431925"/>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4"/>
        <p:cNvGrpSpPr/>
        <p:nvPr/>
      </p:nvGrpSpPr>
      <p:grpSpPr>
        <a:xfrm>
          <a:off x="0" y="0"/>
          <a:ext cx="0" cy="0"/>
          <a:chOff x="0" y="0"/>
          <a:chExt cx="0" cy="0"/>
        </a:xfrm>
      </p:grpSpPr>
      <p:sp>
        <p:nvSpPr>
          <p:cNvPr id="135" name="Google Shape;135;p44"/>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44"/>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7" name="Google Shape;137;p44"/>
          <p:cNvSpPr txBox="1">
            <a:spLocks noGrp="1"/>
          </p:cNvSpPr>
          <p:nvPr>
            <p:ph type="body" idx="1"/>
          </p:nvPr>
        </p:nvSpPr>
        <p:spPr>
          <a:xfrm>
            <a:off x="1210167" y="1397000"/>
            <a:ext cx="2465388" cy="1700213"/>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8" name="Google Shape;138;p44"/>
          <p:cNvSpPr txBox="1">
            <a:spLocks noGrp="1"/>
          </p:cNvSpPr>
          <p:nvPr>
            <p:ph type="body" idx="2"/>
          </p:nvPr>
        </p:nvSpPr>
        <p:spPr>
          <a:xfrm>
            <a:off x="5364052" y="1342231"/>
            <a:ext cx="2305452" cy="180975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139"/>
        <p:cNvGrpSpPr/>
        <p:nvPr/>
      </p:nvGrpSpPr>
      <p:grpSpPr>
        <a:xfrm>
          <a:off x="0" y="0"/>
          <a:ext cx="0" cy="0"/>
          <a:chOff x="0" y="0"/>
          <a:chExt cx="0" cy="0"/>
        </a:xfrm>
      </p:grpSpPr>
      <p:pic>
        <p:nvPicPr>
          <p:cNvPr id="140" name="Google Shape;140;g2c40e968a75_0_127" descr="A picture containing tree, outdoor, ground, grass&#10;&#10;Description automatically generated"/>
          <p:cNvPicPr preferRelativeResize="0"/>
          <p:nvPr/>
        </p:nvPicPr>
        <p:blipFill rotWithShape="1">
          <a:blip r:embed="rId2">
            <a:alphaModFix/>
          </a:blip>
          <a:srcRect/>
          <a:stretch/>
        </p:blipFill>
        <p:spPr>
          <a:xfrm flipH="1">
            <a:off x="1154597" y="0"/>
            <a:ext cx="6857999" cy="5143500"/>
          </a:xfrm>
          <a:prstGeom prst="rect">
            <a:avLst/>
          </a:prstGeom>
          <a:noFill/>
          <a:ln>
            <a:noFill/>
          </a:ln>
        </p:spPr>
      </p:pic>
      <p:sp>
        <p:nvSpPr>
          <p:cNvPr id="141" name="Google Shape;141;g2c40e968a75_0_127"/>
          <p:cNvSpPr/>
          <p:nvPr/>
        </p:nvSpPr>
        <p:spPr>
          <a:xfrm rot="5400000">
            <a:off x="3413998" y="-2000289"/>
            <a:ext cx="2316000" cy="9144000"/>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g2c40e968a75_0_127"/>
          <p:cNvSpPr txBox="1">
            <a:spLocks noGrp="1"/>
          </p:cNvSpPr>
          <p:nvPr>
            <p:ph type="ctrTitle"/>
          </p:nvPr>
        </p:nvSpPr>
        <p:spPr>
          <a:xfrm>
            <a:off x="501586" y="2237166"/>
            <a:ext cx="8140800" cy="661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1">
  <p:cSld name="Title and Content_1">
    <p:spTree>
      <p:nvGrpSpPr>
        <p:cNvPr id="1" name="Shape 143"/>
        <p:cNvGrpSpPr/>
        <p:nvPr/>
      </p:nvGrpSpPr>
      <p:grpSpPr>
        <a:xfrm>
          <a:off x="0" y="0"/>
          <a:ext cx="0" cy="0"/>
          <a:chOff x="0" y="0"/>
          <a:chExt cx="0" cy="0"/>
        </a:xfrm>
      </p:grpSpPr>
      <p:sp>
        <p:nvSpPr>
          <p:cNvPr id="144" name="Google Shape;144;g2c40e968a75_0_131"/>
          <p:cNvSpPr/>
          <p:nvPr/>
        </p:nvSpPr>
        <p:spPr>
          <a:xfrm rot="-5400000" flipH="1">
            <a:off x="4102381" y="-3942005"/>
            <a:ext cx="863400" cy="8926500"/>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g2c40e968a75_0_131"/>
          <p:cNvSpPr txBox="1">
            <a:spLocks noGrp="1"/>
          </p:cNvSpPr>
          <p:nvPr>
            <p:ph type="ctrTitle"/>
          </p:nvPr>
        </p:nvSpPr>
        <p:spPr>
          <a:xfrm>
            <a:off x="146552" y="222908"/>
            <a:ext cx="6889500" cy="596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6" name="Google Shape;146;g2c40e968a75_0_131"/>
          <p:cNvSpPr txBox="1">
            <a:spLocks noGrp="1"/>
          </p:cNvSpPr>
          <p:nvPr>
            <p:ph type="body" idx="1"/>
          </p:nvPr>
        </p:nvSpPr>
        <p:spPr>
          <a:xfrm>
            <a:off x="1262063" y="1751013"/>
            <a:ext cx="6407100" cy="20637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47"/>
        <p:cNvGrpSpPr/>
        <p:nvPr/>
      </p:nvGrpSpPr>
      <p:grpSpPr>
        <a:xfrm>
          <a:off x="0" y="0"/>
          <a:ext cx="0" cy="0"/>
          <a:chOff x="0" y="0"/>
          <a:chExt cx="0" cy="0"/>
        </a:xfrm>
      </p:grpSpPr>
      <p:sp>
        <p:nvSpPr>
          <p:cNvPr id="148" name="Google Shape;148;p45"/>
          <p:cNvSpPr txBox="1">
            <a:spLocks noGrp="1"/>
          </p:cNvSpPr>
          <p:nvPr>
            <p:ph type="ctrTitle"/>
          </p:nvPr>
        </p:nvSpPr>
        <p:spPr>
          <a:xfrm>
            <a:off x="854306" y="320246"/>
            <a:ext cx="551634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9" name="Google Shape;149;p4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45"/>
          <p:cNvSpPr txBox="1">
            <a:spLocks noGrp="1"/>
          </p:cNvSpPr>
          <p:nvPr>
            <p:ph type="body" idx="1"/>
          </p:nvPr>
        </p:nvSpPr>
        <p:spPr>
          <a:xfrm>
            <a:off x="2486025" y="1525588"/>
            <a:ext cx="4243388" cy="20351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Option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FBA8AA8-D02C-4DF6-84AE-C3F3D231160E}"/>
              </a:ext>
            </a:extLst>
          </p:cNvPr>
          <p:cNvSpPr>
            <a:spLocks noGrp="1"/>
          </p:cNvSpPr>
          <p:nvPr>
            <p:ph type="pic" sz="quarter" idx="13"/>
          </p:nvPr>
        </p:nvSpPr>
        <p:spPr>
          <a:xfrm>
            <a:off x="0" y="-1019"/>
            <a:ext cx="9144000" cy="5144520"/>
          </a:xfrm>
        </p:spPr>
        <p:txBody>
          <a:bodyPr/>
          <a:lstStyle>
            <a:lvl1pPr marL="0" indent="0">
              <a:buFont typeface="Arial" panose="020B0604020202020204" pitchFamily="34" charset="0"/>
              <a:buNone/>
              <a:defRPr/>
            </a:lvl1pPr>
          </a:lstStyle>
          <a:p>
            <a:r>
              <a:rPr lang="en-US" noProof="0"/>
              <a:t>Click icon to add picture</a:t>
            </a:r>
            <a:endParaRPr lang="en-US" noProof="0" dirty="0"/>
          </a:p>
        </p:txBody>
      </p:sp>
      <p:sp>
        <p:nvSpPr>
          <p:cNvPr id="16" name="Title 15">
            <a:extLst>
              <a:ext uri="{FF2B5EF4-FFF2-40B4-BE49-F238E27FC236}">
                <a16:creationId xmlns:a16="http://schemas.microsoft.com/office/drawing/2014/main" id="{B762980B-BBA2-432D-A8FB-E9EA897E4E4B}"/>
              </a:ext>
            </a:extLst>
          </p:cNvPr>
          <p:cNvSpPr>
            <a:spLocks noGrp="1"/>
          </p:cNvSpPr>
          <p:nvPr>
            <p:ph type="title" hasCustomPrompt="1"/>
          </p:nvPr>
        </p:nvSpPr>
        <p:spPr>
          <a:xfrm>
            <a:off x="1287538" y="273844"/>
            <a:ext cx="2570087" cy="1324604"/>
          </a:xfrm>
        </p:spPr>
        <p:txBody>
          <a:bodyPr>
            <a:noAutofit/>
          </a:bodyPr>
          <a:lstStyle>
            <a:lvl1pPr algn="ctr">
              <a:defRPr sz="4000" b="1">
                <a:latin typeface="Lucida Sans Unicode" panose="020B0602030504020204" pitchFamily="34" charset="0"/>
                <a:cs typeface="Lucida Sans Unicode" panose="020B0602030504020204" pitchFamily="34" charset="0"/>
              </a:defRPr>
            </a:lvl1pPr>
          </a:lstStyle>
          <a:p>
            <a:r>
              <a:rPr lang="en-US" noProof="0"/>
              <a:t>TITLE</a:t>
            </a:r>
          </a:p>
        </p:txBody>
      </p:sp>
      <p:sp>
        <p:nvSpPr>
          <p:cNvPr id="18" name="Text Placeholder 17">
            <a:extLst>
              <a:ext uri="{FF2B5EF4-FFF2-40B4-BE49-F238E27FC236}">
                <a16:creationId xmlns:a16="http://schemas.microsoft.com/office/drawing/2014/main" id="{D9ACFEFD-FEB8-42BA-8003-972D176720D4}"/>
              </a:ext>
            </a:extLst>
          </p:cNvPr>
          <p:cNvSpPr>
            <a:spLocks noGrp="1"/>
          </p:cNvSpPr>
          <p:nvPr>
            <p:ph type="body" sz="quarter" idx="15" hasCustomPrompt="1"/>
          </p:nvPr>
        </p:nvSpPr>
        <p:spPr>
          <a:xfrm>
            <a:off x="1196283" y="1606550"/>
            <a:ext cx="2770700" cy="392113"/>
          </a:xfrm>
        </p:spPr>
        <p:txBody>
          <a:bodyPr anchor="ctr">
            <a:noAutofit/>
          </a:bodyPr>
          <a:lstStyle>
            <a:lvl1pPr marL="0" indent="0" algn="ctr">
              <a:buNone/>
              <a:defRPr sz="2000" b="1">
                <a:latin typeface="+mj-lt"/>
              </a:defRPr>
            </a:lvl1pPr>
            <a:lvl2pPr marL="342900" indent="0" algn="ctr">
              <a:buNone/>
              <a:defRPr sz="2000" b="1">
                <a:latin typeface="+mj-lt"/>
              </a:defRPr>
            </a:lvl2pPr>
            <a:lvl3pPr marL="685800" indent="0" algn="ctr">
              <a:buNone/>
              <a:defRPr sz="2000" b="1">
                <a:latin typeface="+mj-lt"/>
              </a:defRPr>
            </a:lvl3pPr>
            <a:lvl4pPr marL="1028700" indent="0" algn="ctr">
              <a:buNone/>
              <a:defRPr sz="2000" b="1">
                <a:latin typeface="+mj-lt"/>
              </a:defRPr>
            </a:lvl4pPr>
            <a:lvl5pPr marL="1371600" indent="0" algn="ctr">
              <a:buNone/>
              <a:defRPr sz="2000" b="1">
                <a:latin typeface="+mj-lt"/>
              </a:defRPr>
            </a:lvl5pPr>
          </a:lstStyle>
          <a:p>
            <a:pPr lvl="0"/>
            <a:r>
              <a:rPr lang="en-US" noProof="0"/>
              <a:t>SUBTITLE</a:t>
            </a:r>
          </a:p>
        </p:txBody>
      </p:sp>
      <p:sp>
        <p:nvSpPr>
          <p:cNvPr id="20" name="Text Placeholder 19">
            <a:extLst>
              <a:ext uri="{FF2B5EF4-FFF2-40B4-BE49-F238E27FC236}">
                <a16:creationId xmlns:a16="http://schemas.microsoft.com/office/drawing/2014/main" id="{644D151A-AA14-491F-8E53-B39140D29DF3}"/>
              </a:ext>
            </a:extLst>
          </p:cNvPr>
          <p:cNvSpPr>
            <a:spLocks noGrp="1"/>
          </p:cNvSpPr>
          <p:nvPr>
            <p:ph type="body" sz="quarter" idx="16" hasCustomPrompt="1"/>
          </p:nvPr>
        </p:nvSpPr>
        <p:spPr>
          <a:xfrm>
            <a:off x="1619250" y="3898900"/>
            <a:ext cx="1885950" cy="400110"/>
          </a:xfrm>
        </p:spPr>
        <p:txBody>
          <a:bodyPr anchor="ctr">
            <a:noAutofit/>
          </a:bodyPr>
          <a:lstStyle>
            <a:lvl1pPr marL="0" indent="0" algn="ctr">
              <a:buNone/>
              <a:defRPr sz="2800">
                <a:latin typeface="Candara" panose="020E0502030303020204" pitchFamily="34" charset="0"/>
              </a:defRPr>
            </a:lvl1pPr>
            <a:lvl2pPr marL="342900" indent="0" algn="ctr">
              <a:buNone/>
              <a:defRPr sz="2800">
                <a:latin typeface="Candara" panose="020E0502030303020204" pitchFamily="34" charset="0"/>
              </a:defRPr>
            </a:lvl2pPr>
            <a:lvl3pPr marL="685800" indent="0" algn="ctr">
              <a:buNone/>
              <a:defRPr sz="2800">
                <a:latin typeface="Candara" panose="020E0502030303020204" pitchFamily="34" charset="0"/>
              </a:defRPr>
            </a:lvl3pPr>
            <a:lvl4pPr marL="1028700" indent="0" algn="ctr">
              <a:buNone/>
              <a:defRPr sz="2800">
                <a:latin typeface="Candara" panose="020E0502030303020204" pitchFamily="34" charset="0"/>
              </a:defRPr>
            </a:lvl4pPr>
            <a:lvl5pPr marL="1371600" indent="0" algn="ctr">
              <a:buNone/>
              <a:defRPr sz="2800">
                <a:latin typeface="Candara" panose="020E0502030303020204" pitchFamily="34" charset="0"/>
              </a:defRPr>
            </a:lvl5pPr>
          </a:lstStyle>
          <a:p>
            <a:pPr lvl="0"/>
            <a:r>
              <a:rPr lang="en-US" noProof="0"/>
              <a:t>Subtitle</a:t>
            </a:r>
          </a:p>
        </p:txBody>
      </p:sp>
      <p:sp>
        <p:nvSpPr>
          <p:cNvPr id="22" name="Text Placeholder 21">
            <a:extLst>
              <a:ext uri="{FF2B5EF4-FFF2-40B4-BE49-F238E27FC236}">
                <a16:creationId xmlns:a16="http://schemas.microsoft.com/office/drawing/2014/main" id="{9FF308C2-A8FB-4E2E-9715-E7569CAA066E}"/>
              </a:ext>
            </a:extLst>
          </p:cNvPr>
          <p:cNvSpPr>
            <a:spLocks noGrp="1"/>
          </p:cNvSpPr>
          <p:nvPr>
            <p:ph type="body" sz="quarter" idx="17" hasCustomPrompt="1"/>
          </p:nvPr>
        </p:nvSpPr>
        <p:spPr>
          <a:xfrm>
            <a:off x="1619250" y="4298950"/>
            <a:ext cx="1885950" cy="485775"/>
          </a:xfrm>
        </p:spPr>
        <p:txBody>
          <a:bodyPr anchor="ctr">
            <a:noAutofit/>
          </a:bodyPr>
          <a:lstStyle>
            <a:lvl1pPr marL="0" indent="0" algn="ctr">
              <a:buNone/>
              <a:defRPr sz="3200" b="0">
                <a:latin typeface="Candara" panose="020E0502030303020204" pitchFamily="34" charset="0"/>
              </a:defRPr>
            </a:lvl1pPr>
            <a:lvl2pPr algn="ctr">
              <a:defRPr/>
            </a:lvl2pPr>
            <a:lvl3pPr algn="ctr">
              <a:defRPr/>
            </a:lvl3pPr>
            <a:lvl4pPr algn="ctr">
              <a:defRPr/>
            </a:lvl4pPr>
            <a:lvl5pPr algn="ctr">
              <a:defRPr/>
            </a:lvl5pPr>
          </a:lstStyle>
          <a:p>
            <a:pPr lvl="0"/>
            <a:r>
              <a:rPr lang="en-US" noProof="0"/>
              <a:t>Subtitle</a:t>
            </a:r>
          </a:p>
        </p:txBody>
      </p:sp>
      <p:sp>
        <p:nvSpPr>
          <p:cNvPr id="2" name="Date Placeholder 1"/>
          <p:cNvSpPr>
            <a:spLocks noGrp="1"/>
          </p:cNvSpPr>
          <p:nvPr>
            <p:ph type="dt" sz="half" idx="10"/>
          </p:nvPr>
        </p:nvSpPr>
        <p:spPr/>
        <p:txBody>
          <a:bodyPr/>
          <a:lstStyle/>
          <a:p>
            <a:fld id="{40771E8B-6CA5-40B2-8038-0E112F3DAC1C}" type="datetimeFigureOut">
              <a:rPr lang="en-US" noProof="0" smtClean="0"/>
              <a:t>4/13/26</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4" name="Slide Number Placeholder 3"/>
          <p:cNvSpPr>
            <a:spLocks noGrp="1"/>
          </p:cNvSpPr>
          <p:nvPr>
            <p:ph type="sldNum" sz="quarter" idx="12"/>
          </p:nvPr>
        </p:nvSpPr>
        <p:spPr/>
        <p:txBody>
          <a:bodyPr/>
          <a:lstStyle/>
          <a:p>
            <a:fld id="{0F1556C4-DFC3-4611-A7CC-780699185E26}" type="slidenum">
              <a:rPr lang="en-US" noProof="0" smtClean="0"/>
              <a:t>‹#›</a:t>
            </a:fld>
            <a:endParaRPr lang="en-US" noProof="0" dirty="0"/>
          </a:p>
        </p:txBody>
      </p:sp>
    </p:spTree>
    <p:extLst>
      <p:ext uri="{BB962C8B-B14F-4D97-AF65-F5344CB8AC3E}">
        <p14:creationId xmlns:p14="http://schemas.microsoft.com/office/powerpoint/2010/main" val="498284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spTree>
      <p:nvGrpSpPr>
        <p:cNvPr id="1" name="Shape 184"/>
        <p:cNvGrpSpPr/>
        <p:nvPr/>
      </p:nvGrpSpPr>
      <p:grpSpPr>
        <a:xfrm>
          <a:off x="0" y="0"/>
          <a:ext cx="0" cy="0"/>
          <a:chOff x="0" y="0"/>
          <a:chExt cx="0" cy="0"/>
        </a:xfrm>
      </p:grpSpPr>
      <p:sp>
        <p:nvSpPr>
          <p:cNvPr id="185" name="Google Shape;185;p119"/>
          <p:cNvSpPr txBox="1">
            <a:spLocks noGrp="1"/>
          </p:cNvSpPr>
          <p:nvPr>
            <p:ph type="body" idx="1"/>
          </p:nvPr>
        </p:nvSpPr>
        <p:spPr>
          <a:xfrm>
            <a:off x="628650" y="1368624"/>
            <a:ext cx="7886700" cy="297477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86" name="Google Shape;186;p119"/>
          <p:cNvSpPr txBox="1">
            <a:spLocks noGrp="1"/>
          </p:cNvSpPr>
          <p:nvPr>
            <p:ph type="title"/>
          </p:nvPr>
        </p:nvSpPr>
        <p:spPr>
          <a:xfrm>
            <a:off x="628650" y="273843"/>
            <a:ext cx="7886700" cy="994172"/>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00AEE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564944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3"/>
        <p:cNvGrpSpPr/>
        <p:nvPr/>
      </p:nvGrpSpPr>
      <p:grpSpPr>
        <a:xfrm>
          <a:off x="0" y="0"/>
          <a:ext cx="0" cy="0"/>
          <a:chOff x="0" y="0"/>
          <a:chExt cx="0" cy="0"/>
        </a:xfrm>
      </p:grpSpPr>
      <p:sp>
        <p:nvSpPr>
          <p:cNvPr id="24" name="Google Shape;24;g2b54efc603f_0_626"/>
          <p:cNvSpPr/>
          <p:nvPr/>
        </p:nvSpPr>
        <p:spPr>
          <a:xfrm>
            <a:off x="96166" y="79426"/>
            <a:ext cx="8914500" cy="573600"/>
          </a:xfrm>
          <a:prstGeom prst="rect">
            <a:avLst/>
          </a:prstGeom>
          <a:solidFill>
            <a:srgbClr val="9082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g2b54efc603f_0_626"/>
          <p:cNvSpPr txBox="1">
            <a:spLocks noGrp="1"/>
          </p:cNvSpPr>
          <p:nvPr>
            <p:ph type="body" idx="1"/>
          </p:nvPr>
        </p:nvSpPr>
        <p:spPr>
          <a:xfrm>
            <a:off x="308345" y="5113"/>
            <a:ext cx="7304100" cy="7224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6" name="Google Shape;26;g2b54efc603f_0_626"/>
          <p:cNvSpPr>
            <a:spLocks noGrp="1"/>
          </p:cNvSpPr>
          <p:nvPr>
            <p:ph type="pic" idx="2"/>
          </p:nvPr>
        </p:nvSpPr>
        <p:spPr>
          <a:xfrm>
            <a:off x="914400" y="1147763"/>
            <a:ext cx="7304100" cy="35703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27"/>
        <p:cNvGrpSpPr/>
        <p:nvPr/>
      </p:nvGrpSpPr>
      <p:grpSpPr>
        <a:xfrm>
          <a:off x="0" y="0"/>
          <a:ext cx="0" cy="0"/>
          <a:chOff x="0" y="0"/>
          <a:chExt cx="0" cy="0"/>
        </a:xfrm>
      </p:grpSpPr>
      <p:sp>
        <p:nvSpPr>
          <p:cNvPr id="28" name="Google Shape;28;p37"/>
          <p:cNvSpPr txBox="1">
            <a:spLocks noGrp="1"/>
          </p:cNvSpPr>
          <p:nvPr>
            <p:ph type="title"/>
          </p:nvPr>
        </p:nvSpPr>
        <p:spPr>
          <a:xfrm>
            <a:off x="5220586" y="243007"/>
            <a:ext cx="361171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37"/>
          <p:cNvSpPr/>
          <p:nvPr/>
        </p:nvSpPr>
        <p:spPr>
          <a:xfrm rot="-5400000" flipH="1">
            <a:off x="-1913176" y="1891241"/>
            <a:ext cx="5140800" cy="1363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30" name="Google Shape;30;p37"/>
          <p:cNvSpPr txBox="1">
            <a:spLocks noGrp="1"/>
          </p:cNvSpPr>
          <p:nvPr>
            <p:ph type="body" idx="1"/>
          </p:nvPr>
        </p:nvSpPr>
        <p:spPr>
          <a:xfrm>
            <a:off x="1339083" y="2826932"/>
            <a:ext cx="7804150" cy="155368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b="1">
                <a:latin typeface="Livvic"/>
                <a:ea typeface="Livvic"/>
                <a:cs typeface="Livvic"/>
                <a:sym typeface="Livvic"/>
              </a:defRPr>
            </a:lvl1pPr>
            <a:lvl2pPr marL="914400" lvl="1" indent="-330200" algn="l">
              <a:lnSpc>
                <a:spcPct val="100000"/>
              </a:lnSpc>
              <a:spcBef>
                <a:spcPts val="0"/>
              </a:spcBef>
              <a:spcAft>
                <a:spcPts val="0"/>
              </a:spcAft>
              <a:buSzPts val="1600"/>
              <a:buFont typeface="Arial"/>
              <a:buChar char="•"/>
              <a:defRPr sz="16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1" name="Google Shape;31;p37"/>
          <p:cNvSpPr txBox="1">
            <a:spLocks noGrp="1"/>
          </p:cNvSpPr>
          <p:nvPr>
            <p:ph type="body" idx="2"/>
          </p:nvPr>
        </p:nvSpPr>
        <p:spPr>
          <a:xfrm>
            <a:off x="1339850" y="243007"/>
            <a:ext cx="7804150" cy="18415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200"/>
              <a:buNone/>
              <a:defRPr b="1">
                <a:latin typeface="Livvic"/>
                <a:ea typeface="Livvic"/>
                <a:cs typeface="Livvic"/>
                <a:sym typeface="Livvic"/>
              </a:defRPr>
            </a:lvl1pPr>
            <a:lvl2pPr marL="914400" lvl="1" indent="-228600" algn="l">
              <a:lnSpc>
                <a:spcPct val="100000"/>
              </a:lnSpc>
              <a:spcBef>
                <a:spcPts val="0"/>
              </a:spcBef>
              <a:spcAft>
                <a:spcPts val="0"/>
              </a:spcAft>
              <a:buSzPts val="1200"/>
              <a:buNone/>
              <a:defRPr sz="1600" b="1"/>
            </a:lvl2pPr>
            <a:lvl3pPr marL="1371600" lvl="2" indent="-228600" algn="l">
              <a:lnSpc>
                <a:spcPct val="100000"/>
              </a:lnSpc>
              <a:spcBef>
                <a:spcPts val="0"/>
              </a:spcBef>
              <a:spcAft>
                <a:spcPts val="0"/>
              </a:spcAft>
              <a:buSzPts val="1200"/>
              <a:buNone/>
              <a:defRPr sz="1600"/>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2" name="Google Shape;32;p37"/>
          <p:cNvSpPr txBox="1">
            <a:spLocks noGrp="1"/>
          </p:cNvSpPr>
          <p:nvPr>
            <p:ph type="body" idx="3"/>
          </p:nvPr>
        </p:nvSpPr>
        <p:spPr>
          <a:xfrm>
            <a:off x="1339083" y="4533542"/>
            <a:ext cx="7197725" cy="46831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solidFill>
                  <a:schemeClr val="accent2"/>
                </a:solidFill>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33"/>
        <p:cNvGrpSpPr/>
        <p:nvPr/>
      </p:nvGrpSpPr>
      <p:grpSpPr>
        <a:xfrm>
          <a:off x="0" y="0"/>
          <a:ext cx="0" cy="0"/>
          <a:chOff x="0" y="0"/>
          <a:chExt cx="0" cy="0"/>
        </a:xfrm>
      </p:grpSpPr>
      <p:sp>
        <p:nvSpPr>
          <p:cNvPr id="34" name="Google Shape;34;p51"/>
          <p:cNvSpPr/>
          <p:nvPr/>
        </p:nvSpPr>
        <p:spPr>
          <a:xfrm rot="5400000">
            <a:off x="3829667" y="-3829667"/>
            <a:ext cx="1484665" cy="9144001"/>
          </a:xfrm>
          <a:prstGeom prst="rect">
            <a:avLst/>
          </a:prstGeom>
          <a:solidFill>
            <a:srgbClr val="908269">
              <a:alpha val="8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51"/>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pic>
        <p:nvPicPr>
          <p:cNvPr id="37" name="Google Shape;37;p51" descr="A picture containing tree, outdoor, ground, grass  Description automatically generated"/>
          <p:cNvPicPr preferRelativeResize="0"/>
          <p:nvPr/>
        </p:nvPicPr>
        <p:blipFill rotWithShape="1">
          <a:blip r:embed="rId2">
            <a:alphaModFix/>
          </a:blip>
          <a:srcRect/>
          <a:stretch/>
        </p:blipFill>
        <p:spPr>
          <a:xfrm flipH="1">
            <a:off x="4250452" y="1473340"/>
            <a:ext cx="4893547" cy="367016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0_Custom Layout" preserve="1">
  <p:cSld name="12_Custom Layout">
    <p:spTree>
      <p:nvGrpSpPr>
        <p:cNvPr id="1" name="Shape 33"/>
        <p:cNvGrpSpPr/>
        <p:nvPr/>
      </p:nvGrpSpPr>
      <p:grpSpPr>
        <a:xfrm>
          <a:off x="0" y="0"/>
          <a:ext cx="0" cy="0"/>
          <a:chOff x="0" y="0"/>
          <a:chExt cx="0" cy="0"/>
        </a:xfrm>
      </p:grpSpPr>
      <p:sp>
        <p:nvSpPr>
          <p:cNvPr id="34" name="Google Shape;34;p51"/>
          <p:cNvSpPr/>
          <p:nvPr/>
        </p:nvSpPr>
        <p:spPr>
          <a:xfrm rot="5400000">
            <a:off x="3829667" y="-3829667"/>
            <a:ext cx="1484665" cy="9144001"/>
          </a:xfrm>
          <a:prstGeom prst="rect">
            <a:avLst/>
          </a:prstGeom>
          <a:solidFill>
            <a:srgbClr val="908269">
              <a:alpha val="8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51"/>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137576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
        <p:cNvGrpSpPr/>
        <p:nvPr/>
      </p:nvGrpSpPr>
      <p:grpSpPr>
        <a:xfrm>
          <a:off x="0" y="0"/>
          <a:ext cx="0" cy="0"/>
          <a:chOff x="0" y="0"/>
          <a:chExt cx="0" cy="0"/>
        </a:xfrm>
      </p:grpSpPr>
      <p:pic>
        <p:nvPicPr>
          <p:cNvPr id="39" name="Google Shape;39;p52" descr="A picture containing tree, outdoor, ground, grass  Description automatically generated"/>
          <p:cNvPicPr preferRelativeResize="0"/>
          <p:nvPr/>
        </p:nvPicPr>
        <p:blipFill rotWithShape="1">
          <a:blip r:embed="rId2">
            <a:alphaModFix/>
          </a:blip>
          <a:srcRect/>
          <a:stretch/>
        </p:blipFill>
        <p:spPr>
          <a:xfrm flipH="1">
            <a:off x="1154596" y="0"/>
            <a:ext cx="6858000" cy="5143500"/>
          </a:xfrm>
          <a:prstGeom prst="rect">
            <a:avLst/>
          </a:prstGeom>
          <a:noFill/>
          <a:ln>
            <a:noFill/>
          </a:ln>
        </p:spPr>
      </p:pic>
      <p:sp>
        <p:nvSpPr>
          <p:cNvPr id="40" name="Google Shape;40;p52"/>
          <p:cNvSpPr/>
          <p:nvPr/>
        </p:nvSpPr>
        <p:spPr>
          <a:xfrm rot="5400000">
            <a:off x="3413957" y="-2000249"/>
            <a:ext cx="2316081" cy="9144001"/>
          </a:xfrm>
          <a:prstGeom prst="rect">
            <a:avLst/>
          </a:prstGeom>
          <a:solidFill>
            <a:srgbClr val="908269">
              <a:alpha val="8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52"/>
          <p:cNvSpPr txBox="1">
            <a:spLocks noGrp="1"/>
          </p:cNvSpPr>
          <p:nvPr>
            <p:ph type="body" idx="1"/>
          </p:nvPr>
        </p:nvSpPr>
        <p:spPr>
          <a:xfrm>
            <a:off x="510865" y="2126328"/>
            <a:ext cx="8145462" cy="70167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40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42"/>
        <p:cNvGrpSpPr/>
        <p:nvPr/>
      </p:nvGrpSpPr>
      <p:grpSpPr>
        <a:xfrm>
          <a:off x="0" y="0"/>
          <a:ext cx="0" cy="0"/>
          <a:chOff x="0" y="0"/>
          <a:chExt cx="0" cy="0"/>
        </a:xfrm>
      </p:grpSpPr>
      <p:pic>
        <p:nvPicPr>
          <p:cNvPr id="43" name="Google Shape;43;p35" descr="A picture containing tree, outdoor, ground, grass&#10;&#10;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4" name="Google Shape;44;p35"/>
          <p:cNvSpPr/>
          <p:nvPr/>
        </p:nvSpPr>
        <p:spPr>
          <a:xfrm rot="5400000">
            <a:off x="2171947" y="-1469532"/>
            <a:ext cx="3508408" cy="7275252"/>
          </a:xfrm>
          <a:prstGeom prst="rect">
            <a:avLst/>
          </a:prstGeom>
          <a:solidFill>
            <a:srgbClr val="908269">
              <a:alpha val="8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35"/>
          <p:cNvSpPr txBox="1">
            <a:spLocks noGrp="1"/>
          </p:cNvSpPr>
          <p:nvPr>
            <p:ph type="ctrTitle"/>
          </p:nvPr>
        </p:nvSpPr>
        <p:spPr>
          <a:xfrm>
            <a:off x="497150" y="1507253"/>
            <a:ext cx="7066627" cy="2084974"/>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6" name="Google Shape;46;p35"/>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47"/>
        <p:cNvGrpSpPr/>
        <p:nvPr/>
      </p:nvGrpSpPr>
      <p:grpSpPr>
        <a:xfrm>
          <a:off x="0" y="0"/>
          <a:ext cx="0" cy="0"/>
          <a:chOff x="0" y="0"/>
          <a:chExt cx="0" cy="0"/>
        </a:xfrm>
      </p:grpSpPr>
      <p:pic>
        <p:nvPicPr>
          <p:cNvPr id="48" name="Google Shape;48;p36" descr="A picture containing tree, outdoor, ground, grass&#10;&#10;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9" name="Google Shape;49;p36"/>
          <p:cNvSpPr/>
          <p:nvPr/>
        </p:nvSpPr>
        <p:spPr>
          <a:xfrm rot="5400000">
            <a:off x="2171143" y="-1511624"/>
            <a:ext cx="4419120" cy="8184355"/>
          </a:xfrm>
          <a:prstGeom prst="rect">
            <a:avLst/>
          </a:prstGeom>
          <a:solidFill>
            <a:srgbClr val="908269">
              <a:alpha val="8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36"/>
          <p:cNvSpPr txBox="1">
            <a:spLocks noGrp="1"/>
          </p:cNvSpPr>
          <p:nvPr>
            <p:ph type="ctrTitle"/>
          </p:nvPr>
        </p:nvSpPr>
        <p:spPr>
          <a:xfrm>
            <a:off x="399314" y="140161"/>
            <a:ext cx="7962778" cy="4323915"/>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1" name="Google Shape;51;p36"/>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endParaRPr/>
          </a:p>
        </p:txBody>
      </p:sp>
      <p:sp>
        <p:nvSpPr>
          <p:cNvPr id="7" name="Google Shape;7;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4"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5" r:id="rId27"/>
    <p:sldLayoutId id="2147483676"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s://farmlandaccess.org/heirs-property/"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uniformlaws.org"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hyperlink" Target="https://www.atlantafed.org/-/media/documents/news/conferences/2017/0615-heirs-property-in-the-south/infographic.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19.xml"/><Relationship Id="rId4" Type="http://schemas.microsoft.com/office/2007/relationships/hdphoto" Target="../media/hdphoto2.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13.jpg"/><Relationship Id="rId2" Type="http://schemas.openxmlformats.org/officeDocument/2006/relationships/notesSlide" Target="../notesSlides/notesSlide60.xml"/><Relationship Id="rId1" Type="http://schemas.openxmlformats.org/officeDocument/2006/relationships/slideLayout" Target="../slideLayouts/slideLayout2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7" descr="A picture containing tree, outdoor, ground, grass  Description automatically generated"/>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flipH="1">
            <a:off x="4572000" y="0"/>
            <a:ext cx="4586770" cy="5143500"/>
          </a:xfrm>
          <a:prstGeom prst="rect">
            <a:avLst/>
          </a:prstGeom>
          <a:noFill/>
          <a:ln>
            <a:noFill/>
          </a:ln>
        </p:spPr>
      </p:pic>
      <p:sp>
        <p:nvSpPr>
          <p:cNvPr id="157" name="Google Shape;157;p27"/>
          <p:cNvSpPr/>
          <p:nvPr/>
        </p:nvSpPr>
        <p:spPr>
          <a:xfrm>
            <a:off x="-2" y="766618"/>
            <a:ext cx="4572001" cy="3634513"/>
          </a:xfrm>
          <a:prstGeom prst="rect">
            <a:avLst/>
          </a:prstGeom>
          <a:solidFill>
            <a:srgbClr val="D7DB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58" name="Google Shape;158;p27"/>
          <p:cNvSpPr txBox="1">
            <a:spLocks noGrp="1"/>
          </p:cNvSpPr>
          <p:nvPr>
            <p:ph type="body" idx="1"/>
          </p:nvPr>
        </p:nvSpPr>
        <p:spPr>
          <a:xfrm>
            <a:off x="0" y="1311931"/>
            <a:ext cx="4571993" cy="102877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800" dirty="0">
                <a:solidFill>
                  <a:srgbClr val="5E5E5E"/>
                </a:solidFill>
              </a:rPr>
              <a:t>Understanding </a:t>
            </a:r>
            <a:endParaRPr dirty="0"/>
          </a:p>
          <a:p>
            <a:pPr marL="0" lvl="0" indent="0" algn="ctr" rtl="0">
              <a:lnSpc>
                <a:spcPct val="115000"/>
              </a:lnSpc>
              <a:spcBef>
                <a:spcPts val="0"/>
              </a:spcBef>
              <a:spcAft>
                <a:spcPts val="0"/>
              </a:spcAft>
              <a:buSzPts val="1200"/>
              <a:buNone/>
            </a:pPr>
            <a:r>
              <a:rPr lang="en-US" sz="2800" dirty="0">
                <a:solidFill>
                  <a:srgbClr val="5E5E5E"/>
                </a:solidFill>
              </a:rPr>
              <a:t>Heirs’ Property at the</a:t>
            </a:r>
            <a:endParaRPr dirty="0"/>
          </a:p>
          <a:p>
            <a:pPr marL="0" lvl="0" indent="0" algn="ctr" rtl="0">
              <a:lnSpc>
                <a:spcPct val="115000"/>
              </a:lnSpc>
              <a:spcBef>
                <a:spcPts val="0"/>
              </a:spcBef>
              <a:spcAft>
                <a:spcPts val="0"/>
              </a:spcAft>
              <a:buSzPts val="1200"/>
              <a:buNone/>
            </a:pPr>
            <a:r>
              <a:rPr lang="en-US" sz="2800" dirty="0">
                <a:solidFill>
                  <a:srgbClr val="5E5E5E"/>
                </a:solidFill>
              </a:rPr>
              <a:t> Community Level</a:t>
            </a:r>
            <a:endParaRPr dirty="0"/>
          </a:p>
        </p:txBody>
      </p:sp>
      <p:sp>
        <p:nvSpPr>
          <p:cNvPr id="159" name="Google Shape;159;p27"/>
          <p:cNvSpPr txBox="1">
            <a:spLocks noGrp="1"/>
          </p:cNvSpPr>
          <p:nvPr>
            <p:ph type="body" idx="3"/>
          </p:nvPr>
        </p:nvSpPr>
        <p:spPr>
          <a:xfrm>
            <a:off x="-3" y="2886021"/>
            <a:ext cx="4571996" cy="44450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dirty="0">
                <a:solidFill>
                  <a:srgbClr val="C05B53"/>
                </a:solidFill>
                <a:latin typeface="Livvic Black"/>
                <a:ea typeface="Livvic Black"/>
                <a:cs typeface="Livvic Black"/>
                <a:sym typeface="Livvic Black"/>
              </a:rPr>
              <a:t>DATE, 2025</a:t>
            </a:r>
            <a:endParaRPr dirty="0"/>
          </a:p>
        </p:txBody>
      </p:sp>
      <p:sp>
        <p:nvSpPr>
          <p:cNvPr id="160" name="Google Shape;160;p27"/>
          <p:cNvSpPr txBox="1">
            <a:spLocks noGrp="1"/>
          </p:cNvSpPr>
          <p:nvPr>
            <p:ph type="body" idx="4"/>
          </p:nvPr>
        </p:nvSpPr>
        <p:spPr>
          <a:xfrm>
            <a:off x="14769" y="3527052"/>
            <a:ext cx="4571999" cy="34932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b="1">
                <a:solidFill>
                  <a:srgbClr val="5E5E5E"/>
                </a:solidFill>
                <a:latin typeface="Livvic"/>
                <a:ea typeface="Livvic"/>
                <a:cs typeface="Livvic"/>
                <a:sym typeface="Livvic"/>
              </a:rPr>
              <a:t>LOCATION</a:t>
            </a:r>
            <a:endParaRPr dirty="0"/>
          </a:p>
        </p:txBody>
      </p:sp>
      <p:pic>
        <p:nvPicPr>
          <p:cNvPr id="161" name="Google Shape;161;p27" descr="Shape&#10;&#10;Description automatically generated with low confidence"/>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198027" y="4474911"/>
            <a:ext cx="1160703" cy="559783"/>
          </a:xfrm>
          <a:prstGeom prst="rect">
            <a:avLst/>
          </a:prstGeom>
          <a:noFill/>
          <a:ln>
            <a:noFill/>
          </a:ln>
        </p:spPr>
      </p:pic>
      <p:pic>
        <p:nvPicPr>
          <p:cNvPr id="163" name="Google Shape;163;p27" descr="Southern Extension Risk Management Education"/>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856797" y="4587068"/>
            <a:ext cx="1049451" cy="359376"/>
          </a:xfrm>
          <a:prstGeom prst="rect">
            <a:avLst/>
          </a:prstGeom>
          <a:noFill/>
          <a:ln>
            <a:noFill/>
          </a:ln>
        </p:spPr>
      </p:pic>
      <p:pic>
        <p:nvPicPr>
          <p:cNvPr id="3" name="Picture 2">
            <a:extLst>
              <a:ext uri="{FF2B5EF4-FFF2-40B4-BE49-F238E27FC236}">
                <a16:creationId xmlns:a16="http://schemas.microsoft.com/office/drawing/2014/main" id="{43A49154-E2F5-2118-77A8-EBB2D4A5BC22}"/>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498900" y="4532475"/>
            <a:ext cx="1079575" cy="457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53"/>
          <p:cNvSpPr txBox="1">
            <a:spLocks noGrp="1"/>
          </p:cNvSpPr>
          <p:nvPr>
            <p:ph type="title"/>
          </p:nvPr>
        </p:nvSpPr>
        <p:spPr>
          <a:xfrm>
            <a:off x="3592285" y="291532"/>
            <a:ext cx="3242695"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Presenters</a:t>
            </a:r>
            <a:endParaRPr dirty="0"/>
          </a:p>
        </p:txBody>
      </p:sp>
      <p:sp>
        <p:nvSpPr>
          <p:cNvPr id="194" name="Google Shape;194;p53"/>
          <p:cNvSpPr txBox="1">
            <a:spLocks noGrp="1"/>
          </p:cNvSpPr>
          <p:nvPr>
            <p:ph type="body" idx="2"/>
          </p:nvPr>
        </p:nvSpPr>
        <p:spPr>
          <a:xfrm>
            <a:off x="720779" y="1039907"/>
            <a:ext cx="6739309" cy="3406588"/>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endParaRPr sz="1600" b="0" dirty="0">
              <a:latin typeface="Catamaran Light"/>
              <a:ea typeface="Catamaran Light"/>
              <a:cs typeface="Catamaran Light"/>
              <a:sym typeface="Catamaran Light"/>
            </a:endParaRPr>
          </a:p>
          <a:p>
            <a:pPr marL="137160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Name</a:t>
            </a:r>
          </a:p>
          <a:p>
            <a:pPr marL="1371600" marR="0">
              <a:lnSpc>
                <a:spcPct val="107000"/>
              </a:lnSpc>
              <a:spcBef>
                <a:spcPts val="0"/>
              </a:spcBef>
              <a:spcAft>
                <a:spcPts val="0"/>
              </a:spcAft>
            </a:pPr>
            <a:r>
              <a:rPr lang="en-US" sz="1800" b="0" dirty="0">
                <a:latin typeface="Calibri" panose="020F0502020204030204" pitchFamily="34" charset="0"/>
                <a:ea typeface="Calibri" panose="020F0502020204030204" pitchFamily="34" charset="0"/>
                <a:cs typeface="Times New Roman" panose="02020603050405020304" pitchFamily="18" charset="0"/>
              </a:rPr>
              <a:t>University</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137160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37160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371600" marR="0">
              <a:lnSpc>
                <a:spcPct val="107000"/>
              </a:lnSpc>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University</a:t>
            </a:r>
          </a:p>
          <a:p>
            <a:pPr marL="137160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137160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0" dirty="0">
                <a:effectLst/>
                <a:latin typeface="Calibri" panose="020F0502020204030204" pitchFamily="34" charset="0"/>
                <a:ea typeface="Calibri" panose="020F0502020204030204" pitchFamily="34" charset="0"/>
                <a:cs typeface="Times New Roman" panose="02020603050405020304" pitchFamily="18" charset="0"/>
              </a:rPr>
              <a:t>		    University</a:t>
            </a:r>
            <a:endParaRPr sz="1600" b="0" dirty="0"/>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endParaRPr sz="1600" b="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47"/>
          <p:cNvSpPr txBox="1">
            <a:spLocks noGrp="1"/>
          </p:cNvSpPr>
          <p:nvPr>
            <p:ph type="title"/>
          </p:nvPr>
        </p:nvSpPr>
        <p:spPr>
          <a:xfrm>
            <a:off x="315310" y="294023"/>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dirty="0"/>
              <a:t>Topics to Explore</a:t>
            </a:r>
            <a:endParaRPr dirty="0"/>
          </a:p>
        </p:txBody>
      </p:sp>
      <p:graphicFrame>
        <p:nvGraphicFramePr>
          <p:cNvPr id="200" name="Google Shape;200;p47"/>
          <p:cNvGraphicFramePr/>
          <p:nvPr/>
        </p:nvGraphicFramePr>
        <p:xfrm>
          <a:off x="315309" y="1620390"/>
          <a:ext cx="6588825" cy="3354875"/>
        </p:xfrm>
        <a:graphic>
          <a:graphicData uri="http://schemas.openxmlformats.org/drawingml/2006/table">
            <a:tbl>
              <a:tblPr firstRow="1" firstCol="1" lastRow="1" lastCol="1">
                <a:noFill/>
                <a:tableStyleId>{7F82F4D7-BF0B-4C22-A86A-7FE99D13ADDA}</a:tableStyleId>
              </a:tblPr>
              <a:tblGrid>
                <a:gridCol w="993375">
                  <a:extLst>
                    <a:ext uri="{9D8B030D-6E8A-4147-A177-3AD203B41FA5}">
                      <a16:colId xmlns:a16="http://schemas.microsoft.com/office/drawing/2014/main" val="20000"/>
                    </a:ext>
                  </a:extLst>
                </a:gridCol>
                <a:gridCol w="5595450">
                  <a:extLst>
                    <a:ext uri="{9D8B030D-6E8A-4147-A177-3AD203B41FA5}">
                      <a16:colId xmlns:a16="http://schemas.microsoft.com/office/drawing/2014/main" val="20001"/>
                    </a:ext>
                  </a:extLst>
                </a:gridCol>
              </a:tblGrid>
              <a:tr h="243575">
                <a:tc rowSpan="6">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dirty="0">
                          <a:solidFill>
                            <a:srgbClr val="4B3612"/>
                          </a:solidFill>
                          <a:latin typeface="Calibri"/>
                          <a:ea typeface="Calibri"/>
                          <a:cs typeface="Calibri"/>
                          <a:sym typeface="Calibri"/>
                        </a:rPr>
                        <a:t>OVERVIEW</a:t>
                      </a:r>
                      <a:endParaRPr sz="1400" u="none" strike="noStrike" cap="none" dirty="0"/>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Heirs’ property definition</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435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How heirs’ property is identified</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435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Factors associated with the prevalence of heirs’ property</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435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Impacts of heirs’ property</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018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Relationship between tax sales, partition sales, and land loss</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2622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Laws, policies, and programs relevant to heirs’ property</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44600">
                <a:tc rowSpan="2">
                  <a:txBody>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dirty="0">
                          <a:solidFill>
                            <a:srgbClr val="4B3612"/>
                          </a:solidFill>
                          <a:latin typeface="Arial"/>
                          <a:ea typeface="Arial"/>
                          <a:cs typeface="Arial"/>
                          <a:sym typeface="Arial"/>
                        </a:rPr>
                        <a:t>PREVENTION</a:t>
                      </a:r>
                      <a:endParaRPr sz="1000" b="1" i="0" u="none" strike="noStrike" cap="none" dirty="0">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4B3612"/>
                          </a:solidFill>
                          <a:latin typeface="Arial"/>
                          <a:ea typeface="Arial"/>
                          <a:cs typeface="Arial"/>
                          <a:sym typeface="Arial"/>
                        </a:rPr>
                        <a:t>Basics of estate and succession planning</a:t>
                      </a:r>
                      <a:endParaRPr sz="1000" b="1" i="0" u="none" strike="noStrike" cap="none" dirty="0">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29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4B3612"/>
                          </a:solidFill>
                          <a:latin typeface="Arial"/>
                          <a:ea typeface="Arial"/>
                          <a:cs typeface="Arial"/>
                          <a:sym typeface="Arial"/>
                        </a:rPr>
                        <a:t>Steps to prevent heirs’ property when establishing a will</a:t>
                      </a:r>
                      <a:endParaRPr sz="1000" b="1" i="0" u="none" strike="noStrike" cap="none" dirty="0">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285050">
                <a:tc rowSpan="4">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dirty="0">
                          <a:solidFill>
                            <a:srgbClr val="4B3612"/>
                          </a:solidFill>
                          <a:latin typeface="Calibri"/>
                          <a:ea typeface="Calibri"/>
                          <a:cs typeface="Calibri"/>
                          <a:sym typeface="Calibri"/>
                        </a:rPr>
                        <a:t>RESOLUTION</a:t>
                      </a:r>
                      <a:endParaRPr sz="1400" u="none" strike="noStrike" cap="none" dirty="0"/>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Review some of the challenges of owning heirs’ property</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8"/>
                  </a:ext>
                </a:extLst>
              </a:tr>
              <a:tr h="2927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Importance of working with other family members </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9"/>
                  </a:ext>
                </a:extLst>
              </a:tr>
              <a:tr h="2435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Steps to take to understand who legally owns the property</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10"/>
                  </a:ext>
                </a:extLst>
              </a:tr>
              <a:tr h="3184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Legal structures that can hold land owned by heirs’ property owners</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8"/>
          <p:cNvSpPr txBox="1">
            <a:spLocks noGrp="1"/>
          </p:cNvSpPr>
          <p:nvPr>
            <p:ph type="body" idx="1"/>
          </p:nvPr>
        </p:nvSpPr>
        <p:spPr>
          <a:xfrm>
            <a:off x="510865" y="2126328"/>
            <a:ext cx="8145462" cy="701675"/>
          </a:xfrm>
          <a:prstGeom prst="rect">
            <a:avLst/>
          </a:prstGeom>
          <a:noFill/>
          <a:ln>
            <a:noFill/>
          </a:ln>
        </p:spPr>
        <p:txBody>
          <a:bodyPr spcFirstLastPara="1" wrap="square" lIns="91425" tIns="91425" rIns="91425" bIns="91425" anchor="t" anchorCtr="0">
            <a:noAutofit/>
          </a:bodyPr>
          <a:lstStyle/>
          <a:p>
            <a:pPr marL="457200" lvl="0" indent="-228600" algn="ctr" rtl="0">
              <a:lnSpc>
                <a:spcPct val="115000"/>
              </a:lnSpc>
              <a:spcBef>
                <a:spcPts val="0"/>
              </a:spcBef>
              <a:spcAft>
                <a:spcPts val="0"/>
              </a:spcAft>
              <a:buSzPts val="1200"/>
              <a:buNone/>
            </a:pPr>
            <a:r>
              <a:rPr lang="en-US" dirty="0"/>
              <a:t>Warm Up and Introductions</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
        <p:cNvGrpSpPr/>
        <p:nvPr/>
      </p:nvGrpSpPr>
      <p:grpSpPr>
        <a:xfrm>
          <a:off x="0" y="0"/>
          <a:ext cx="0" cy="0"/>
          <a:chOff x="0" y="0"/>
          <a:chExt cx="0" cy="0"/>
        </a:xfrm>
      </p:grpSpPr>
      <p:sp>
        <p:nvSpPr>
          <p:cNvPr id="210" name="Google Shape;210;p1"/>
          <p:cNvSpPr txBox="1">
            <a:spLocks noGrp="1"/>
          </p:cNvSpPr>
          <p:nvPr>
            <p:ph type="ctrTitle"/>
          </p:nvPr>
        </p:nvSpPr>
        <p:spPr>
          <a:xfrm>
            <a:off x="497150" y="1507253"/>
            <a:ext cx="7066627" cy="2084974"/>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6000" dirty="0">
                <a:solidFill>
                  <a:schemeClr val="lt1"/>
                </a:solidFill>
              </a:rPr>
              <a:t>HEIRS’ PROPERTY:</a:t>
            </a:r>
            <a:br>
              <a:rPr lang="en-US" sz="6000" dirty="0">
                <a:solidFill>
                  <a:schemeClr val="lt1"/>
                </a:solidFill>
              </a:rPr>
            </a:br>
            <a:r>
              <a:rPr lang="en-US" sz="6000" dirty="0">
                <a:solidFill>
                  <a:schemeClr val="lt1"/>
                </a:solidFill>
              </a:rPr>
              <a:t>RESOLUTION</a:t>
            </a:r>
            <a:endParaRPr sz="6000" dirty="0">
              <a:solidFill>
                <a:schemeClr val="lt1"/>
              </a:solidFill>
              <a:latin typeface="Livvic"/>
              <a:ea typeface="Livvic"/>
              <a:cs typeface="Livvic"/>
              <a:sym typeface="Livv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
          <p:cNvSpPr txBox="1">
            <a:spLocks noGrp="1"/>
          </p:cNvSpPr>
          <p:nvPr>
            <p:ph type="ctrTitle"/>
          </p:nvPr>
        </p:nvSpPr>
        <p:spPr>
          <a:xfrm>
            <a:off x="399314" y="140161"/>
            <a:ext cx="7962778" cy="432391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2400" dirty="0">
                <a:solidFill>
                  <a:schemeClr val="lt1"/>
                </a:solidFill>
              </a:rPr>
              <a:t>Important notes before we begin:</a:t>
            </a:r>
            <a:br>
              <a:rPr lang="en-US" sz="2400" dirty="0">
                <a:solidFill>
                  <a:schemeClr val="lt1"/>
                </a:solidFill>
              </a:rPr>
            </a:br>
            <a:br>
              <a:rPr lang="en-US" sz="2400" dirty="0">
                <a:solidFill>
                  <a:schemeClr val="lt1"/>
                </a:solidFill>
              </a:rPr>
            </a:br>
            <a:r>
              <a:rPr lang="en-US" sz="1800" b="1" dirty="0">
                <a:solidFill>
                  <a:schemeClr val="lt1"/>
                </a:solidFill>
              </a:rPr>
              <a:t>These materials are intended to present general information as to preventing heirs’ property.</a:t>
            </a:r>
            <a:br>
              <a:rPr lang="en-US" sz="1800" b="1" dirty="0">
                <a:solidFill>
                  <a:schemeClr val="lt1"/>
                </a:solidFill>
              </a:rPr>
            </a:br>
            <a:r>
              <a:rPr lang="en-US" sz="1800" b="1" dirty="0">
                <a:solidFill>
                  <a:schemeClr val="lt1"/>
                </a:solidFill>
              </a:rPr>
              <a:t> </a:t>
            </a:r>
            <a:br>
              <a:rPr lang="en-US" sz="1800" dirty="0">
                <a:solidFill>
                  <a:schemeClr val="lt1"/>
                </a:solidFill>
              </a:rPr>
            </a:br>
            <a:r>
              <a:rPr lang="en-US" sz="1800" b="1" dirty="0">
                <a:solidFill>
                  <a:schemeClr val="lt1"/>
                </a:solidFill>
              </a:rPr>
              <a:t>They primarily draw upon information in the southern United States. </a:t>
            </a:r>
            <a:br>
              <a:rPr lang="en-US" sz="1800" b="1" dirty="0">
                <a:solidFill>
                  <a:schemeClr val="lt1"/>
                </a:solidFill>
              </a:rPr>
            </a:br>
            <a:br>
              <a:rPr lang="en-US" sz="1800" b="1" dirty="0">
                <a:solidFill>
                  <a:schemeClr val="lt1"/>
                </a:solidFill>
              </a:rPr>
            </a:br>
            <a:r>
              <a:rPr lang="en-US" sz="1800" b="1" dirty="0">
                <a:solidFill>
                  <a:schemeClr val="lt1"/>
                </a:solidFill>
              </a:rPr>
              <a:t>The information may not be applicable to every state or territory. </a:t>
            </a:r>
            <a:br>
              <a:rPr lang="en-US" sz="1800" b="1" dirty="0">
                <a:solidFill>
                  <a:schemeClr val="lt1"/>
                </a:solidFill>
              </a:rPr>
            </a:br>
            <a:br>
              <a:rPr lang="en-US" sz="1800" b="1" dirty="0">
                <a:solidFill>
                  <a:schemeClr val="lt1"/>
                </a:solidFill>
              </a:rPr>
            </a:br>
            <a:r>
              <a:rPr lang="en-US" sz="1800" b="1" dirty="0">
                <a:solidFill>
                  <a:schemeClr val="lt1"/>
                </a:solidFill>
              </a:rPr>
              <a:t>These materials do not provide legal or tax advice.  Specific advice should be obtained from an attorney, tax, or another professional well versed in the facts and circumstances related to the individual seeking advice and the jurisdiction where the property is located.</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7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dirty="0"/>
              <a:t>Protecting Your Information</a:t>
            </a:r>
            <a:endParaRPr dirty="0"/>
          </a:p>
        </p:txBody>
      </p:sp>
      <p:sp>
        <p:nvSpPr>
          <p:cNvPr id="193" name="Google Shape;193;p71"/>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n-US" dirty="0"/>
              <a:t>No personal stories</a:t>
            </a:r>
            <a:endParaRPr dirty="0"/>
          </a:p>
          <a:p>
            <a:pPr marL="457200" lvl="0" indent="-304800" algn="l" rtl="0">
              <a:lnSpc>
                <a:spcPct val="115000"/>
              </a:lnSpc>
              <a:spcBef>
                <a:spcPts val="0"/>
              </a:spcBef>
              <a:spcAft>
                <a:spcPts val="0"/>
              </a:spcAft>
              <a:buSzPts val="1200"/>
              <a:buChar char="●"/>
            </a:pPr>
            <a:r>
              <a:rPr lang="en-US" dirty="0"/>
              <a:t>General questions are welcome.  </a:t>
            </a:r>
            <a:endParaRPr dirty="0"/>
          </a:p>
          <a:p>
            <a:pPr marL="457200" lvl="0" indent="-304800" algn="l" rtl="0">
              <a:lnSpc>
                <a:spcPct val="115000"/>
              </a:lnSpc>
              <a:spcBef>
                <a:spcPts val="0"/>
              </a:spcBef>
              <a:spcAft>
                <a:spcPts val="0"/>
              </a:spcAft>
              <a:buSzPts val="1200"/>
              <a:buChar char="●"/>
            </a:pPr>
            <a:r>
              <a:rPr lang="en-US" dirty="0"/>
              <a:t>Personal questions should be asked outside of the group setting.</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
          <p:cNvSpPr txBox="1">
            <a:spLocks noGrp="1"/>
          </p:cNvSpPr>
          <p:nvPr>
            <p:ph type="ctrTitle"/>
          </p:nvPr>
        </p:nvSpPr>
        <p:spPr>
          <a:xfrm>
            <a:off x="854306" y="169244"/>
            <a:ext cx="4254589"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dirty="0"/>
              <a:t>SESSION OVERVIEW</a:t>
            </a:r>
            <a:endParaRPr sz="2800" dirty="0"/>
          </a:p>
        </p:txBody>
      </p:sp>
      <p:sp>
        <p:nvSpPr>
          <p:cNvPr id="221" name="Google Shape;221;p4"/>
          <p:cNvSpPr txBox="1">
            <a:spLocks noGrp="1"/>
          </p:cNvSpPr>
          <p:nvPr>
            <p:ph type="subTitle" idx="4294967295"/>
          </p:nvPr>
        </p:nvSpPr>
        <p:spPr>
          <a:xfrm>
            <a:off x="413094" y="863550"/>
            <a:ext cx="8110200" cy="34164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7916"/>
              </a:lnSpc>
              <a:spcBef>
                <a:spcPts val="0"/>
              </a:spcBef>
              <a:spcAft>
                <a:spcPts val="0"/>
              </a:spcAft>
              <a:buClr>
                <a:srgbClr val="3B3838"/>
              </a:buClr>
              <a:buSzPts val="2400"/>
              <a:buFont typeface="Catamaran"/>
              <a:buChar char="●"/>
            </a:pPr>
            <a:r>
              <a:rPr lang="en-US" sz="2400" b="0" i="0" u="none" strike="noStrike" cap="none" dirty="0">
                <a:solidFill>
                  <a:srgbClr val="3B3838"/>
                </a:solidFill>
                <a:latin typeface="Catamaran"/>
                <a:ea typeface="Catamaran"/>
                <a:cs typeface="Catamaran"/>
                <a:sym typeface="Catamaran"/>
              </a:rPr>
              <a:t>Review some of the challenges of owning heirs’ property</a:t>
            </a:r>
            <a:endParaRPr sz="2400" b="0" i="0" u="none" strike="noStrike" cap="none" dirty="0">
              <a:solidFill>
                <a:srgbClr val="3B3838"/>
              </a:solidFill>
              <a:latin typeface="Catamaran"/>
              <a:ea typeface="Catamaran"/>
              <a:cs typeface="Catamaran"/>
              <a:sym typeface="Catamaran"/>
            </a:endParaRPr>
          </a:p>
          <a:p>
            <a:pPr marL="0" marR="0" lvl="0" indent="0" algn="l" rtl="0">
              <a:lnSpc>
                <a:spcPct val="107916"/>
              </a:lnSpc>
              <a:spcBef>
                <a:spcPts val="0"/>
              </a:spcBef>
              <a:spcAft>
                <a:spcPts val="0"/>
              </a:spcAft>
              <a:buClr>
                <a:schemeClr val="dk1"/>
              </a:buClr>
              <a:buSzPts val="1200"/>
              <a:buFont typeface="Catamaran Light"/>
              <a:buNone/>
            </a:pPr>
            <a:endParaRPr sz="2400" b="0" i="0" u="none" strike="noStrike" cap="none" dirty="0">
              <a:solidFill>
                <a:srgbClr val="3B3838"/>
              </a:solidFill>
              <a:latin typeface="Catamaran"/>
              <a:ea typeface="Catamaran"/>
              <a:cs typeface="Catamaran"/>
              <a:sym typeface="Catamaran"/>
            </a:endParaRPr>
          </a:p>
          <a:p>
            <a:pPr marL="457200" marR="0" lvl="0" indent="-381000" algn="l" rtl="0">
              <a:lnSpc>
                <a:spcPct val="107916"/>
              </a:lnSpc>
              <a:spcBef>
                <a:spcPts val="0"/>
              </a:spcBef>
              <a:spcAft>
                <a:spcPts val="0"/>
              </a:spcAft>
              <a:buClr>
                <a:srgbClr val="3B3838"/>
              </a:buClr>
              <a:buSzPts val="2400"/>
              <a:buFont typeface="Catamaran"/>
              <a:buChar char="●"/>
            </a:pPr>
            <a:r>
              <a:rPr lang="en-US" sz="2400" b="0" i="0" u="none" strike="noStrike" cap="none" dirty="0">
                <a:solidFill>
                  <a:srgbClr val="3B3838"/>
                </a:solidFill>
                <a:latin typeface="Catamaran"/>
                <a:ea typeface="Catamaran"/>
                <a:cs typeface="Catamaran"/>
                <a:sym typeface="Catamaran"/>
              </a:rPr>
              <a:t>Importance of working with other family members </a:t>
            </a:r>
            <a:endParaRPr sz="2400" b="0" i="0" u="none" strike="noStrike" cap="none" dirty="0">
              <a:solidFill>
                <a:srgbClr val="3B3838"/>
              </a:solidFill>
              <a:latin typeface="Catamaran"/>
              <a:ea typeface="Catamaran"/>
              <a:cs typeface="Catamaran"/>
              <a:sym typeface="Catamaran"/>
            </a:endParaRPr>
          </a:p>
          <a:p>
            <a:pPr marL="0" marR="0" lvl="0" indent="0" algn="l" rtl="0">
              <a:lnSpc>
                <a:spcPct val="107916"/>
              </a:lnSpc>
              <a:spcBef>
                <a:spcPts val="0"/>
              </a:spcBef>
              <a:spcAft>
                <a:spcPts val="0"/>
              </a:spcAft>
              <a:buClr>
                <a:schemeClr val="dk1"/>
              </a:buClr>
              <a:buSzPts val="1200"/>
              <a:buFont typeface="Catamaran Light"/>
              <a:buNone/>
            </a:pPr>
            <a:endParaRPr sz="2400" b="0" i="0" u="none" strike="noStrike" cap="none" dirty="0">
              <a:solidFill>
                <a:srgbClr val="3B3838"/>
              </a:solidFill>
              <a:latin typeface="Catamaran"/>
              <a:ea typeface="Catamaran"/>
              <a:cs typeface="Catamaran"/>
              <a:sym typeface="Catamaran"/>
            </a:endParaRPr>
          </a:p>
          <a:p>
            <a:pPr marL="457200" marR="0" lvl="0" indent="-381000" algn="l" rtl="0">
              <a:lnSpc>
                <a:spcPct val="107916"/>
              </a:lnSpc>
              <a:spcBef>
                <a:spcPts val="0"/>
              </a:spcBef>
              <a:spcAft>
                <a:spcPts val="0"/>
              </a:spcAft>
              <a:buClr>
                <a:srgbClr val="3B3838"/>
              </a:buClr>
              <a:buSzPts val="2400"/>
              <a:buFont typeface="Catamaran"/>
              <a:buChar char="●"/>
            </a:pPr>
            <a:r>
              <a:rPr lang="en-US" sz="2400" b="0" i="0" u="none" strike="noStrike" cap="none" dirty="0">
                <a:solidFill>
                  <a:srgbClr val="3B3838"/>
                </a:solidFill>
                <a:latin typeface="Catamaran"/>
                <a:ea typeface="Catamaran"/>
                <a:cs typeface="Catamaran"/>
                <a:sym typeface="Catamaran"/>
              </a:rPr>
              <a:t>Steps to take to understand who legally owns the property</a:t>
            </a:r>
            <a:endParaRPr sz="2400" b="0" i="0" u="none" strike="noStrike" cap="none" dirty="0">
              <a:solidFill>
                <a:srgbClr val="3B3838"/>
              </a:solidFill>
              <a:latin typeface="Catamaran"/>
              <a:ea typeface="Catamaran"/>
              <a:cs typeface="Catamaran"/>
              <a:sym typeface="Catamaran"/>
            </a:endParaRPr>
          </a:p>
          <a:p>
            <a:pPr marL="0" marR="0" lvl="0" indent="0" algn="l" rtl="0">
              <a:lnSpc>
                <a:spcPct val="107916"/>
              </a:lnSpc>
              <a:spcBef>
                <a:spcPts val="0"/>
              </a:spcBef>
              <a:spcAft>
                <a:spcPts val="0"/>
              </a:spcAft>
              <a:buClr>
                <a:schemeClr val="dk1"/>
              </a:buClr>
              <a:buSzPts val="1200"/>
              <a:buFont typeface="Catamaran Light"/>
              <a:buNone/>
            </a:pPr>
            <a:endParaRPr sz="2400" b="0" i="0" u="none" strike="noStrike" cap="none" dirty="0">
              <a:solidFill>
                <a:srgbClr val="3B3838"/>
              </a:solidFill>
              <a:latin typeface="Catamaran"/>
              <a:ea typeface="Catamaran"/>
              <a:cs typeface="Catamaran"/>
              <a:sym typeface="Catamaran"/>
            </a:endParaRPr>
          </a:p>
          <a:p>
            <a:pPr marL="457200" marR="0" lvl="0" indent="-381000" algn="l" rtl="0">
              <a:lnSpc>
                <a:spcPct val="107916"/>
              </a:lnSpc>
              <a:spcBef>
                <a:spcPts val="0"/>
              </a:spcBef>
              <a:spcAft>
                <a:spcPts val="0"/>
              </a:spcAft>
              <a:buClr>
                <a:srgbClr val="3B3838"/>
              </a:buClr>
              <a:buSzPts val="2400"/>
              <a:buFont typeface="Catamaran"/>
              <a:buChar char="●"/>
            </a:pPr>
            <a:r>
              <a:rPr lang="en-US" sz="2400" b="0" i="0" u="none" strike="noStrike" cap="none" dirty="0">
                <a:solidFill>
                  <a:srgbClr val="3B3838"/>
                </a:solidFill>
                <a:latin typeface="Catamaran"/>
                <a:ea typeface="Catamaran"/>
                <a:cs typeface="Catamaran"/>
                <a:sym typeface="Catamaran"/>
              </a:rPr>
              <a:t>Discuss different legal structures that can hold land owned by heirs’ property owners</a:t>
            </a:r>
            <a:endParaRPr sz="3700" b="0" i="0" u="none" strike="noStrike" cap="none" dirty="0">
              <a:solidFill>
                <a:schemeClr val="dk1"/>
              </a:solidFill>
              <a:latin typeface="Catamaran"/>
              <a:ea typeface="Catamaran"/>
              <a:cs typeface="Catamaran"/>
              <a:sym typeface="Catamaran"/>
            </a:endParaRPr>
          </a:p>
          <a:p>
            <a:pPr marL="0" marR="0" lvl="0" indent="0" algn="l" rtl="0">
              <a:lnSpc>
                <a:spcPct val="115000"/>
              </a:lnSpc>
              <a:spcBef>
                <a:spcPts val="1600"/>
              </a:spcBef>
              <a:spcAft>
                <a:spcPts val="1600"/>
              </a:spcAft>
              <a:buClr>
                <a:schemeClr val="dk1"/>
              </a:buClr>
              <a:buSzPts val="1200"/>
              <a:buFont typeface="Catamaran Light"/>
              <a:buNone/>
            </a:pPr>
            <a:endParaRPr sz="24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DE98F6-9CE9-72F2-DF2D-A169F8CC3D17}"/>
              </a:ext>
            </a:extLst>
          </p:cNvPr>
          <p:cNvSpPr>
            <a:spLocks noGrp="1"/>
          </p:cNvSpPr>
          <p:nvPr>
            <p:ph type="body" idx="1"/>
          </p:nvPr>
        </p:nvSpPr>
        <p:spPr/>
        <p:txBody>
          <a:bodyPr/>
          <a:lstStyle/>
          <a:p>
            <a:r>
              <a:rPr lang="en-US" dirty="0"/>
              <a:t>Heirs’ Property Nationally</a:t>
            </a:r>
          </a:p>
        </p:txBody>
      </p:sp>
      <p:pic>
        <p:nvPicPr>
          <p:cNvPr id="8" name="Picture Placeholder 7" descr="A map of the united states&#10;&#10;Description automatically generated">
            <a:extLst>
              <a:ext uri="{FF2B5EF4-FFF2-40B4-BE49-F238E27FC236}">
                <a16:creationId xmlns:a16="http://schemas.microsoft.com/office/drawing/2014/main" id="{93058FAD-BD55-47EF-CA8F-8E070725335D}"/>
              </a:ext>
            </a:extLst>
          </p:cNvPr>
          <p:cNvPicPr>
            <a:picLocks noGrp="1" noChangeAspect="1"/>
          </p:cNvPicPr>
          <p:nvPr>
            <p:ph type="pic" idx="2"/>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t="6027" b="14575"/>
          <a:stretch/>
        </p:blipFill>
        <p:spPr>
          <a:xfrm>
            <a:off x="728404" y="584143"/>
            <a:ext cx="7488923" cy="4554244"/>
          </a:xfrm>
        </p:spPr>
      </p:pic>
    </p:spTree>
    <p:extLst>
      <p:ext uri="{BB962C8B-B14F-4D97-AF65-F5344CB8AC3E}">
        <p14:creationId xmlns:p14="http://schemas.microsoft.com/office/powerpoint/2010/main" val="1714139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1878f4a6c94_0_0"/>
          <p:cNvSpPr txBox="1">
            <a:spLocks noGrp="1"/>
          </p:cNvSpPr>
          <p:nvPr>
            <p:ph type="ctrTitle"/>
          </p:nvPr>
        </p:nvSpPr>
        <p:spPr>
          <a:xfrm>
            <a:off x="176996" y="77495"/>
            <a:ext cx="8790000" cy="573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Review of Challenges for Heirs’ Property Owners</a:t>
            </a:r>
            <a:endParaRPr dirty="0">
              <a:solidFill>
                <a:schemeClr val="lt1"/>
              </a:solidFill>
            </a:endParaRPr>
          </a:p>
        </p:txBody>
      </p:sp>
      <p:sp>
        <p:nvSpPr>
          <p:cNvPr id="227" name="Google Shape;227;g1878f4a6c94_0_0"/>
          <p:cNvSpPr txBox="1"/>
          <p:nvPr/>
        </p:nvSpPr>
        <p:spPr>
          <a:xfrm>
            <a:off x="392329" y="4801676"/>
            <a:ext cx="6621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28" name="Google Shape;228;g1878f4a6c94_0_0"/>
          <p:cNvSpPr txBox="1"/>
          <p:nvPr/>
        </p:nvSpPr>
        <p:spPr>
          <a:xfrm>
            <a:off x="4395925" y="1320938"/>
            <a:ext cx="4380300" cy="2709000"/>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p>
            <a:pPr marL="457200" marR="0" lvl="0" indent="-336550" algn="l" rtl="0">
              <a:lnSpc>
                <a:spcPct val="100000"/>
              </a:lnSpc>
              <a:spcBef>
                <a:spcPts val="0"/>
              </a:spcBef>
              <a:spcAft>
                <a:spcPts val="0"/>
              </a:spcAft>
              <a:buClr>
                <a:schemeClr val="dk1"/>
              </a:buClr>
              <a:buSzPts val="1700"/>
              <a:buFont typeface="Arial"/>
              <a:buChar char="●"/>
            </a:pPr>
            <a:r>
              <a:rPr lang="en-US" sz="1700" b="1" i="0" u="none" strike="noStrike" cap="none" dirty="0">
                <a:solidFill>
                  <a:schemeClr val="dk1"/>
                </a:solidFill>
                <a:latin typeface="Arial"/>
                <a:ea typeface="Arial"/>
                <a:cs typeface="Arial"/>
                <a:sym typeface="Arial"/>
              </a:rPr>
              <a:t>Partition Sale</a:t>
            </a:r>
            <a:endParaRPr sz="17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dirty="0">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US" sz="1700" b="1" i="0" u="none" strike="noStrike" cap="none" dirty="0">
                <a:solidFill>
                  <a:schemeClr val="dk1"/>
                </a:solidFill>
                <a:latin typeface="Arial"/>
                <a:ea typeface="Arial"/>
                <a:cs typeface="Arial"/>
                <a:sym typeface="Arial"/>
              </a:rPr>
              <a:t>Lack of Access to Loans</a:t>
            </a:r>
            <a:endParaRPr sz="17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dirty="0">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US" sz="1700" b="1" i="0" u="none" strike="noStrike" cap="none" dirty="0">
                <a:solidFill>
                  <a:schemeClr val="dk1"/>
                </a:solidFill>
                <a:latin typeface="Arial"/>
                <a:ea typeface="Arial"/>
                <a:cs typeface="Arial"/>
                <a:sym typeface="Arial"/>
              </a:rPr>
              <a:t>No Access to Government Programs</a:t>
            </a:r>
            <a:endParaRPr sz="17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dirty="0">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US" sz="1700" b="1" i="0" u="none" strike="noStrike" cap="none" dirty="0">
                <a:solidFill>
                  <a:schemeClr val="dk1"/>
                </a:solidFill>
                <a:latin typeface="Arial"/>
                <a:ea typeface="Arial"/>
                <a:cs typeface="Arial"/>
                <a:sym typeface="Arial"/>
              </a:rPr>
              <a:t>Forced Tax Sales</a:t>
            </a:r>
            <a:endParaRPr sz="17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dirty="0">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US" sz="1700" b="1" i="0" u="none" strike="noStrike" cap="none" dirty="0">
                <a:solidFill>
                  <a:schemeClr val="dk1"/>
                </a:solidFill>
                <a:latin typeface="Arial"/>
                <a:ea typeface="Arial"/>
                <a:cs typeface="Arial"/>
                <a:sym typeface="Arial"/>
              </a:rPr>
              <a:t>Limited Wealth Generation</a:t>
            </a:r>
            <a:endParaRPr sz="1700" b="1" i="0" u="none" strike="noStrike" cap="none" dirty="0">
              <a:solidFill>
                <a:schemeClr val="dk1"/>
              </a:solidFill>
              <a:latin typeface="Arial"/>
              <a:ea typeface="Arial"/>
              <a:cs typeface="Arial"/>
              <a:sym typeface="Arial"/>
            </a:endParaRPr>
          </a:p>
        </p:txBody>
      </p:sp>
      <p:pic>
        <p:nvPicPr>
          <p:cNvPr id="229" name="Google Shape;229;g1878f4a6c94_0_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76996" y="1092488"/>
            <a:ext cx="3982500" cy="3165900"/>
          </a:xfrm>
          <a:prstGeom prst="ellipse">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5"/>
          <p:cNvSpPr txBox="1">
            <a:spLocks noGrp="1"/>
          </p:cNvSpPr>
          <p:nvPr>
            <p:ph type="ctrTitle"/>
          </p:nvPr>
        </p:nvSpPr>
        <p:spPr>
          <a:xfrm>
            <a:off x="176996" y="77495"/>
            <a:ext cx="8790008" cy="57368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Partition Sales and Other Problems</a:t>
            </a:r>
            <a:endParaRPr dirty="0">
              <a:solidFill>
                <a:schemeClr val="lt1"/>
              </a:solidFill>
            </a:endParaRPr>
          </a:p>
        </p:txBody>
      </p:sp>
      <p:sp>
        <p:nvSpPr>
          <p:cNvPr id="235" name="Google Shape;235;p5"/>
          <p:cNvSpPr txBox="1"/>
          <p:nvPr/>
        </p:nvSpPr>
        <p:spPr>
          <a:xfrm>
            <a:off x="317081" y="1879252"/>
            <a:ext cx="2278600"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What is a Partition Sale?</a:t>
            </a:r>
            <a:endParaRPr sz="1400" b="0" i="0" u="none" strike="noStrike" cap="none" dirty="0">
              <a:solidFill>
                <a:srgbClr val="000000"/>
              </a:solidFill>
              <a:latin typeface="Arial"/>
              <a:ea typeface="Arial"/>
              <a:cs typeface="Arial"/>
              <a:sym typeface="Arial"/>
            </a:endParaRPr>
          </a:p>
        </p:txBody>
      </p:sp>
      <p:sp>
        <p:nvSpPr>
          <p:cNvPr id="236" name="Google Shape;236;p5"/>
          <p:cNvSpPr txBox="1"/>
          <p:nvPr/>
        </p:nvSpPr>
        <p:spPr>
          <a:xfrm>
            <a:off x="392329" y="4801676"/>
            <a:ext cx="662163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Farmland Access Legal Toolkit, </a:t>
            </a:r>
            <a:r>
              <a:rPr lang="en-US" sz="1400" b="0"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https://farmlandaccess.org/heirs-property/</a:t>
            </a: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237" name="Google Shape;237;p5"/>
          <p:cNvPicPr preferRelativeResize="0"/>
          <p:nvPr/>
        </p:nvPicPr>
        <p:blipFill rotWithShape="1">
          <a:blip r:embed="rId4">
            <a:alphaModFix/>
          </a:blip>
          <a:srcRect/>
          <a:stretch/>
        </p:blipFill>
        <p:spPr>
          <a:xfrm>
            <a:off x="2670929" y="930933"/>
            <a:ext cx="6155990" cy="359099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6"/>
          <p:cNvSpPr txBox="1">
            <a:spLocks noGrp="1"/>
          </p:cNvSpPr>
          <p:nvPr>
            <p:ph type="body" idx="1"/>
          </p:nvPr>
        </p:nvSpPr>
        <p:spPr>
          <a:xfrm>
            <a:off x="454025" y="188464"/>
            <a:ext cx="4151313" cy="11176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600"/>
              </a:spcAft>
              <a:buSzPts val="1200"/>
              <a:buNone/>
            </a:pPr>
            <a:r>
              <a:rPr lang="en-US" dirty="0"/>
              <a:t>Purpose:</a:t>
            </a:r>
            <a:endParaRPr dirty="0"/>
          </a:p>
        </p:txBody>
      </p:sp>
      <p:sp>
        <p:nvSpPr>
          <p:cNvPr id="169" name="Google Shape;169;p6"/>
          <p:cNvSpPr txBox="1">
            <a:spLocks noGrp="1"/>
          </p:cNvSpPr>
          <p:nvPr>
            <p:ph type="body" idx="2"/>
          </p:nvPr>
        </p:nvSpPr>
        <p:spPr>
          <a:xfrm>
            <a:off x="680131" y="895894"/>
            <a:ext cx="3750581" cy="2188976"/>
          </a:xfrm>
          <a:prstGeom prst="rect">
            <a:avLst/>
          </a:prstGeom>
          <a:noFill/>
          <a:ln>
            <a:noFill/>
          </a:ln>
        </p:spPr>
        <p:txBody>
          <a:bodyPr spcFirstLastPara="1" wrap="square" lIns="91425" tIns="91425" rIns="91425" bIns="91425" anchor="t" anchorCtr="0">
            <a:normAutofit/>
          </a:bodyPr>
          <a:lstStyle/>
          <a:p>
            <a:pPr marL="152400" lvl="0" indent="0" algn="ctr">
              <a:spcAft>
                <a:spcPts val="600"/>
              </a:spcAft>
              <a:buNone/>
            </a:pPr>
            <a:r>
              <a:rPr lang="en-US" sz="2400" dirty="0"/>
              <a:t>To provide training on heirs’ property to communities and individuals.</a:t>
            </a:r>
          </a:p>
        </p:txBody>
      </p:sp>
      <p:sp>
        <p:nvSpPr>
          <p:cNvPr id="170" name="Google Shape;170;p6"/>
          <p:cNvSpPr txBox="1">
            <a:spLocks noGrp="1"/>
          </p:cNvSpPr>
          <p:nvPr>
            <p:ph type="sldNum" idx="12"/>
          </p:nvPr>
        </p:nvSpPr>
        <p:spPr>
          <a:xfrm>
            <a:off x="0" y="0"/>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dirty="0">
              <a:solidFill>
                <a:srgbClr val="000000"/>
              </a:solidFill>
              <a:latin typeface="Arial"/>
              <a:ea typeface="Arial"/>
              <a:cs typeface="Arial"/>
              <a:sym typeface="Arial"/>
            </a:endParaRPr>
          </a:p>
        </p:txBody>
      </p:sp>
      <p:pic>
        <p:nvPicPr>
          <p:cNvPr id="171" name="Google Shape;171;p6"/>
          <p:cNvPicPr preferRelativeResize="0"/>
          <p:nvPr/>
        </p:nvPicPr>
        <p:blipFill rotWithShape="1">
          <a:blip r:embed="rId3">
            <a:alphaModFix/>
          </a:blip>
          <a:srcRect/>
          <a:stretch/>
        </p:blipFill>
        <p:spPr>
          <a:xfrm>
            <a:off x="993934" y="4383623"/>
            <a:ext cx="2896870" cy="616585"/>
          </a:xfrm>
          <a:prstGeom prst="rect">
            <a:avLst/>
          </a:prstGeom>
          <a:noFill/>
          <a:ln>
            <a:noFill/>
          </a:ln>
        </p:spPr>
      </p:pic>
      <p:pic>
        <p:nvPicPr>
          <p:cNvPr id="172" name="Google Shape;172;p6"/>
          <p:cNvPicPr preferRelativeResize="0"/>
          <p:nvPr/>
        </p:nvPicPr>
        <p:blipFill rotWithShape="1">
          <a:blip r:embed="rId4" cstate="print">
            <a:alphaModFix/>
            <a:extLst>
              <a:ext uri="{28A0092B-C50C-407E-A947-70E740481C1C}">
                <a14:useLocalDpi xmlns:a14="http://schemas.microsoft.com/office/drawing/2010/main"/>
              </a:ext>
            </a:extLst>
          </a:blip>
          <a:srcRect b="-5419"/>
          <a:stretch/>
        </p:blipFill>
        <p:spPr>
          <a:xfrm>
            <a:off x="1989106" y="3399003"/>
            <a:ext cx="906526" cy="848603"/>
          </a:xfrm>
          <a:prstGeom prst="rect">
            <a:avLst/>
          </a:prstGeom>
          <a:noFill/>
          <a:ln>
            <a:noFill/>
          </a:ln>
        </p:spPr>
      </p:pic>
      <p:sp>
        <p:nvSpPr>
          <p:cNvPr id="173" name="Google Shape;173;p6"/>
          <p:cNvSpPr txBox="1"/>
          <p:nvPr/>
        </p:nvSpPr>
        <p:spPr>
          <a:xfrm>
            <a:off x="657461" y="3023217"/>
            <a:ext cx="3914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Arial"/>
                <a:ea typeface="Arial"/>
                <a:cs typeface="Arial"/>
                <a:sym typeface="Arial"/>
              </a:rPr>
              <a:t>Funding to develop this training provided by: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g2b54efc603f_0_305" descr="A picture containing tree, outdoor, ground, grass  Description automatically generated"/>
          <p:cNvPicPr preferRelativeResize="0"/>
          <p:nvPr/>
        </p:nvPicPr>
        <p:blipFill rotWithShape="1">
          <a:blip r:embed="rId3">
            <a:alphaModFix/>
          </a:blip>
          <a:srcRect/>
          <a:stretch/>
        </p:blipFill>
        <p:spPr>
          <a:xfrm flipH="1">
            <a:off x="1154596" y="0"/>
            <a:ext cx="6858000" cy="5143501"/>
          </a:xfrm>
          <a:prstGeom prst="rect">
            <a:avLst/>
          </a:prstGeom>
          <a:noFill/>
          <a:ln>
            <a:noFill/>
          </a:ln>
        </p:spPr>
      </p:pic>
      <p:sp>
        <p:nvSpPr>
          <p:cNvPr id="243" name="Google Shape;243;g2b54efc603f_0_305"/>
          <p:cNvSpPr/>
          <p:nvPr/>
        </p:nvSpPr>
        <p:spPr>
          <a:xfrm rot="5400000">
            <a:off x="3413998" y="-2000289"/>
            <a:ext cx="2316000" cy="9144000"/>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4" name="Google Shape;244;g2b54efc603f_0_305"/>
          <p:cNvSpPr txBox="1">
            <a:spLocks noGrp="1"/>
          </p:cNvSpPr>
          <p:nvPr>
            <p:ph type="body" idx="1"/>
          </p:nvPr>
        </p:nvSpPr>
        <p:spPr>
          <a:xfrm>
            <a:off x="499198" y="1688550"/>
            <a:ext cx="8145600" cy="883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Livvic"/>
              <a:buNone/>
            </a:pPr>
            <a:r>
              <a:rPr lang="en-US" sz="3300" b="1" i="0" u="none" strike="noStrike" cap="none" dirty="0">
                <a:solidFill>
                  <a:schemeClr val="lt1"/>
                </a:solidFill>
                <a:latin typeface="Livvic"/>
                <a:ea typeface="Livvic"/>
                <a:cs typeface="Livvic"/>
                <a:sym typeface="Livvic"/>
              </a:rPr>
              <a:t>Uniform Partition</a:t>
            </a:r>
            <a:endParaRPr sz="3300" dirty="0"/>
          </a:p>
          <a:p>
            <a:pPr marL="0" marR="0" lvl="0" indent="0" algn="ctr" rtl="0">
              <a:lnSpc>
                <a:spcPct val="100000"/>
              </a:lnSpc>
              <a:spcBef>
                <a:spcPts val="0"/>
              </a:spcBef>
              <a:spcAft>
                <a:spcPts val="0"/>
              </a:spcAft>
              <a:buClr>
                <a:srgbClr val="000000"/>
              </a:buClr>
              <a:buSzPts val="2800"/>
              <a:buFont typeface="Livvic"/>
              <a:buNone/>
            </a:pPr>
            <a:r>
              <a:rPr lang="en-US" sz="3300" b="1" i="0" u="none" strike="noStrike" cap="none" dirty="0">
                <a:solidFill>
                  <a:schemeClr val="lt1"/>
                </a:solidFill>
                <a:latin typeface="Livvic"/>
                <a:ea typeface="Livvic"/>
                <a:cs typeface="Livvic"/>
                <a:sym typeface="Livvic"/>
              </a:rPr>
              <a:t>of Heirs Property Act</a:t>
            </a:r>
            <a:endParaRPr sz="3300" dirty="0"/>
          </a:p>
          <a:p>
            <a:pPr marL="0" marR="0" lvl="0" indent="0" algn="ctr" rtl="0">
              <a:lnSpc>
                <a:spcPct val="100000"/>
              </a:lnSpc>
              <a:spcBef>
                <a:spcPts val="0"/>
              </a:spcBef>
              <a:spcAft>
                <a:spcPts val="0"/>
              </a:spcAft>
              <a:buClr>
                <a:srgbClr val="000000"/>
              </a:buClr>
              <a:buSzPts val="2800"/>
              <a:buFont typeface="Livvic"/>
              <a:buNone/>
            </a:pPr>
            <a:r>
              <a:rPr lang="en-US" sz="3300" b="1" i="0" u="none" strike="noStrike" cap="none" dirty="0">
                <a:solidFill>
                  <a:schemeClr val="lt1"/>
                </a:solidFill>
                <a:latin typeface="Livvic"/>
                <a:ea typeface="Livvic"/>
                <a:cs typeface="Livvic"/>
                <a:sym typeface="Livvic"/>
              </a:rPr>
              <a:t>(UPHPA)</a:t>
            </a:r>
            <a:endParaRPr sz="3300" dirty="0"/>
          </a:p>
          <a:p>
            <a:pPr marL="152400" lvl="0" indent="0" algn="ctr" rtl="0">
              <a:lnSpc>
                <a:spcPct val="115000"/>
              </a:lnSpc>
              <a:spcBef>
                <a:spcPts val="0"/>
              </a:spcBef>
              <a:spcAft>
                <a:spcPts val="0"/>
              </a:spcAft>
              <a:buSzPts val="1200"/>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b54efc603f_0_311"/>
          <p:cNvSpPr txBox="1">
            <a:spLocks noGrp="1"/>
          </p:cNvSpPr>
          <p:nvPr>
            <p:ph type="ctrTitle"/>
          </p:nvPr>
        </p:nvSpPr>
        <p:spPr>
          <a:xfrm>
            <a:off x="176996" y="90506"/>
            <a:ext cx="8790000" cy="573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Uniform Partition of Heirs Property Act (UPHPA)</a:t>
            </a:r>
            <a:endParaRPr dirty="0">
              <a:solidFill>
                <a:schemeClr val="lt1"/>
              </a:solidFill>
            </a:endParaRPr>
          </a:p>
        </p:txBody>
      </p:sp>
      <p:sp>
        <p:nvSpPr>
          <p:cNvPr id="250" name="Google Shape;250;g2b54efc603f_0_311"/>
          <p:cNvSpPr txBox="1"/>
          <p:nvPr/>
        </p:nvSpPr>
        <p:spPr>
          <a:xfrm>
            <a:off x="2110422" y="4650597"/>
            <a:ext cx="50868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Uniform Law Commission site at </a:t>
            </a:r>
            <a:r>
              <a:rPr lang="en-US" sz="1400" b="0"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uniformlaws.org</a:t>
            </a: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highlight>
                <a:srgbClr val="FFFF00"/>
              </a:highlight>
              <a:latin typeface="Arial"/>
              <a:ea typeface="Arial"/>
              <a:cs typeface="Arial"/>
              <a:sym typeface="Arial"/>
            </a:endParaRPr>
          </a:p>
        </p:txBody>
      </p:sp>
      <p:sp>
        <p:nvSpPr>
          <p:cNvPr id="254" name="Google Shape;254;g2b54efc603f_0_311"/>
          <p:cNvSpPr txBox="1">
            <a:spLocks noGrp="1"/>
          </p:cNvSpPr>
          <p:nvPr>
            <p:ph type="body" idx="1"/>
          </p:nvPr>
        </p:nvSpPr>
        <p:spPr>
          <a:xfrm>
            <a:off x="4936200" y="849575"/>
            <a:ext cx="4030800" cy="353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r>
              <a:rPr lang="en-US" sz="1600" dirty="0">
                <a:latin typeface="Catamaran"/>
                <a:ea typeface="Catamaran"/>
                <a:cs typeface="Catamaran"/>
                <a:sym typeface="Catamaran"/>
              </a:rPr>
              <a:t>Uniform Partition of Heirs Property Act</a:t>
            </a:r>
            <a:r>
              <a:rPr lang="en-US" sz="1600" dirty="0"/>
              <a:t> (UPHPA) is a model law that state legislatures can adopt. It creates fair procedures for heirs’ property owners when a </a:t>
            </a:r>
            <a:r>
              <a:rPr lang="en-US" sz="1600" dirty="0">
                <a:latin typeface="Catamaran"/>
                <a:ea typeface="Catamaran"/>
                <a:cs typeface="Catamaran"/>
                <a:sym typeface="Catamaran"/>
              </a:rPr>
              <a:t>partition action</a:t>
            </a:r>
            <a:r>
              <a:rPr lang="en-US" sz="1600" dirty="0"/>
              <a:t> is filed.  </a:t>
            </a:r>
            <a:endParaRPr sz="1600" dirty="0"/>
          </a:p>
          <a:p>
            <a:pPr marL="0" lvl="0" indent="0" algn="l" rtl="0">
              <a:lnSpc>
                <a:spcPct val="115000"/>
              </a:lnSpc>
              <a:spcBef>
                <a:spcPts val="0"/>
              </a:spcBef>
              <a:spcAft>
                <a:spcPts val="0"/>
              </a:spcAft>
              <a:buSzPts val="1200"/>
              <a:buNone/>
            </a:pPr>
            <a:endParaRPr sz="1600" dirty="0"/>
          </a:p>
          <a:p>
            <a:pPr marL="0" lvl="0" indent="0" algn="l" rtl="0">
              <a:lnSpc>
                <a:spcPct val="115000"/>
              </a:lnSpc>
              <a:spcBef>
                <a:spcPts val="0"/>
              </a:spcBef>
              <a:spcAft>
                <a:spcPts val="0"/>
              </a:spcAft>
              <a:buSzPts val="1200"/>
              <a:buNone/>
            </a:pPr>
            <a:r>
              <a:rPr lang="en-US" sz="1600" dirty="0"/>
              <a:t>Under the UPHPA, heirs’ property owners have rights that protect them from losing their land and if the land is sold, it is sold for a fair value.</a:t>
            </a:r>
            <a:endParaRPr sz="1600" dirty="0"/>
          </a:p>
          <a:p>
            <a:pPr marL="0" lvl="0" indent="0" algn="l" rtl="0">
              <a:lnSpc>
                <a:spcPct val="115000"/>
              </a:lnSpc>
              <a:spcBef>
                <a:spcPts val="0"/>
              </a:spcBef>
              <a:spcAft>
                <a:spcPts val="0"/>
              </a:spcAft>
              <a:buSzPts val="1200"/>
              <a:buNone/>
            </a:pPr>
            <a:endParaRPr sz="1600" dirty="0"/>
          </a:p>
          <a:p>
            <a:pPr marL="0" lvl="0" indent="0" algn="l" rtl="0">
              <a:lnSpc>
                <a:spcPct val="115000"/>
              </a:lnSpc>
              <a:spcBef>
                <a:spcPts val="0"/>
              </a:spcBef>
              <a:spcAft>
                <a:spcPts val="0"/>
              </a:spcAft>
              <a:buSzPts val="1200"/>
              <a:buNone/>
            </a:pPr>
            <a:endParaRPr dirty="0"/>
          </a:p>
        </p:txBody>
      </p:sp>
      <p:sp>
        <p:nvSpPr>
          <p:cNvPr id="3" name="Google Shape;750;p115">
            <a:extLst>
              <a:ext uri="{FF2B5EF4-FFF2-40B4-BE49-F238E27FC236}">
                <a16:creationId xmlns:a16="http://schemas.microsoft.com/office/drawing/2014/main" id="{05A15D4A-5DA6-1103-5187-47809E41467F}"/>
              </a:ext>
            </a:extLst>
          </p:cNvPr>
          <p:cNvSpPr txBox="1"/>
          <p:nvPr/>
        </p:nvSpPr>
        <p:spPr>
          <a:xfrm>
            <a:off x="462462" y="3604221"/>
            <a:ext cx="4191360"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dirty="0">
                <a:solidFill>
                  <a:srgbClr val="000000"/>
                </a:solidFill>
                <a:latin typeface="Arial"/>
                <a:ea typeface="Arial"/>
                <a:cs typeface="Arial"/>
                <a:sym typeface="Arial"/>
              </a:rPr>
              <a:t>Where the Uniform Partition of Heirs Property Act has been </a:t>
            </a:r>
            <a:r>
              <a:rPr lang="en-US" sz="1400" b="1" i="0" u="none" strike="noStrike" cap="none" dirty="0">
                <a:solidFill>
                  <a:srgbClr val="1287C3"/>
                </a:solidFill>
                <a:latin typeface="Arial"/>
                <a:ea typeface="Arial"/>
                <a:cs typeface="Arial"/>
                <a:sym typeface="Arial"/>
              </a:rPr>
              <a:t>adopted</a:t>
            </a:r>
            <a:r>
              <a:rPr lang="en-US" sz="1400" b="0" i="0" u="none" strike="noStrike" cap="none" dirty="0">
                <a:solidFill>
                  <a:srgbClr val="000000"/>
                </a:solidFill>
                <a:latin typeface="Arial"/>
                <a:ea typeface="Arial"/>
                <a:cs typeface="Arial"/>
                <a:sym typeface="Arial"/>
              </a:rPr>
              <a:t> or </a:t>
            </a:r>
            <a:r>
              <a:rPr lang="en-US" sz="1400" b="1" i="0" u="none" strike="noStrike" cap="none" dirty="0">
                <a:solidFill>
                  <a:srgbClr val="88C312"/>
                </a:solidFill>
                <a:latin typeface="Arial"/>
                <a:ea typeface="Arial"/>
                <a:cs typeface="Arial"/>
                <a:sym typeface="Arial"/>
              </a:rPr>
              <a:t>introduced</a:t>
            </a: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dirty="0"/>
              <a:t>September 2025</a:t>
            </a:r>
            <a:endParaRPr sz="2000" b="0" i="0" u="none" strike="noStrike" cap="none" dirty="0">
              <a:solidFill>
                <a:schemeClr val="dk2"/>
              </a:solidFill>
              <a:latin typeface="Arial"/>
              <a:ea typeface="Arial"/>
              <a:cs typeface="Arial"/>
              <a:sym typeface="Arial"/>
            </a:endParaRPr>
          </a:p>
        </p:txBody>
      </p:sp>
      <p:pic>
        <p:nvPicPr>
          <p:cNvPr id="4" name="Picture 3">
            <a:extLst>
              <a:ext uri="{FF2B5EF4-FFF2-40B4-BE49-F238E27FC236}">
                <a16:creationId xmlns:a16="http://schemas.microsoft.com/office/drawing/2014/main" id="{E980B874-C2A3-1719-CDC3-0AEDEA5F5802}"/>
              </a:ext>
            </a:extLst>
          </p:cNvPr>
          <p:cNvPicPr>
            <a:picLocks noChangeAspect="1"/>
          </p:cNvPicPr>
          <p:nvPr/>
        </p:nvPicPr>
        <p:blipFill>
          <a:blip r:embed="rId4"/>
          <a:stretch>
            <a:fillRect/>
          </a:stretch>
        </p:blipFill>
        <p:spPr>
          <a:xfrm>
            <a:off x="189180" y="889703"/>
            <a:ext cx="4605831" cy="256064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2b54efc603f_0_352"/>
          <p:cNvSpPr/>
          <p:nvPr/>
        </p:nvSpPr>
        <p:spPr>
          <a:xfrm rot="-5400000">
            <a:off x="4529851" y="-3555368"/>
            <a:ext cx="84300" cy="9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g2b54efc603f_0_352"/>
          <p:cNvSpPr txBox="1">
            <a:spLocks noGrp="1"/>
          </p:cNvSpPr>
          <p:nvPr>
            <p:ph type="body" idx="3"/>
          </p:nvPr>
        </p:nvSpPr>
        <p:spPr>
          <a:xfrm>
            <a:off x="378690" y="1346906"/>
            <a:ext cx="4590600" cy="2612698"/>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sz="2400">
                <a:solidFill>
                  <a:schemeClr val="dk1"/>
                </a:solidFill>
              </a:rPr>
              <a:t>Speak with an attorney licensed to practice law in the state where your land (real property) is located about the UPHPA, its enactment in your state, and how it can help resolve your heirs’ property issue.</a:t>
            </a:r>
            <a:endParaRPr sz="2400"/>
          </a:p>
          <a:p>
            <a:pPr marL="457200" lvl="0" indent="-228600" algn="l" rtl="0">
              <a:lnSpc>
                <a:spcPct val="115000"/>
              </a:lnSpc>
              <a:spcBef>
                <a:spcPts val="0"/>
              </a:spcBef>
              <a:spcAft>
                <a:spcPts val="0"/>
              </a:spcAft>
              <a:buSzPts val="1200"/>
              <a:buNone/>
            </a:pPr>
            <a:endParaRPr/>
          </a:p>
        </p:txBody>
      </p:sp>
      <p:sp>
        <p:nvSpPr>
          <p:cNvPr id="277" name="Google Shape;277;g2b54efc603f_0_352"/>
          <p:cNvSpPr txBox="1"/>
          <p:nvPr/>
        </p:nvSpPr>
        <p:spPr>
          <a:xfrm>
            <a:off x="136199" y="240658"/>
            <a:ext cx="8865188" cy="668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n-US" sz="2400" b="1" i="0" u="none" strike="noStrike" cap="none">
                <a:solidFill>
                  <a:schemeClr val="dk1"/>
                </a:solidFill>
                <a:latin typeface="Livvic"/>
                <a:ea typeface="Livvic"/>
                <a:cs typeface="Livvic"/>
                <a:sym typeface="Livvic"/>
              </a:rPr>
              <a:t>Critical Step to Determine How the UPHPA Can Help You…</a:t>
            </a:r>
            <a:endParaRPr sz="1400" b="0" i="0" u="none" strike="noStrike" cap="none">
              <a:solidFill>
                <a:srgbClr val="000000"/>
              </a:solidFill>
              <a:latin typeface="Arial"/>
              <a:ea typeface="Arial"/>
              <a:cs typeface="Arial"/>
              <a:sym typeface="Arial"/>
            </a:endParaRPr>
          </a:p>
        </p:txBody>
      </p:sp>
      <p:pic>
        <p:nvPicPr>
          <p:cNvPr id="278" name="Google Shape;278;g2b54efc603f_0_352" descr="A person in a white shirt  Description automatically generated with low confidence"/>
          <p:cNvPicPr preferRelativeResize="0"/>
          <p:nvPr/>
        </p:nvPicPr>
        <p:blipFill rotWithShape="1">
          <a:blip r:embed="rId3">
            <a:alphaModFix/>
          </a:blip>
          <a:srcRect/>
          <a:stretch/>
        </p:blipFill>
        <p:spPr>
          <a:xfrm>
            <a:off x="5402417" y="1734667"/>
            <a:ext cx="3674352" cy="18371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2b54efc603f_0_319"/>
          <p:cNvSpPr/>
          <p:nvPr/>
        </p:nvSpPr>
        <p:spPr>
          <a:xfrm rot="-5400000" flipH="1">
            <a:off x="-1758146" y="1730550"/>
            <a:ext cx="5140800" cy="1685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g2b54efc603f_0_319"/>
          <p:cNvSpPr txBox="1">
            <a:spLocks noGrp="1"/>
          </p:cNvSpPr>
          <p:nvPr>
            <p:ph type="title" idx="8"/>
          </p:nvPr>
        </p:nvSpPr>
        <p:spPr>
          <a:xfrm>
            <a:off x="694695" y="2411852"/>
            <a:ext cx="957802"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sz="4400">
                <a:solidFill>
                  <a:schemeClr val="lt1"/>
                </a:solidFill>
              </a:rPr>
              <a:t>03</a:t>
            </a:r>
            <a:endParaRPr sz="4400">
              <a:solidFill>
                <a:schemeClr val="lt1"/>
              </a:solidFill>
            </a:endParaRPr>
          </a:p>
        </p:txBody>
      </p:sp>
      <p:sp>
        <p:nvSpPr>
          <p:cNvPr id="285" name="Google Shape;285;g2b54efc603f_0_319"/>
          <p:cNvSpPr txBox="1">
            <a:spLocks noGrp="1"/>
          </p:cNvSpPr>
          <p:nvPr>
            <p:ph type="ctrTitle" idx="9"/>
          </p:nvPr>
        </p:nvSpPr>
        <p:spPr>
          <a:xfrm>
            <a:off x="1778732" y="89822"/>
            <a:ext cx="7127700" cy="1336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000"/>
              <a:buNone/>
            </a:pPr>
            <a:r>
              <a:rPr lang="en-US" sz="3200"/>
              <a:t>How Does the UPHPA Help?</a:t>
            </a:r>
            <a:br>
              <a:rPr lang="en-US" sz="3200"/>
            </a:br>
            <a:r>
              <a:rPr lang="en-US" sz="2000"/>
              <a:t>Provides the following protections in partition actions:</a:t>
            </a:r>
            <a:endParaRPr sz="2200"/>
          </a:p>
        </p:txBody>
      </p:sp>
      <p:sp>
        <p:nvSpPr>
          <p:cNvPr id="286" name="Google Shape;286;g2b54efc603f_0_319"/>
          <p:cNvSpPr txBox="1">
            <a:spLocks noGrp="1"/>
          </p:cNvSpPr>
          <p:nvPr>
            <p:ph type="title" idx="5"/>
          </p:nvPr>
        </p:nvSpPr>
        <p:spPr>
          <a:xfrm>
            <a:off x="694695" y="1840803"/>
            <a:ext cx="983185"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sz="4400">
                <a:solidFill>
                  <a:schemeClr val="lt1"/>
                </a:solidFill>
              </a:rPr>
              <a:t>02</a:t>
            </a:r>
            <a:endParaRPr sz="4400">
              <a:solidFill>
                <a:schemeClr val="lt1"/>
              </a:solidFill>
            </a:endParaRPr>
          </a:p>
        </p:txBody>
      </p:sp>
      <p:sp>
        <p:nvSpPr>
          <p:cNvPr id="287" name="Google Shape;287;g2b54efc603f_0_319"/>
          <p:cNvSpPr txBox="1">
            <a:spLocks noGrp="1"/>
          </p:cNvSpPr>
          <p:nvPr>
            <p:ph type="ctrTitle"/>
          </p:nvPr>
        </p:nvSpPr>
        <p:spPr>
          <a:xfrm>
            <a:off x="1792441" y="1408014"/>
            <a:ext cx="7127700" cy="435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200"/>
              <a:buNone/>
            </a:pPr>
            <a:r>
              <a:rPr lang="en-US" sz="2000" b="0">
                <a:latin typeface="Catamaran Light"/>
                <a:ea typeface="Catamaran Light"/>
                <a:cs typeface="Catamaran Light"/>
                <a:sym typeface="Catamaran Light"/>
              </a:rPr>
              <a:t>Enhances Notice</a:t>
            </a:r>
            <a:endParaRPr sz="2000" b="0">
              <a:latin typeface="Catamaran Light"/>
              <a:ea typeface="Catamaran Light"/>
              <a:cs typeface="Catamaran Light"/>
              <a:sym typeface="Catamaran Light"/>
            </a:endParaRPr>
          </a:p>
        </p:txBody>
      </p:sp>
      <p:sp>
        <p:nvSpPr>
          <p:cNvPr id="288" name="Google Shape;288;g2b54efc603f_0_319"/>
          <p:cNvSpPr txBox="1">
            <a:spLocks noGrp="1"/>
          </p:cNvSpPr>
          <p:nvPr>
            <p:ph type="title" idx="2"/>
          </p:nvPr>
        </p:nvSpPr>
        <p:spPr>
          <a:xfrm>
            <a:off x="694695" y="1269754"/>
            <a:ext cx="874046"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sz="4400">
                <a:solidFill>
                  <a:schemeClr val="lt1"/>
                </a:solidFill>
              </a:rPr>
              <a:t>01</a:t>
            </a:r>
            <a:endParaRPr sz="4400">
              <a:solidFill>
                <a:schemeClr val="lt1"/>
              </a:solidFill>
            </a:endParaRPr>
          </a:p>
        </p:txBody>
      </p:sp>
      <p:sp>
        <p:nvSpPr>
          <p:cNvPr id="289" name="Google Shape;289;g2b54efc603f_0_319"/>
          <p:cNvSpPr txBox="1"/>
          <p:nvPr/>
        </p:nvSpPr>
        <p:spPr>
          <a:xfrm>
            <a:off x="1792442" y="1965560"/>
            <a:ext cx="7127700" cy="435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1" i="0" u="none" strike="noStrike" cap="none">
              <a:solidFill>
                <a:schemeClr val="dk1"/>
              </a:solidFill>
              <a:latin typeface="Livvic"/>
              <a:ea typeface="Livvic"/>
              <a:cs typeface="Livvic"/>
              <a:sym typeface="Livvic"/>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Independent Appraisal</a:t>
            </a:r>
            <a:endParaRPr sz="1400" b="0" i="0" u="none" strike="noStrike" cap="none">
              <a:solidFill>
                <a:srgbClr val="000000"/>
              </a:solidFill>
              <a:latin typeface="Arial"/>
              <a:ea typeface="Arial"/>
              <a:cs typeface="Arial"/>
              <a:sym typeface="Arial"/>
            </a:endParaRPr>
          </a:p>
        </p:txBody>
      </p:sp>
      <p:sp>
        <p:nvSpPr>
          <p:cNvPr id="290" name="Google Shape;290;g2b54efc603f_0_319"/>
          <p:cNvSpPr txBox="1"/>
          <p:nvPr/>
        </p:nvSpPr>
        <p:spPr>
          <a:xfrm>
            <a:off x="1792441" y="2523106"/>
            <a:ext cx="7127700" cy="435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Right of First Refusal</a:t>
            </a:r>
            <a:endParaRPr sz="1400" b="0" i="0" u="none" strike="noStrike" cap="none">
              <a:solidFill>
                <a:srgbClr val="000000"/>
              </a:solidFill>
              <a:latin typeface="Arial"/>
              <a:ea typeface="Arial"/>
              <a:cs typeface="Arial"/>
              <a:sym typeface="Arial"/>
            </a:endParaRPr>
          </a:p>
        </p:txBody>
      </p:sp>
      <p:sp>
        <p:nvSpPr>
          <p:cNvPr id="291" name="Google Shape;291;g2b54efc603f_0_319"/>
          <p:cNvSpPr txBox="1"/>
          <p:nvPr/>
        </p:nvSpPr>
        <p:spPr>
          <a:xfrm>
            <a:off x="694695" y="2982901"/>
            <a:ext cx="95780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400" b="1" i="0" u="none" strike="noStrike" cap="none">
                <a:solidFill>
                  <a:schemeClr val="lt1"/>
                </a:solidFill>
                <a:latin typeface="Livvic"/>
                <a:ea typeface="Livvic"/>
                <a:cs typeface="Livvic"/>
                <a:sym typeface="Livvic"/>
              </a:rPr>
              <a:t>04</a:t>
            </a:r>
            <a:endParaRPr sz="1200" b="0" i="0" u="none" strike="noStrike" cap="none">
              <a:solidFill>
                <a:srgbClr val="000000"/>
              </a:solidFill>
              <a:latin typeface="Arial"/>
              <a:ea typeface="Arial"/>
              <a:cs typeface="Arial"/>
              <a:sym typeface="Arial"/>
            </a:endParaRPr>
          </a:p>
        </p:txBody>
      </p:sp>
      <p:sp>
        <p:nvSpPr>
          <p:cNvPr id="292" name="Google Shape;292;g2b54efc603f_0_319"/>
          <p:cNvSpPr txBox="1"/>
          <p:nvPr/>
        </p:nvSpPr>
        <p:spPr>
          <a:xfrm>
            <a:off x="1792441" y="3080652"/>
            <a:ext cx="7127700" cy="435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Preference for Partition-in-Kind</a:t>
            </a:r>
            <a:endParaRPr sz="1400" b="0" i="0" u="none" strike="noStrike" cap="none">
              <a:solidFill>
                <a:srgbClr val="000000"/>
              </a:solidFill>
              <a:latin typeface="Arial"/>
              <a:ea typeface="Arial"/>
              <a:cs typeface="Arial"/>
              <a:sym typeface="Arial"/>
            </a:endParaRPr>
          </a:p>
        </p:txBody>
      </p:sp>
      <p:sp>
        <p:nvSpPr>
          <p:cNvPr id="293" name="Google Shape;293;g2b54efc603f_0_319"/>
          <p:cNvSpPr txBox="1"/>
          <p:nvPr/>
        </p:nvSpPr>
        <p:spPr>
          <a:xfrm>
            <a:off x="694695" y="3553950"/>
            <a:ext cx="95780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400" b="1" i="0" u="none" strike="noStrike" cap="none">
                <a:solidFill>
                  <a:schemeClr val="lt1"/>
                </a:solidFill>
                <a:latin typeface="Livvic"/>
                <a:ea typeface="Livvic"/>
                <a:cs typeface="Livvic"/>
                <a:sym typeface="Livvic"/>
              </a:rPr>
              <a:t>05</a:t>
            </a:r>
            <a:endParaRPr sz="1200" b="0" i="0" u="none" strike="noStrike" cap="none">
              <a:solidFill>
                <a:srgbClr val="000000"/>
              </a:solidFill>
              <a:latin typeface="Arial"/>
              <a:ea typeface="Arial"/>
              <a:cs typeface="Arial"/>
              <a:sym typeface="Arial"/>
            </a:endParaRPr>
          </a:p>
        </p:txBody>
      </p:sp>
      <p:sp>
        <p:nvSpPr>
          <p:cNvPr id="294" name="Google Shape;294;g2b54efc603f_0_319"/>
          <p:cNvSpPr txBox="1"/>
          <p:nvPr/>
        </p:nvSpPr>
        <p:spPr>
          <a:xfrm>
            <a:off x="1792441" y="3638198"/>
            <a:ext cx="7127700" cy="435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Open-Market Sale</a:t>
            </a:r>
            <a:endParaRPr sz="1400" b="0" i="0" u="none" strike="noStrike" cap="none">
              <a:solidFill>
                <a:srgbClr val="000000"/>
              </a:solidFill>
              <a:latin typeface="Arial"/>
              <a:ea typeface="Arial"/>
              <a:cs typeface="Arial"/>
              <a:sym typeface="Arial"/>
            </a:endParaRPr>
          </a:p>
        </p:txBody>
      </p:sp>
      <p:sp>
        <p:nvSpPr>
          <p:cNvPr id="295" name="Google Shape;295;g2b54efc603f_0_319"/>
          <p:cNvSpPr txBox="1"/>
          <p:nvPr/>
        </p:nvSpPr>
        <p:spPr>
          <a:xfrm>
            <a:off x="694695" y="4124997"/>
            <a:ext cx="95780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400" b="1" i="0" u="none" strike="noStrike" cap="none">
                <a:solidFill>
                  <a:schemeClr val="lt1"/>
                </a:solidFill>
                <a:latin typeface="Livvic"/>
                <a:ea typeface="Livvic"/>
                <a:cs typeface="Livvic"/>
                <a:sym typeface="Livvic"/>
              </a:rPr>
              <a:t>06</a:t>
            </a:r>
            <a:endParaRPr sz="1200" b="0" i="0" u="none" strike="noStrike" cap="none">
              <a:solidFill>
                <a:srgbClr val="000000"/>
              </a:solidFill>
              <a:latin typeface="Arial"/>
              <a:ea typeface="Arial"/>
              <a:cs typeface="Arial"/>
              <a:sym typeface="Arial"/>
            </a:endParaRPr>
          </a:p>
        </p:txBody>
      </p:sp>
      <p:sp>
        <p:nvSpPr>
          <p:cNvPr id="296" name="Google Shape;296;g2b54efc603f_0_319"/>
          <p:cNvSpPr txBox="1"/>
          <p:nvPr/>
        </p:nvSpPr>
        <p:spPr>
          <a:xfrm>
            <a:off x="1792441" y="4195742"/>
            <a:ext cx="7127700" cy="435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Partition in Kind-</a:t>
            </a:r>
            <a:r>
              <a:rPr lang="en-US" sz="1800" b="0" i="0" u="none" strike="noStrike" cap="none">
                <a:solidFill>
                  <a:schemeClr val="dk1"/>
                </a:solidFill>
                <a:latin typeface="Catamaran Light"/>
                <a:ea typeface="Catamaran Light"/>
                <a:cs typeface="Catamaran Light"/>
                <a:sym typeface="Catamaran Light"/>
              </a:rPr>
              <a:t>Dividing land into pieces of equal value for co-tenants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2b54efc603f_0_0"/>
          <p:cNvSpPr/>
          <p:nvPr/>
        </p:nvSpPr>
        <p:spPr>
          <a:xfrm rot="10800000" flipH="1">
            <a:off x="96167" y="79514"/>
            <a:ext cx="43233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g2b54efc603f_0_0"/>
          <p:cNvSpPr txBox="1">
            <a:spLocks noGrp="1"/>
          </p:cNvSpPr>
          <p:nvPr>
            <p:ph type="title"/>
          </p:nvPr>
        </p:nvSpPr>
        <p:spPr>
          <a:xfrm>
            <a:off x="96167" y="341178"/>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Enhances Notice</a:t>
            </a:r>
            <a:endParaRPr>
              <a:solidFill>
                <a:schemeClr val="lt1"/>
              </a:solidFill>
            </a:endParaRPr>
          </a:p>
        </p:txBody>
      </p:sp>
      <p:sp>
        <p:nvSpPr>
          <p:cNvPr id="303" name="Google Shape;303;g2b54efc603f_0_0"/>
          <p:cNvSpPr txBox="1">
            <a:spLocks noGrp="1"/>
          </p:cNvSpPr>
          <p:nvPr>
            <p:ph type="body" idx="1"/>
          </p:nvPr>
        </p:nvSpPr>
        <p:spPr>
          <a:xfrm>
            <a:off x="905163" y="914400"/>
            <a:ext cx="8018100" cy="3771900"/>
          </a:xfrm>
          <a:prstGeom prst="rect">
            <a:avLst/>
          </a:prstGeom>
          <a:noFill/>
          <a:ln>
            <a:noFill/>
          </a:ln>
        </p:spPr>
        <p:txBody>
          <a:bodyPr spcFirstLastPara="1" wrap="square" lIns="91425" tIns="91425" rIns="91425" bIns="91425" anchor="t" anchorCtr="0">
            <a:noAutofit/>
          </a:bodyPr>
          <a:lstStyle/>
          <a:p>
            <a:pPr marL="457200" marR="0" lvl="0" indent="-304800" algn="l" rtl="0">
              <a:lnSpc>
                <a:spcPct val="115000"/>
              </a:lnSpc>
              <a:spcBef>
                <a:spcPts val="0"/>
              </a:spcBef>
              <a:spcAft>
                <a:spcPts val="0"/>
              </a:spcAft>
              <a:buClr>
                <a:schemeClr val="dk1"/>
              </a:buClr>
              <a:buSzPts val="1200"/>
              <a:buFont typeface="Catamaran Light"/>
              <a:buNone/>
            </a:pPr>
            <a:r>
              <a:rPr lang="en-US" sz="3200" i="0" u="none" strike="noStrike" cap="none">
                <a:solidFill>
                  <a:schemeClr val="accent2"/>
                </a:solidFill>
                <a:latin typeface="Catamaran Light"/>
                <a:ea typeface="Catamaran Light"/>
                <a:cs typeface="Catamaran Light"/>
                <a:sym typeface="Catamaran Light"/>
              </a:rPr>
              <a:t>Co-tenant requesting a partition MUST:</a:t>
            </a:r>
            <a:endParaRPr>
              <a:solidFill>
                <a:schemeClr val="accent2"/>
              </a:solidFill>
            </a:endParaRPr>
          </a:p>
          <a:p>
            <a:pPr marL="2225675" lvl="4" indent="-244475" algn="l" rtl="0">
              <a:lnSpc>
                <a:spcPct val="115000"/>
              </a:lnSpc>
              <a:spcBef>
                <a:spcPts val="1600"/>
              </a:spcBef>
              <a:spcAft>
                <a:spcPts val="0"/>
              </a:spcAft>
              <a:buClr>
                <a:schemeClr val="accent2"/>
              </a:buClr>
              <a:buSzPts val="1600"/>
              <a:buFont typeface="Arial"/>
              <a:buChar char="•"/>
            </a:pPr>
            <a:r>
              <a:rPr lang="en-US" sz="3200" i="0" u="none" strike="noStrike" cap="none">
                <a:solidFill>
                  <a:schemeClr val="accent2"/>
                </a:solidFill>
                <a:latin typeface="Catamaran Light"/>
                <a:ea typeface="Catamaran Light"/>
                <a:cs typeface="Catamaran Light"/>
                <a:sym typeface="Catamaran Light"/>
              </a:rPr>
              <a:t>Provide notice of the partition action to all co-tenants; and </a:t>
            </a:r>
            <a:endParaRPr>
              <a:solidFill>
                <a:schemeClr val="accent2"/>
              </a:solidFill>
            </a:endParaRPr>
          </a:p>
          <a:p>
            <a:pPr marL="2225675" lvl="4" indent="-244475" algn="l" rtl="0">
              <a:lnSpc>
                <a:spcPct val="115000"/>
              </a:lnSpc>
              <a:spcBef>
                <a:spcPts val="1600"/>
              </a:spcBef>
              <a:spcAft>
                <a:spcPts val="0"/>
              </a:spcAft>
              <a:buClr>
                <a:schemeClr val="accent2"/>
              </a:buClr>
              <a:buSzPts val="1600"/>
              <a:buFont typeface="Arial"/>
              <a:buChar char="•"/>
            </a:pPr>
            <a:r>
              <a:rPr lang="en-US" sz="3200" i="0" u="none" strike="noStrike" cap="none">
                <a:solidFill>
                  <a:schemeClr val="accent2"/>
                </a:solidFill>
                <a:latin typeface="Catamaran Light"/>
                <a:ea typeface="Catamaran Light"/>
                <a:cs typeface="Catamaran Light"/>
                <a:sym typeface="Catamaran Light"/>
              </a:rPr>
              <a:t>Post a conspicuous sign on the heirs’ property.</a:t>
            </a:r>
            <a:endParaRPr>
              <a:solidFill>
                <a:schemeClr val="accent2"/>
              </a:solidFill>
            </a:endParaRPr>
          </a:p>
          <a:p>
            <a:pPr marL="457200" lvl="0" indent="-228600" algn="l" rtl="0">
              <a:lnSpc>
                <a:spcPct val="115000"/>
              </a:lnSpc>
              <a:spcBef>
                <a:spcPts val="0"/>
              </a:spcBef>
              <a:spcAft>
                <a:spcPts val="0"/>
              </a:spcAft>
              <a:buClr>
                <a:schemeClr val="lt1"/>
              </a:buClr>
              <a:buSzPts val="1200"/>
              <a:buNone/>
            </a:pPr>
            <a:endParaRPr/>
          </a:p>
        </p:txBody>
      </p:sp>
      <p:pic>
        <p:nvPicPr>
          <p:cNvPr id="304" name="Google Shape;304;g2b54efc603f_0_0"/>
          <p:cNvPicPr preferRelativeResize="0"/>
          <p:nvPr/>
        </p:nvPicPr>
        <p:blipFill rotWithShape="1">
          <a:blip r:embed="rId3">
            <a:alphaModFix/>
          </a:blip>
          <a:srcRect/>
          <a:stretch/>
        </p:blipFill>
        <p:spPr>
          <a:xfrm>
            <a:off x="0" y="1881768"/>
            <a:ext cx="2882123" cy="234733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2b54efc603f_0_7"/>
          <p:cNvSpPr txBox="1">
            <a:spLocks noGrp="1"/>
          </p:cNvSpPr>
          <p:nvPr>
            <p:ph type="title"/>
          </p:nvPr>
        </p:nvSpPr>
        <p:spPr>
          <a:xfrm>
            <a:off x="96167" y="292512"/>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Independent Appraisal</a:t>
            </a:r>
            <a:endParaRPr>
              <a:solidFill>
                <a:schemeClr val="lt1"/>
              </a:solidFill>
            </a:endParaRPr>
          </a:p>
        </p:txBody>
      </p:sp>
      <p:sp>
        <p:nvSpPr>
          <p:cNvPr id="310" name="Google Shape;310;g2b54efc603f_0_7"/>
          <p:cNvSpPr>
            <a:spLocks noGrp="1"/>
          </p:cNvSpPr>
          <p:nvPr>
            <p:ph type="pic" idx="2"/>
          </p:nvPr>
        </p:nvSpPr>
        <p:spPr>
          <a:xfrm>
            <a:off x="5900738" y="1052513"/>
            <a:ext cx="3243300" cy="3753000"/>
          </a:xfrm>
          <a:prstGeom prst="rect">
            <a:avLst/>
          </a:prstGeom>
          <a:noFill/>
          <a:ln>
            <a:noFill/>
          </a:ln>
        </p:spPr>
        <p:txBody>
          <a:bodyPr/>
          <a:lstStyle/>
          <a:p>
            <a:endParaRPr lang="en-US"/>
          </a:p>
        </p:txBody>
      </p:sp>
      <p:sp>
        <p:nvSpPr>
          <p:cNvPr id="311" name="Google Shape;311;g2b54efc603f_0_7"/>
          <p:cNvSpPr txBox="1">
            <a:spLocks noGrp="1"/>
          </p:cNvSpPr>
          <p:nvPr>
            <p:ph type="body" idx="1"/>
          </p:nvPr>
        </p:nvSpPr>
        <p:spPr>
          <a:xfrm>
            <a:off x="-46595" y="947177"/>
            <a:ext cx="5678431" cy="3738600"/>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lt1"/>
              </a:buClr>
              <a:buSzPts val="1200"/>
              <a:buNone/>
            </a:pPr>
            <a:r>
              <a:rPr lang="en-US" b="0" i="0" u="none" strike="noStrike" cap="none">
                <a:solidFill>
                  <a:schemeClr val="lt1"/>
                </a:solidFill>
                <a:latin typeface="Catamaran Light"/>
                <a:ea typeface="Catamaran Light"/>
                <a:cs typeface="Catamaran Light"/>
                <a:sym typeface="Catamaran Light"/>
              </a:rPr>
              <a:t>Unless all parties agree on the value of the property, the court determines the property’s fair market value.</a:t>
            </a:r>
            <a:endParaRPr/>
          </a:p>
          <a:p>
            <a:pPr marL="228600" marR="0" lvl="0" indent="0" algn="l" rtl="0">
              <a:lnSpc>
                <a:spcPct val="115000"/>
              </a:lnSpc>
              <a:spcBef>
                <a:spcPts val="0"/>
              </a:spcBef>
              <a:spcAft>
                <a:spcPts val="0"/>
              </a:spcAft>
              <a:buClr>
                <a:schemeClr val="lt1"/>
              </a:buClr>
              <a:buSzPts val="1200"/>
              <a:buNone/>
            </a:pPr>
            <a:endParaRPr/>
          </a:p>
          <a:p>
            <a:pPr marL="152400" marR="0" lvl="0" indent="0" algn="l" rtl="0">
              <a:lnSpc>
                <a:spcPct val="115000"/>
              </a:lnSpc>
              <a:spcBef>
                <a:spcPts val="0"/>
              </a:spcBef>
              <a:spcAft>
                <a:spcPts val="0"/>
              </a:spcAft>
              <a:buClr>
                <a:schemeClr val="lt1"/>
              </a:buClr>
              <a:buSzPts val="1200"/>
              <a:buNone/>
            </a:pPr>
            <a:r>
              <a:rPr lang="en-US" b="0" i="0" u="none" strike="noStrike" cap="none">
                <a:solidFill>
                  <a:schemeClr val="lt1"/>
                </a:solidFill>
                <a:latin typeface="Catamaran Light"/>
                <a:ea typeface="Catamaran Light"/>
                <a:cs typeface="Catamaran Light"/>
                <a:sym typeface="Catamaran Light"/>
              </a:rPr>
              <a:t>A disinterested, licensed real estate appraiser in state where the property is located is usually appointed or the judge may determine that the value of the property does not justify the expense.</a:t>
            </a:r>
            <a:endParaRPr b="0" i="0" u="none" strike="noStrike" cap="none">
              <a:solidFill>
                <a:schemeClr val="lt1"/>
              </a:solidFill>
              <a:latin typeface="Catamaran Light"/>
              <a:ea typeface="Catamaran Light"/>
              <a:cs typeface="Catamaran Light"/>
              <a:sym typeface="Catamaran Light"/>
            </a:endParaRPr>
          </a:p>
          <a:p>
            <a:pPr marL="152400" lvl="0" indent="0" algn="l" rtl="0">
              <a:lnSpc>
                <a:spcPct val="115000"/>
              </a:lnSpc>
              <a:spcBef>
                <a:spcPts val="0"/>
              </a:spcBef>
              <a:spcAft>
                <a:spcPts val="0"/>
              </a:spcAft>
              <a:buSzPts val="1200"/>
              <a:buNone/>
            </a:pPr>
            <a:endParaRPr/>
          </a:p>
        </p:txBody>
      </p:sp>
      <p:pic>
        <p:nvPicPr>
          <p:cNvPr id="312" name="Google Shape;312;g2b54efc603f_0_7" descr="A picture containing person  Description automatically generated"/>
          <p:cNvPicPr preferRelativeResize="0"/>
          <p:nvPr/>
        </p:nvPicPr>
        <p:blipFill rotWithShape="1">
          <a:blip r:embed="rId3">
            <a:alphaModFix/>
          </a:blip>
          <a:srcRect/>
          <a:stretch/>
        </p:blipFill>
        <p:spPr>
          <a:xfrm>
            <a:off x="5549155" y="938212"/>
            <a:ext cx="3962400" cy="40290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g2b54efc603f_0_14" descr="A green sign with white lettering  Description automatically generated with low confidence"/>
          <p:cNvPicPr preferRelativeResize="0"/>
          <p:nvPr/>
        </p:nvPicPr>
        <p:blipFill rotWithShape="1">
          <a:blip r:embed="rId3">
            <a:alphaModFix/>
          </a:blip>
          <a:srcRect/>
          <a:stretch/>
        </p:blipFill>
        <p:spPr>
          <a:xfrm>
            <a:off x="5609514" y="1294827"/>
            <a:ext cx="3377927" cy="2248108"/>
          </a:xfrm>
          <a:prstGeom prst="rect">
            <a:avLst/>
          </a:prstGeom>
          <a:noFill/>
          <a:ln>
            <a:noFill/>
          </a:ln>
        </p:spPr>
      </p:pic>
      <p:sp>
        <p:nvSpPr>
          <p:cNvPr id="318" name="Google Shape;318;g2b54efc603f_0_14"/>
          <p:cNvSpPr txBox="1">
            <a:spLocks noGrp="1"/>
          </p:cNvSpPr>
          <p:nvPr>
            <p:ph type="body" idx="1"/>
          </p:nvPr>
        </p:nvSpPr>
        <p:spPr>
          <a:xfrm>
            <a:off x="484241" y="158864"/>
            <a:ext cx="8503200" cy="830400"/>
          </a:xfrm>
          <a:prstGeom prst="rect">
            <a:avLst/>
          </a:prstGeom>
          <a:noFill/>
          <a:ln>
            <a:noFill/>
          </a:ln>
        </p:spPr>
        <p:txBody>
          <a:bodyPr spcFirstLastPara="1" wrap="square" lIns="91425" tIns="91425" rIns="91425" bIns="91425" anchor="ctr" anchorCtr="0">
            <a:normAutofit/>
          </a:bodyPr>
          <a:lstStyle/>
          <a:p>
            <a:pPr marL="152400" lvl="0" indent="0" algn="l" rtl="0">
              <a:lnSpc>
                <a:spcPct val="115000"/>
              </a:lnSpc>
              <a:spcBef>
                <a:spcPts val="0"/>
              </a:spcBef>
              <a:spcAft>
                <a:spcPts val="600"/>
              </a:spcAft>
              <a:buSzPts val="1200"/>
              <a:buNone/>
            </a:pPr>
            <a:r>
              <a:rPr lang="en-US" sz="2600" b="1" i="0" u="none" strike="noStrike" cap="none">
                <a:latin typeface="Livvic"/>
                <a:ea typeface="Livvic"/>
                <a:cs typeface="Livvic"/>
                <a:sym typeface="Livvic"/>
              </a:rPr>
              <a:t>Right of First Refusal or Buy-Out Provision</a:t>
            </a:r>
            <a:endParaRPr sz="2600"/>
          </a:p>
        </p:txBody>
      </p:sp>
      <p:sp>
        <p:nvSpPr>
          <p:cNvPr id="319" name="Google Shape;319;g2b54efc603f_0_14"/>
          <p:cNvSpPr txBox="1"/>
          <p:nvPr/>
        </p:nvSpPr>
        <p:spPr>
          <a:xfrm>
            <a:off x="354001" y="1294827"/>
            <a:ext cx="4951500" cy="3120900"/>
          </a:xfrm>
          <a:prstGeom prst="rect">
            <a:avLst/>
          </a:prstGeom>
          <a:noFill/>
          <a:ln>
            <a:noFill/>
          </a:ln>
        </p:spPr>
        <p:txBody>
          <a:bodyPr spcFirstLastPara="1" wrap="square" lIns="91425" tIns="91425" rIns="91425" bIns="91425" anchor="t" anchorCtr="0">
            <a:normAutofit lnSpcReduction="10000"/>
          </a:bodyPr>
          <a:lstStyle/>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Any co-tenant not seeking partition by sale may buy the interest of the co-tenant(s) seeking partition by sale.</a:t>
            </a:r>
            <a:endParaRPr sz="2000" b="0" i="0" u="none" strike="noStrike" cap="none">
              <a:solidFill>
                <a:schemeClr val="dk1"/>
              </a:solidFill>
              <a:latin typeface="Catamaran Light"/>
              <a:ea typeface="Catamaran Light"/>
              <a:cs typeface="Catamaran Light"/>
              <a:sym typeface="Catamaran Light"/>
            </a:endParaRPr>
          </a:p>
          <a:p>
            <a:pPr marL="457200" marR="0" lvl="0" indent="-304800" algn="l" rtl="0">
              <a:lnSpc>
                <a:spcPct val="115000"/>
              </a:lnSpc>
              <a:spcBef>
                <a:spcPts val="1200"/>
              </a:spcBef>
              <a:spcAft>
                <a:spcPts val="60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If more than one co-tenant wants to purchase the property, the court will divide the seller’s interest between the buyers according to their existing ownership shares.</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2b54efc603f_0_20"/>
          <p:cNvSpPr/>
          <p:nvPr/>
        </p:nvSpPr>
        <p:spPr>
          <a:xfrm rot="10800000" flipH="1">
            <a:off x="96167" y="79514"/>
            <a:ext cx="59712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g2b54efc603f_0_20"/>
          <p:cNvSpPr txBox="1">
            <a:spLocks noGrp="1"/>
          </p:cNvSpPr>
          <p:nvPr>
            <p:ph type="body" idx="1"/>
          </p:nvPr>
        </p:nvSpPr>
        <p:spPr>
          <a:xfrm>
            <a:off x="0" y="1008375"/>
            <a:ext cx="9144000" cy="3785100"/>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lt1"/>
              </a:buClr>
              <a:buSzPts val="1200"/>
              <a:buFont typeface="Catamaran Light"/>
              <a:buNone/>
            </a:pPr>
            <a:r>
              <a:rPr lang="en-US" sz="2000" b="0" i="0" u="none" strike="noStrike" cap="none">
                <a:solidFill>
                  <a:schemeClr val="lt1"/>
                </a:solidFill>
                <a:latin typeface="Catamaran Light"/>
                <a:ea typeface="Catamaran Light"/>
                <a:cs typeface="Catamaran Light"/>
                <a:sym typeface="Catamaran Light"/>
              </a:rPr>
              <a:t>If no co-tenant decides to purchase the shares from the co-tenant who petitioned the court to sell the property, or there is a co-tenant who has requested partition in kind, the court must use the “totality of the circumstances” test to determine whether a  partition-in-kind is appropriate, considering:</a:t>
            </a:r>
            <a:endParaRPr/>
          </a:p>
          <a:p>
            <a:pPr marL="1371600" marR="0" lvl="3" indent="-266700" algn="l" rtl="0">
              <a:lnSpc>
                <a:spcPct val="100000"/>
              </a:lnSpc>
              <a:spcBef>
                <a:spcPts val="0"/>
              </a:spcBef>
              <a:spcAft>
                <a:spcPts val="0"/>
              </a:spcAft>
              <a:buClr>
                <a:schemeClr val="lt1"/>
              </a:buClr>
              <a:buSzPts val="1200"/>
              <a:buFont typeface="Arial"/>
              <a:buNone/>
            </a:pPr>
            <a:endParaRPr sz="2000" b="0" i="0" u="none" strike="noStrike" cap="none">
              <a:solidFill>
                <a:schemeClr val="lt1"/>
              </a:solidFill>
              <a:latin typeface="Catamaran Light"/>
              <a:ea typeface="Catamaran Light"/>
              <a:cs typeface="Catamaran Light"/>
              <a:sym typeface="Catamaran Light"/>
            </a:endParaRPr>
          </a:p>
          <a:p>
            <a:pPr marL="573087" lvl="0" indent="-76200" algn="l" rtl="0">
              <a:lnSpc>
                <a:spcPct val="115000"/>
              </a:lnSpc>
              <a:spcBef>
                <a:spcPts val="0"/>
              </a:spcBef>
              <a:spcAft>
                <a:spcPts val="0"/>
              </a:spcAft>
              <a:buClr>
                <a:schemeClr val="lt1"/>
              </a:buClr>
              <a:buSzPts val="1200"/>
              <a:buFont typeface="Arial"/>
              <a:buChar char="•"/>
            </a:pPr>
            <a:r>
              <a:rPr lang="en-US" sz="2000">
                <a:solidFill>
                  <a:schemeClr val="lt1"/>
                </a:solidFill>
                <a:latin typeface="Catamaran Light"/>
                <a:ea typeface="Catamaran Light"/>
                <a:cs typeface="Catamaran Light"/>
                <a:sym typeface="Catamaran Light"/>
              </a:rPr>
              <a:t>Economic factors such as the value of total land compared to value if sold as parcels</a:t>
            </a:r>
            <a:endParaRPr/>
          </a:p>
          <a:p>
            <a:pPr marL="573087" lvl="0" indent="-76200" algn="l" rtl="0">
              <a:lnSpc>
                <a:spcPct val="115000"/>
              </a:lnSpc>
              <a:spcBef>
                <a:spcPts val="0"/>
              </a:spcBef>
              <a:spcAft>
                <a:spcPts val="0"/>
              </a:spcAft>
              <a:buClr>
                <a:schemeClr val="lt1"/>
              </a:buClr>
              <a:buSzPts val="1200"/>
              <a:buFont typeface="Arial"/>
              <a:buChar char="•"/>
            </a:pPr>
            <a:r>
              <a:rPr lang="en-US" sz="2000" b="0" i="0" u="none" strike="noStrike" cap="none">
                <a:solidFill>
                  <a:schemeClr val="lt1"/>
                </a:solidFill>
                <a:latin typeface="Catamaran Light"/>
                <a:ea typeface="Catamaran Light"/>
                <a:cs typeface="Catamaran Light"/>
                <a:sym typeface="Catamaran Light"/>
              </a:rPr>
              <a:t>Sentimental attachment to the land</a:t>
            </a:r>
            <a:endParaRPr/>
          </a:p>
          <a:p>
            <a:pPr marL="573087" lvl="0" indent="-76200" algn="l" rtl="0">
              <a:lnSpc>
                <a:spcPct val="115000"/>
              </a:lnSpc>
              <a:spcBef>
                <a:spcPts val="0"/>
              </a:spcBef>
              <a:spcAft>
                <a:spcPts val="0"/>
              </a:spcAft>
              <a:buClr>
                <a:schemeClr val="lt1"/>
              </a:buClr>
              <a:buSzPts val="1200"/>
              <a:buFont typeface="Arial"/>
              <a:buChar char="•"/>
            </a:pPr>
            <a:r>
              <a:rPr lang="en-US" sz="2000" b="0" i="0" u="none" strike="noStrike" cap="none">
                <a:solidFill>
                  <a:schemeClr val="lt1"/>
                </a:solidFill>
                <a:latin typeface="Catamaran Light"/>
                <a:ea typeface="Catamaran Light"/>
                <a:cs typeface="Catamaran Light"/>
                <a:sym typeface="Catamaran Light"/>
              </a:rPr>
              <a:t>Lawful use of the land (Residing on the land)</a:t>
            </a:r>
            <a:endParaRPr/>
          </a:p>
          <a:p>
            <a:pPr marL="573087" lvl="0" indent="-76200" algn="l" rtl="0">
              <a:lnSpc>
                <a:spcPct val="115000"/>
              </a:lnSpc>
              <a:spcBef>
                <a:spcPts val="0"/>
              </a:spcBef>
              <a:spcAft>
                <a:spcPts val="0"/>
              </a:spcAft>
              <a:buClr>
                <a:schemeClr val="lt1"/>
              </a:buClr>
              <a:buSzPts val="1200"/>
              <a:buFont typeface="Arial"/>
              <a:buChar char="•"/>
            </a:pPr>
            <a:r>
              <a:rPr lang="en-US" sz="2000" b="0" i="0" u="none" strike="noStrike" cap="none">
                <a:solidFill>
                  <a:schemeClr val="lt1"/>
                </a:solidFill>
                <a:latin typeface="Catamaran Light"/>
                <a:ea typeface="Catamaran Light"/>
                <a:cs typeface="Catamaran Light"/>
                <a:sym typeface="Catamaran Light"/>
              </a:rPr>
              <a:t>Paid property taxes, maintenance, and other expenses associated with the land</a:t>
            </a:r>
            <a:endParaRPr/>
          </a:p>
          <a:p>
            <a:pPr marL="152400" lvl="0" indent="0" algn="l" rtl="0">
              <a:lnSpc>
                <a:spcPct val="115000"/>
              </a:lnSpc>
              <a:spcBef>
                <a:spcPts val="0"/>
              </a:spcBef>
              <a:spcAft>
                <a:spcPts val="0"/>
              </a:spcAft>
              <a:buSzPts val="1200"/>
              <a:buNone/>
            </a:pPr>
            <a:endParaRPr/>
          </a:p>
        </p:txBody>
      </p:sp>
      <p:sp>
        <p:nvSpPr>
          <p:cNvPr id="326" name="Google Shape;326;g2b54efc603f_0_20"/>
          <p:cNvSpPr txBox="1">
            <a:spLocks noGrp="1"/>
          </p:cNvSpPr>
          <p:nvPr>
            <p:ph type="ctrTitle" idx="4294967295"/>
          </p:nvPr>
        </p:nvSpPr>
        <p:spPr>
          <a:xfrm>
            <a:off x="166967" y="84127"/>
            <a:ext cx="5829600" cy="5730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2800"/>
              <a:buFont typeface="Livvic"/>
              <a:buNone/>
            </a:pPr>
            <a:r>
              <a:rPr lang="en-US" sz="2800" b="1" i="0" u="none" strike="noStrike" cap="none">
                <a:solidFill>
                  <a:schemeClr val="lt1"/>
                </a:solidFill>
                <a:latin typeface="Livvic"/>
                <a:ea typeface="Livvic"/>
                <a:cs typeface="Livvic"/>
                <a:sym typeface="Livvic"/>
              </a:rPr>
              <a:t>Preference for Partition-in-Kind</a:t>
            </a:r>
            <a:endParaRPr sz="2800" b="1" i="0" u="none" strike="noStrike" cap="none">
              <a:solidFill>
                <a:schemeClr val="lt1"/>
              </a:solidFill>
              <a:latin typeface="Livvic"/>
              <a:ea typeface="Livvic"/>
              <a:cs typeface="Livvic"/>
              <a:sym typeface="Livv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2b54efc603f_0_26"/>
          <p:cNvSpPr txBox="1">
            <a:spLocks noGrp="1"/>
          </p:cNvSpPr>
          <p:nvPr>
            <p:ph type="title"/>
          </p:nvPr>
        </p:nvSpPr>
        <p:spPr>
          <a:xfrm>
            <a:off x="129723" y="336695"/>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Open-Market Sale</a:t>
            </a:r>
            <a:endParaRPr>
              <a:solidFill>
                <a:schemeClr val="lt1"/>
              </a:solidFill>
            </a:endParaRPr>
          </a:p>
        </p:txBody>
      </p:sp>
      <p:sp>
        <p:nvSpPr>
          <p:cNvPr id="332" name="Google Shape;332;g2b54efc603f_0_26"/>
          <p:cNvSpPr txBox="1">
            <a:spLocks noGrp="1"/>
          </p:cNvSpPr>
          <p:nvPr>
            <p:ph type="body" idx="1"/>
          </p:nvPr>
        </p:nvSpPr>
        <p:spPr>
          <a:xfrm>
            <a:off x="231750" y="1270925"/>
            <a:ext cx="4672800" cy="3561000"/>
          </a:xfrm>
          <a:prstGeom prst="rect">
            <a:avLst/>
          </a:prstGeom>
          <a:noFill/>
          <a:ln>
            <a:noFill/>
          </a:ln>
        </p:spPr>
        <p:txBody>
          <a:bodyPr spcFirstLastPara="1" wrap="square" lIns="91425" tIns="91425" rIns="91425" bIns="91425" anchor="t" anchorCtr="0">
            <a:noAutofit/>
          </a:bodyPr>
          <a:lstStyle/>
          <a:p>
            <a:pPr marL="341312" marR="0" lvl="0" indent="-182560" algn="l" rtl="0">
              <a:lnSpc>
                <a:spcPct val="115000"/>
              </a:lnSpc>
              <a:spcBef>
                <a:spcPts val="0"/>
              </a:spcBef>
              <a:spcAft>
                <a:spcPts val="0"/>
              </a:spcAft>
              <a:buClr>
                <a:schemeClr val="lt1"/>
              </a:buClr>
              <a:buSzPts val="1100"/>
              <a:buFont typeface="Arial"/>
              <a:buChar char="•"/>
            </a:pPr>
            <a:r>
              <a:rPr lang="en-US" sz="1900" b="0" i="0" u="none" strike="noStrike" cap="none">
                <a:solidFill>
                  <a:schemeClr val="lt1"/>
                </a:solidFill>
                <a:latin typeface="Catamaran Light"/>
                <a:ea typeface="Catamaran Light"/>
                <a:cs typeface="Catamaran Light"/>
                <a:sym typeface="Catamaran Light"/>
              </a:rPr>
              <a:t>If the property is sold, it must be listed with a licensed real estate broker for sale at a price no lower than the court-determined value for a reasonable period of time.</a:t>
            </a:r>
            <a:endParaRPr sz="1900"/>
          </a:p>
          <a:p>
            <a:pPr marL="341312" marR="0" lvl="0" indent="-188910" algn="l" rtl="0">
              <a:lnSpc>
                <a:spcPct val="115000"/>
              </a:lnSpc>
              <a:spcBef>
                <a:spcPts val="0"/>
              </a:spcBef>
              <a:spcAft>
                <a:spcPts val="0"/>
              </a:spcAft>
              <a:buClr>
                <a:schemeClr val="lt1"/>
              </a:buClr>
              <a:buSzPts val="1200"/>
              <a:buFont typeface="Arial"/>
              <a:buNone/>
            </a:pPr>
            <a:endParaRPr sz="1900" b="0" i="0" u="none" strike="noStrike" cap="none">
              <a:solidFill>
                <a:schemeClr val="lt1"/>
              </a:solidFill>
              <a:latin typeface="Catamaran Light"/>
              <a:ea typeface="Catamaran Light"/>
              <a:cs typeface="Catamaran Light"/>
              <a:sym typeface="Catamaran Light"/>
            </a:endParaRPr>
          </a:p>
          <a:p>
            <a:pPr marL="341312" marR="0" lvl="0" indent="-182560" algn="l" rtl="0">
              <a:lnSpc>
                <a:spcPct val="115000"/>
              </a:lnSpc>
              <a:spcBef>
                <a:spcPts val="0"/>
              </a:spcBef>
              <a:spcAft>
                <a:spcPts val="0"/>
              </a:spcAft>
              <a:buClr>
                <a:schemeClr val="lt1"/>
              </a:buClr>
              <a:buSzPts val="1100"/>
              <a:buFont typeface="Arial"/>
              <a:buChar char="•"/>
            </a:pPr>
            <a:r>
              <a:rPr lang="en-US" sz="1900" b="0" i="0" u="none" strike="noStrike" cap="none">
                <a:solidFill>
                  <a:schemeClr val="lt1"/>
                </a:solidFill>
                <a:latin typeface="Catamaran Light"/>
                <a:ea typeface="Catamaran Light"/>
                <a:cs typeface="Catamaran Light"/>
                <a:sym typeface="Catamaran Light"/>
              </a:rPr>
              <a:t>The court may order a sale by another method if the open market sale is unsuccessful.</a:t>
            </a:r>
            <a:endParaRPr sz="2300"/>
          </a:p>
          <a:p>
            <a:pPr marL="152400" lvl="0" indent="0" algn="l" rtl="0">
              <a:lnSpc>
                <a:spcPct val="115000"/>
              </a:lnSpc>
              <a:spcBef>
                <a:spcPts val="0"/>
              </a:spcBef>
              <a:spcAft>
                <a:spcPts val="0"/>
              </a:spcAft>
              <a:buSzPts val="1200"/>
              <a:buNone/>
            </a:pPr>
            <a:endParaRPr/>
          </a:p>
        </p:txBody>
      </p:sp>
      <p:pic>
        <p:nvPicPr>
          <p:cNvPr id="333" name="Google Shape;333;g2b54efc603f_0_26" descr="A picture containing text, sky, outdoor, sign  Description automatically generated"/>
          <p:cNvPicPr preferRelativeResize="0"/>
          <p:nvPr/>
        </p:nvPicPr>
        <p:blipFill rotWithShape="1">
          <a:blip r:embed="rId3">
            <a:alphaModFix/>
          </a:blip>
          <a:srcRect/>
          <a:stretch/>
        </p:blipFill>
        <p:spPr>
          <a:xfrm>
            <a:off x="5408816" y="1194040"/>
            <a:ext cx="3735184" cy="248701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2b54efc603f_0_32"/>
          <p:cNvSpPr txBox="1">
            <a:spLocks noGrp="1"/>
          </p:cNvSpPr>
          <p:nvPr>
            <p:ph type="title"/>
          </p:nvPr>
        </p:nvSpPr>
        <p:spPr>
          <a:xfrm>
            <a:off x="311700" y="344357"/>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4000"/>
              <a:t>Effect on Liens</a:t>
            </a:r>
            <a:br>
              <a:rPr lang="en-US" sz="4000"/>
            </a:br>
            <a:endParaRPr/>
          </a:p>
        </p:txBody>
      </p:sp>
      <p:sp>
        <p:nvSpPr>
          <p:cNvPr id="339" name="Google Shape;339;g2b54efc603f_0_32"/>
          <p:cNvSpPr txBox="1">
            <a:spLocks noGrp="1"/>
          </p:cNvSpPr>
          <p:nvPr>
            <p:ph type="body" idx="1"/>
          </p:nvPr>
        </p:nvSpPr>
        <p:spPr>
          <a:xfrm>
            <a:off x="63352" y="1981321"/>
            <a:ext cx="4061400" cy="2483100"/>
          </a:xfrm>
          <a:prstGeom prst="rect">
            <a:avLst/>
          </a:prstGeom>
          <a:noFill/>
          <a:ln>
            <a:noFill/>
          </a:ln>
        </p:spPr>
        <p:txBody>
          <a:bodyPr spcFirstLastPara="1" wrap="square" lIns="91425" tIns="91425" rIns="91425" bIns="91425" anchor="t" anchorCtr="0">
            <a:normAutofit/>
          </a:bodyPr>
          <a:lstStyle/>
          <a:p>
            <a:pPr marL="152400" lvl="0" indent="0" algn="l" rtl="0">
              <a:lnSpc>
                <a:spcPct val="115000"/>
              </a:lnSpc>
              <a:spcBef>
                <a:spcPts val="0"/>
              </a:spcBef>
              <a:spcAft>
                <a:spcPts val="0"/>
              </a:spcAft>
              <a:buClr>
                <a:schemeClr val="lt1"/>
              </a:buClr>
              <a:buSzPts val="1200"/>
              <a:buNone/>
            </a:pPr>
            <a:r>
              <a:rPr lang="en-US" sz="2000" b="0">
                <a:latin typeface="Catamaran Light"/>
                <a:ea typeface="Catamaran Light"/>
                <a:cs typeface="Catamaran Light"/>
                <a:sym typeface="Catamaran Light"/>
              </a:rPr>
              <a:t>A partition or sale for division under the UPHPA doesn't mean you won't be responsible for existing mortgages or liens on the property. You will likely still be obligated to satisfy/pay them.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A9506C-2070-B273-F5C0-CA934EDF675C}"/>
              </a:ext>
            </a:extLst>
          </p:cNvPr>
          <p:cNvSpPr>
            <a:spLocks noGrp="1"/>
          </p:cNvSpPr>
          <p:nvPr>
            <p:ph idx="1"/>
          </p:nvPr>
        </p:nvSpPr>
        <p:spPr>
          <a:xfrm>
            <a:off x="130629" y="788194"/>
            <a:ext cx="8882741" cy="4154941"/>
          </a:xfrm>
        </p:spPr>
        <p:txBody>
          <a:bodyPr>
            <a:normAutofit fontScale="92500" lnSpcReduction="20000"/>
          </a:bodyPr>
          <a:lstStyle/>
          <a:p>
            <a:pPr marL="0" indent="0">
              <a:lnSpc>
                <a:spcPct val="100000"/>
              </a:lnSpc>
              <a:buNone/>
            </a:pPr>
            <a:r>
              <a:rPr lang="en-US" sz="2400" dirty="0"/>
              <a:t>In accordance with Federal law and the U.S. Department of Agriculture (USDA) civil rights regulations and policies, this institution is prohibited from discriminating on the basis of race, color, national origin (including English proficiency), limited religion, sex, disability, age, marital status, family/parental status, income derived from a public assistance program, political beliefs, reprisal or retaliation for prior civil rights activity in any program or activity conducted or funded by USDA. (Not all prohibited bases apply to all programs) </a:t>
            </a:r>
          </a:p>
          <a:p>
            <a:pPr marL="0" indent="0">
              <a:lnSpc>
                <a:spcPct val="100000"/>
              </a:lnSpc>
              <a:buNone/>
            </a:pPr>
            <a:r>
              <a:rPr lang="en-US" sz="2400" dirty="0"/>
              <a:t>Program information may be made available in languages other than English. Persons with disabilities who require alternative means of communication for program information (e.g., braille, large print, audiotape, American Sign Language) should contact the responsible State or local Agency that administers the program or contact USDA through the Telecommunications Relay Service at 711 (voice and TTY). </a:t>
            </a:r>
          </a:p>
        </p:txBody>
      </p:sp>
      <p:pic>
        <p:nvPicPr>
          <p:cNvPr id="4" name="Picture 3">
            <a:extLst>
              <a:ext uri="{FF2B5EF4-FFF2-40B4-BE49-F238E27FC236}">
                <a16:creationId xmlns:a16="http://schemas.microsoft.com/office/drawing/2014/main" id="{190DB79B-FB40-AD62-8825-10F85907CCD1}"/>
              </a:ext>
            </a:extLst>
          </p:cNvPr>
          <p:cNvPicPr>
            <a:picLocks noChangeAspect="1"/>
          </p:cNvPicPr>
          <p:nvPr/>
        </p:nvPicPr>
        <p:blipFill>
          <a:blip r:embed="rId2"/>
          <a:stretch>
            <a:fillRect/>
          </a:stretch>
        </p:blipFill>
        <p:spPr>
          <a:xfrm>
            <a:off x="1752261" y="273844"/>
            <a:ext cx="5639480" cy="514350"/>
          </a:xfrm>
          <a:prstGeom prst="rect">
            <a:avLst/>
          </a:prstGeom>
        </p:spPr>
      </p:pic>
    </p:spTree>
    <p:extLst>
      <p:ext uri="{BB962C8B-B14F-4D97-AF65-F5344CB8AC3E}">
        <p14:creationId xmlns:p14="http://schemas.microsoft.com/office/powerpoint/2010/main" val="1864388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2926D-32E5-C5E8-BA6C-21BD6C89CF44}"/>
              </a:ext>
            </a:extLst>
          </p:cNvPr>
          <p:cNvSpPr>
            <a:spLocks noGrp="1"/>
          </p:cNvSpPr>
          <p:nvPr>
            <p:ph type="title"/>
          </p:nvPr>
        </p:nvSpPr>
        <p:spPr/>
        <p:txBody>
          <a:bodyPr/>
          <a:lstStyle/>
          <a:p>
            <a:r>
              <a:rPr lang="en-US"/>
              <a:t>Effect on Liens</a:t>
            </a:r>
          </a:p>
        </p:txBody>
      </p:sp>
      <p:sp>
        <p:nvSpPr>
          <p:cNvPr id="3" name="Text Placeholder 2">
            <a:extLst>
              <a:ext uri="{FF2B5EF4-FFF2-40B4-BE49-F238E27FC236}">
                <a16:creationId xmlns:a16="http://schemas.microsoft.com/office/drawing/2014/main" id="{98641B9C-904C-A922-EFF7-3D6DA59019A4}"/>
              </a:ext>
            </a:extLst>
          </p:cNvPr>
          <p:cNvSpPr>
            <a:spLocks noGrp="1"/>
          </p:cNvSpPr>
          <p:nvPr>
            <p:ph type="body" idx="1"/>
          </p:nvPr>
        </p:nvSpPr>
        <p:spPr>
          <a:xfrm>
            <a:off x="-1" y="1754659"/>
            <a:ext cx="4411363" cy="3388841"/>
          </a:xfrm>
        </p:spPr>
        <p:txBody>
          <a:bodyPr/>
          <a:lstStyle/>
          <a:p>
            <a:pPr marL="152400" indent="0">
              <a:buNone/>
            </a:pPr>
            <a:r>
              <a:rPr lang="en-US" sz="2400"/>
              <a:t>A partition or sale for division under the UPHPA doesn't mean you won't be responsible for existing mortgages or liens on the property. You will likely still be obligated to satisfy/pay them.</a:t>
            </a:r>
          </a:p>
          <a:p>
            <a:endParaRPr lang="en-US"/>
          </a:p>
        </p:txBody>
      </p:sp>
      <p:pic>
        <p:nvPicPr>
          <p:cNvPr id="5" name="Picture 4" descr="A field with trees and blue sky&#10;&#10;AI-generated content may be incorrect.">
            <a:extLst>
              <a:ext uri="{FF2B5EF4-FFF2-40B4-BE49-F238E27FC236}">
                <a16:creationId xmlns:a16="http://schemas.microsoft.com/office/drawing/2014/main" id="{647DB09B-B6E2-2826-83EA-40E44C76204B}"/>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36000"/>
                    </a14:imgEffect>
                    <a14:imgEffect>
                      <a14:saturation sat="104000"/>
                    </a14:imgEffect>
                    <a14:imgEffect>
                      <a14:brightnessContrast bright="18000" contrast="20000"/>
                    </a14:imgEffect>
                  </a14:imgLayer>
                </a14:imgProps>
              </a:ext>
              <a:ext uri="{28A0092B-C50C-407E-A947-70E740481C1C}">
                <a14:useLocalDpi xmlns:a14="http://schemas.microsoft.com/office/drawing/2010/main"/>
              </a:ext>
            </a:extLst>
          </a:blip>
          <a:srcRect/>
          <a:stretch>
            <a:fillRect/>
          </a:stretch>
        </p:blipFill>
        <p:spPr>
          <a:xfrm>
            <a:off x="4572000" y="1484313"/>
            <a:ext cx="4572000" cy="3657600"/>
          </a:xfrm>
          <a:prstGeom prst="rect">
            <a:avLst/>
          </a:prstGeom>
        </p:spPr>
      </p:pic>
    </p:spTree>
    <p:extLst>
      <p:ext uri="{BB962C8B-B14F-4D97-AF65-F5344CB8AC3E}">
        <p14:creationId xmlns:p14="http://schemas.microsoft.com/office/powerpoint/2010/main" val="2898293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1d74d2fe164_0_12"/>
          <p:cNvSpPr txBox="1">
            <a:spLocks noGrp="1"/>
          </p:cNvSpPr>
          <p:nvPr>
            <p:ph type="ctrTitle"/>
          </p:nvPr>
        </p:nvSpPr>
        <p:spPr>
          <a:xfrm>
            <a:off x="649840" y="105414"/>
            <a:ext cx="8326200"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Breakout Discussion:</a:t>
            </a:r>
            <a:endParaRPr/>
          </a:p>
        </p:txBody>
      </p:sp>
      <p:sp>
        <p:nvSpPr>
          <p:cNvPr id="345" name="Google Shape;345;g1d74d2fe164_0_12"/>
          <p:cNvSpPr txBox="1">
            <a:spLocks noGrp="1"/>
          </p:cNvSpPr>
          <p:nvPr>
            <p:ph type="body" idx="1"/>
          </p:nvPr>
        </p:nvSpPr>
        <p:spPr>
          <a:xfrm>
            <a:off x="173100" y="661425"/>
            <a:ext cx="4760100" cy="37092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SzPts val="1500"/>
              <a:buFont typeface="Calibri"/>
              <a:buChar char="●"/>
            </a:pPr>
            <a:r>
              <a:rPr lang="en-US" sz="1500" b="1">
                <a:latin typeface="Calibri"/>
                <a:ea typeface="Calibri"/>
                <a:cs typeface="Calibri"/>
                <a:sym typeface="Calibri"/>
              </a:rPr>
              <a:t>How might the example of the Lewis family in the Vice News video have played out differently if the UPHPA had been in effect?  </a:t>
            </a:r>
            <a:endParaRPr sz="1500" b="1">
              <a:latin typeface="Calibri"/>
              <a:ea typeface="Calibri"/>
              <a:cs typeface="Calibri"/>
              <a:sym typeface="Calibri"/>
            </a:endParaRPr>
          </a:p>
          <a:p>
            <a:pPr marL="457200" lvl="0" indent="0" algn="l" rtl="0">
              <a:lnSpc>
                <a:spcPct val="115000"/>
              </a:lnSpc>
              <a:spcBef>
                <a:spcPts val="0"/>
              </a:spcBef>
              <a:spcAft>
                <a:spcPts val="0"/>
              </a:spcAft>
              <a:buSzPts val="1200"/>
              <a:buNone/>
            </a:pPr>
            <a:endParaRPr sz="1500">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en-US" sz="1500">
                <a:latin typeface="Calibri"/>
                <a:ea typeface="Calibri"/>
                <a:cs typeface="Calibri"/>
                <a:sym typeface="Calibri"/>
              </a:rPr>
              <a:t>Could the heirs living on the property have found out about the lawsuit earlier than they did?</a:t>
            </a:r>
            <a:endParaRPr sz="1500">
              <a:latin typeface="Calibri"/>
              <a:ea typeface="Calibri"/>
              <a:cs typeface="Calibri"/>
              <a:sym typeface="Calibri"/>
            </a:endParaRPr>
          </a:p>
          <a:p>
            <a:pPr marL="457200" lvl="0" indent="0" algn="l" rtl="0">
              <a:lnSpc>
                <a:spcPct val="115000"/>
              </a:lnSpc>
              <a:spcBef>
                <a:spcPts val="0"/>
              </a:spcBef>
              <a:spcAft>
                <a:spcPts val="0"/>
              </a:spcAft>
              <a:buSzPts val="1200"/>
              <a:buNone/>
            </a:pPr>
            <a:endParaRPr sz="1500">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en-US" sz="1500">
                <a:latin typeface="Calibri"/>
                <a:ea typeface="Calibri"/>
                <a:cs typeface="Calibri"/>
                <a:sym typeface="Calibri"/>
              </a:rPr>
              <a:t>Could the court have just moved forward with the sale of the property as it did, without doing other things first?  What would the court have to do?</a:t>
            </a:r>
            <a:endParaRPr sz="1500">
              <a:latin typeface="Calibri"/>
              <a:ea typeface="Calibri"/>
              <a:cs typeface="Calibri"/>
              <a:sym typeface="Calibri"/>
            </a:endParaRPr>
          </a:p>
          <a:p>
            <a:pPr marL="457200" lvl="0" indent="0" algn="l" rtl="0">
              <a:lnSpc>
                <a:spcPct val="115000"/>
              </a:lnSpc>
              <a:spcBef>
                <a:spcPts val="0"/>
              </a:spcBef>
              <a:spcAft>
                <a:spcPts val="0"/>
              </a:spcAft>
              <a:buSzPts val="1200"/>
              <a:buNone/>
            </a:pPr>
            <a:endParaRPr sz="1500">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en-US" sz="1500">
                <a:latin typeface="Calibri"/>
                <a:ea typeface="Calibri"/>
                <a:cs typeface="Calibri"/>
                <a:sym typeface="Calibri"/>
              </a:rPr>
              <a:t>If the court went forward with a sale, would the sale have been conducted differently than through auction?</a:t>
            </a:r>
            <a:endParaRPr sz="1500">
              <a:latin typeface="Calibri"/>
              <a:ea typeface="Calibri"/>
              <a:cs typeface="Calibri"/>
              <a:sym typeface="Calibri"/>
            </a:endParaRPr>
          </a:p>
          <a:p>
            <a:pPr marL="457200" lvl="0" indent="0" algn="l" rtl="0">
              <a:lnSpc>
                <a:spcPct val="115000"/>
              </a:lnSpc>
              <a:spcBef>
                <a:spcPts val="0"/>
              </a:spcBef>
              <a:spcAft>
                <a:spcPts val="0"/>
              </a:spcAft>
              <a:buSzPts val="1200"/>
              <a:buNone/>
            </a:pPr>
            <a:endParaRPr sz="1500">
              <a:latin typeface="Calibri"/>
              <a:ea typeface="Calibri"/>
              <a:cs typeface="Calibri"/>
              <a:sym typeface="Calibri"/>
            </a:endParaRPr>
          </a:p>
          <a:p>
            <a:pPr marL="0" lvl="0" indent="0" algn="l" rtl="0">
              <a:lnSpc>
                <a:spcPct val="115000"/>
              </a:lnSpc>
              <a:spcBef>
                <a:spcPts val="0"/>
              </a:spcBef>
              <a:spcAft>
                <a:spcPts val="0"/>
              </a:spcAft>
              <a:buSzPts val="1200"/>
              <a:buNone/>
            </a:pPr>
            <a:endParaRPr sz="1500"/>
          </a:p>
        </p:txBody>
      </p:sp>
      <p:pic>
        <p:nvPicPr>
          <p:cNvPr id="346" name="Google Shape;346;g1d74d2fe164_0_1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180225" y="3173300"/>
            <a:ext cx="2483699" cy="1654250"/>
          </a:xfrm>
          <a:prstGeom prst="rect">
            <a:avLst/>
          </a:prstGeom>
          <a:noFill/>
          <a:ln>
            <a:noFill/>
          </a:ln>
        </p:spPr>
      </p:pic>
      <p:pic>
        <p:nvPicPr>
          <p:cNvPr id="347" name="Google Shape;347;g1d74d2fe164_0_1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180225" y="154275"/>
            <a:ext cx="2483701" cy="1675350"/>
          </a:xfrm>
          <a:prstGeom prst="rect">
            <a:avLst/>
          </a:prstGeom>
          <a:noFill/>
          <a:ln>
            <a:noFill/>
          </a:ln>
        </p:spPr>
      </p:pic>
      <p:pic>
        <p:nvPicPr>
          <p:cNvPr id="348" name="Google Shape;348;g1d74d2fe164_0_1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222600" y="1601825"/>
            <a:ext cx="2683126" cy="1828400"/>
          </a:xfrm>
          <a:prstGeom prst="rect">
            <a:avLst/>
          </a:prstGeom>
          <a:noFill/>
          <a:ln>
            <a:noFill/>
          </a:ln>
        </p:spPr>
      </p:pic>
      <p:cxnSp>
        <p:nvCxnSpPr>
          <p:cNvPr id="349" name="Google Shape;349;g1d74d2fe164_0_12"/>
          <p:cNvCxnSpPr/>
          <p:nvPr/>
        </p:nvCxnSpPr>
        <p:spPr>
          <a:xfrm rot="10800000" flipH="1">
            <a:off x="495375" y="1634125"/>
            <a:ext cx="4407900" cy="123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8"/>
          <p:cNvSpPr txBox="1">
            <a:spLocks noGrp="1"/>
          </p:cNvSpPr>
          <p:nvPr>
            <p:ph type="ctrTitle"/>
          </p:nvPr>
        </p:nvSpPr>
        <p:spPr>
          <a:xfrm>
            <a:off x="817669" y="7705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Financial challenges due to owning land as</a:t>
            </a:r>
            <a:endParaRPr/>
          </a:p>
          <a:p>
            <a:pPr marL="0" lvl="0" indent="0" algn="l" rtl="0">
              <a:lnSpc>
                <a:spcPct val="100000"/>
              </a:lnSpc>
              <a:spcBef>
                <a:spcPts val="0"/>
              </a:spcBef>
              <a:spcAft>
                <a:spcPts val="0"/>
              </a:spcAft>
              <a:buSzPts val="2800"/>
              <a:buNone/>
            </a:pPr>
            <a:r>
              <a:rPr lang="en-US" sz="2800">
                <a:solidFill>
                  <a:schemeClr val="dk1"/>
                </a:solidFill>
              </a:rPr>
              <a:t>Heirs’ Property</a:t>
            </a:r>
            <a:endParaRPr sz="2800">
              <a:solidFill>
                <a:schemeClr val="dk1"/>
              </a:solidFill>
            </a:endParaRPr>
          </a:p>
        </p:txBody>
      </p:sp>
      <p:sp>
        <p:nvSpPr>
          <p:cNvPr id="355" name="Google Shape;355;p8"/>
          <p:cNvSpPr txBox="1"/>
          <p:nvPr/>
        </p:nvSpPr>
        <p:spPr>
          <a:xfrm>
            <a:off x="625508" y="1195003"/>
            <a:ext cx="3446400" cy="3115500"/>
          </a:xfrm>
          <a:prstGeom prst="rect">
            <a:avLst/>
          </a:prstGeom>
          <a:noFill/>
          <a:ln>
            <a:noFill/>
          </a:ln>
        </p:spPr>
        <p:txBody>
          <a:bodyPr spcFirstLastPara="1" wrap="square" lIns="91425" tIns="91425" rIns="91425" bIns="91425" anchor="t" anchorCtr="0">
            <a:noAutofit/>
          </a:bodyPr>
          <a:lstStyle/>
          <a:p>
            <a:pPr marL="285750" marR="0" lvl="0" indent="-247650" algn="l" rtl="0">
              <a:lnSpc>
                <a:spcPct val="100000"/>
              </a:lnSpc>
              <a:spcBef>
                <a:spcPts val="0"/>
              </a:spcBef>
              <a:spcAft>
                <a:spcPts val="0"/>
              </a:spcAft>
              <a:buClr>
                <a:srgbClr val="000000"/>
              </a:buClr>
              <a:buSzPts val="1800"/>
              <a:buFont typeface="Arial"/>
              <a:buChar char="•"/>
            </a:pPr>
            <a:r>
              <a:rPr lang="en-US" sz="1800" b="1" i="0" u="none" strike="noStrike" cap="none">
                <a:solidFill>
                  <a:schemeClr val="dk2"/>
                </a:solidFill>
                <a:latin typeface="Catamaran Light"/>
                <a:ea typeface="Catamaran Light"/>
                <a:cs typeface="Catamaran Light"/>
                <a:sym typeface="Catamaran Light"/>
              </a:rPr>
              <a:t>Possibility of forced tax sale of property</a:t>
            </a:r>
            <a:endParaRPr sz="1800" b="1" i="0" u="none" strike="noStrike" cap="none">
              <a:solidFill>
                <a:schemeClr val="dk2"/>
              </a:solidFill>
              <a:latin typeface="Catamaran Light"/>
              <a:ea typeface="Catamaran Light"/>
              <a:cs typeface="Catamaran Light"/>
              <a:sym typeface="Catamaran Light"/>
            </a:endParaRPr>
          </a:p>
          <a:p>
            <a:pPr marL="45720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tamaran Light"/>
              <a:ea typeface="Catamaran Light"/>
              <a:cs typeface="Catamaran Light"/>
              <a:sym typeface="Catamaran Light"/>
            </a:endParaRPr>
          </a:p>
          <a:p>
            <a:pPr marL="285750" marR="0" lvl="0" indent="-247650" algn="l" rtl="0">
              <a:lnSpc>
                <a:spcPct val="100000"/>
              </a:lnSpc>
              <a:spcBef>
                <a:spcPts val="0"/>
              </a:spcBef>
              <a:spcAft>
                <a:spcPts val="0"/>
              </a:spcAft>
              <a:buClr>
                <a:srgbClr val="000000"/>
              </a:buClr>
              <a:buSzPts val="1800"/>
              <a:buFont typeface="Arial"/>
              <a:buChar char="•"/>
            </a:pPr>
            <a:r>
              <a:rPr lang="en-US" sz="1800" b="1" i="0" u="none" strike="noStrike" cap="none">
                <a:solidFill>
                  <a:schemeClr val="dk2"/>
                </a:solidFill>
                <a:latin typeface="Catamaran Light"/>
                <a:ea typeface="Catamaran Light"/>
                <a:cs typeface="Catamaran Light"/>
                <a:sym typeface="Catamaran Light"/>
              </a:rPr>
              <a:t>Unable to use property as collateral for a loan</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1800" b="1" i="0" u="none" strike="noStrike" cap="none">
              <a:solidFill>
                <a:schemeClr val="dk2"/>
              </a:solidFill>
              <a:latin typeface="Catamaran Light"/>
              <a:ea typeface="Catamaran Light"/>
              <a:cs typeface="Catamaran Light"/>
              <a:sym typeface="Catamaran Light"/>
            </a:endParaRPr>
          </a:p>
          <a:p>
            <a:pPr marL="285750" marR="0" lvl="0" indent="-247650" algn="l" rtl="0">
              <a:lnSpc>
                <a:spcPct val="100000"/>
              </a:lnSpc>
              <a:spcBef>
                <a:spcPts val="0"/>
              </a:spcBef>
              <a:spcAft>
                <a:spcPts val="0"/>
              </a:spcAft>
              <a:buClr>
                <a:srgbClr val="000000"/>
              </a:buClr>
              <a:buSzPts val="1800"/>
              <a:buFont typeface="Arial"/>
              <a:buChar char="•"/>
            </a:pPr>
            <a:r>
              <a:rPr lang="en-US" sz="1800" b="1" i="0" u="none" strike="noStrike" cap="none">
                <a:solidFill>
                  <a:schemeClr val="dk2"/>
                </a:solidFill>
                <a:latin typeface="Catamaran Light"/>
                <a:ea typeface="Catamaran Light"/>
                <a:cs typeface="Catamaran Light"/>
                <a:sym typeface="Catamaran Light"/>
              </a:rPr>
              <a:t>Dead Capital </a:t>
            </a:r>
            <a:endParaRPr sz="1800" b="1" i="0" u="none" strike="noStrike" cap="none">
              <a:solidFill>
                <a:schemeClr val="dk2"/>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rgbClr val="000000"/>
              </a:buClr>
              <a:buSzPts val="2400"/>
              <a:buFont typeface="Arial"/>
              <a:buNone/>
            </a:pPr>
            <a:endParaRPr sz="1800" b="1" i="0" u="none" strike="noStrike" cap="none">
              <a:solidFill>
                <a:schemeClr val="dk2"/>
              </a:solidFill>
              <a:latin typeface="Catamaran Light"/>
              <a:ea typeface="Catamaran Light"/>
              <a:cs typeface="Catamaran Light"/>
              <a:sym typeface="Catamaran Light"/>
            </a:endParaRPr>
          </a:p>
          <a:p>
            <a:pPr marL="285750" marR="0" lvl="0" indent="-247650" algn="l" rtl="0">
              <a:lnSpc>
                <a:spcPct val="100000"/>
              </a:lnSpc>
              <a:spcBef>
                <a:spcPts val="0"/>
              </a:spcBef>
              <a:spcAft>
                <a:spcPts val="0"/>
              </a:spcAft>
              <a:buClr>
                <a:srgbClr val="000000"/>
              </a:buClr>
              <a:buSzPts val="1800"/>
              <a:buFont typeface="Arial"/>
              <a:buChar char="•"/>
            </a:pPr>
            <a:r>
              <a:rPr lang="en-US" sz="1800" b="1" i="0" u="none" strike="noStrike" cap="none">
                <a:solidFill>
                  <a:schemeClr val="dk2"/>
                </a:solidFill>
                <a:latin typeface="Catamaran Light"/>
                <a:ea typeface="Catamaran Light"/>
                <a:cs typeface="Catamaran Light"/>
                <a:sym typeface="Catamaran Light"/>
              </a:rPr>
              <a:t>No access to some government programs (USDA)</a:t>
            </a:r>
            <a:endParaRPr sz="1800" b="1" i="0" u="none" strike="noStrike" cap="none">
              <a:solidFill>
                <a:schemeClr val="dk2"/>
              </a:solidFill>
              <a:latin typeface="Catamaran Light"/>
              <a:ea typeface="Catamaran Light"/>
              <a:cs typeface="Catamaran Light"/>
              <a:sym typeface="Catamaran Light"/>
            </a:endParaRPr>
          </a:p>
          <a:p>
            <a:pPr marL="457200" marR="0" lvl="0" indent="0" algn="l" rtl="0">
              <a:lnSpc>
                <a:spcPct val="100000"/>
              </a:lnSpc>
              <a:spcBef>
                <a:spcPts val="0"/>
              </a:spcBef>
              <a:spcAft>
                <a:spcPts val="0"/>
              </a:spcAft>
              <a:buClr>
                <a:srgbClr val="000000"/>
              </a:buClr>
              <a:buSzPts val="2400"/>
              <a:buFont typeface="Arial"/>
              <a:buNone/>
            </a:pPr>
            <a:endParaRPr sz="1800" b="1" i="0" u="none" strike="noStrike" cap="none">
              <a:solidFill>
                <a:schemeClr val="dk2"/>
              </a:solidFill>
              <a:latin typeface="Catamaran Light"/>
              <a:ea typeface="Catamaran Light"/>
              <a:cs typeface="Catamaran Light"/>
              <a:sym typeface="Catamaran Light"/>
            </a:endParaRPr>
          </a:p>
          <a:p>
            <a:pPr marL="457200" marR="0" lvl="0" indent="0" algn="l" rtl="0">
              <a:lnSpc>
                <a:spcPct val="100000"/>
              </a:lnSpc>
              <a:spcBef>
                <a:spcPts val="0"/>
              </a:spcBef>
              <a:spcAft>
                <a:spcPts val="0"/>
              </a:spcAft>
              <a:buClr>
                <a:srgbClr val="000000"/>
              </a:buClr>
              <a:buSzPts val="2400"/>
              <a:buFont typeface="Arial"/>
              <a:buNone/>
            </a:pPr>
            <a:endParaRPr sz="1800" b="1" i="0" u="none" strike="noStrike" cap="none">
              <a:solidFill>
                <a:schemeClr val="dk2"/>
              </a:solidFill>
              <a:latin typeface="Catamaran Light"/>
              <a:ea typeface="Catamaran Light"/>
              <a:cs typeface="Catamaran Light"/>
              <a:sym typeface="Catamaran Light"/>
            </a:endParaRPr>
          </a:p>
        </p:txBody>
      </p:sp>
      <p:pic>
        <p:nvPicPr>
          <p:cNvPr id="356" name="Google Shape;356;p8" descr="A picture containing grass, outdoor, red&#10;&#10;Description automatically generated"/>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572000" y="1195003"/>
            <a:ext cx="4209900" cy="3115500"/>
          </a:xfrm>
          <a:prstGeom prst="ellipse">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9"/>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S</a:t>
            </a:r>
            <a:r>
              <a:rPr lang="en-US"/>
              <a:t>ome</a:t>
            </a:r>
            <a:r>
              <a:rPr lang="en-US" sz="2800">
                <a:solidFill>
                  <a:schemeClr val="dk1"/>
                </a:solidFill>
              </a:rPr>
              <a:t> Progress for Heirs</a:t>
            </a:r>
            <a:r>
              <a:rPr lang="en-US"/>
              <a:t>’ Property Owners</a:t>
            </a:r>
            <a:endParaRPr sz="2800">
              <a:solidFill>
                <a:schemeClr val="dk1"/>
              </a:solidFill>
            </a:endParaRPr>
          </a:p>
        </p:txBody>
      </p:sp>
      <p:sp>
        <p:nvSpPr>
          <p:cNvPr id="362" name="Google Shape;362;p9"/>
          <p:cNvSpPr txBox="1">
            <a:spLocks noGrp="1"/>
          </p:cNvSpPr>
          <p:nvPr>
            <p:ph type="body" idx="2"/>
          </p:nvPr>
        </p:nvSpPr>
        <p:spPr>
          <a:xfrm>
            <a:off x="5646738" y="1422400"/>
            <a:ext cx="2782887" cy="226695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a:p>
        </p:txBody>
      </p:sp>
      <p:sp>
        <p:nvSpPr>
          <p:cNvPr id="363" name="Google Shape;363;p9"/>
          <p:cNvSpPr txBox="1"/>
          <p:nvPr/>
        </p:nvSpPr>
        <p:spPr>
          <a:xfrm>
            <a:off x="817619" y="991650"/>
            <a:ext cx="3906000" cy="316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2"/>
                </a:solidFill>
                <a:latin typeface="Catamaran Light"/>
                <a:ea typeface="Catamaran Light"/>
                <a:cs typeface="Catamaran Light"/>
                <a:sym typeface="Catamaran Light"/>
              </a:rPr>
              <a:t>Progress: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0"/>
              </a:spcAft>
              <a:buClr>
                <a:srgbClr val="000000"/>
              </a:buClr>
              <a:buSzPts val="2000"/>
              <a:buFont typeface="Arial"/>
              <a:buChar char="•"/>
            </a:pPr>
            <a:r>
              <a:rPr lang="en-US" sz="2000" b="1" i="0" u="none" strike="noStrike" cap="none">
                <a:solidFill>
                  <a:schemeClr val="dk2"/>
                </a:solidFill>
                <a:latin typeface="Catamaran Light"/>
                <a:ea typeface="Catamaran Light"/>
                <a:cs typeface="Catamaran Light"/>
                <a:sym typeface="Catamaran Light"/>
              </a:rPr>
              <a:t>Farm Service Agency  - new ways to obtain a farm number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1" i="0" u="none" strike="noStrike" cap="none">
                <a:solidFill>
                  <a:schemeClr val="dk2"/>
                </a:solidFill>
                <a:latin typeface="Catamaran Light"/>
                <a:ea typeface="Catamaran Light"/>
                <a:cs typeface="Catamaran Light"/>
                <a:sym typeface="Catamaran Light"/>
              </a:rPr>
              <a:t>FEMA – new policies allowing access to emergency assistance after a disaster</a:t>
            </a:r>
            <a:endParaRPr sz="1400" b="0" i="0" u="none" strike="noStrike" cap="none">
              <a:solidFill>
                <a:srgbClr val="000000"/>
              </a:solidFill>
              <a:latin typeface="Arial"/>
              <a:ea typeface="Arial"/>
              <a:cs typeface="Arial"/>
              <a:sym typeface="Arial"/>
            </a:endParaRPr>
          </a:p>
        </p:txBody>
      </p:sp>
      <p:pic>
        <p:nvPicPr>
          <p:cNvPr id="364" name="Google Shape;364;p9" descr="Shape, arrow&#10;&#10;Description automatically generated"/>
          <p:cNvPicPr preferRelativeResize="0"/>
          <p:nvPr/>
        </p:nvPicPr>
        <p:blipFill rotWithShape="1">
          <a:blip r:embed="rId3" cstate="print">
            <a:alphaModFix/>
            <a:extLst>
              <a:ext uri="{28A0092B-C50C-407E-A947-70E740481C1C}">
                <a14:useLocalDpi xmlns:a14="http://schemas.microsoft.com/office/drawing/2010/main"/>
              </a:ext>
            </a:extLst>
          </a:blip>
          <a:srcRect l="10071"/>
          <a:stretch/>
        </p:blipFill>
        <p:spPr>
          <a:xfrm>
            <a:off x="4649775" y="991650"/>
            <a:ext cx="4397976" cy="29343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1899f763874_0_18"/>
          <p:cNvSpPr txBox="1">
            <a:spLocks noGrp="1"/>
          </p:cNvSpPr>
          <p:nvPr>
            <p:ph type="ctrTitle"/>
          </p:nvPr>
        </p:nvSpPr>
        <p:spPr>
          <a:xfrm>
            <a:off x="3101869" y="2172469"/>
            <a:ext cx="2940261" cy="66120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4000">
                <a:solidFill>
                  <a:schemeClr val="lt1"/>
                </a:solidFill>
              </a:rPr>
              <a:t>Questions?</a:t>
            </a:r>
            <a:endParaRPr sz="4000">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2"/>
          <p:cNvSpPr txBox="1">
            <a:spLocks noGrp="1"/>
          </p:cNvSpPr>
          <p:nvPr>
            <p:ph type="ctrTitle"/>
          </p:nvPr>
        </p:nvSpPr>
        <p:spPr>
          <a:xfrm>
            <a:off x="817621" y="110003"/>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Navigating Family Conflict</a:t>
            </a:r>
            <a:endParaRPr sz="2800">
              <a:solidFill>
                <a:schemeClr val="dk1"/>
              </a:solidFill>
            </a:endParaRPr>
          </a:p>
        </p:txBody>
      </p:sp>
      <p:sp>
        <p:nvSpPr>
          <p:cNvPr id="381" name="Google Shape;381;p32"/>
          <p:cNvSpPr txBox="1"/>
          <p:nvPr/>
        </p:nvSpPr>
        <p:spPr>
          <a:xfrm flipH="1">
            <a:off x="2889475" y="733800"/>
            <a:ext cx="6226900" cy="381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tamaran Light"/>
              <a:buNone/>
            </a:pPr>
            <a:r>
              <a:rPr lang="en-US" sz="2000" b="0" i="0" u="none" strike="noStrike" cap="none">
                <a:solidFill>
                  <a:schemeClr val="dk1"/>
                </a:solidFill>
                <a:latin typeface="Catamaran Light"/>
                <a:ea typeface="Catamaran Light"/>
                <a:cs typeface="Catamaran Light"/>
                <a:sym typeface="Catamaran Light"/>
              </a:rPr>
              <a:t>Family conflicts are common but need not end the process of resolving the issues</a:t>
            </a:r>
            <a:endParaRPr sz="1000" b="0" i="0" u="none" strike="noStrike" cap="none">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46050" algn="l" rtl="0">
              <a:lnSpc>
                <a:spcPct val="100000"/>
              </a:lnSpc>
              <a:spcBef>
                <a:spcPts val="0"/>
              </a:spcBef>
              <a:spcAft>
                <a:spcPts val="0"/>
              </a:spcAft>
              <a:buClr>
                <a:schemeClr val="dk1"/>
              </a:buClr>
              <a:buSzPts val="800"/>
              <a:buFont typeface="Catamaran Light"/>
              <a:buChar char="●"/>
            </a:pPr>
            <a:r>
              <a:rPr lang="en-US" sz="2000" b="0" i="0" u="none" strike="noStrike" cap="none">
                <a:solidFill>
                  <a:schemeClr val="dk1"/>
                </a:solidFill>
                <a:latin typeface="Catamaran Light"/>
                <a:ea typeface="Catamaran Light"/>
                <a:cs typeface="Catamaran Light"/>
                <a:sym typeface="Catamaran Light"/>
              </a:rPr>
              <a:t>Right of First Refusal (UPHPA States)</a:t>
            </a:r>
            <a:endParaRPr sz="2000" b="0" i="0" u="none" strike="noStrike" cap="none">
              <a:solidFill>
                <a:schemeClr val="dk1"/>
              </a:solidFill>
              <a:latin typeface="Catamaran Light"/>
              <a:ea typeface="Catamaran Light"/>
              <a:cs typeface="Catamaran Light"/>
              <a:sym typeface="Catamaran Light"/>
            </a:endParaRPr>
          </a:p>
          <a:p>
            <a:pPr marL="45720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tamaran Light"/>
              <a:ea typeface="Catamaran Light"/>
              <a:cs typeface="Catamaran Light"/>
              <a:sym typeface="Catamaran Light"/>
            </a:endParaRPr>
          </a:p>
          <a:p>
            <a:pPr marL="171450" marR="0" lvl="0" indent="-146050" algn="l" rtl="0">
              <a:lnSpc>
                <a:spcPct val="100000"/>
              </a:lnSpc>
              <a:spcBef>
                <a:spcPts val="0"/>
              </a:spcBef>
              <a:spcAft>
                <a:spcPts val="0"/>
              </a:spcAft>
              <a:buClr>
                <a:schemeClr val="dk1"/>
              </a:buClr>
              <a:buSzPts val="800"/>
              <a:buFont typeface="Catamaran Light"/>
              <a:buChar char="●"/>
            </a:pPr>
            <a:r>
              <a:rPr lang="en-US" sz="2000" b="0" i="0" u="none" strike="noStrike" cap="none">
                <a:solidFill>
                  <a:schemeClr val="dk1"/>
                </a:solidFill>
                <a:latin typeface="Catamaran Light"/>
                <a:ea typeface="Catamaran Light"/>
                <a:cs typeface="Catamaran Light"/>
                <a:sym typeface="Catamaran Light"/>
              </a:rPr>
              <a:t>Keep communication open and transparent</a:t>
            </a:r>
            <a:endParaRPr sz="1000" b="0" i="0" u="none" strike="noStrike" cap="none">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46050" algn="l" rtl="0">
              <a:lnSpc>
                <a:spcPct val="100000"/>
              </a:lnSpc>
              <a:spcBef>
                <a:spcPts val="0"/>
              </a:spcBef>
              <a:spcAft>
                <a:spcPts val="0"/>
              </a:spcAft>
              <a:buClr>
                <a:schemeClr val="dk1"/>
              </a:buClr>
              <a:buSzPts val="800"/>
              <a:buFont typeface="Catamaran Light"/>
              <a:buChar char="●"/>
            </a:pPr>
            <a:r>
              <a:rPr lang="en-US" sz="2000" b="0" i="0" u="none" strike="noStrike" cap="none">
                <a:solidFill>
                  <a:schemeClr val="dk1"/>
                </a:solidFill>
                <a:latin typeface="Catamaran Light"/>
                <a:ea typeface="Catamaran Light"/>
                <a:cs typeface="Catamaran Light"/>
                <a:sym typeface="Catamaran Light"/>
              </a:rPr>
              <a:t>Gain agreement on goals</a:t>
            </a:r>
            <a:endParaRPr sz="1000" b="0" i="0" u="none" strike="noStrike" cap="none">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46050" algn="l" rtl="0">
              <a:lnSpc>
                <a:spcPct val="100000"/>
              </a:lnSpc>
              <a:spcBef>
                <a:spcPts val="0"/>
              </a:spcBef>
              <a:spcAft>
                <a:spcPts val="0"/>
              </a:spcAft>
              <a:buClr>
                <a:schemeClr val="dk1"/>
              </a:buClr>
              <a:buSzPts val="800"/>
              <a:buFont typeface="Catamaran Light"/>
              <a:buChar char="●"/>
            </a:pPr>
            <a:r>
              <a:rPr lang="en-US" sz="2000" b="0" i="0" u="none" strike="noStrike" cap="none">
                <a:solidFill>
                  <a:schemeClr val="dk1"/>
                </a:solidFill>
                <a:latin typeface="Catamaran Light"/>
                <a:ea typeface="Catamaran Light"/>
                <a:cs typeface="Catamaran Light"/>
                <a:sym typeface="Catamaran Light"/>
              </a:rPr>
              <a:t>Hire facilitators, mediators, or even arbitrators, if necessary, to help work through decision-making process</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1600"/>
              </a:spcBef>
              <a:spcAft>
                <a:spcPts val="1600"/>
              </a:spcAft>
              <a:buClr>
                <a:schemeClr val="dk1"/>
              </a:buClr>
              <a:buSzPts val="1200"/>
              <a:buFont typeface="Catamaran Light"/>
              <a:buNone/>
            </a:pPr>
            <a:endParaRPr sz="1000" b="0" i="0" u="none" strike="noStrike" cap="none">
              <a:solidFill>
                <a:schemeClr val="dk1"/>
              </a:solidFill>
              <a:latin typeface="Catamaran Light"/>
              <a:ea typeface="Catamaran Light"/>
              <a:cs typeface="Catamaran Light"/>
              <a:sym typeface="Catamaran Light"/>
            </a:endParaRPr>
          </a:p>
        </p:txBody>
      </p:sp>
      <p:pic>
        <p:nvPicPr>
          <p:cNvPr id="382" name="Google Shape;382;p32" descr="A picture containing text, outdoor, sign, sky&#10;&#10;Description automatically generated"/>
          <p:cNvPicPr preferRelativeResize="0"/>
          <p:nvPr/>
        </p:nvPicPr>
        <p:blipFill rotWithShape="1">
          <a:blip r:embed="rId3">
            <a:alphaModFix/>
          </a:blip>
          <a:srcRect/>
          <a:stretch/>
        </p:blipFill>
        <p:spPr>
          <a:xfrm>
            <a:off x="214023" y="1276675"/>
            <a:ext cx="2524450" cy="27320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0"/>
          <p:cNvSpPr txBox="1">
            <a:spLocks noGrp="1"/>
          </p:cNvSpPr>
          <p:nvPr>
            <p:ph type="ctrTitle"/>
          </p:nvPr>
        </p:nvSpPr>
        <p:spPr>
          <a:xfrm>
            <a:off x="831461" y="186571"/>
            <a:ext cx="5516400" cy="571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a:t>Different Strokes for Different Folks</a:t>
            </a:r>
            <a:endParaRPr sz="2400"/>
          </a:p>
          <a:p>
            <a:pPr marL="0" lvl="0" indent="0" algn="l" rtl="0">
              <a:lnSpc>
                <a:spcPct val="100000"/>
              </a:lnSpc>
              <a:spcBef>
                <a:spcPts val="0"/>
              </a:spcBef>
              <a:spcAft>
                <a:spcPts val="0"/>
              </a:spcAft>
              <a:buSzPts val="2800"/>
              <a:buNone/>
            </a:pPr>
            <a:endParaRPr sz="2400"/>
          </a:p>
        </p:txBody>
      </p:sp>
      <p:pic>
        <p:nvPicPr>
          <p:cNvPr id="388" name="Google Shape;388;p1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805549" y="757771"/>
            <a:ext cx="2879874" cy="3766573"/>
          </a:xfrm>
          <a:prstGeom prst="rect">
            <a:avLst/>
          </a:prstGeom>
          <a:noFill/>
          <a:ln>
            <a:noFill/>
          </a:ln>
        </p:spPr>
      </p:pic>
      <p:sp>
        <p:nvSpPr>
          <p:cNvPr id="389" name="Google Shape;389;p10"/>
          <p:cNvSpPr txBox="1"/>
          <p:nvPr/>
        </p:nvSpPr>
        <p:spPr>
          <a:xfrm>
            <a:off x="458577" y="825133"/>
            <a:ext cx="5162625" cy="3493234"/>
          </a:xfrm>
          <a:prstGeom prst="rect">
            <a:avLst/>
          </a:prstGeom>
          <a:noFill/>
          <a:ln>
            <a:noFill/>
          </a:ln>
        </p:spPr>
        <p:txBody>
          <a:bodyPr spcFirstLastPara="1" wrap="square" lIns="91425" tIns="91425" rIns="91425" bIns="91425" anchor="t" anchorCtr="0">
            <a:spAutoFit/>
          </a:bodyPr>
          <a:lstStyle/>
          <a:p>
            <a:pPr marL="371475" marR="0" lvl="0" indent="-342900" algn="l" rtl="0">
              <a:lnSpc>
                <a:spcPct val="100000"/>
              </a:lnSpc>
              <a:spcBef>
                <a:spcPts val="0"/>
              </a:spcBef>
              <a:spcAft>
                <a:spcPts val="0"/>
              </a:spcAft>
              <a:buClr>
                <a:srgbClr val="000000"/>
              </a:buClr>
              <a:buSzPts val="1950"/>
              <a:buFont typeface="Arial"/>
              <a:buChar char="•"/>
            </a:pPr>
            <a:r>
              <a:rPr lang="en-US" sz="1950" b="1" i="0" u="none" strike="noStrike" cap="none">
                <a:solidFill>
                  <a:schemeClr val="accent2"/>
                </a:solidFill>
                <a:latin typeface="Catamaran Light"/>
                <a:ea typeface="Catamaran Light"/>
                <a:cs typeface="Catamaran Light"/>
                <a:sym typeface="Catamaran Light"/>
              </a:rPr>
              <a:t>Property decisions are nuanced often involving disagreement over what’s the best course of action.</a:t>
            </a:r>
            <a:endParaRPr sz="1950" b="1" i="0" u="none" strike="noStrike" cap="none">
              <a:solidFill>
                <a:schemeClr val="accent2"/>
              </a:solidFill>
              <a:latin typeface="Catamaran Light"/>
              <a:ea typeface="Catamaran Light"/>
              <a:cs typeface="Catamaran Light"/>
              <a:sym typeface="Catamaran Light"/>
            </a:endParaRPr>
          </a:p>
          <a:p>
            <a:pPr marL="371475" marR="0" lvl="0" indent="-342900" algn="l" rtl="0">
              <a:lnSpc>
                <a:spcPct val="100000"/>
              </a:lnSpc>
              <a:spcBef>
                <a:spcPts val="600"/>
              </a:spcBef>
              <a:spcAft>
                <a:spcPts val="0"/>
              </a:spcAft>
              <a:buClr>
                <a:srgbClr val="000000"/>
              </a:buClr>
              <a:buSzPts val="1950"/>
              <a:buFont typeface="Arial"/>
              <a:buChar char="•"/>
            </a:pPr>
            <a:r>
              <a:rPr lang="en-US" sz="1950" b="1" i="0" u="none" strike="noStrike" cap="none">
                <a:solidFill>
                  <a:schemeClr val="accent2"/>
                </a:solidFill>
                <a:latin typeface="Catamaran Light"/>
                <a:ea typeface="Catamaran Light"/>
                <a:cs typeface="Catamaran Light"/>
                <a:sym typeface="Catamaran Light"/>
              </a:rPr>
              <a:t>With increased numbers of heirs, the likelihood of disagreement increases. </a:t>
            </a:r>
            <a:endParaRPr sz="1950" b="1" i="0" u="none" strike="noStrike" cap="none">
              <a:solidFill>
                <a:schemeClr val="accent2"/>
              </a:solidFill>
              <a:latin typeface="Catamaran Light"/>
              <a:ea typeface="Catamaran Light"/>
              <a:cs typeface="Catamaran Light"/>
              <a:sym typeface="Catamaran Light"/>
            </a:endParaRPr>
          </a:p>
          <a:p>
            <a:pPr marL="371475" marR="0" lvl="0" indent="-342900" algn="l" rtl="0">
              <a:lnSpc>
                <a:spcPct val="100000"/>
              </a:lnSpc>
              <a:spcBef>
                <a:spcPts val="600"/>
              </a:spcBef>
              <a:spcAft>
                <a:spcPts val="0"/>
              </a:spcAft>
              <a:buClr>
                <a:srgbClr val="000000"/>
              </a:buClr>
              <a:buSzPts val="1950"/>
              <a:buFont typeface="Arial"/>
              <a:buChar char="•"/>
            </a:pPr>
            <a:r>
              <a:rPr lang="en-US" sz="1950" b="1" i="0" u="none" strike="noStrike" cap="none">
                <a:solidFill>
                  <a:schemeClr val="accent2"/>
                </a:solidFill>
                <a:latin typeface="Catamaran Light"/>
                <a:ea typeface="Catamaran Light"/>
                <a:cs typeface="Catamaran Light"/>
                <a:sym typeface="Catamaran Light"/>
              </a:rPr>
              <a:t>Clearing a title requires a lot of time, effort, and money, especially if there are dozens of owners, so it’s not always the best course of action.</a:t>
            </a:r>
            <a:endParaRPr sz="1950" b="1" i="0" u="none" strike="noStrike" cap="none">
              <a:solidFill>
                <a:schemeClr val="accent2"/>
              </a:solidFill>
              <a:latin typeface="Catamaran Light"/>
              <a:ea typeface="Catamaran Light"/>
              <a:cs typeface="Catamaran Light"/>
              <a:sym typeface="Catamaran Light"/>
            </a:endParaRPr>
          </a:p>
          <a:p>
            <a:pPr marL="371475" marR="0" lvl="0" indent="-342900" algn="l" rtl="0">
              <a:lnSpc>
                <a:spcPct val="100000"/>
              </a:lnSpc>
              <a:spcBef>
                <a:spcPts val="600"/>
              </a:spcBef>
              <a:spcAft>
                <a:spcPts val="600"/>
              </a:spcAft>
              <a:buClr>
                <a:schemeClr val="accent2"/>
              </a:buClr>
              <a:buSzPts val="1950"/>
              <a:buFont typeface="Arial"/>
              <a:buChar char="•"/>
            </a:pPr>
            <a:r>
              <a:rPr lang="en-US" sz="1950" b="1" i="0" u="none" strike="noStrike" cap="none">
                <a:solidFill>
                  <a:schemeClr val="accent2"/>
                </a:solidFill>
                <a:latin typeface="Catamaran Light"/>
                <a:ea typeface="Catamaran Light"/>
                <a:cs typeface="Catamaran Light"/>
                <a:sym typeface="Catamaran Light"/>
              </a:rPr>
              <a:t>Families’ choices must be honored.</a:t>
            </a:r>
            <a:endParaRPr sz="1950" b="1" i="0" u="none" strike="noStrike" cap="none">
              <a:solidFill>
                <a:schemeClr val="dk2"/>
              </a:solidFill>
              <a:latin typeface="Catamaran Light"/>
              <a:ea typeface="Catamaran Light"/>
              <a:cs typeface="Catamaran Light"/>
              <a:sym typeface="Catamaran 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ae16217a70_0_4"/>
          <p:cNvSpPr txBox="1">
            <a:spLocks noGrp="1"/>
          </p:cNvSpPr>
          <p:nvPr>
            <p:ph type="ctrTitle"/>
          </p:nvPr>
        </p:nvSpPr>
        <p:spPr>
          <a:xfrm>
            <a:off x="501600" y="2241150"/>
            <a:ext cx="8140800" cy="66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4000">
                <a:solidFill>
                  <a:schemeClr val="lt1"/>
                </a:solidFill>
              </a:rPr>
              <a:t>Navigating Family Conflict Skit</a:t>
            </a:r>
            <a:endParaRPr sz="4000">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11"/>
          <p:cNvSpPr txBox="1">
            <a:spLocks noGrp="1"/>
          </p:cNvSpPr>
          <p:nvPr>
            <p:ph type="ctrTitle"/>
          </p:nvPr>
        </p:nvSpPr>
        <p:spPr>
          <a:xfrm>
            <a:off x="501589" y="2241145"/>
            <a:ext cx="8140822" cy="66120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rPr>
              <a:t>Case Studies</a:t>
            </a:r>
            <a:endParaRPr sz="4000">
              <a:solidFill>
                <a:schemeClr val="lt1"/>
              </a:solidFill>
              <a:latin typeface="Livvic"/>
              <a:ea typeface="Livvic"/>
              <a:cs typeface="Livvic"/>
              <a:sym typeface="Livv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2"/>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Case Study: </a:t>
            </a:r>
            <a:r>
              <a:rPr lang="en-US"/>
              <a:t>The Owens Family</a:t>
            </a:r>
            <a:endParaRPr sz="2800">
              <a:solidFill>
                <a:schemeClr val="dk1"/>
              </a:solidFill>
            </a:endParaRPr>
          </a:p>
        </p:txBody>
      </p:sp>
      <p:sp>
        <p:nvSpPr>
          <p:cNvPr id="405" name="Google Shape;405;p12"/>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12"/>
          <p:cNvSpPr txBox="1"/>
          <p:nvPr/>
        </p:nvSpPr>
        <p:spPr>
          <a:xfrm flipH="1">
            <a:off x="210225" y="892488"/>
            <a:ext cx="4270500" cy="3600300"/>
          </a:xfrm>
          <a:prstGeom prst="rect">
            <a:avLst/>
          </a:prstGeom>
          <a:noFill/>
          <a:ln>
            <a:noFill/>
          </a:ln>
        </p:spPr>
        <p:txBody>
          <a:bodyPr spcFirstLastPara="1" wrap="square" lIns="91425" tIns="91425" rIns="91425" bIns="91425" anchor="t" anchorCtr="0">
            <a:noAutofit/>
          </a:bodyPr>
          <a:lstStyle/>
          <a:p>
            <a:pPr marL="457200" marR="0" lvl="0" indent="-349250" algn="l" rtl="0">
              <a:lnSpc>
                <a:spcPct val="115000"/>
              </a:lnSpc>
              <a:spcBef>
                <a:spcPts val="0"/>
              </a:spcBef>
              <a:spcAft>
                <a:spcPts val="0"/>
              </a:spcAft>
              <a:buClr>
                <a:schemeClr val="dk1"/>
              </a:buClr>
              <a:buSzPts val="1900"/>
              <a:buFont typeface="Catamaran Light"/>
              <a:buChar char="●"/>
            </a:pPr>
            <a:r>
              <a:rPr lang="en-US" sz="2100" b="0" i="0" u="none" strike="noStrike" cap="none">
                <a:solidFill>
                  <a:schemeClr val="dk1"/>
                </a:solidFill>
                <a:latin typeface="Catamaran Light"/>
                <a:ea typeface="Catamaran Light"/>
                <a:cs typeface="Catamaran Light"/>
                <a:sym typeface="Catamaran Light"/>
              </a:rPr>
              <a:t>Darleen inherited a share of the 20-acre family land which she co-owns with 34 relatives. </a:t>
            </a:r>
            <a:endParaRPr sz="2100" b="0" i="0" u="none" strike="noStrike" cap="none">
              <a:solidFill>
                <a:schemeClr val="dk1"/>
              </a:solidFill>
              <a:latin typeface="Catamaran Light"/>
              <a:ea typeface="Catamaran Light"/>
              <a:cs typeface="Catamaran Light"/>
              <a:sym typeface="Catamaran Light"/>
            </a:endParaRPr>
          </a:p>
          <a:p>
            <a:pPr marL="457200" marR="0" lvl="0" indent="-349250" algn="l" rtl="0">
              <a:lnSpc>
                <a:spcPct val="115000"/>
              </a:lnSpc>
              <a:spcBef>
                <a:spcPts val="0"/>
              </a:spcBef>
              <a:spcAft>
                <a:spcPts val="0"/>
              </a:spcAft>
              <a:buClr>
                <a:schemeClr val="dk1"/>
              </a:buClr>
              <a:buSzPts val="1900"/>
              <a:buFont typeface="Catamaran Light"/>
              <a:buChar char="●"/>
            </a:pPr>
            <a:r>
              <a:rPr lang="en-US" sz="2100" b="0" i="0" u="none" strike="noStrike" cap="none">
                <a:solidFill>
                  <a:schemeClr val="dk1"/>
                </a:solidFill>
                <a:latin typeface="Catamaran Light"/>
                <a:ea typeface="Catamaran Light"/>
                <a:cs typeface="Catamaran Light"/>
                <a:sym typeface="Catamaran Light"/>
              </a:rPr>
              <a:t>While there is currently no threat of loss, 3 cousins are over 80 years old.</a:t>
            </a:r>
            <a:endParaRPr sz="2100" b="0" i="0" u="none" strike="noStrike" cap="none">
              <a:solidFill>
                <a:schemeClr val="dk1"/>
              </a:solidFill>
              <a:latin typeface="Catamaran Light"/>
              <a:ea typeface="Catamaran Light"/>
              <a:cs typeface="Catamaran Light"/>
              <a:sym typeface="Catamaran Light"/>
            </a:endParaRPr>
          </a:p>
          <a:p>
            <a:pPr marL="457200" marR="0" lvl="0" indent="-349250" algn="l" rtl="0">
              <a:lnSpc>
                <a:spcPct val="115000"/>
              </a:lnSpc>
              <a:spcBef>
                <a:spcPts val="0"/>
              </a:spcBef>
              <a:spcAft>
                <a:spcPts val="0"/>
              </a:spcAft>
              <a:buClr>
                <a:schemeClr val="dk1"/>
              </a:buClr>
              <a:buSzPts val="1900"/>
              <a:buFont typeface="Catamaran Light"/>
              <a:buChar char="●"/>
            </a:pPr>
            <a:r>
              <a:rPr lang="en-US" sz="2100" b="0" i="0" u="none" strike="noStrike" cap="none">
                <a:solidFill>
                  <a:schemeClr val="dk1"/>
                </a:solidFill>
                <a:latin typeface="Catamaran Light"/>
                <a:ea typeface="Catamaran Light"/>
                <a:cs typeface="Catamaran Light"/>
                <a:sym typeface="Catamaran Light"/>
              </a:rPr>
              <a:t>At the next family reunion, she hopes to clear the title in hopes of keeping it in the family.</a:t>
            </a:r>
            <a:endParaRPr sz="2100" b="0" i="0" u="none" strike="noStrike" cap="none">
              <a:solidFill>
                <a:schemeClr val="dk1"/>
              </a:solidFill>
              <a:latin typeface="Catamaran Light"/>
              <a:ea typeface="Catamaran Light"/>
              <a:cs typeface="Catamaran Light"/>
              <a:sym typeface="Catamaran Light"/>
            </a:endParaRPr>
          </a:p>
          <a:p>
            <a:pPr marL="457200" marR="0" lvl="0" indent="0" algn="l" rtl="0">
              <a:lnSpc>
                <a:spcPct val="115000"/>
              </a:lnSpc>
              <a:spcBef>
                <a:spcPts val="0"/>
              </a:spcBef>
              <a:spcAft>
                <a:spcPts val="0"/>
              </a:spcAft>
              <a:buClr>
                <a:srgbClr val="000000"/>
              </a:buClr>
              <a:buSzPts val="2800"/>
              <a:buFont typeface="Arial"/>
              <a:buNone/>
            </a:pPr>
            <a:endParaRPr sz="2800" b="0" i="0" u="none" strike="noStrike" cap="none">
              <a:solidFill>
                <a:schemeClr val="dk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pic>
        <p:nvPicPr>
          <p:cNvPr id="9" name="Google Shape;507;p20">
            <a:extLst>
              <a:ext uri="{FF2B5EF4-FFF2-40B4-BE49-F238E27FC236}">
                <a16:creationId xmlns:a16="http://schemas.microsoft.com/office/drawing/2014/main" id="{25112E24-E560-B155-15F3-9037FDFD86BD}"/>
              </a:ext>
            </a:extLst>
          </p:cNvPr>
          <p:cNvPicPr preferRelativeResize="0"/>
          <p:nvPr/>
        </p:nvPicPr>
        <p:blipFill>
          <a:blip r:embed="rId3" cstate="print">
            <a:extLst>
              <a:ext uri="{28A0092B-C50C-407E-A947-70E740481C1C}">
                <a14:useLocalDpi xmlns:a14="http://schemas.microsoft.com/office/drawing/2010/main"/>
              </a:ext>
            </a:extLst>
          </a:blip>
          <a:srcRect/>
          <a:stretch/>
        </p:blipFill>
        <p:spPr>
          <a:xfrm flipH="1">
            <a:off x="4579023" y="1257530"/>
            <a:ext cx="4305324" cy="28702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76F909-01BD-31F8-57F7-F9E4EBFF13E7}"/>
              </a:ext>
            </a:extLst>
          </p:cNvPr>
          <p:cNvSpPr>
            <a:spLocks noGrp="1"/>
          </p:cNvSpPr>
          <p:nvPr>
            <p:ph idx="1"/>
          </p:nvPr>
        </p:nvSpPr>
        <p:spPr>
          <a:xfrm>
            <a:off x="141514" y="788363"/>
            <a:ext cx="8915400" cy="4355137"/>
          </a:xfrm>
        </p:spPr>
        <p:txBody>
          <a:bodyPr>
            <a:normAutofit fontScale="62500" lnSpcReduction="20000"/>
          </a:bodyPr>
          <a:lstStyle/>
          <a:p>
            <a:pPr marL="0" indent="0">
              <a:lnSpc>
                <a:spcPct val="120000"/>
              </a:lnSpc>
              <a:buNone/>
            </a:pPr>
            <a:r>
              <a:rPr lang="en-US" sz="3200" dirty="0"/>
              <a:t>To file a program discrimination complaint, a complainant should complete a Form AD-3027, USDA Program Discrimination Complaint Form, which can be obtained online at https://</a:t>
            </a:r>
            <a:r>
              <a:rPr lang="en-US" sz="3200" dirty="0" err="1"/>
              <a:t>www.usda.gov</a:t>
            </a:r>
            <a:r>
              <a:rPr lang="en-US" sz="3200" dirty="0"/>
              <a:t>/sites/default/files/documents/ad-3027.pdf, from any USDA office, by calling (866) 632-9992, or by writing a letter addressed to USDA. The letter must contain the complainant’s name, address, telephone number, and a written description of the alleged discriminatory action in sufficient detail to inform the Office of the Assistant Secretary for Civil Rights (OASCR) about the nature and date of an alleged civil rights violation. The completed AD-3027 form or letter must be submitted to USDA by: </a:t>
            </a:r>
          </a:p>
          <a:p>
            <a:pPr marL="0" indent="0">
              <a:lnSpc>
                <a:spcPct val="120000"/>
              </a:lnSpc>
              <a:buNone/>
            </a:pPr>
            <a:r>
              <a:rPr lang="en-US" sz="3200" dirty="0"/>
              <a:t>mail: U.S. Department of Agriculture Office of the Assistant Secretary for Civil Rights 1400 Independence Avenue, SW Washington, D.C. 20250-9410; or email: </a:t>
            </a:r>
            <a:r>
              <a:rPr lang="en-US" sz="3200" dirty="0" err="1"/>
              <a:t>program.intake@usda.gov</a:t>
            </a:r>
            <a:r>
              <a:rPr lang="en-US" sz="3200" dirty="0"/>
              <a:t> </a:t>
            </a:r>
          </a:p>
          <a:p>
            <a:pPr marL="0" indent="0">
              <a:lnSpc>
                <a:spcPct val="120000"/>
              </a:lnSpc>
              <a:buNone/>
            </a:pPr>
            <a:r>
              <a:rPr lang="en-US" sz="3200" dirty="0"/>
              <a:t>This institution is an equal opportunity provider.</a:t>
            </a:r>
          </a:p>
          <a:p>
            <a:endParaRPr lang="en-US" dirty="0"/>
          </a:p>
        </p:txBody>
      </p:sp>
      <p:pic>
        <p:nvPicPr>
          <p:cNvPr id="7" name="Picture 6">
            <a:extLst>
              <a:ext uri="{FF2B5EF4-FFF2-40B4-BE49-F238E27FC236}">
                <a16:creationId xmlns:a16="http://schemas.microsoft.com/office/drawing/2014/main" id="{4D3E44AF-DF06-684C-C2F0-5197956569FE}"/>
              </a:ext>
            </a:extLst>
          </p:cNvPr>
          <p:cNvPicPr>
            <a:picLocks noChangeAspect="1"/>
          </p:cNvPicPr>
          <p:nvPr/>
        </p:nvPicPr>
        <p:blipFill>
          <a:blip r:embed="rId2"/>
          <a:stretch>
            <a:fillRect/>
          </a:stretch>
        </p:blipFill>
        <p:spPr>
          <a:xfrm>
            <a:off x="1752260" y="274013"/>
            <a:ext cx="5639481" cy="514350"/>
          </a:xfrm>
          <a:prstGeom prst="rect">
            <a:avLst/>
          </a:prstGeom>
        </p:spPr>
      </p:pic>
    </p:spTree>
    <p:extLst>
      <p:ext uri="{BB962C8B-B14F-4D97-AF65-F5344CB8AC3E}">
        <p14:creationId xmlns:p14="http://schemas.microsoft.com/office/powerpoint/2010/main" val="2172297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3"/>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Case Study: </a:t>
            </a:r>
            <a:r>
              <a:rPr lang="en-US"/>
              <a:t>Gwen</a:t>
            </a:r>
            <a:endParaRPr sz="2800">
              <a:solidFill>
                <a:schemeClr val="dk1"/>
              </a:solidFill>
            </a:endParaRPr>
          </a:p>
        </p:txBody>
      </p:sp>
      <p:sp>
        <p:nvSpPr>
          <p:cNvPr id="413" name="Google Shape;413;p13"/>
          <p:cNvSpPr txBox="1"/>
          <p:nvPr/>
        </p:nvSpPr>
        <p:spPr>
          <a:xfrm flipH="1">
            <a:off x="4980784" y="1819421"/>
            <a:ext cx="3657600" cy="1504658"/>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200"/>
              <a:buFont typeface="Catamaran Light"/>
              <a:buNone/>
            </a:pPr>
            <a:r>
              <a:rPr lang="en-US" sz="2800" b="0" i="0" u="none" strike="noStrike" cap="none">
                <a:solidFill>
                  <a:schemeClr val="dk1"/>
                </a:solidFill>
                <a:latin typeface="Catamaran Light"/>
                <a:ea typeface="Catamaran Light"/>
                <a:cs typeface="Catamaran Light"/>
                <a:sym typeface="Catamaran Light"/>
              </a:rPr>
              <a:t>The joys (and costs) of collective ownership of family land</a:t>
            </a:r>
            <a:endParaRPr sz="2800" b="0" i="0" u="none" strike="noStrike" cap="none">
              <a:solidFill>
                <a:schemeClr val="dk1"/>
              </a:solidFill>
              <a:latin typeface="Catamaran Light"/>
              <a:ea typeface="Catamaran Light"/>
              <a:cs typeface="Catamaran Light"/>
              <a:sym typeface="Catamaran Light"/>
            </a:endParaRPr>
          </a:p>
          <a:p>
            <a:pPr marL="0" marR="0" lvl="0" indent="0" algn="ctr" rtl="0">
              <a:lnSpc>
                <a:spcPct val="115000"/>
              </a:lnSpc>
              <a:spcBef>
                <a:spcPts val="0"/>
              </a:spcBef>
              <a:spcAft>
                <a:spcPts val="0"/>
              </a:spcAft>
              <a:buClr>
                <a:schemeClr val="dk1"/>
              </a:buClr>
              <a:buSzPts val="1200"/>
              <a:buFont typeface="Catamaran Light"/>
              <a:buNone/>
            </a:pPr>
            <a:endParaRPr sz="2800" b="0" i="0" u="none" strike="noStrike" cap="none">
              <a:solidFill>
                <a:schemeClr val="dk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pic>
        <p:nvPicPr>
          <p:cNvPr id="414" name="Google Shape;414;p13"/>
          <p:cNvPicPr preferRelativeResize="0"/>
          <p:nvPr/>
        </p:nvPicPr>
        <p:blipFill>
          <a:blip r:embed="rId3" cstate="print">
            <a:extLst>
              <a:ext uri="{28A0092B-C50C-407E-A947-70E740481C1C}">
                <a14:useLocalDpi xmlns:a14="http://schemas.microsoft.com/office/drawing/2010/main"/>
              </a:ext>
            </a:extLst>
          </a:blip>
          <a:srcRect/>
          <a:stretch/>
        </p:blipFill>
        <p:spPr>
          <a:xfrm>
            <a:off x="602444" y="1132434"/>
            <a:ext cx="3697500" cy="3175200"/>
          </a:xfrm>
          <a:prstGeom prst="ellipse">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14"/>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Case Study: Ronnie and Angela</a:t>
            </a:r>
            <a:endParaRPr sz="2800">
              <a:solidFill>
                <a:schemeClr val="dk1"/>
              </a:solidFill>
            </a:endParaRPr>
          </a:p>
        </p:txBody>
      </p:sp>
      <p:sp>
        <p:nvSpPr>
          <p:cNvPr id="420" name="Google Shape;420;p14"/>
          <p:cNvSpPr txBox="1"/>
          <p:nvPr/>
        </p:nvSpPr>
        <p:spPr>
          <a:xfrm flipH="1">
            <a:off x="359300" y="1041933"/>
            <a:ext cx="3492300" cy="3624600"/>
          </a:xfrm>
          <a:prstGeom prst="rect">
            <a:avLst/>
          </a:prstGeom>
          <a:noFill/>
          <a:ln>
            <a:noFill/>
          </a:ln>
        </p:spPr>
        <p:txBody>
          <a:bodyPr spcFirstLastPara="1" wrap="square" lIns="91425" tIns="91425" rIns="91425" bIns="91425" anchor="t" anchorCtr="0">
            <a:noAutofit/>
          </a:bodyPr>
          <a:lstStyle/>
          <a:p>
            <a:pPr marL="457200" marR="0" lvl="0" indent="-349250" algn="l" rtl="0">
              <a:lnSpc>
                <a:spcPct val="115000"/>
              </a:lnSpc>
              <a:spcBef>
                <a:spcPts val="0"/>
              </a:spcBef>
              <a:spcAft>
                <a:spcPts val="0"/>
              </a:spcAft>
              <a:buClr>
                <a:schemeClr val="dk1"/>
              </a:buClr>
              <a:buSzPts val="1900"/>
              <a:buFont typeface="Catamaran Light"/>
              <a:buChar char="●"/>
            </a:pPr>
            <a:r>
              <a:rPr lang="en-US" sz="1900" b="0" i="0" u="none" strike="noStrike" cap="none">
                <a:solidFill>
                  <a:schemeClr val="dk1"/>
                </a:solidFill>
                <a:latin typeface="Catamaran Light"/>
                <a:ea typeface="Catamaran Light"/>
                <a:cs typeface="Catamaran Light"/>
                <a:sym typeface="Catamaran Light"/>
              </a:rPr>
              <a:t>Unable to get bank loan for home to improve the house.</a:t>
            </a:r>
            <a:endParaRPr sz="1900" b="0" i="0" u="none" strike="noStrike" cap="none">
              <a:solidFill>
                <a:schemeClr val="dk1"/>
              </a:solidFill>
              <a:latin typeface="Catamaran Light"/>
              <a:ea typeface="Catamaran Light"/>
              <a:cs typeface="Catamaran Light"/>
              <a:sym typeface="Catamaran Light"/>
            </a:endParaRPr>
          </a:p>
          <a:p>
            <a:pPr marL="0" marR="0" lvl="0" indent="0" algn="l" rtl="0">
              <a:lnSpc>
                <a:spcPct val="115000"/>
              </a:lnSpc>
              <a:spcBef>
                <a:spcPts val="0"/>
              </a:spcBef>
              <a:spcAft>
                <a:spcPts val="0"/>
              </a:spcAft>
              <a:buClr>
                <a:srgbClr val="000000"/>
              </a:buClr>
              <a:buSzPts val="2000"/>
              <a:buFont typeface="Arial"/>
              <a:buNone/>
            </a:pPr>
            <a:endParaRPr sz="1900" b="0" i="0" u="none" strike="noStrike" cap="none">
              <a:solidFill>
                <a:schemeClr val="dk1"/>
              </a:solidFill>
              <a:latin typeface="Catamaran Light"/>
              <a:ea typeface="Catamaran Light"/>
              <a:cs typeface="Catamaran Light"/>
              <a:sym typeface="Catamaran Light"/>
            </a:endParaRPr>
          </a:p>
          <a:p>
            <a:pPr marL="457200" marR="0" lvl="0" indent="-349250" algn="l" rtl="0">
              <a:lnSpc>
                <a:spcPct val="115000"/>
              </a:lnSpc>
              <a:spcBef>
                <a:spcPts val="0"/>
              </a:spcBef>
              <a:spcAft>
                <a:spcPts val="0"/>
              </a:spcAft>
              <a:buClr>
                <a:schemeClr val="dk1"/>
              </a:buClr>
              <a:buSzPts val="1900"/>
              <a:buFont typeface="Catamaran Light"/>
              <a:buChar char="●"/>
            </a:pPr>
            <a:r>
              <a:rPr lang="en-US" sz="1900" b="0" i="0" u="none" strike="noStrike" cap="none">
                <a:solidFill>
                  <a:schemeClr val="dk1"/>
                </a:solidFill>
                <a:latin typeface="Catamaran Light"/>
                <a:ea typeface="Catamaran Light"/>
                <a:cs typeface="Catamaran Light"/>
                <a:sym typeface="Catamaran Light"/>
              </a:rPr>
              <a:t>Unwilling to change family dynamics to clear title and manage the land.</a:t>
            </a:r>
            <a:endParaRPr sz="1900" b="0" i="0" u="none" strike="noStrike" cap="none">
              <a:solidFill>
                <a:schemeClr val="dk1"/>
              </a:solidFill>
              <a:latin typeface="Catamaran Light"/>
              <a:ea typeface="Catamaran Light"/>
              <a:cs typeface="Catamaran Light"/>
              <a:sym typeface="Catamaran Light"/>
            </a:endParaRPr>
          </a:p>
          <a:p>
            <a:pPr marL="457200" marR="0" lvl="0" indent="0" algn="l" rtl="0">
              <a:lnSpc>
                <a:spcPct val="115000"/>
              </a:lnSpc>
              <a:spcBef>
                <a:spcPts val="0"/>
              </a:spcBef>
              <a:spcAft>
                <a:spcPts val="0"/>
              </a:spcAft>
              <a:buClr>
                <a:srgbClr val="000000"/>
              </a:buClr>
              <a:buSzPts val="1900"/>
              <a:buFont typeface="Arial"/>
              <a:buNone/>
            </a:pPr>
            <a:endParaRPr sz="1900" b="0" i="0" u="none" strike="noStrike" cap="none">
              <a:solidFill>
                <a:schemeClr val="dk1"/>
              </a:solidFill>
              <a:latin typeface="Catamaran Light"/>
              <a:ea typeface="Catamaran Light"/>
              <a:cs typeface="Catamaran Light"/>
              <a:sym typeface="Catamaran Light"/>
            </a:endParaRPr>
          </a:p>
          <a:p>
            <a:pPr marL="457200" marR="0" lvl="0" indent="-349250" algn="l" rtl="0">
              <a:lnSpc>
                <a:spcPct val="115000"/>
              </a:lnSpc>
              <a:spcBef>
                <a:spcPts val="0"/>
              </a:spcBef>
              <a:spcAft>
                <a:spcPts val="0"/>
              </a:spcAft>
              <a:buClr>
                <a:schemeClr val="dk1"/>
              </a:buClr>
              <a:buSzPts val="1900"/>
              <a:buFont typeface="Catamaran Light"/>
              <a:buChar char="●"/>
            </a:pPr>
            <a:r>
              <a:rPr lang="en-US" sz="1900" b="0" i="0" u="none" strike="noStrike" cap="none">
                <a:solidFill>
                  <a:schemeClr val="dk1"/>
                </a:solidFill>
                <a:latin typeface="Catamaran Light"/>
                <a:ea typeface="Catamaran Light"/>
                <a:cs typeface="Catamaran Light"/>
                <a:sym typeface="Catamaran Light"/>
              </a:rPr>
              <a:t>Use an attorney to alter family dynamics. </a:t>
            </a:r>
            <a:endParaRPr sz="1900" b="0" i="0" u="none" strike="noStrike" cap="none">
              <a:solidFill>
                <a:schemeClr val="dk1"/>
              </a:solidFill>
              <a:latin typeface="Catamaran Light"/>
              <a:ea typeface="Catamaran Light"/>
              <a:cs typeface="Catamaran Light"/>
              <a:sym typeface="Catamaran Light"/>
            </a:endParaRPr>
          </a:p>
        </p:txBody>
      </p:sp>
      <p:pic>
        <p:nvPicPr>
          <p:cNvPr id="421" name="Google Shape;421;p1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244828" y="1203950"/>
            <a:ext cx="4539871" cy="293966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15"/>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15"/>
          <p:cNvSpPr txBox="1">
            <a:spLocks noGrp="1"/>
          </p:cNvSpPr>
          <p:nvPr>
            <p:ph type="ctrTitle"/>
          </p:nvPr>
        </p:nvSpPr>
        <p:spPr>
          <a:xfrm>
            <a:off x="220641" y="79426"/>
            <a:ext cx="8790000" cy="573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2200">
                <a:solidFill>
                  <a:schemeClr val="lt1"/>
                </a:solidFill>
              </a:rPr>
              <a:t>Family Wants to Clear Title, What’s Next?</a:t>
            </a:r>
            <a:endParaRPr/>
          </a:p>
        </p:txBody>
      </p:sp>
      <p:sp>
        <p:nvSpPr>
          <p:cNvPr id="428" name="Google Shape;428;p15"/>
          <p:cNvSpPr txBox="1">
            <a:spLocks noGrp="1"/>
          </p:cNvSpPr>
          <p:nvPr>
            <p:ph type="body" idx="1"/>
          </p:nvPr>
        </p:nvSpPr>
        <p:spPr>
          <a:xfrm>
            <a:off x="611188" y="1414463"/>
            <a:ext cx="2312316" cy="164465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endParaRPr/>
          </a:p>
        </p:txBody>
      </p:sp>
      <p:sp>
        <p:nvSpPr>
          <p:cNvPr id="429" name="Google Shape;429;p15"/>
          <p:cNvSpPr txBox="1"/>
          <p:nvPr/>
        </p:nvSpPr>
        <p:spPr>
          <a:xfrm flipH="1">
            <a:off x="5073405" y="653026"/>
            <a:ext cx="3697344" cy="3009316"/>
          </a:xfrm>
          <a:prstGeom prst="rect">
            <a:avLst/>
          </a:prstGeom>
          <a:noFill/>
          <a:ln>
            <a:noFill/>
          </a:ln>
        </p:spPr>
        <p:txBody>
          <a:bodyPr spcFirstLastPara="1" wrap="square" lIns="91425" tIns="91425" rIns="91425" bIns="91425" anchor="t" anchorCtr="0">
            <a:noAutofit/>
          </a:bodyPr>
          <a:lstStyle/>
          <a:p>
            <a:pPr marL="457200" marR="0" lvl="0" indent="0" algn="l" rtl="0">
              <a:lnSpc>
                <a:spcPct val="115000"/>
              </a:lnSpc>
              <a:spcBef>
                <a:spcPts val="0"/>
              </a:spcBef>
              <a:spcAft>
                <a:spcPts val="0"/>
              </a:spcAft>
              <a:buClr>
                <a:srgbClr val="000000"/>
              </a:buClr>
              <a:buSzPts val="2400"/>
              <a:buFont typeface="Arial"/>
              <a:buNone/>
            </a:pPr>
            <a:r>
              <a:rPr lang="en-US" sz="2400" b="0" i="0" u="none" strike="noStrike" cap="none">
                <a:solidFill>
                  <a:schemeClr val="dk1"/>
                </a:solidFill>
                <a:latin typeface="Catamaran Light"/>
                <a:ea typeface="Catamaran Light"/>
                <a:cs typeface="Catamaran Light"/>
                <a:sym typeface="Catamaran Light"/>
              </a:rPr>
              <a:t>Big picture questions</a:t>
            </a:r>
            <a:endParaRPr sz="1400" b="0" i="0" u="none" strike="noStrike" cap="none">
              <a:solidFill>
                <a:srgbClr val="000000"/>
              </a:solidFill>
              <a:latin typeface="Arial"/>
              <a:ea typeface="Arial"/>
              <a:cs typeface="Arial"/>
              <a:sym typeface="Arial"/>
            </a:endParaRPr>
          </a:p>
          <a:p>
            <a:pPr marL="171450" marR="0" lvl="0" indent="-95250" algn="l" rtl="0">
              <a:lnSpc>
                <a:spcPct val="115000"/>
              </a:lnSpc>
              <a:spcBef>
                <a:spcPts val="0"/>
              </a:spcBef>
              <a:spcAft>
                <a:spcPts val="0"/>
              </a:spcAft>
              <a:buClr>
                <a:schemeClr val="dk1"/>
              </a:buClr>
              <a:buSzPts val="1200"/>
              <a:buFont typeface="Catamaran Light"/>
              <a:buNone/>
            </a:pPr>
            <a:endParaRPr sz="2400" b="0" i="0" u="none" strike="noStrike" cap="none">
              <a:solidFill>
                <a:schemeClr val="dk1"/>
              </a:solidFill>
              <a:latin typeface="Catamaran Light"/>
              <a:ea typeface="Catamaran Light"/>
              <a:cs typeface="Catamaran Light"/>
              <a:sym typeface="Catamaran Light"/>
            </a:endParaRPr>
          </a:p>
          <a:p>
            <a:pPr marL="171450" marR="0" lvl="0" indent="-146050" algn="l" rtl="0">
              <a:lnSpc>
                <a:spcPct val="115000"/>
              </a:lnSpc>
              <a:spcBef>
                <a:spcPts val="0"/>
              </a:spcBef>
              <a:spcAft>
                <a:spcPts val="0"/>
              </a:spcAft>
              <a:buClr>
                <a:schemeClr val="dk1"/>
              </a:buClr>
              <a:buSzPts val="800"/>
              <a:buFont typeface="Catamaran Light"/>
              <a:buChar char="●"/>
            </a:pPr>
            <a:r>
              <a:rPr lang="en-US" sz="2000" b="0" i="0" u="none" strike="noStrike" cap="none">
                <a:solidFill>
                  <a:schemeClr val="dk1"/>
                </a:solidFill>
                <a:latin typeface="Catamaran Light"/>
                <a:ea typeface="Catamaran Light"/>
                <a:cs typeface="Catamaran Light"/>
                <a:sym typeface="Catamaran Light"/>
              </a:rPr>
              <a:t>Has a family tree been created? Are all the heirs known and contacted? </a:t>
            </a:r>
            <a:endParaRPr sz="1000" b="0" i="0" u="none" strike="noStrike" cap="none">
              <a:solidFill>
                <a:srgbClr val="000000"/>
              </a:solidFill>
              <a:latin typeface="Arial"/>
              <a:ea typeface="Arial"/>
              <a:cs typeface="Arial"/>
              <a:sym typeface="Arial"/>
            </a:endParaRPr>
          </a:p>
          <a:p>
            <a:pPr marL="171450" marR="0" lvl="0" indent="-95250" algn="l" rtl="0">
              <a:lnSpc>
                <a:spcPct val="115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46050" algn="l" rtl="0">
              <a:lnSpc>
                <a:spcPct val="115000"/>
              </a:lnSpc>
              <a:spcBef>
                <a:spcPts val="0"/>
              </a:spcBef>
              <a:spcAft>
                <a:spcPts val="0"/>
              </a:spcAft>
              <a:buClr>
                <a:schemeClr val="dk1"/>
              </a:buClr>
              <a:buSzPts val="800"/>
              <a:buFont typeface="Catamaran Light"/>
              <a:buChar char="●"/>
            </a:pPr>
            <a:r>
              <a:rPr lang="en-US" sz="2000" b="0" i="0" u="none" strike="noStrike" cap="none">
                <a:solidFill>
                  <a:schemeClr val="dk1"/>
                </a:solidFill>
                <a:latin typeface="Catamaran Light"/>
                <a:ea typeface="Catamaran Light"/>
                <a:cs typeface="Catamaran Light"/>
                <a:sym typeface="Catamaran Light"/>
              </a:rPr>
              <a:t>How does the family want to use the property?</a:t>
            </a:r>
            <a:endParaRPr sz="1000" b="0" i="0" u="none" strike="noStrike" cap="none">
              <a:solidFill>
                <a:srgbClr val="000000"/>
              </a:solidFill>
              <a:latin typeface="Arial"/>
              <a:ea typeface="Arial"/>
              <a:cs typeface="Arial"/>
              <a:sym typeface="Arial"/>
            </a:endParaRPr>
          </a:p>
          <a:p>
            <a:pPr marL="171450" marR="0" lvl="0" indent="-95250" algn="l" rtl="0">
              <a:lnSpc>
                <a:spcPct val="115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46050" algn="l" rtl="0">
              <a:lnSpc>
                <a:spcPct val="115000"/>
              </a:lnSpc>
              <a:spcBef>
                <a:spcPts val="0"/>
              </a:spcBef>
              <a:spcAft>
                <a:spcPts val="0"/>
              </a:spcAft>
              <a:buClr>
                <a:schemeClr val="dk1"/>
              </a:buClr>
              <a:buSzPts val="800"/>
              <a:buFont typeface="Catamaran Light"/>
              <a:buChar char="●"/>
            </a:pPr>
            <a:r>
              <a:rPr lang="en-US" sz="2000" b="0" i="0" u="none" strike="noStrike" cap="none">
                <a:solidFill>
                  <a:schemeClr val="dk1"/>
                </a:solidFill>
                <a:latin typeface="Catamaran Light"/>
                <a:ea typeface="Catamaran Light"/>
                <a:cs typeface="Catamaran Light"/>
                <a:sym typeface="Catamaran Light"/>
              </a:rPr>
              <a:t>How (in what legal form) should the family own the property?</a:t>
            </a:r>
            <a:endParaRPr sz="1000" b="0" i="0" u="none" strike="noStrike" cap="none">
              <a:solidFill>
                <a:srgbClr val="000000"/>
              </a:solidFill>
              <a:latin typeface="Arial"/>
              <a:ea typeface="Arial"/>
              <a:cs typeface="Arial"/>
              <a:sym typeface="Arial"/>
            </a:endParaRPr>
          </a:p>
          <a:p>
            <a:pPr marL="0" marR="0" lvl="0" indent="0" algn="l" rtl="0">
              <a:lnSpc>
                <a:spcPct val="115000"/>
              </a:lnSpc>
              <a:spcBef>
                <a:spcPts val="1600"/>
              </a:spcBef>
              <a:spcAft>
                <a:spcPts val="1600"/>
              </a:spcAft>
              <a:buClr>
                <a:schemeClr val="dk1"/>
              </a:buClr>
              <a:buSzPts val="1200"/>
              <a:buFont typeface="Catamaran Light"/>
              <a:buNone/>
            </a:pPr>
            <a:endParaRPr sz="700" b="0" i="0" u="none" strike="noStrike" cap="none">
              <a:solidFill>
                <a:schemeClr val="dk1"/>
              </a:solidFill>
              <a:latin typeface="Catamaran Light"/>
              <a:ea typeface="Catamaran Light"/>
              <a:cs typeface="Catamaran Light"/>
              <a:sym typeface="Catamaran Light"/>
            </a:endParaRPr>
          </a:p>
        </p:txBody>
      </p:sp>
      <p:pic>
        <p:nvPicPr>
          <p:cNvPr id="430" name="Google Shape;430;p15" descr="A turtle walking on sand&#10;&#10;Description automatically generated with medium confidence"/>
          <p:cNvPicPr preferRelativeResize="0"/>
          <p:nvPr/>
        </p:nvPicPr>
        <p:blipFill rotWithShape="1">
          <a:blip r:embed="rId3">
            <a:alphaModFix/>
          </a:blip>
          <a:srcRect/>
          <a:stretch/>
        </p:blipFill>
        <p:spPr>
          <a:xfrm>
            <a:off x="0" y="1375968"/>
            <a:ext cx="4572000" cy="3045907"/>
          </a:xfrm>
          <a:prstGeom prst="rect">
            <a:avLst/>
          </a:prstGeom>
          <a:noFill/>
          <a:ln>
            <a:noFill/>
          </a:ln>
        </p:spPr>
      </p:pic>
      <p:sp>
        <p:nvSpPr>
          <p:cNvPr id="431" name="Google Shape;431;p15"/>
          <p:cNvSpPr txBox="1"/>
          <p:nvPr/>
        </p:nvSpPr>
        <p:spPr>
          <a:xfrm>
            <a:off x="1428961" y="937409"/>
            <a:ext cx="1714077" cy="954107"/>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Time and patience!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16"/>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Family Conversations</a:t>
            </a:r>
            <a:endParaRPr/>
          </a:p>
        </p:txBody>
      </p:sp>
      <p:sp>
        <p:nvSpPr>
          <p:cNvPr id="437" name="Google Shape;437;p16"/>
          <p:cNvSpPr txBox="1">
            <a:spLocks noGrp="1"/>
          </p:cNvSpPr>
          <p:nvPr>
            <p:ph type="body" idx="1"/>
          </p:nvPr>
        </p:nvSpPr>
        <p:spPr>
          <a:xfrm>
            <a:off x="180886" y="1050456"/>
            <a:ext cx="9144000" cy="1731600"/>
          </a:xfrm>
          <a:prstGeom prst="rect">
            <a:avLst/>
          </a:prstGeom>
          <a:noFill/>
          <a:ln>
            <a:noFill/>
          </a:ln>
        </p:spPr>
        <p:txBody>
          <a:bodyPr spcFirstLastPara="1" wrap="square" lIns="91425" tIns="91425" rIns="91425" bIns="91425" anchor="t" anchorCtr="0">
            <a:noAutofit/>
          </a:bodyPr>
          <a:lstStyle/>
          <a:p>
            <a:pPr marL="177800" lvl="0" indent="-177800" algn="l" rtl="0">
              <a:lnSpc>
                <a:spcPct val="150000"/>
              </a:lnSpc>
              <a:spcBef>
                <a:spcPts val="0"/>
              </a:spcBef>
              <a:spcAft>
                <a:spcPts val="0"/>
              </a:spcAft>
              <a:buClr>
                <a:schemeClr val="dk1"/>
              </a:buClr>
              <a:buSzPts val="1100"/>
              <a:buFont typeface="Arial"/>
              <a:buChar char="•"/>
            </a:pPr>
            <a:r>
              <a:rPr lang="en-US" sz="2600">
                <a:latin typeface="Catamaran"/>
                <a:ea typeface="Catamaran"/>
                <a:cs typeface="Catamaran"/>
                <a:sym typeface="Catamaran"/>
              </a:rPr>
              <a:t>Identify your goals and limitations</a:t>
            </a:r>
            <a:endParaRPr/>
          </a:p>
          <a:p>
            <a:pPr marL="177800" lvl="0" indent="-177800" algn="l" rtl="0">
              <a:lnSpc>
                <a:spcPct val="150000"/>
              </a:lnSpc>
              <a:spcBef>
                <a:spcPts val="0"/>
              </a:spcBef>
              <a:spcAft>
                <a:spcPts val="0"/>
              </a:spcAft>
              <a:buClr>
                <a:schemeClr val="dk1"/>
              </a:buClr>
              <a:buSzPts val="1100"/>
              <a:buFont typeface="Arial"/>
              <a:buChar char="•"/>
            </a:pPr>
            <a:r>
              <a:rPr lang="en-US" sz="2600">
                <a:latin typeface="Catamaran"/>
                <a:ea typeface="Catamaran"/>
                <a:cs typeface="Catamaran"/>
                <a:sym typeface="Catamaran"/>
              </a:rPr>
              <a:t>Start with heirs you know</a:t>
            </a:r>
            <a:endParaRPr/>
          </a:p>
          <a:p>
            <a:pPr marL="177800" lvl="0" indent="-177800" algn="l" rtl="0">
              <a:lnSpc>
                <a:spcPct val="150000"/>
              </a:lnSpc>
              <a:spcBef>
                <a:spcPts val="0"/>
              </a:spcBef>
              <a:spcAft>
                <a:spcPts val="0"/>
              </a:spcAft>
              <a:buClr>
                <a:schemeClr val="dk1"/>
              </a:buClr>
              <a:buSzPts val="1100"/>
              <a:buFont typeface="Arial"/>
              <a:buChar char="•"/>
            </a:pPr>
            <a:r>
              <a:rPr lang="en-US" sz="2600">
                <a:latin typeface="Catamaran"/>
                <a:ea typeface="Catamaran"/>
                <a:cs typeface="Catamaran"/>
                <a:sym typeface="Catamaran"/>
              </a:rPr>
              <a:t>Identify other heirs</a:t>
            </a:r>
            <a:endParaRPr/>
          </a:p>
          <a:p>
            <a:pPr marL="177800" lvl="0" indent="-177800" algn="l" rtl="0">
              <a:lnSpc>
                <a:spcPct val="150000"/>
              </a:lnSpc>
              <a:spcBef>
                <a:spcPts val="0"/>
              </a:spcBef>
              <a:spcAft>
                <a:spcPts val="0"/>
              </a:spcAft>
              <a:buClr>
                <a:schemeClr val="dk1"/>
              </a:buClr>
              <a:buSzPts val="1100"/>
              <a:buFont typeface="Arial"/>
              <a:buChar char="•"/>
            </a:pPr>
            <a:r>
              <a:rPr lang="en-US" sz="2600">
                <a:latin typeface="Catamaran"/>
                <a:ea typeface="Catamaran"/>
                <a:cs typeface="Catamaran"/>
                <a:sym typeface="Catamaran"/>
              </a:rPr>
              <a:t>Decide on goals</a:t>
            </a:r>
            <a:endParaRPr/>
          </a:p>
          <a:p>
            <a:pPr marL="177800" lvl="0" indent="-177800" algn="l" rtl="0">
              <a:lnSpc>
                <a:spcPct val="150000"/>
              </a:lnSpc>
              <a:spcBef>
                <a:spcPts val="0"/>
              </a:spcBef>
              <a:spcAft>
                <a:spcPts val="0"/>
              </a:spcAft>
              <a:buClr>
                <a:schemeClr val="dk1"/>
              </a:buClr>
              <a:buSzPts val="1100"/>
              <a:buFont typeface="Arial"/>
              <a:buChar char="•"/>
            </a:pPr>
            <a:r>
              <a:rPr lang="en-US" sz="2600">
                <a:latin typeface="Catamaran"/>
                <a:ea typeface="Catamaran"/>
                <a:cs typeface="Catamaran"/>
                <a:sym typeface="Catamaran"/>
              </a:rPr>
              <a:t>Recognize different heirs may have different interests</a:t>
            </a:r>
            <a:endParaRPr/>
          </a:p>
          <a:p>
            <a:pPr marL="177800" lvl="0" indent="-177800" algn="l" rtl="0">
              <a:lnSpc>
                <a:spcPct val="150000"/>
              </a:lnSpc>
              <a:spcBef>
                <a:spcPts val="0"/>
              </a:spcBef>
              <a:spcAft>
                <a:spcPts val="0"/>
              </a:spcAft>
              <a:buClr>
                <a:schemeClr val="dk1"/>
              </a:buClr>
              <a:buSzPts val="1100"/>
              <a:buFont typeface="Arial"/>
              <a:buChar char="•"/>
            </a:pPr>
            <a:r>
              <a:rPr lang="en-US" sz="2600">
                <a:latin typeface="Catamaran"/>
                <a:ea typeface="Catamaran"/>
                <a:cs typeface="Catamaran"/>
                <a:sym typeface="Catamaran"/>
              </a:rPr>
              <a:t>Be aware of your own limitations – emotional, financial, time</a:t>
            </a:r>
            <a:endParaRPr/>
          </a:p>
          <a:p>
            <a:pPr marL="0" lvl="0" indent="0" algn="l" rtl="0">
              <a:lnSpc>
                <a:spcPct val="150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SzPts val="1200"/>
              <a:buNone/>
            </a:pPr>
            <a:endParaRPr/>
          </a:p>
        </p:txBody>
      </p:sp>
      <p:sp>
        <p:nvSpPr>
          <p:cNvPr id="438" name="Google Shape;438;p16"/>
          <p:cNvSpPr>
            <a:spLocks noGrp="1"/>
          </p:cNvSpPr>
          <p:nvPr>
            <p:ph type="pic" idx="2"/>
          </p:nvPr>
        </p:nvSpPr>
        <p:spPr>
          <a:xfrm>
            <a:off x="6535738" y="274638"/>
            <a:ext cx="2305050" cy="1431925"/>
          </a:xfrm>
          <a:prstGeom prst="rect">
            <a:avLst/>
          </a:prstGeom>
          <a:noFill/>
          <a:ln>
            <a:noFill/>
          </a:ln>
        </p:spPr>
        <p:txBody>
          <a:bodyPr/>
          <a:lstStyle/>
          <a:p>
            <a:endParaRPr lang="en-US"/>
          </a:p>
        </p:txBody>
      </p:sp>
      <p:sp>
        <p:nvSpPr>
          <p:cNvPr id="439" name="Google Shape;439;p16"/>
          <p:cNvSpPr/>
          <p:nvPr/>
        </p:nvSpPr>
        <p:spPr>
          <a:xfrm rot="-5400000">
            <a:off x="4529851" y="-3555368"/>
            <a:ext cx="84300" cy="9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0" name="Google Shape;440;p16" descr="A picture containing clipart&#10;&#10;Description automatically generated"/>
          <p:cNvPicPr preferRelativeResize="0"/>
          <p:nvPr/>
        </p:nvPicPr>
        <p:blipFill rotWithShape="1">
          <a:blip r:embed="rId3">
            <a:alphaModFix/>
          </a:blip>
          <a:srcRect/>
          <a:stretch/>
        </p:blipFill>
        <p:spPr>
          <a:xfrm>
            <a:off x="5931438" y="2171"/>
            <a:ext cx="3212562" cy="174586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17"/>
          <p:cNvSpPr txBox="1">
            <a:spLocks noGrp="1"/>
          </p:cNvSpPr>
          <p:nvPr>
            <p:ph type="ctrTitle"/>
          </p:nvPr>
        </p:nvSpPr>
        <p:spPr>
          <a:xfrm>
            <a:off x="817669" y="266318"/>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Getting Started</a:t>
            </a:r>
            <a:endParaRPr sz="2800">
              <a:solidFill>
                <a:schemeClr val="dk1"/>
              </a:solidFill>
            </a:endParaRPr>
          </a:p>
        </p:txBody>
      </p:sp>
      <p:sp>
        <p:nvSpPr>
          <p:cNvPr id="446" name="Google Shape;446;p17"/>
          <p:cNvSpPr txBox="1">
            <a:spLocks noGrp="1"/>
          </p:cNvSpPr>
          <p:nvPr>
            <p:ph type="body" idx="2"/>
          </p:nvPr>
        </p:nvSpPr>
        <p:spPr>
          <a:xfrm>
            <a:off x="5646738" y="1422400"/>
            <a:ext cx="2782887" cy="226695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a:p>
        </p:txBody>
      </p:sp>
      <p:sp>
        <p:nvSpPr>
          <p:cNvPr id="447" name="Google Shape;447;p17"/>
          <p:cNvSpPr txBox="1"/>
          <p:nvPr/>
        </p:nvSpPr>
        <p:spPr>
          <a:xfrm flipH="1">
            <a:off x="714375" y="997569"/>
            <a:ext cx="3465334" cy="2883162"/>
          </a:xfrm>
          <a:prstGeom prst="rect">
            <a:avLst/>
          </a:prstGeom>
          <a:noFill/>
          <a:ln>
            <a:noFill/>
          </a:ln>
        </p:spPr>
        <p:txBody>
          <a:bodyPr spcFirstLastPara="1" wrap="square" lIns="91425" tIns="91425" rIns="91425" bIns="91425" anchor="t" anchorCtr="0">
            <a:noAutofit/>
          </a:bodyPr>
          <a:lstStyle/>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a:solidFill>
                  <a:schemeClr val="dk1"/>
                </a:solidFill>
                <a:latin typeface="Catamaran Light"/>
                <a:ea typeface="Catamaran Light"/>
                <a:cs typeface="Catamaran Light"/>
                <a:sym typeface="Catamaran Light"/>
              </a:rPr>
              <a:t>Start small – identify a do-able task</a:t>
            </a:r>
            <a:endParaRPr sz="28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15000"/>
              </a:lnSpc>
              <a:spcBef>
                <a:spcPts val="600"/>
              </a:spcBef>
              <a:spcAft>
                <a:spcPts val="600"/>
              </a:spcAft>
              <a:buClr>
                <a:schemeClr val="dk1"/>
              </a:buClr>
              <a:buSzPts val="1200"/>
              <a:buFont typeface="Catamaran Light"/>
              <a:buChar char="●"/>
            </a:pPr>
            <a:r>
              <a:rPr lang="en-US" sz="2800" b="0" i="0" u="none" strike="noStrike" cap="none">
                <a:solidFill>
                  <a:schemeClr val="dk1"/>
                </a:solidFill>
                <a:latin typeface="Catamaran Light"/>
                <a:ea typeface="Catamaran Light"/>
                <a:cs typeface="Catamaran Light"/>
                <a:sym typeface="Catamaran Light"/>
              </a:rPr>
              <a:t>Build capacity gradually</a:t>
            </a:r>
            <a:endParaRPr sz="1400" b="0" i="0" u="none" strike="noStrike" cap="none">
              <a:solidFill>
                <a:srgbClr val="000000"/>
              </a:solidFill>
              <a:latin typeface="Arial"/>
              <a:ea typeface="Arial"/>
              <a:cs typeface="Arial"/>
              <a:sym typeface="Arial"/>
            </a:endParaRPr>
          </a:p>
        </p:txBody>
      </p:sp>
      <p:pic>
        <p:nvPicPr>
          <p:cNvPr id="448" name="Google Shape;448;p17" descr="A picture containing little, child, child, young&#10;&#10;Description automatically generated"/>
          <p:cNvPicPr preferRelativeResize="0"/>
          <p:nvPr/>
        </p:nvPicPr>
        <p:blipFill rotWithShape="1">
          <a:blip r:embed="rId3">
            <a:alphaModFix/>
          </a:blip>
          <a:srcRect/>
          <a:stretch/>
        </p:blipFill>
        <p:spPr>
          <a:xfrm flipH="1">
            <a:off x="4089069" y="997568"/>
            <a:ext cx="4761869" cy="288316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8"/>
          <p:cNvSpPr txBox="1">
            <a:spLocks noGrp="1"/>
          </p:cNvSpPr>
          <p:nvPr>
            <p:ph type="ctrTitle"/>
          </p:nvPr>
        </p:nvSpPr>
        <p:spPr>
          <a:xfrm>
            <a:off x="947854" y="277107"/>
            <a:ext cx="5876692" cy="487500"/>
          </a:xfrm>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0"/>
              </a:spcBef>
              <a:spcAft>
                <a:spcPts val="0"/>
              </a:spcAft>
              <a:buSzPts val="2800"/>
              <a:buNone/>
            </a:pPr>
            <a:r>
              <a:rPr lang="en-US" sz="2800">
                <a:solidFill>
                  <a:schemeClr val="dk1"/>
                </a:solidFill>
              </a:rPr>
              <a:t>Creat</a:t>
            </a:r>
            <a:r>
              <a:rPr lang="en-US"/>
              <a:t>ing </a:t>
            </a:r>
            <a:r>
              <a:rPr lang="en-US" sz="2800">
                <a:solidFill>
                  <a:schemeClr val="dk1"/>
                </a:solidFill>
              </a:rPr>
              <a:t>a Family Tree</a:t>
            </a:r>
            <a:br>
              <a:rPr lang="en-US" sz="2800">
                <a:solidFill>
                  <a:schemeClr val="dk1"/>
                </a:solidFill>
              </a:rPr>
            </a:br>
            <a:endParaRPr sz="2800">
              <a:solidFill>
                <a:schemeClr val="dk1"/>
              </a:solidFill>
            </a:endParaRPr>
          </a:p>
        </p:txBody>
      </p:sp>
      <p:sp>
        <p:nvSpPr>
          <p:cNvPr id="455" name="Google Shape;455;p18"/>
          <p:cNvSpPr txBox="1"/>
          <p:nvPr/>
        </p:nvSpPr>
        <p:spPr>
          <a:xfrm flipH="1">
            <a:off x="315753" y="1663305"/>
            <a:ext cx="2574804" cy="150465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200"/>
              <a:buFont typeface="Catamaran Light"/>
              <a:buNone/>
            </a:pPr>
            <a:r>
              <a:rPr lang="en-US" sz="2800" b="0" i="0" u="none" strike="noStrike" cap="none">
                <a:solidFill>
                  <a:schemeClr val="dk1"/>
                </a:solidFill>
                <a:latin typeface="Catamaran Light"/>
                <a:ea typeface="Catamaran Light"/>
                <a:cs typeface="Catamaran Light"/>
                <a:sym typeface="Catamaran Light"/>
              </a:rPr>
              <a:t>Start with who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Catamaran Light"/>
              <a:buNone/>
            </a:pPr>
            <a:r>
              <a:rPr lang="en-US" sz="2800" b="0" i="0" u="none" strike="noStrike" cap="none">
                <a:solidFill>
                  <a:schemeClr val="dk1"/>
                </a:solidFill>
                <a:latin typeface="Catamaran Light"/>
                <a:ea typeface="Catamaran Light"/>
                <a:cs typeface="Catamaran Light"/>
                <a:sym typeface="Catamaran Light"/>
              </a:rPr>
              <a:t>originally bought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Catamaran Light"/>
              <a:buNone/>
            </a:pPr>
            <a:r>
              <a:rPr lang="en-US" sz="2800" b="0" i="0" u="none" strike="noStrike" cap="none">
                <a:solidFill>
                  <a:schemeClr val="dk1"/>
                </a:solidFill>
                <a:latin typeface="Catamaran Light"/>
                <a:ea typeface="Catamaran Light"/>
                <a:cs typeface="Catamaran Light"/>
                <a:sym typeface="Catamaran Light"/>
              </a:rPr>
              <a:t>the land</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pic>
        <p:nvPicPr>
          <p:cNvPr id="4" name="Picture 3" descr="A tree with people icons&#10;&#10;Description automatically generated">
            <a:extLst>
              <a:ext uri="{FF2B5EF4-FFF2-40B4-BE49-F238E27FC236}">
                <a16:creationId xmlns:a16="http://schemas.microsoft.com/office/drawing/2014/main" id="{DE723BA1-8F4D-0C29-96A6-0C96FCB4D3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12249" y="1025913"/>
            <a:ext cx="5760720" cy="384048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19"/>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19"/>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Activity: Build Your 3-Generation Family Tree</a:t>
            </a:r>
            <a:endParaRPr>
              <a:solidFill>
                <a:schemeClr val="lt1"/>
              </a:solidFill>
            </a:endParaRPr>
          </a:p>
        </p:txBody>
      </p:sp>
      <p:sp>
        <p:nvSpPr>
          <p:cNvPr id="463" name="Google Shape;463;p19"/>
          <p:cNvSpPr txBox="1"/>
          <p:nvPr/>
        </p:nvSpPr>
        <p:spPr>
          <a:xfrm flipH="1">
            <a:off x="302546" y="860219"/>
            <a:ext cx="4100255" cy="3841721"/>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Pick one set of your grandparents</a:t>
            </a:r>
            <a:endParaRPr sz="1400" b="0" i="0" u="none" strike="noStrike" cap="none">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How many children did they have?</a:t>
            </a:r>
            <a:endParaRPr sz="1400" b="0" i="0" u="none" strike="noStrike" cap="none">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How many siblings and cousins do you have?</a:t>
            </a:r>
            <a:endParaRPr sz="1400" b="0" i="0" u="none" strike="noStrike" cap="none">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How many total heirs? </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1600"/>
              </a:spcBef>
              <a:spcAft>
                <a:spcPts val="0"/>
              </a:spcAft>
              <a:buClr>
                <a:schemeClr val="dk1"/>
              </a:buClr>
              <a:buSzPts val="1200"/>
              <a:buFont typeface="Catamaran Light"/>
              <a:buNone/>
            </a:pPr>
            <a:r>
              <a:rPr lang="en-US" sz="2000" b="0" i="0" u="none" strike="noStrike" cap="none">
                <a:solidFill>
                  <a:schemeClr val="dk1"/>
                </a:solidFill>
                <a:latin typeface="Catamaran Light"/>
                <a:ea typeface="Catamaran Light"/>
                <a:cs typeface="Catamaran Light"/>
                <a:sym typeface="Catamaran Light"/>
              </a:rPr>
              <a:t>(Don’t forget spouses of deceased heirs.)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600"/>
              </a:spcBef>
              <a:spcAft>
                <a:spcPts val="1600"/>
              </a:spcAft>
              <a:buClr>
                <a:schemeClr val="dk1"/>
              </a:buClr>
              <a:buSzPts val="1200"/>
              <a:buFont typeface="Catamaran Light"/>
              <a:buNone/>
            </a:pPr>
            <a:endParaRPr sz="1050" b="0" i="0" u="none" strike="noStrike" cap="none">
              <a:solidFill>
                <a:schemeClr val="dk1"/>
              </a:solidFill>
              <a:latin typeface="Catamaran Light"/>
              <a:ea typeface="Catamaran Light"/>
              <a:cs typeface="Catamaran Light"/>
              <a:sym typeface="Catamaran Light"/>
            </a:endParaRPr>
          </a:p>
        </p:txBody>
      </p:sp>
      <p:grpSp>
        <p:nvGrpSpPr>
          <p:cNvPr id="464" name="Google Shape;464;p19"/>
          <p:cNvGrpSpPr/>
          <p:nvPr/>
        </p:nvGrpSpPr>
        <p:grpSpPr>
          <a:xfrm>
            <a:off x="4402802" y="1244867"/>
            <a:ext cx="4438650" cy="3236054"/>
            <a:chOff x="0" y="384648"/>
            <a:chExt cx="4438650" cy="3236054"/>
          </a:xfrm>
        </p:grpSpPr>
        <p:sp>
          <p:nvSpPr>
            <p:cNvPr id="465" name="Google Shape;465;p19"/>
            <p:cNvSpPr/>
            <p:nvPr/>
          </p:nvSpPr>
          <p:spPr>
            <a:xfrm>
              <a:off x="3630037" y="2333146"/>
              <a:ext cx="91440" cy="363067"/>
            </a:xfrm>
            <a:custGeom>
              <a:avLst/>
              <a:gdLst/>
              <a:ahLst/>
              <a:cxnLst/>
              <a:rect l="l" t="t" r="r" b="b"/>
              <a:pathLst>
                <a:path w="120000" h="120000" extrusionOk="0">
                  <a:moveTo>
                    <a:pt x="60000" y="0"/>
                  </a:moveTo>
                  <a:lnTo>
                    <a:pt x="60000" y="120000"/>
                  </a:lnTo>
                </a:path>
              </a:pathLst>
            </a:custGeom>
            <a:noFill/>
            <a:ln w="25400" cap="flat" cmpd="sng">
              <a:solidFill>
                <a:srgbClr val="82755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19"/>
            <p:cNvSpPr/>
            <p:nvPr/>
          </p:nvSpPr>
          <p:spPr>
            <a:xfrm>
              <a:off x="2531418" y="1177363"/>
              <a:ext cx="1144339" cy="363067"/>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19"/>
            <p:cNvSpPr/>
            <p:nvPr/>
          </p:nvSpPr>
          <p:spPr>
            <a:xfrm>
              <a:off x="1387078" y="2333146"/>
              <a:ext cx="762893" cy="363067"/>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82755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19"/>
            <p:cNvSpPr/>
            <p:nvPr/>
          </p:nvSpPr>
          <p:spPr>
            <a:xfrm>
              <a:off x="624185" y="2333146"/>
              <a:ext cx="762893" cy="363067"/>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82755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19"/>
            <p:cNvSpPr/>
            <p:nvPr/>
          </p:nvSpPr>
          <p:spPr>
            <a:xfrm>
              <a:off x="1387078" y="1177363"/>
              <a:ext cx="1144339" cy="363067"/>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19"/>
            <p:cNvSpPr/>
            <p:nvPr/>
          </p:nvSpPr>
          <p:spPr>
            <a:xfrm>
              <a:off x="1907232" y="384648"/>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19"/>
            <p:cNvSpPr/>
            <p:nvPr/>
          </p:nvSpPr>
          <p:spPr>
            <a:xfrm>
              <a:off x="2045940" y="516420"/>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19"/>
            <p:cNvSpPr txBox="1"/>
            <p:nvPr/>
          </p:nvSpPr>
          <p:spPr>
            <a:xfrm>
              <a:off x="2069158" y="539638"/>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Grandparents</a:t>
              </a:r>
              <a:endParaRPr sz="1400" b="0" i="0" u="none" strike="noStrike" cap="none">
                <a:solidFill>
                  <a:srgbClr val="000000"/>
                </a:solidFill>
                <a:latin typeface="Arial"/>
                <a:ea typeface="Arial"/>
                <a:cs typeface="Arial"/>
                <a:sym typeface="Arial"/>
              </a:endParaRPr>
            </a:p>
          </p:txBody>
        </p:sp>
        <p:sp>
          <p:nvSpPr>
            <p:cNvPr id="473" name="Google Shape;473;p19"/>
            <p:cNvSpPr/>
            <p:nvPr/>
          </p:nvSpPr>
          <p:spPr>
            <a:xfrm>
              <a:off x="762893" y="1540431"/>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19"/>
            <p:cNvSpPr/>
            <p:nvPr/>
          </p:nvSpPr>
          <p:spPr>
            <a:xfrm>
              <a:off x="901600" y="1672204"/>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19"/>
            <p:cNvSpPr txBox="1"/>
            <p:nvPr/>
          </p:nvSpPr>
          <p:spPr>
            <a:xfrm>
              <a:off x="924818" y="1695422"/>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Your mom/dad</a:t>
              </a:r>
              <a:endParaRPr sz="1400" b="0" i="0" u="none" strike="noStrike" cap="none">
                <a:solidFill>
                  <a:srgbClr val="000000"/>
                </a:solidFill>
                <a:latin typeface="Arial"/>
                <a:ea typeface="Arial"/>
                <a:cs typeface="Arial"/>
                <a:sym typeface="Arial"/>
              </a:endParaRPr>
            </a:p>
          </p:txBody>
        </p:sp>
        <p:sp>
          <p:nvSpPr>
            <p:cNvPr id="476" name="Google Shape;476;p19"/>
            <p:cNvSpPr/>
            <p:nvPr/>
          </p:nvSpPr>
          <p:spPr>
            <a:xfrm>
              <a:off x="0" y="2696214"/>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19"/>
            <p:cNvSpPr/>
            <p:nvPr/>
          </p:nvSpPr>
          <p:spPr>
            <a:xfrm>
              <a:off x="138707" y="2827987"/>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19"/>
            <p:cNvSpPr txBox="1"/>
            <p:nvPr/>
          </p:nvSpPr>
          <p:spPr>
            <a:xfrm>
              <a:off x="161925" y="2851205"/>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You</a:t>
              </a:r>
              <a:endParaRPr sz="1400" b="0" i="0" u="none" strike="noStrike" cap="none">
                <a:solidFill>
                  <a:srgbClr val="000000"/>
                </a:solidFill>
                <a:latin typeface="Arial"/>
                <a:ea typeface="Arial"/>
                <a:cs typeface="Arial"/>
                <a:sym typeface="Arial"/>
              </a:endParaRPr>
            </a:p>
          </p:txBody>
        </p:sp>
        <p:sp>
          <p:nvSpPr>
            <p:cNvPr id="479" name="Google Shape;479;p19"/>
            <p:cNvSpPr/>
            <p:nvPr/>
          </p:nvSpPr>
          <p:spPr>
            <a:xfrm>
              <a:off x="1525786" y="2696214"/>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19"/>
            <p:cNvSpPr/>
            <p:nvPr/>
          </p:nvSpPr>
          <p:spPr>
            <a:xfrm>
              <a:off x="1664494" y="2827987"/>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19"/>
            <p:cNvSpPr txBox="1"/>
            <p:nvPr/>
          </p:nvSpPr>
          <p:spPr>
            <a:xfrm>
              <a:off x="1687712" y="2851205"/>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Your siblings</a:t>
              </a:r>
              <a:endParaRPr sz="1400" b="0" i="0" u="none" strike="noStrike" cap="none">
                <a:solidFill>
                  <a:srgbClr val="000000"/>
                </a:solidFill>
                <a:latin typeface="Arial"/>
                <a:ea typeface="Arial"/>
                <a:cs typeface="Arial"/>
                <a:sym typeface="Arial"/>
              </a:endParaRPr>
            </a:p>
          </p:txBody>
        </p:sp>
        <p:sp>
          <p:nvSpPr>
            <p:cNvPr id="482" name="Google Shape;482;p19"/>
            <p:cNvSpPr/>
            <p:nvPr/>
          </p:nvSpPr>
          <p:spPr>
            <a:xfrm>
              <a:off x="3051572" y="1540431"/>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19"/>
            <p:cNvSpPr/>
            <p:nvPr/>
          </p:nvSpPr>
          <p:spPr>
            <a:xfrm>
              <a:off x="3190280" y="1672204"/>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19"/>
            <p:cNvSpPr txBox="1"/>
            <p:nvPr/>
          </p:nvSpPr>
          <p:spPr>
            <a:xfrm>
              <a:off x="3213498" y="1695422"/>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Aunts/Uncles</a:t>
              </a:r>
              <a:endParaRPr sz="1400" b="0" i="0" u="none" strike="noStrike" cap="none">
                <a:solidFill>
                  <a:srgbClr val="000000"/>
                </a:solidFill>
                <a:latin typeface="Arial"/>
                <a:ea typeface="Arial"/>
                <a:cs typeface="Arial"/>
                <a:sym typeface="Arial"/>
              </a:endParaRPr>
            </a:p>
          </p:txBody>
        </p:sp>
        <p:sp>
          <p:nvSpPr>
            <p:cNvPr id="485" name="Google Shape;485;p19"/>
            <p:cNvSpPr/>
            <p:nvPr/>
          </p:nvSpPr>
          <p:spPr>
            <a:xfrm>
              <a:off x="3051572" y="2696214"/>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19"/>
            <p:cNvSpPr/>
            <p:nvPr/>
          </p:nvSpPr>
          <p:spPr>
            <a:xfrm>
              <a:off x="3190280" y="2827987"/>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19"/>
            <p:cNvSpPr txBox="1"/>
            <p:nvPr/>
          </p:nvSpPr>
          <p:spPr>
            <a:xfrm>
              <a:off x="3213498" y="2851205"/>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Your cousins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g1899f763874_0_55"/>
          <p:cNvPicPr preferRelativeResize="0">
            <a:picLocks noGrp="1"/>
          </p:cNvPicPr>
          <p:nvPr>
            <p:ph type="pic" idx="2"/>
          </p:nvPr>
        </p:nvPicPr>
        <p:blipFill rotWithShape="1">
          <a:blip r:embed="rId3" cstate="print">
            <a:alphaModFix/>
            <a:extLst>
              <a:ext uri="{28A0092B-C50C-407E-A947-70E740481C1C}">
                <a14:useLocalDpi xmlns:a14="http://schemas.microsoft.com/office/drawing/2010/main"/>
              </a:ext>
            </a:extLst>
          </a:blip>
          <a:srcRect/>
          <a:stretch/>
        </p:blipFill>
        <p:spPr>
          <a:xfrm>
            <a:off x="3008900" y="135300"/>
            <a:ext cx="5917827" cy="4534073"/>
          </a:xfrm>
          <a:prstGeom prst="rect">
            <a:avLst/>
          </a:prstGeom>
          <a:noFill/>
          <a:ln>
            <a:noFill/>
          </a:ln>
        </p:spPr>
      </p:pic>
      <p:sp>
        <p:nvSpPr>
          <p:cNvPr id="493" name="Google Shape;493;g1899f763874_0_55"/>
          <p:cNvSpPr txBox="1"/>
          <p:nvPr/>
        </p:nvSpPr>
        <p:spPr>
          <a:xfrm>
            <a:off x="140550" y="4602600"/>
            <a:ext cx="88629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a:solidFill>
                  <a:schemeClr val="hlink"/>
                </a:solidFill>
                <a:latin typeface="Catamaran Light"/>
                <a:ea typeface="Catamaran Light"/>
                <a:cs typeface="Catamaran Light"/>
                <a:sym typeface="Catamaran Light"/>
                <a:hlinkClick r:id="rId4"/>
              </a:rPr>
              <a:t>https://www.atlantafed.org/-/media/documents/news/conferences/2017/0615-heirs-property-in-the-south/infographic.pdf</a:t>
            </a:r>
            <a:r>
              <a:rPr lang="en-US" sz="1200" b="0" i="0" u="none" strike="noStrike" cap="none">
                <a:solidFill>
                  <a:srgbClr val="000000"/>
                </a:solidFill>
                <a:latin typeface="Catamaran Light"/>
                <a:ea typeface="Catamaran Light"/>
                <a:cs typeface="Catamaran Light"/>
                <a:sym typeface="Catamaran Light"/>
              </a:rPr>
              <a:t> </a:t>
            </a:r>
            <a:endParaRPr sz="1200" b="0" i="0" u="none" strike="noStrike" cap="none">
              <a:solidFill>
                <a:srgbClr val="000000"/>
              </a:solidFill>
              <a:latin typeface="Catamaran Light"/>
              <a:ea typeface="Catamaran Light"/>
              <a:cs typeface="Catamaran Light"/>
              <a:sym typeface="Catamaran Light"/>
            </a:endParaRPr>
          </a:p>
        </p:txBody>
      </p:sp>
      <p:sp>
        <p:nvSpPr>
          <p:cNvPr id="494" name="Google Shape;494;g1899f763874_0_55"/>
          <p:cNvSpPr txBox="1">
            <a:spLocks noGrp="1"/>
          </p:cNvSpPr>
          <p:nvPr>
            <p:ph type="ctrTitle"/>
          </p:nvPr>
        </p:nvSpPr>
        <p:spPr>
          <a:xfrm>
            <a:off x="217273" y="1860586"/>
            <a:ext cx="2574805" cy="108349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Looking at an Example</a:t>
            </a:r>
            <a:endParaRPr sz="2800">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19209b97418_1_2"/>
          <p:cNvSpPr txBox="1">
            <a:spLocks noGrp="1"/>
          </p:cNvSpPr>
          <p:nvPr>
            <p:ph type="ctrTitle"/>
          </p:nvPr>
        </p:nvSpPr>
        <p:spPr>
          <a:xfrm>
            <a:off x="1220066" y="1557901"/>
            <a:ext cx="1670618" cy="202769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Your Family Tree</a:t>
            </a:r>
            <a:endParaRPr/>
          </a:p>
        </p:txBody>
      </p:sp>
      <p:pic>
        <p:nvPicPr>
          <p:cNvPr id="500" name="Google Shape;500;g19209b97418_1_2" descr="Five Generation Family Tree DIY 16x20 Inch Fillable PDF Template image 3"/>
          <p:cNvPicPr preferRelativeResize="0"/>
          <p:nvPr/>
        </p:nvPicPr>
        <p:blipFill rotWithShape="1">
          <a:blip r:embed="rId3">
            <a:alphaModFix/>
          </a:blip>
          <a:srcRect/>
          <a:stretch/>
        </p:blipFill>
        <p:spPr>
          <a:xfrm>
            <a:off x="4366325" y="242125"/>
            <a:ext cx="4193700" cy="41937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20"/>
          <p:cNvSpPr txBox="1">
            <a:spLocks noGrp="1"/>
          </p:cNvSpPr>
          <p:nvPr>
            <p:ph type="ctrTitle"/>
          </p:nvPr>
        </p:nvSpPr>
        <p:spPr>
          <a:xfrm>
            <a:off x="817621" y="6090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What Does the Land Mean to the Family?</a:t>
            </a:r>
            <a:br>
              <a:rPr lang="en-US"/>
            </a:br>
            <a:endParaRPr/>
          </a:p>
        </p:txBody>
      </p:sp>
      <p:sp>
        <p:nvSpPr>
          <p:cNvPr id="506" name="Google Shape;506;p20"/>
          <p:cNvSpPr txBox="1"/>
          <p:nvPr/>
        </p:nvSpPr>
        <p:spPr>
          <a:xfrm flipH="1">
            <a:off x="345301" y="720160"/>
            <a:ext cx="3798900" cy="38340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Emotionally &amp; Culturally: </a:t>
            </a:r>
            <a:endParaRPr sz="1400" b="0" i="0" u="none" strike="noStrike" cap="none">
              <a:solidFill>
                <a:srgbClr val="000000"/>
              </a:solidFill>
              <a:latin typeface="Arial"/>
              <a:ea typeface="Arial"/>
              <a:cs typeface="Arial"/>
              <a:sym typeface="Arial"/>
            </a:endParaRPr>
          </a:p>
          <a:p>
            <a:pPr marL="628650" marR="0" lvl="1" indent="-190500" algn="l" rtl="0">
              <a:lnSpc>
                <a:spcPct val="100000"/>
              </a:lnSpc>
              <a:spcBef>
                <a:spcPts val="20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Why purchased</a:t>
            </a:r>
            <a:endParaRPr sz="1400" b="0" i="0" u="none" strike="noStrike" cap="none">
              <a:solidFill>
                <a:srgbClr val="000000"/>
              </a:solidFill>
              <a:latin typeface="Arial"/>
              <a:ea typeface="Arial"/>
              <a:cs typeface="Arial"/>
              <a:sym typeface="Arial"/>
            </a:endParaRPr>
          </a:p>
          <a:p>
            <a:pPr marL="628650" marR="0" lvl="1" indent="-190500" algn="l" rtl="0">
              <a:lnSpc>
                <a:spcPct val="100000"/>
              </a:lnSpc>
              <a:spcBef>
                <a:spcPts val="20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How used</a:t>
            </a:r>
            <a:endParaRPr sz="2000" b="0" i="0" u="none" strike="noStrike" cap="none">
              <a:solidFill>
                <a:schemeClr val="dk1"/>
              </a:solidFill>
              <a:latin typeface="Catamaran Light"/>
              <a:ea typeface="Catamaran Light"/>
              <a:cs typeface="Catamaran Light"/>
              <a:sym typeface="Catamaran Light"/>
            </a:endParaRPr>
          </a:p>
          <a:p>
            <a:pPr marL="628650" marR="0" lvl="1" indent="-190500" algn="l" rtl="0">
              <a:lnSpc>
                <a:spcPct val="100000"/>
              </a:lnSpc>
              <a:spcBef>
                <a:spcPts val="20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Family Legacy</a:t>
            </a:r>
            <a:endParaRPr sz="20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2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Economically:</a:t>
            </a:r>
            <a:endParaRPr sz="1400" b="0" i="0" u="none" strike="noStrike" cap="none">
              <a:solidFill>
                <a:srgbClr val="000000"/>
              </a:solidFill>
              <a:latin typeface="Arial"/>
              <a:ea typeface="Arial"/>
              <a:cs typeface="Arial"/>
              <a:sym typeface="Arial"/>
            </a:endParaRPr>
          </a:p>
          <a:p>
            <a:pPr marL="628650" marR="0" lvl="1" indent="-171450" algn="l" rtl="0">
              <a:lnSpc>
                <a:spcPct val="100000"/>
              </a:lnSpc>
              <a:spcBef>
                <a:spcPts val="20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Land appraisal</a:t>
            </a:r>
            <a:endParaRPr sz="1400" b="0" i="0" u="none" strike="noStrike" cap="none">
              <a:solidFill>
                <a:srgbClr val="000000"/>
              </a:solidFill>
              <a:latin typeface="Arial"/>
              <a:ea typeface="Arial"/>
              <a:cs typeface="Arial"/>
              <a:sym typeface="Arial"/>
            </a:endParaRPr>
          </a:p>
          <a:p>
            <a:pPr marL="628650" marR="0" lvl="1" indent="-171450" algn="l" rtl="0">
              <a:lnSpc>
                <a:spcPct val="100000"/>
              </a:lnSpc>
              <a:spcBef>
                <a:spcPts val="20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Income opportunities:</a:t>
            </a:r>
            <a:endParaRPr sz="1400" b="0" i="0" u="none" strike="noStrike" cap="none">
              <a:solidFill>
                <a:srgbClr val="000000"/>
              </a:solidFill>
              <a:latin typeface="Arial"/>
              <a:ea typeface="Arial"/>
              <a:cs typeface="Arial"/>
              <a:sym typeface="Arial"/>
            </a:endParaRPr>
          </a:p>
          <a:p>
            <a:pPr marL="1085850" marR="0" lvl="2" indent="-171450" algn="l" rtl="0">
              <a:lnSpc>
                <a:spcPct val="100000"/>
              </a:lnSpc>
              <a:spcBef>
                <a:spcPts val="200"/>
              </a:spcBef>
              <a:spcAft>
                <a:spcPts val="0"/>
              </a:spcAft>
              <a:buClr>
                <a:schemeClr val="dk1"/>
              </a:buClr>
              <a:buSzPts val="1200"/>
              <a:buFont typeface="Catamaran Light"/>
              <a:buChar char="■"/>
            </a:pPr>
            <a:r>
              <a:rPr lang="en-US" sz="1800" b="0" i="0" u="none" strike="noStrike" cap="none">
                <a:solidFill>
                  <a:schemeClr val="dk1"/>
                </a:solidFill>
                <a:latin typeface="Catamaran Light"/>
                <a:ea typeface="Catamaran Light"/>
                <a:cs typeface="Catamaran Light"/>
                <a:sym typeface="Catamaran Light"/>
              </a:rPr>
              <a:t>Timber</a:t>
            </a:r>
            <a:endParaRPr sz="1400" b="0" i="0" u="none" strike="noStrike" cap="none">
              <a:solidFill>
                <a:srgbClr val="000000"/>
              </a:solidFill>
              <a:latin typeface="Arial"/>
              <a:ea typeface="Arial"/>
              <a:cs typeface="Arial"/>
              <a:sym typeface="Arial"/>
            </a:endParaRPr>
          </a:p>
          <a:p>
            <a:pPr marL="1085850" marR="0" lvl="2" indent="-171450" algn="l" rtl="0">
              <a:lnSpc>
                <a:spcPct val="100000"/>
              </a:lnSpc>
              <a:spcBef>
                <a:spcPts val="200"/>
              </a:spcBef>
              <a:spcAft>
                <a:spcPts val="0"/>
              </a:spcAft>
              <a:buClr>
                <a:schemeClr val="dk1"/>
              </a:buClr>
              <a:buSzPts val="1200"/>
              <a:buFont typeface="Catamaran Light"/>
              <a:buChar char="■"/>
            </a:pPr>
            <a:r>
              <a:rPr lang="en-US" sz="1800" b="0" i="0" u="none" strike="noStrike" cap="none">
                <a:solidFill>
                  <a:schemeClr val="dk1"/>
                </a:solidFill>
                <a:latin typeface="Catamaran Light"/>
                <a:ea typeface="Catamaran Light"/>
                <a:cs typeface="Catamaran Light"/>
                <a:sym typeface="Catamaran Light"/>
              </a:rPr>
              <a:t>Leases</a:t>
            </a:r>
            <a:endParaRPr sz="1400" b="0" i="0" u="none" strike="noStrike" cap="none">
              <a:solidFill>
                <a:srgbClr val="000000"/>
              </a:solidFill>
              <a:latin typeface="Arial"/>
              <a:ea typeface="Arial"/>
              <a:cs typeface="Arial"/>
              <a:sym typeface="Arial"/>
            </a:endParaRPr>
          </a:p>
          <a:p>
            <a:pPr marL="1085850" marR="0" lvl="2" indent="-171450" algn="l" rtl="0">
              <a:lnSpc>
                <a:spcPct val="100000"/>
              </a:lnSpc>
              <a:spcBef>
                <a:spcPts val="200"/>
              </a:spcBef>
              <a:spcAft>
                <a:spcPts val="0"/>
              </a:spcAft>
              <a:buClr>
                <a:schemeClr val="dk1"/>
              </a:buClr>
              <a:buSzPts val="1200"/>
              <a:buFont typeface="Catamaran Light"/>
              <a:buChar char="■"/>
            </a:pPr>
            <a:r>
              <a:rPr lang="en-US" sz="1800" b="0" i="0" u="none" strike="noStrike" cap="none">
                <a:solidFill>
                  <a:schemeClr val="dk1"/>
                </a:solidFill>
                <a:latin typeface="Catamaran Light"/>
                <a:ea typeface="Catamaran Light"/>
                <a:cs typeface="Catamaran Light"/>
                <a:sym typeface="Catamaran Light"/>
              </a:rPr>
              <a:t>Agriculture</a:t>
            </a:r>
            <a:endParaRPr sz="1400" b="0" i="0" u="none" strike="noStrike" cap="none">
              <a:solidFill>
                <a:srgbClr val="000000"/>
              </a:solidFill>
              <a:latin typeface="Arial"/>
              <a:ea typeface="Arial"/>
              <a:cs typeface="Arial"/>
              <a:sym typeface="Arial"/>
            </a:endParaRPr>
          </a:p>
          <a:p>
            <a:pPr marL="1085850" marR="0" lvl="2" indent="-171450" algn="l" rtl="0">
              <a:lnSpc>
                <a:spcPct val="100000"/>
              </a:lnSpc>
              <a:spcBef>
                <a:spcPts val="200"/>
              </a:spcBef>
              <a:spcAft>
                <a:spcPts val="0"/>
              </a:spcAft>
              <a:buClr>
                <a:schemeClr val="dk1"/>
              </a:buClr>
              <a:buSzPts val="1200"/>
              <a:buFont typeface="Catamaran Light"/>
              <a:buChar char="■"/>
            </a:pPr>
            <a:r>
              <a:rPr lang="en-US" sz="1800" b="0" i="0" u="none" strike="noStrike" cap="none">
                <a:solidFill>
                  <a:schemeClr val="dk1"/>
                </a:solidFill>
                <a:latin typeface="Catamaran Light"/>
                <a:ea typeface="Catamaran Light"/>
                <a:cs typeface="Catamaran Light"/>
                <a:sym typeface="Catamaran Light"/>
              </a:rPr>
              <a:t>Other</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200"/>
              </a:spcBef>
              <a:spcAft>
                <a:spcPts val="0"/>
              </a:spcAft>
              <a:buClr>
                <a:srgbClr val="000000"/>
              </a:buClr>
              <a:buSzPts val="2000"/>
              <a:buFont typeface="Arial"/>
              <a:buNone/>
            </a:pPr>
            <a:endParaRPr sz="2000" b="0" i="0" u="none" strike="noStrike" cap="none">
              <a:solidFill>
                <a:schemeClr val="dk1"/>
              </a:solidFill>
              <a:latin typeface="Catamaran Light"/>
              <a:ea typeface="Catamaran Light"/>
              <a:cs typeface="Catamaran Light"/>
              <a:sym typeface="Catamaran Light"/>
            </a:endParaRPr>
          </a:p>
          <a:p>
            <a:pPr marL="171450" marR="0" lvl="0" indent="-95250" algn="l" rtl="0">
              <a:lnSpc>
                <a:spcPct val="115000"/>
              </a:lnSpc>
              <a:spcBef>
                <a:spcPts val="0"/>
              </a:spcBef>
              <a:spcAft>
                <a:spcPts val="0"/>
              </a:spcAft>
              <a:buClr>
                <a:schemeClr val="dk1"/>
              </a:buClr>
              <a:buSzPts val="1200"/>
              <a:buFont typeface="Catamaran Light"/>
              <a:buNone/>
            </a:pPr>
            <a:endParaRPr sz="2400" b="0" i="0" u="none" strike="noStrike" cap="none">
              <a:solidFill>
                <a:schemeClr val="dk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pic>
        <p:nvPicPr>
          <p:cNvPr id="2" name="Picture 1" descr="A farm in a field with mountains in the background&#10;&#10;AI-generated content may be incorrect.">
            <a:extLst>
              <a:ext uri="{FF2B5EF4-FFF2-40B4-BE49-F238E27FC236}">
                <a16:creationId xmlns:a16="http://schemas.microsoft.com/office/drawing/2014/main" id="{CD94137E-73D0-748D-0889-48B0D57CBD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15947" y="1094038"/>
            <a:ext cx="4844537" cy="322839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0C872-69B7-6688-304D-DA64C0DE34A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E460301-8A3E-1290-E994-50FD0472CE74}"/>
              </a:ext>
            </a:extLst>
          </p:cNvPr>
          <p:cNvSpPr>
            <a:spLocks noGrp="1"/>
          </p:cNvSpPr>
          <p:nvPr>
            <p:ph idx="1"/>
          </p:nvPr>
        </p:nvSpPr>
        <p:spPr>
          <a:xfrm>
            <a:off x="220436" y="784317"/>
            <a:ext cx="8703129" cy="4359183"/>
          </a:xfrm>
        </p:spPr>
        <p:txBody>
          <a:bodyPr>
            <a:normAutofit lnSpcReduction="10000"/>
          </a:bodyPr>
          <a:lstStyle/>
          <a:p>
            <a:pPr marL="0" indent="0">
              <a:lnSpc>
                <a:spcPct val="100000"/>
              </a:lnSpc>
              <a:buNone/>
            </a:pPr>
            <a:r>
              <a:rPr lang="en-US" sz="1800" dirty="0"/>
              <a:t>Title IX of the Education Amendments Act of 1972 (Title IX) prohibits discrimination on the basis of sex, pregnancy, or parental status - in educational programs and activities that receive Federal financial assistance. The law also prohibits individuals from exclusion from such programs or activities or from denial of benefits from such programs or activities based on sex. This prohibition applies to a wide array of public and private schools at the K-12 grade levels, as well as colleges and universities which receive federal funding. A school that is controlled by a religious organization is exempt from Title IX when the law’s requirements would conflict with the organization’s religious tenets. The law requires federally funded education institutions or programs to disseminate Title IX information widely, including the name, address, and telephone number (or other contact information) of the designated Title IX Coordinator.</a:t>
            </a:r>
          </a:p>
          <a:p>
            <a:pPr marL="0" indent="0">
              <a:lnSpc>
                <a:spcPct val="100000"/>
              </a:lnSpc>
              <a:buNone/>
            </a:pPr>
            <a:r>
              <a:rPr lang="en-US" sz="1800" dirty="0"/>
              <a:t> Program information is available in languages other than English. Persons with disabilities who require alternative means of communication (e.g., braille, large print, audiotape, American Sign Language) should contact the responsible State or local Agency that administers the program or contact USDA through the Federal Telecommunications Relay Service at 711 (voice and TTY).</a:t>
            </a:r>
          </a:p>
        </p:txBody>
      </p:sp>
      <p:pic>
        <p:nvPicPr>
          <p:cNvPr id="7" name="Picture 6">
            <a:extLst>
              <a:ext uri="{FF2B5EF4-FFF2-40B4-BE49-F238E27FC236}">
                <a16:creationId xmlns:a16="http://schemas.microsoft.com/office/drawing/2014/main" id="{3D6E8DFC-9D7B-6093-9CC0-74043F636C5C}"/>
              </a:ext>
            </a:extLst>
          </p:cNvPr>
          <p:cNvPicPr>
            <a:picLocks noChangeAspect="1"/>
          </p:cNvPicPr>
          <p:nvPr/>
        </p:nvPicPr>
        <p:blipFill>
          <a:blip r:embed="rId2"/>
          <a:stretch>
            <a:fillRect/>
          </a:stretch>
        </p:blipFill>
        <p:spPr>
          <a:xfrm>
            <a:off x="1062991" y="144237"/>
            <a:ext cx="7018018" cy="640080"/>
          </a:xfrm>
          <a:prstGeom prst="rect">
            <a:avLst/>
          </a:prstGeom>
        </p:spPr>
      </p:pic>
    </p:spTree>
    <p:extLst>
      <p:ext uri="{BB962C8B-B14F-4D97-AF65-F5344CB8AC3E}">
        <p14:creationId xmlns:p14="http://schemas.microsoft.com/office/powerpoint/2010/main" val="2094178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21"/>
          <p:cNvSpPr txBox="1">
            <a:spLocks noGrp="1"/>
          </p:cNvSpPr>
          <p:nvPr>
            <p:ph type="ctrTitle"/>
          </p:nvPr>
        </p:nvSpPr>
        <p:spPr>
          <a:xfrm>
            <a:off x="817669" y="100779"/>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700"/>
              <a:t>Things a Family Should Do While Resolving Heirs’ Property Issues </a:t>
            </a:r>
            <a:endParaRPr sz="2700"/>
          </a:p>
        </p:txBody>
      </p:sp>
      <p:sp>
        <p:nvSpPr>
          <p:cNvPr id="513" name="Google Shape;513;p21"/>
          <p:cNvSpPr txBox="1">
            <a:spLocks noGrp="1"/>
          </p:cNvSpPr>
          <p:nvPr>
            <p:ph type="body" idx="1"/>
          </p:nvPr>
        </p:nvSpPr>
        <p:spPr>
          <a:xfrm>
            <a:off x="4144249" y="1005840"/>
            <a:ext cx="4817745" cy="2433638"/>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200"/>
              <a:buChar char="●"/>
            </a:pPr>
            <a:r>
              <a:rPr lang="en-US" sz="2400" b="1">
                <a:latin typeface="Catamaran Bold"/>
                <a:ea typeface="Catamaran Bold"/>
                <a:cs typeface="Catamaran Bold"/>
                <a:sym typeface="Catamaran"/>
              </a:rPr>
              <a:t>Secure the property</a:t>
            </a:r>
            <a:r>
              <a:rPr lang="en-US" sz="2400"/>
              <a:t> (avoid adverse possession claims)</a:t>
            </a:r>
            <a:endParaRPr sz="2400"/>
          </a:p>
          <a:p>
            <a:pPr marL="171450" lvl="0" indent="-171450" algn="l" rtl="0">
              <a:lnSpc>
                <a:spcPct val="100000"/>
              </a:lnSpc>
              <a:spcBef>
                <a:spcPts val="600"/>
              </a:spcBef>
              <a:spcAft>
                <a:spcPts val="0"/>
              </a:spcAft>
              <a:buSzPts val="1200"/>
              <a:buChar char="●"/>
            </a:pPr>
            <a:r>
              <a:rPr lang="en-US" sz="2400" b="1">
                <a:latin typeface="Catamaran Bold"/>
                <a:ea typeface="Catamaran Bold"/>
                <a:cs typeface="Catamaran Bold"/>
                <a:sym typeface="Catamaran"/>
              </a:rPr>
              <a:t>Make sure property taxes are paid</a:t>
            </a:r>
            <a:r>
              <a:rPr lang="en-US" sz="2400"/>
              <a:t> (avoid losing land due to tax sale)</a:t>
            </a:r>
            <a:endParaRPr sz="2400"/>
          </a:p>
          <a:p>
            <a:pPr marL="171450" lvl="0" indent="-171450" algn="l" rtl="0">
              <a:lnSpc>
                <a:spcPct val="100000"/>
              </a:lnSpc>
              <a:spcBef>
                <a:spcPts val="600"/>
              </a:spcBef>
              <a:spcAft>
                <a:spcPts val="0"/>
              </a:spcAft>
              <a:buSzPts val="1200"/>
              <a:buChar char="●"/>
            </a:pPr>
            <a:r>
              <a:rPr lang="en-US" sz="2400" b="1">
                <a:latin typeface="Catamaran Bold"/>
                <a:ea typeface="Catamaran Bold"/>
                <a:cs typeface="Catamaran Bold"/>
                <a:sym typeface="Catamaran"/>
              </a:rPr>
              <a:t>Establish and maintain communication</a:t>
            </a:r>
            <a:r>
              <a:rPr lang="en-US" sz="2400"/>
              <a:t> among all heirs</a:t>
            </a:r>
            <a:endParaRPr sz="2400"/>
          </a:p>
          <a:p>
            <a:pPr marL="171450" lvl="0" indent="-171450" algn="l" rtl="0">
              <a:lnSpc>
                <a:spcPct val="100000"/>
              </a:lnSpc>
              <a:spcBef>
                <a:spcPts val="600"/>
              </a:spcBef>
              <a:spcAft>
                <a:spcPts val="600"/>
              </a:spcAft>
              <a:buSzPts val="1200"/>
              <a:buChar char="●"/>
            </a:pPr>
            <a:r>
              <a:rPr lang="en-US" sz="2400"/>
              <a:t>Don’t sign anything without speaking to a trusted advisor!</a:t>
            </a:r>
            <a:endParaRPr/>
          </a:p>
        </p:txBody>
      </p:sp>
      <p:pic>
        <p:nvPicPr>
          <p:cNvPr id="514" name="Google Shape;514;p21" descr="Text&#10;&#10;Description automatically generated"/>
          <p:cNvPicPr preferRelativeResize="0"/>
          <p:nvPr/>
        </p:nvPicPr>
        <p:blipFill rotWithShape="1">
          <a:blip r:embed="rId3">
            <a:alphaModFix/>
          </a:blip>
          <a:srcRect/>
          <a:stretch/>
        </p:blipFill>
        <p:spPr>
          <a:xfrm>
            <a:off x="182006" y="1396363"/>
            <a:ext cx="3526162" cy="235077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23"/>
          <p:cNvSpPr txBox="1">
            <a:spLocks noGrp="1"/>
          </p:cNvSpPr>
          <p:nvPr>
            <p:ph type="title"/>
          </p:nvPr>
        </p:nvSpPr>
        <p:spPr>
          <a:xfrm>
            <a:off x="354321" y="275067"/>
            <a:ext cx="8395396" cy="63493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sz="2500"/>
              <a:t>Documenting Ownership: Things to Do Before Seeing an Attorney</a:t>
            </a:r>
            <a:endParaRPr sz="2500"/>
          </a:p>
        </p:txBody>
      </p:sp>
      <p:sp>
        <p:nvSpPr>
          <p:cNvPr id="520" name="Google Shape;520;p23"/>
          <p:cNvSpPr txBox="1">
            <a:spLocks noGrp="1"/>
          </p:cNvSpPr>
          <p:nvPr>
            <p:ph type="body" idx="1"/>
          </p:nvPr>
        </p:nvSpPr>
        <p:spPr>
          <a:xfrm>
            <a:off x="176100" y="1200319"/>
            <a:ext cx="8672065" cy="2499226"/>
          </a:xfrm>
          <a:prstGeom prst="rect">
            <a:avLst/>
          </a:prstGeom>
          <a:noFill/>
          <a:ln>
            <a:noFill/>
          </a:ln>
        </p:spPr>
        <p:txBody>
          <a:bodyPr spcFirstLastPara="1" wrap="square" lIns="91425" tIns="91425" rIns="91425" bIns="91425" anchor="t" anchorCtr="0">
            <a:noAutofit/>
          </a:bodyPr>
          <a:lstStyle/>
          <a:p>
            <a:pPr marL="177800" lvl="0" indent="-177800" algn="l" rtl="0">
              <a:lnSpc>
                <a:spcPct val="100000"/>
              </a:lnSpc>
              <a:spcBef>
                <a:spcPts val="0"/>
              </a:spcBef>
              <a:spcAft>
                <a:spcPts val="0"/>
              </a:spcAft>
              <a:buClr>
                <a:schemeClr val="dk1"/>
              </a:buClr>
              <a:buSzPts val="2400"/>
              <a:buFont typeface="Arial"/>
              <a:buChar char="•"/>
            </a:pPr>
            <a:r>
              <a:rPr lang="en-US" sz="2400" b="1">
                <a:latin typeface="Catamaran Bold"/>
                <a:ea typeface="Catamaran Bold"/>
                <a:cs typeface="Catamaran Bold"/>
                <a:sym typeface="Catamaran"/>
              </a:rPr>
              <a:t>Gather</a:t>
            </a:r>
            <a:r>
              <a:rPr lang="en-US" sz="2400">
                <a:latin typeface="Catamaran"/>
                <a:ea typeface="Catamaran"/>
                <a:cs typeface="Catamaran"/>
                <a:sym typeface="Catamaran"/>
              </a:rPr>
              <a:t> all documents </a:t>
            </a:r>
            <a:r>
              <a:rPr lang="en-US" sz="2400"/>
              <a:t>regarding</a:t>
            </a:r>
            <a:r>
              <a:rPr lang="en-US" sz="2400">
                <a:latin typeface="Catamaran"/>
                <a:ea typeface="Catamaran"/>
                <a:cs typeface="Catamaran"/>
                <a:sym typeface="Catamaran"/>
              </a:rPr>
              <a:t> the property – wills, tax documents, deeds, leases, easements</a:t>
            </a:r>
            <a:endParaRPr sz="1600">
              <a:latin typeface="Catamaran"/>
              <a:ea typeface="Catamaran"/>
              <a:cs typeface="Catamaran"/>
              <a:sym typeface="Catamaran"/>
            </a:endParaRPr>
          </a:p>
          <a:p>
            <a:pPr marL="177800" lvl="0" indent="-177800" algn="l" rtl="0">
              <a:lnSpc>
                <a:spcPct val="100000"/>
              </a:lnSpc>
              <a:spcBef>
                <a:spcPts val="600"/>
              </a:spcBef>
              <a:spcAft>
                <a:spcPts val="0"/>
              </a:spcAft>
              <a:buClr>
                <a:schemeClr val="dk1"/>
              </a:buClr>
              <a:buSzPts val="2400"/>
              <a:buFont typeface="Arial"/>
              <a:buChar char="•"/>
            </a:pPr>
            <a:r>
              <a:rPr lang="en-US" sz="2400" b="1">
                <a:latin typeface="Catamaran Bold"/>
                <a:ea typeface="Catamaran Bold"/>
                <a:cs typeface="Catamaran Bold"/>
                <a:sym typeface="Catamaran"/>
              </a:rPr>
              <a:t>Search</a:t>
            </a:r>
            <a:r>
              <a:rPr lang="en-US" sz="2400">
                <a:latin typeface="Catamaran"/>
                <a:ea typeface="Catamaran"/>
                <a:cs typeface="Catamaran"/>
                <a:sym typeface="Catamaran"/>
              </a:rPr>
              <a:t> the office where land </a:t>
            </a:r>
            <a:r>
              <a:rPr lang="en-US" sz="2400"/>
              <a:t>records</a:t>
            </a:r>
            <a:r>
              <a:rPr lang="en-US" sz="2400">
                <a:latin typeface="Catamaran"/>
                <a:ea typeface="Catamaran"/>
                <a:cs typeface="Catamaran"/>
                <a:sym typeface="Catamaran"/>
              </a:rPr>
              <a:t> are kept (generally </a:t>
            </a:r>
            <a:r>
              <a:rPr lang="en-US" sz="2400"/>
              <a:t>this office is in the county where the land is located) </a:t>
            </a:r>
            <a:r>
              <a:rPr lang="en-US" sz="2400">
                <a:latin typeface="Catamaran"/>
                <a:ea typeface="Catamaran"/>
                <a:cs typeface="Catamaran"/>
                <a:sym typeface="Catamaran"/>
              </a:rPr>
              <a:t>for deeds and maps</a:t>
            </a:r>
            <a:endParaRPr sz="1600">
              <a:latin typeface="Catamaran"/>
              <a:ea typeface="Catamaran"/>
              <a:cs typeface="Catamaran"/>
              <a:sym typeface="Catamaran"/>
            </a:endParaRPr>
          </a:p>
          <a:p>
            <a:pPr marL="177800" lvl="0" indent="-177800" algn="l" rtl="0">
              <a:lnSpc>
                <a:spcPct val="100000"/>
              </a:lnSpc>
              <a:spcBef>
                <a:spcPts val="600"/>
              </a:spcBef>
              <a:spcAft>
                <a:spcPts val="0"/>
              </a:spcAft>
              <a:buClr>
                <a:schemeClr val="dk1"/>
              </a:buClr>
              <a:buSzPts val="2400"/>
              <a:buFont typeface="Arial"/>
              <a:buChar char="•"/>
            </a:pPr>
            <a:r>
              <a:rPr lang="en-US" sz="2400" b="1">
                <a:latin typeface="Catamaran Bold"/>
                <a:ea typeface="Catamaran Bold"/>
                <a:cs typeface="Catamaran Bold"/>
                <a:sym typeface="Catamaran"/>
              </a:rPr>
              <a:t>Explore</a:t>
            </a:r>
            <a:r>
              <a:rPr lang="en-US" sz="2400">
                <a:latin typeface="Catamaran"/>
                <a:ea typeface="Catamaran"/>
                <a:cs typeface="Catamaran"/>
                <a:sym typeface="Catamaran"/>
              </a:rPr>
              <a:t> the office where records of property liens are kept for liens (debts) or other judgements against the property</a:t>
            </a:r>
            <a:endParaRPr sz="2400"/>
          </a:p>
          <a:p>
            <a:pPr marL="0" lvl="0" indent="0" algn="l" rtl="0">
              <a:lnSpc>
                <a:spcPct val="115000"/>
              </a:lnSpc>
              <a:spcBef>
                <a:spcPts val="600"/>
              </a:spcBef>
              <a:spcAft>
                <a:spcPts val="0"/>
              </a:spcAft>
              <a:buSzPts val="1200"/>
              <a:buNone/>
            </a:pPr>
            <a:endParaRPr/>
          </a:p>
        </p:txBody>
      </p:sp>
      <p:sp>
        <p:nvSpPr>
          <p:cNvPr id="521" name="Google Shape;521;p23"/>
          <p:cNvSpPr/>
          <p:nvPr/>
        </p:nvSpPr>
        <p:spPr>
          <a:xfrm rot="-5400000">
            <a:off x="4529851" y="-3555393"/>
            <a:ext cx="84300" cy="9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24"/>
          <p:cNvSpPr txBox="1">
            <a:spLocks noGrp="1"/>
          </p:cNvSpPr>
          <p:nvPr>
            <p:ph type="ctrTitle"/>
          </p:nvPr>
        </p:nvSpPr>
        <p:spPr>
          <a:xfrm>
            <a:off x="817669" y="91712"/>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Selecting an Attorney – Considerations: </a:t>
            </a:r>
            <a:endParaRPr sz="2800">
              <a:solidFill>
                <a:schemeClr val="dk1"/>
              </a:solidFill>
            </a:endParaRPr>
          </a:p>
        </p:txBody>
      </p:sp>
      <p:sp>
        <p:nvSpPr>
          <p:cNvPr id="527" name="Google Shape;527;p24"/>
          <p:cNvSpPr txBox="1"/>
          <p:nvPr/>
        </p:nvSpPr>
        <p:spPr>
          <a:xfrm flipH="1">
            <a:off x="157425" y="928650"/>
            <a:ext cx="4522500" cy="3140011"/>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Lawyer has appropriate experience in estate planning and real estate law</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Lawyer is recommended by trusted advisors – has a good reputation</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Lawyer explains costs for every stage of resolving the issues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2200"/>
              </a:spcBef>
              <a:spcAft>
                <a:spcPts val="1600"/>
              </a:spcAft>
              <a:buClr>
                <a:schemeClr val="dk1"/>
              </a:buClr>
              <a:buSzPts val="1200"/>
              <a:buFont typeface="Catamaran Light"/>
              <a:buNone/>
            </a:pPr>
            <a:endParaRPr sz="2400" b="0" i="0" u="none" strike="noStrike" cap="none">
              <a:solidFill>
                <a:schemeClr val="dk1"/>
              </a:solidFill>
              <a:latin typeface="Catamaran Light"/>
              <a:ea typeface="Catamaran Light"/>
              <a:cs typeface="Catamaran Light"/>
              <a:sym typeface="Catamaran Light"/>
            </a:endParaRPr>
          </a:p>
        </p:txBody>
      </p:sp>
      <p:pic>
        <p:nvPicPr>
          <p:cNvPr id="528" name="Google Shape;528;p24" descr="A room with wooden doors&#10;&#10;Description automatically generated with low confidence"/>
          <p:cNvPicPr preferRelativeResize="0"/>
          <p:nvPr/>
        </p:nvPicPr>
        <p:blipFill rotWithShape="1">
          <a:blip r:embed="rId3">
            <a:alphaModFix/>
          </a:blip>
          <a:srcRect/>
          <a:stretch/>
        </p:blipFill>
        <p:spPr>
          <a:xfrm>
            <a:off x="4679935" y="1255197"/>
            <a:ext cx="4464065" cy="263310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2c40e968a75_0_0"/>
          <p:cNvSpPr txBox="1">
            <a:spLocks noGrp="1"/>
          </p:cNvSpPr>
          <p:nvPr>
            <p:ph type="ctrTitle"/>
          </p:nvPr>
        </p:nvSpPr>
        <p:spPr>
          <a:xfrm>
            <a:off x="501589" y="2258267"/>
            <a:ext cx="8140800" cy="661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rPr>
              <a:t>Title to Real Property</a:t>
            </a:r>
            <a:endParaRPr sz="4000">
              <a:solidFill>
                <a:schemeClr val="lt1"/>
              </a:solidFill>
              <a:latin typeface="Livvic"/>
              <a:ea typeface="Livvic"/>
              <a:cs typeface="Livvic"/>
              <a:sym typeface="Livvic"/>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22"/>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Property Ownership: Key Terms</a:t>
            </a:r>
            <a:endParaRPr>
              <a:solidFill>
                <a:schemeClr val="lt1"/>
              </a:solidFill>
            </a:endParaRPr>
          </a:p>
        </p:txBody>
      </p:sp>
      <p:sp>
        <p:nvSpPr>
          <p:cNvPr id="539" name="Google Shape;539;p22"/>
          <p:cNvSpPr txBox="1">
            <a:spLocks noGrp="1"/>
          </p:cNvSpPr>
          <p:nvPr>
            <p:ph type="body" idx="2"/>
          </p:nvPr>
        </p:nvSpPr>
        <p:spPr>
          <a:xfrm>
            <a:off x="5364052" y="1342231"/>
            <a:ext cx="2305452" cy="180975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a:p>
        </p:txBody>
      </p:sp>
      <p:sp>
        <p:nvSpPr>
          <p:cNvPr id="540" name="Google Shape;540;p22"/>
          <p:cNvSpPr txBox="1"/>
          <p:nvPr/>
        </p:nvSpPr>
        <p:spPr>
          <a:xfrm flipH="1">
            <a:off x="133349" y="856780"/>
            <a:ext cx="4438651" cy="3009316"/>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n-US" sz="2400" b="1" i="0" u="none" strike="noStrike" cap="none">
                <a:solidFill>
                  <a:schemeClr val="dk1"/>
                </a:solidFill>
                <a:latin typeface="Catamaran Bold"/>
                <a:ea typeface="Catamaran Bold"/>
                <a:cs typeface="Catamaran Bold"/>
                <a:sym typeface="Catamaran"/>
              </a:rPr>
              <a:t>Title</a:t>
            </a:r>
            <a:r>
              <a:rPr lang="en-US" sz="2400" b="0" i="0" u="none" strike="noStrike" cap="none">
                <a:solidFill>
                  <a:schemeClr val="dk1"/>
                </a:solidFill>
                <a:latin typeface="Catamaran Light"/>
                <a:ea typeface="Catamaran Light"/>
                <a:cs typeface="Catamaran Light"/>
                <a:sym typeface="Catamaran Light"/>
              </a:rPr>
              <a:t> - Legal term regarding </a:t>
            </a:r>
            <a:r>
              <a:rPr lang="en-US" sz="2400" b="1" i="1" u="none" strike="noStrike" cap="none">
                <a:solidFill>
                  <a:schemeClr val="dk1"/>
                </a:solidFill>
                <a:latin typeface="Catamaran Light"/>
                <a:ea typeface="Catamaran Light"/>
                <a:cs typeface="Catamaran Light"/>
                <a:sym typeface="Catamaran Light"/>
              </a:rPr>
              <a:t>ownership</a:t>
            </a:r>
            <a:r>
              <a:rPr lang="en-US" sz="2400" b="0" i="0" u="none" strike="noStrike" cap="none">
                <a:solidFill>
                  <a:schemeClr val="dk1"/>
                </a:solidFill>
                <a:latin typeface="Catamaran Light"/>
                <a:ea typeface="Catamaran Light"/>
                <a:cs typeface="Catamaran Light"/>
                <a:sym typeface="Catamaran Light"/>
              </a:rPr>
              <a:t> of the property</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1" i="0" u="none" strike="noStrike" cap="none">
                <a:solidFill>
                  <a:schemeClr val="dk1"/>
                </a:solidFill>
                <a:latin typeface="Catamaran Bold"/>
                <a:ea typeface="Catamaran Bold"/>
                <a:cs typeface="Catamaran Bold"/>
                <a:sym typeface="Catamaran"/>
              </a:rPr>
              <a:t>Deed</a:t>
            </a:r>
            <a:r>
              <a:rPr lang="en-US" sz="2400" b="0" i="0" u="none" strike="noStrike" cap="none">
                <a:solidFill>
                  <a:schemeClr val="dk1"/>
                </a:solidFill>
                <a:latin typeface="Catamaran Light"/>
                <a:ea typeface="Catamaran Light"/>
                <a:cs typeface="Catamaran Light"/>
                <a:sym typeface="Catamaran Light"/>
              </a:rPr>
              <a:t> - Legal </a:t>
            </a:r>
            <a:r>
              <a:rPr lang="en-US" sz="2400" b="1" i="1" u="none" strike="noStrike" cap="none">
                <a:solidFill>
                  <a:schemeClr val="dk1"/>
                </a:solidFill>
                <a:latin typeface="Catamaran Light"/>
                <a:ea typeface="Catamaran Light"/>
                <a:cs typeface="Catamaran Light"/>
                <a:sym typeface="Catamaran Light"/>
              </a:rPr>
              <a:t>document</a:t>
            </a:r>
            <a:r>
              <a:rPr lang="en-US" sz="2400" b="0" i="0" u="none" strike="noStrike" cap="none">
                <a:solidFill>
                  <a:schemeClr val="dk1"/>
                </a:solidFill>
                <a:latin typeface="Catamaran Light"/>
                <a:ea typeface="Catamaran Light"/>
                <a:cs typeface="Catamaran Light"/>
                <a:sym typeface="Catamaran Light"/>
              </a:rPr>
              <a:t> that transfers title from one person to another</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1" i="0" u="none" strike="noStrike" cap="none">
                <a:solidFill>
                  <a:schemeClr val="dk1"/>
                </a:solidFill>
                <a:latin typeface="Catamaran Light"/>
                <a:ea typeface="Catamaran Light"/>
                <a:cs typeface="Catamaran Light"/>
                <a:sym typeface="Catamaran Light"/>
              </a:rPr>
              <a:t>“</a:t>
            </a:r>
            <a:r>
              <a:rPr lang="en-US" sz="2400" b="1" i="0" u="none" strike="noStrike" cap="none">
                <a:solidFill>
                  <a:schemeClr val="dk1"/>
                </a:solidFill>
                <a:latin typeface="Catamaran Bold"/>
                <a:ea typeface="Catamaran Bold"/>
                <a:cs typeface="Catamaran Bold"/>
                <a:sym typeface="Catamaran"/>
              </a:rPr>
              <a:t>Cloudy” Title</a:t>
            </a:r>
            <a:r>
              <a:rPr lang="en-US" sz="2400" b="1" i="0" u="none" strike="noStrike" cap="none">
                <a:solidFill>
                  <a:schemeClr val="dk1"/>
                </a:solidFill>
                <a:latin typeface="Catamaran Light"/>
                <a:ea typeface="Catamaran Light"/>
                <a:cs typeface="Catamaran Light"/>
                <a:sym typeface="Catamaran Light"/>
              </a:rPr>
              <a:t>  </a:t>
            </a:r>
            <a:r>
              <a:rPr lang="en-US" sz="2400" b="0" i="0" u="none" strike="noStrike" cap="none">
                <a:solidFill>
                  <a:schemeClr val="dk1"/>
                </a:solidFill>
                <a:latin typeface="Catamaran Light"/>
                <a:ea typeface="Catamaran Light"/>
                <a:cs typeface="Catamaran Light"/>
                <a:sym typeface="Catamaran Light"/>
              </a:rPr>
              <a:t>-  when the deed remains in the name of ancestors who have passed &amp; there is not a clear chain of title</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2200"/>
              </a:spcBef>
              <a:spcAft>
                <a:spcPts val="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pic>
        <p:nvPicPr>
          <p:cNvPr id="541" name="Google Shape;541;p22" descr="A field with a building in the distance&#10;&#10;Description automatically generated with low confidence"/>
          <p:cNvPicPr preferRelativeResize="0"/>
          <p:nvPr/>
        </p:nvPicPr>
        <p:blipFill rotWithShape="1">
          <a:blip r:embed="rId3">
            <a:alphaModFix/>
          </a:blip>
          <a:srcRect/>
          <a:stretch/>
        </p:blipFill>
        <p:spPr>
          <a:xfrm>
            <a:off x="4572000" y="1067092"/>
            <a:ext cx="4361279" cy="345631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2c40e968a75_0_4"/>
          <p:cNvSpPr txBox="1">
            <a:spLocks noGrp="1"/>
          </p:cNvSpPr>
          <p:nvPr>
            <p:ph type="ctrTitle"/>
          </p:nvPr>
        </p:nvSpPr>
        <p:spPr>
          <a:xfrm>
            <a:off x="146552" y="222908"/>
            <a:ext cx="6889500" cy="596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Title to Real Property: Examining Title</a:t>
            </a:r>
            <a:endParaRPr>
              <a:solidFill>
                <a:schemeClr val="lt1"/>
              </a:solidFill>
            </a:endParaRPr>
          </a:p>
        </p:txBody>
      </p:sp>
      <p:sp>
        <p:nvSpPr>
          <p:cNvPr id="547" name="Google Shape;547;g2c40e968a75_0_4"/>
          <p:cNvSpPr txBox="1"/>
          <p:nvPr/>
        </p:nvSpPr>
        <p:spPr>
          <a:xfrm>
            <a:off x="146552" y="953042"/>
            <a:ext cx="6485400" cy="438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2"/>
                </a:solidFill>
                <a:latin typeface="Catamaran Light"/>
                <a:ea typeface="Catamaran Light"/>
                <a:cs typeface="Catamaran Light"/>
                <a:sym typeface="Catamaran Light"/>
              </a:rPr>
              <a:t>A title certificate or report will generally specify the:</a:t>
            </a:r>
            <a:endParaRPr sz="1400" b="0" i="0" u="none" strike="noStrike" cap="none">
              <a:solidFill>
                <a:srgbClr val="000000"/>
              </a:solidFill>
              <a:latin typeface="Arial"/>
              <a:ea typeface="Arial"/>
              <a:cs typeface="Arial"/>
              <a:sym typeface="Arial"/>
            </a:endParaRPr>
          </a:p>
          <a:p>
            <a:pPr marL="685800" marR="0" lvl="8" indent="-285750" algn="l" rtl="0">
              <a:lnSpc>
                <a:spcPct val="100000"/>
              </a:lnSpc>
              <a:spcBef>
                <a:spcPts val="600"/>
              </a:spcBef>
              <a:spcAft>
                <a:spcPts val="0"/>
              </a:spcAft>
              <a:buClr>
                <a:schemeClr val="dk2"/>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Record title owner(s)</a:t>
            </a:r>
            <a:endParaRPr sz="1400" b="0" i="0" u="none" strike="noStrike" cap="none">
              <a:solidFill>
                <a:srgbClr val="000000"/>
              </a:solidFill>
              <a:latin typeface="Arial"/>
              <a:ea typeface="Arial"/>
              <a:cs typeface="Arial"/>
              <a:sym typeface="Arial"/>
            </a:endParaRPr>
          </a:p>
          <a:p>
            <a:pPr marL="685800" marR="0" lvl="8" indent="-285750" algn="l" rtl="0">
              <a:lnSpc>
                <a:spcPct val="100000"/>
              </a:lnSpc>
              <a:spcBef>
                <a:spcPts val="600"/>
              </a:spcBef>
              <a:spcAft>
                <a:spcPts val="0"/>
              </a:spcAft>
              <a:buClr>
                <a:schemeClr val="dk2"/>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Type of shared ownership, if applicable (e.g., Joint Tenancy with Survivorship Rights or Tenancy in Common)</a:t>
            </a:r>
            <a:endParaRPr sz="1400" b="0" i="0" u="none" strike="noStrike" cap="none">
              <a:solidFill>
                <a:srgbClr val="000000"/>
              </a:solidFill>
              <a:latin typeface="Arial"/>
              <a:ea typeface="Arial"/>
              <a:cs typeface="Arial"/>
              <a:sym typeface="Arial"/>
            </a:endParaRPr>
          </a:p>
          <a:p>
            <a:pPr marL="685800" marR="0" lvl="8" indent="-285750" algn="l" rtl="0">
              <a:lnSpc>
                <a:spcPct val="100000"/>
              </a:lnSpc>
              <a:spcBef>
                <a:spcPts val="600"/>
              </a:spcBef>
              <a:spcAft>
                <a:spcPts val="0"/>
              </a:spcAft>
              <a:buClr>
                <a:schemeClr val="dk2"/>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Legal description</a:t>
            </a:r>
            <a:endParaRPr sz="1400" b="0" i="0" u="none" strike="noStrike" cap="none">
              <a:solidFill>
                <a:srgbClr val="000000"/>
              </a:solidFill>
              <a:latin typeface="Arial"/>
              <a:ea typeface="Arial"/>
              <a:cs typeface="Arial"/>
              <a:sym typeface="Arial"/>
            </a:endParaRPr>
          </a:p>
          <a:p>
            <a:pPr marL="685800" marR="0" lvl="8" indent="-285750" algn="l" rtl="0">
              <a:lnSpc>
                <a:spcPct val="100000"/>
              </a:lnSpc>
              <a:spcBef>
                <a:spcPts val="600"/>
              </a:spcBef>
              <a:spcAft>
                <a:spcPts val="0"/>
              </a:spcAft>
              <a:buClr>
                <a:schemeClr val="dk2"/>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Tax parcels and status of payment</a:t>
            </a:r>
            <a:endParaRPr sz="1400" b="0" i="0" u="none" strike="noStrike" cap="none">
              <a:solidFill>
                <a:srgbClr val="000000"/>
              </a:solidFill>
              <a:latin typeface="Arial"/>
              <a:ea typeface="Arial"/>
              <a:cs typeface="Arial"/>
              <a:sym typeface="Arial"/>
            </a:endParaRPr>
          </a:p>
          <a:p>
            <a:pPr marL="685800" marR="0" lvl="8" indent="-285750" algn="l" rtl="0">
              <a:lnSpc>
                <a:spcPct val="100000"/>
              </a:lnSpc>
              <a:spcBef>
                <a:spcPts val="600"/>
              </a:spcBef>
              <a:spcAft>
                <a:spcPts val="0"/>
              </a:spcAft>
              <a:buClr>
                <a:schemeClr val="dk2"/>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Encumbrances (e.g., easements, covenants)</a:t>
            </a:r>
            <a:endParaRPr sz="1400" b="0" i="0" u="none" strike="noStrike" cap="none">
              <a:solidFill>
                <a:srgbClr val="000000"/>
              </a:solidFill>
              <a:latin typeface="Arial"/>
              <a:ea typeface="Arial"/>
              <a:cs typeface="Arial"/>
              <a:sym typeface="Arial"/>
            </a:endParaRPr>
          </a:p>
          <a:p>
            <a:pPr marL="685800" marR="0" lvl="8" indent="-285750" algn="l" rtl="0">
              <a:lnSpc>
                <a:spcPct val="100000"/>
              </a:lnSpc>
              <a:spcBef>
                <a:spcPts val="600"/>
              </a:spcBef>
              <a:spcAft>
                <a:spcPts val="0"/>
              </a:spcAft>
              <a:buClr>
                <a:schemeClr val="dk2"/>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Title claims or unresolved issues</a:t>
            </a:r>
            <a:endParaRPr sz="2000" b="0" i="0" u="none" strike="noStrike" cap="none">
              <a:solidFill>
                <a:schemeClr val="dk2"/>
              </a:solidFill>
              <a:latin typeface="Catamaran Light"/>
              <a:ea typeface="Catamaran Light"/>
              <a:cs typeface="Catamaran Light"/>
              <a:sym typeface="Catamaran Light"/>
            </a:endParaRPr>
          </a:p>
          <a:p>
            <a:pPr marL="0" marR="0" lvl="0" indent="0" algn="l" rtl="0">
              <a:lnSpc>
                <a:spcPct val="100000"/>
              </a:lnSpc>
              <a:spcBef>
                <a:spcPts val="600"/>
              </a:spcBef>
              <a:spcAft>
                <a:spcPts val="0"/>
              </a:spcAft>
              <a:buClr>
                <a:schemeClr val="dk2"/>
              </a:buClr>
              <a:buSzPts val="2000"/>
              <a:buFont typeface="Arial"/>
              <a:buNone/>
            </a:pPr>
            <a:r>
              <a:rPr lang="en-US" sz="2000" b="0" i="0" u="none" strike="noStrike" cap="none">
                <a:solidFill>
                  <a:schemeClr val="dk2"/>
                </a:solidFill>
                <a:latin typeface="Catamaran Light"/>
                <a:ea typeface="Catamaran Light"/>
                <a:cs typeface="Catamaran Light"/>
                <a:sym typeface="Catamaran Light"/>
              </a:rPr>
              <a:t>Title should be examined by a lawyer or a title company.</a:t>
            </a:r>
            <a:endParaRPr sz="2000" b="0" i="0" u="none" strike="noStrike" cap="none">
              <a:solidFill>
                <a:schemeClr val="dk2"/>
              </a:solidFill>
              <a:latin typeface="Catamaran Light"/>
              <a:ea typeface="Catamaran Light"/>
              <a:cs typeface="Catamaran Light"/>
              <a:sym typeface="Catamaran Light"/>
            </a:endParaRPr>
          </a:p>
          <a:p>
            <a:pPr marL="685800" marR="0" lvl="8" indent="-158750" algn="l" rtl="0">
              <a:lnSpc>
                <a:spcPct val="100000"/>
              </a:lnSpc>
              <a:spcBef>
                <a:spcPts val="600"/>
              </a:spcBef>
              <a:spcAft>
                <a:spcPts val="0"/>
              </a:spcAft>
              <a:buClr>
                <a:schemeClr val="dk2"/>
              </a:buClr>
              <a:buSzPts val="2000"/>
              <a:buFont typeface="Arial"/>
              <a:buNone/>
            </a:pPr>
            <a:endParaRPr sz="2000" b="0" i="0" u="none" strike="noStrike" cap="none">
              <a:solidFill>
                <a:schemeClr val="dk2"/>
              </a:solidFill>
              <a:latin typeface="Arial"/>
              <a:ea typeface="Arial"/>
              <a:cs typeface="Arial"/>
              <a:sym typeface="Arial"/>
            </a:endParaRPr>
          </a:p>
          <a:p>
            <a:pPr marL="0" marR="0" lvl="0" indent="0" algn="l" rtl="0">
              <a:lnSpc>
                <a:spcPct val="100000"/>
              </a:lnSpc>
              <a:spcBef>
                <a:spcPts val="600"/>
              </a:spcBef>
              <a:spcAft>
                <a:spcPts val="6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pic>
        <p:nvPicPr>
          <p:cNvPr id="548" name="Google Shape;548;g2c40e968a75_0_4" descr="A picture containing tree, outdoor, grass&#10;&#10;Description automatically generated"/>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371569" y="1587045"/>
            <a:ext cx="2625900" cy="1969500"/>
          </a:xfrm>
          <a:prstGeom prst="roundRect">
            <a:avLst>
              <a:gd name="adj" fmla="val 8594"/>
            </a:avLst>
          </a:prstGeom>
          <a:solidFill>
            <a:srgbClr val="ECECEC"/>
          </a:solidFill>
          <a:ln>
            <a:noFill/>
          </a:ln>
          <a:effectLst>
            <a:reflection stA="38000" endPos="28000" dist="5000" dir="5400000" fadeDir="5400012" sy="-100000" algn="bl" rotWithShape="0"/>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26"/>
          <p:cNvSpPr txBox="1">
            <a:spLocks noGrp="1"/>
          </p:cNvSpPr>
          <p:nvPr>
            <p:ph type="ctrTitle"/>
          </p:nvPr>
        </p:nvSpPr>
        <p:spPr>
          <a:xfrm>
            <a:off x="2913117" y="2160549"/>
            <a:ext cx="3317766" cy="822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4400">
                <a:solidFill>
                  <a:schemeClr val="lt1"/>
                </a:solidFill>
              </a:rPr>
              <a:t>Questions?</a:t>
            </a:r>
            <a:endParaRPr sz="4400">
              <a:solidFill>
                <a:schemeClr val="lt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25"/>
          <p:cNvSpPr txBox="1">
            <a:spLocks noGrp="1"/>
          </p:cNvSpPr>
          <p:nvPr>
            <p:ph type="ctrTitle"/>
          </p:nvPr>
        </p:nvSpPr>
        <p:spPr>
          <a:xfrm>
            <a:off x="501589" y="1859083"/>
            <a:ext cx="8140822" cy="1425334"/>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rPr>
              <a:t>Legal Strategies for </a:t>
            </a:r>
            <a:br>
              <a:rPr lang="en-US" sz="4000">
                <a:solidFill>
                  <a:schemeClr val="lt1"/>
                </a:solidFill>
              </a:rPr>
            </a:br>
            <a:r>
              <a:rPr lang="en-US" sz="4000">
                <a:solidFill>
                  <a:schemeClr val="lt1"/>
                </a:solidFill>
              </a:rPr>
              <a:t>Protecting Heirs’ Property</a:t>
            </a:r>
            <a:endParaRPr sz="4000">
              <a:solidFill>
                <a:schemeClr val="lt1"/>
              </a:solidFill>
              <a:latin typeface="Livvic"/>
              <a:ea typeface="Livvic"/>
              <a:cs typeface="Livvic"/>
              <a:sym typeface="Livvic"/>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28"/>
          <p:cNvSpPr txBox="1">
            <a:spLocks noGrp="1"/>
          </p:cNvSpPr>
          <p:nvPr>
            <p:ph type="ctrTitle"/>
          </p:nvPr>
        </p:nvSpPr>
        <p:spPr>
          <a:xfrm>
            <a:off x="817619" y="274200"/>
            <a:ext cx="8326200"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000"/>
              <a:t>Examples of Legal Structures to Hold Land:</a:t>
            </a:r>
            <a:endParaRPr sz="3000">
              <a:solidFill>
                <a:schemeClr val="dk1"/>
              </a:solidFill>
            </a:endParaRPr>
          </a:p>
        </p:txBody>
      </p:sp>
      <p:sp>
        <p:nvSpPr>
          <p:cNvPr id="564" name="Google Shape;564;p28"/>
          <p:cNvSpPr txBox="1"/>
          <p:nvPr/>
        </p:nvSpPr>
        <p:spPr>
          <a:xfrm flipH="1">
            <a:off x="390778" y="1504823"/>
            <a:ext cx="5086816" cy="1996023"/>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chemeClr val="accent2"/>
              </a:buClr>
              <a:buSzPts val="2400"/>
              <a:buFont typeface="Catamaran Light"/>
              <a:buChar char="●"/>
            </a:pPr>
            <a:r>
              <a:rPr lang="en-US" sz="2400" b="0" i="0" u="none" strike="noStrike" cap="none">
                <a:solidFill>
                  <a:schemeClr val="dk1"/>
                </a:solidFill>
                <a:latin typeface="Livvic"/>
                <a:ea typeface="Livvic"/>
                <a:cs typeface="Livvic"/>
                <a:sym typeface="Livvic"/>
              </a:rPr>
              <a:t>Trusts</a:t>
            </a:r>
            <a:endParaRPr sz="2400" b="0" i="0" u="none" strike="noStrike" cap="none">
              <a:solidFill>
                <a:schemeClr val="dk1"/>
              </a:solidFill>
              <a:latin typeface="Livvic"/>
              <a:ea typeface="Livvic"/>
              <a:cs typeface="Livvic"/>
              <a:sym typeface="Livvic"/>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Livvic"/>
              <a:ea typeface="Livvic"/>
              <a:cs typeface="Livvic"/>
              <a:sym typeface="Livvic"/>
            </a:endParaRPr>
          </a:p>
          <a:p>
            <a:pPr marL="457200" marR="0" lvl="0" indent="-381000" algn="l" rtl="0">
              <a:lnSpc>
                <a:spcPct val="100000"/>
              </a:lnSpc>
              <a:spcBef>
                <a:spcPts val="0"/>
              </a:spcBef>
              <a:spcAft>
                <a:spcPts val="0"/>
              </a:spcAft>
              <a:buClr>
                <a:schemeClr val="accent2"/>
              </a:buClr>
              <a:buSzPts val="2400"/>
              <a:buFont typeface="Catamaran Light"/>
              <a:buChar char="●"/>
            </a:pPr>
            <a:r>
              <a:rPr lang="en-US" sz="2400" b="0" i="0" u="none" strike="noStrike" cap="none">
                <a:solidFill>
                  <a:schemeClr val="dk1"/>
                </a:solidFill>
                <a:latin typeface="Livvic"/>
                <a:ea typeface="Livvic"/>
                <a:cs typeface="Livvic"/>
                <a:sym typeface="Livvic"/>
              </a:rPr>
              <a:t>Limited Liability Company (LLC)</a:t>
            </a:r>
            <a:endParaRPr sz="2400" b="0" i="0" u="none" strike="noStrike" cap="none">
              <a:solidFill>
                <a:schemeClr val="dk1"/>
              </a:solidFill>
              <a:latin typeface="Livvic"/>
              <a:ea typeface="Livvic"/>
              <a:cs typeface="Livvic"/>
              <a:sym typeface="Livvic"/>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Livvic"/>
              <a:ea typeface="Livvic"/>
              <a:cs typeface="Livvic"/>
              <a:sym typeface="Livvic"/>
            </a:endParaRPr>
          </a:p>
          <a:p>
            <a:pPr marL="457200" marR="0" lvl="0" indent="-381000" algn="l" rtl="0">
              <a:lnSpc>
                <a:spcPct val="100000"/>
              </a:lnSpc>
              <a:spcBef>
                <a:spcPts val="0"/>
              </a:spcBef>
              <a:spcAft>
                <a:spcPts val="0"/>
              </a:spcAft>
              <a:buClr>
                <a:schemeClr val="accent2"/>
              </a:buClr>
              <a:buSzPts val="2400"/>
              <a:buFont typeface="Catamaran Light"/>
              <a:buChar char="●"/>
            </a:pPr>
            <a:r>
              <a:rPr lang="en-US" sz="2400" b="0" i="0" u="none" strike="noStrike" cap="none">
                <a:solidFill>
                  <a:schemeClr val="dk1"/>
                </a:solidFill>
                <a:latin typeface="Livvic"/>
                <a:ea typeface="Livvic"/>
                <a:cs typeface="Livvic"/>
                <a:sym typeface="Livvic"/>
              </a:rPr>
              <a:t>Tenant-in-Common Agreement</a:t>
            </a:r>
            <a:endParaRPr sz="2400" b="0" i="0" u="none" strike="noStrike" cap="none">
              <a:solidFill>
                <a:schemeClr val="dk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pic>
        <p:nvPicPr>
          <p:cNvPr id="565" name="Google Shape;565;p28"/>
          <p:cNvPicPr preferRelativeResize="0"/>
          <p:nvPr/>
        </p:nvPicPr>
        <p:blipFill>
          <a:blip r:embed="rId3" cstate="print">
            <a:extLst>
              <a:ext uri="{BEBA8EAE-BF5A-486C-A8C5-ECC9F3942E4B}">
                <a14:imgProps xmlns:a14="http://schemas.microsoft.com/office/drawing/2010/main">
                  <a14:imgLayer r:embed="rId4">
                    <a14:imgEffect>
                      <a14:sharpenSoften amount="57000"/>
                    </a14:imgEffect>
                    <a14:imgEffect>
                      <a14:colorTemperature colorTemp="6516"/>
                    </a14:imgEffect>
                    <a14:imgEffect>
                      <a14:saturation sat="107000"/>
                    </a14:imgEffect>
                    <a14:imgEffect>
                      <a14:brightnessContrast bright="3000" contrast="8000"/>
                    </a14:imgEffect>
                  </a14:imgLayer>
                </a14:imgProps>
              </a:ext>
              <a:ext uri="{28A0092B-C50C-407E-A947-70E740481C1C}">
                <a14:useLocalDpi xmlns:a14="http://schemas.microsoft.com/office/drawing/2010/main"/>
              </a:ext>
            </a:extLst>
          </a:blip>
          <a:srcRect/>
          <a:stretch>
            <a:fillRect/>
          </a:stretch>
        </p:blipFill>
        <p:spPr>
          <a:xfrm>
            <a:off x="5627984" y="1461089"/>
            <a:ext cx="3125238" cy="2083492"/>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29"/>
          <p:cNvSpPr txBox="1">
            <a:spLocks noGrp="1"/>
          </p:cNvSpPr>
          <p:nvPr>
            <p:ph type="ctrTitle"/>
          </p:nvPr>
        </p:nvSpPr>
        <p:spPr>
          <a:xfrm>
            <a:off x="750507" y="265811"/>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200"/>
              <a:t>Legal Strategies: Trusts</a:t>
            </a:r>
            <a:endParaRPr sz="2800">
              <a:solidFill>
                <a:schemeClr val="dk1"/>
              </a:solidFill>
            </a:endParaRPr>
          </a:p>
        </p:txBody>
      </p:sp>
      <p:sp>
        <p:nvSpPr>
          <p:cNvPr id="571" name="Google Shape;571;p29"/>
          <p:cNvSpPr txBox="1"/>
          <p:nvPr/>
        </p:nvSpPr>
        <p:spPr>
          <a:xfrm flipH="1">
            <a:off x="558899" y="927075"/>
            <a:ext cx="8179393" cy="3175141"/>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Heirs’ property owners can transfer their interest in the land to the trust and then name one or more people to serve as the trustee(s). </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The remaining heirs’ property owners can be the beneficiaries of the trust.</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The trustee would manage and control the land, and be responsible for maintenance and tax payments, according to terms set out in a trust agreement.</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2200"/>
              </a:spcBef>
              <a:spcAft>
                <a:spcPts val="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5EF4A-8C0E-CD7D-3C9C-B15538F4E8D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49A48B-5933-B941-90F1-5AD06DD405A4}"/>
              </a:ext>
            </a:extLst>
          </p:cNvPr>
          <p:cNvSpPr>
            <a:spLocks noGrp="1"/>
          </p:cNvSpPr>
          <p:nvPr>
            <p:ph idx="1"/>
          </p:nvPr>
        </p:nvSpPr>
        <p:spPr>
          <a:xfrm>
            <a:off x="108857" y="791935"/>
            <a:ext cx="8926286" cy="4200740"/>
          </a:xfrm>
        </p:spPr>
        <p:txBody>
          <a:bodyPr>
            <a:noAutofit/>
          </a:bodyPr>
          <a:lstStyle/>
          <a:p>
            <a:pPr marL="0" indent="0">
              <a:lnSpc>
                <a:spcPct val="110000"/>
              </a:lnSpc>
              <a:buNone/>
            </a:pPr>
            <a:r>
              <a:rPr lang="en-US" sz="2400" dirty="0"/>
              <a:t>Prior to filing a Title IX complaint with USDA against an institution, a potential complainant may want to find out about the institution’s grievance process and use that process to have the complaint resolved. However, a complainant is not required by law to use the institutional grievance process before filing a complaint with the Office of the Assistant Secretary of Civil Rights (OASCR). If a complainant uses an institutional grievance process and chooses to file the complaint with OASCR, the complaint must be filed with OASCR within 60 days after completion of the institutional grievance process. </a:t>
            </a:r>
          </a:p>
        </p:txBody>
      </p:sp>
      <p:pic>
        <p:nvPicPr>
          <p:cNvPr id="7" name="Picture 6">
            <a:extLst>
              <a:ext uri="{FF2B5EF4-FFF2-40B4-BE49-F238E27FC236}">
                <a16:creationId xmlns:a16="http://schemas.microsoft.com/office/drawing/2014/main" id="{FBC1D139-B694-3167-2EB2-0356789A19CF}"/>
              </a:ext>
            </a:extLst>
          </p:cNvPr>
          <p:cNvPicPr>
            <a:picLocks noChangeAspect="1"/>
          </p:cNvPicPr>
          <p:nvPr/>
        </p:nvPicPr>
        <p:blipFill>
          <a:blip r:embed="rId2"/>
          <a:stretch>
            <a:fillRect/>
          </a:stretch>
        </p:blipFill>
        <p:spPr>
          <a:xfrm>
            <a:off x="1752261" y="150825"/>
            <a:ext cx="5639480" cy="514350"/>
          </a:xfrm>
          <a:prstGeom prst="rect">
            <a:avLst/>
          </a:prstGeom>
        </p:spPr>
      </p:pic>
    </p:spTree>
    <p:extLst>
      <p:ext uri="{BB962C8B-B14F-4D97-AF65-F5344CB8AC3E}">
        <p14:creationId xmlns:p14="http://schemas.microsoft.com/office/powerpoint/2010/main" val="1556874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30"/>
          <p:cNvSpPr txBox="1">
            <a:spLocks noGrp="1"/>
          </p:cNvSpPr>
          <p:nvPr>
            <p:ph type="ctrTitle"/>
          </p:nvPr>
        </p:nvSpPr>
        <p:spPr>
          <a:xfrm>
            <a:off x="817669" y="109057"/>
            <a:ext cx="8326331" cy="94795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Legal Strategies: Limited Liability Company (LLC) or Corporation</a:t>
            </a:r>
            <a:endParaRPr sz="2800">
              <a:solidFill>
                <a:schemeClr val="dk1"/>
              </a:solidFill>
            </a:endParaRPr>
          </a:p>
        </p:txBody>
      </p:sp>
      <p:sp>
        <p:nvSpPr>
          <p:cNvPr id="577" name="Google Shape;577;p30"/>
          <p:cNvSpPr txBox="1"/>
          <p:nvPr/>
        </p:nvSpPr>
        <p:spPr>
          <a:xfrm flipH="1">
            <a:off x="650946" y="1218081"/>
            <a:ext cx="8156695" cy="2883162"/>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Heirs’ property owners can form a business entity such as an LLC or corporation and transfer the property to it. </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An operating agreement or bylaws can establish:</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000" b="0" i="0" u="none" strike="noStrike" cap="none">
                <a:solidFill>
                  <a:schemeClr val="dk1"/>
                </a:solidFill>
                <a:latin typeface="Catamaran Light"/>
                <a:ea typeface="Catamaran Light"/>
                <a:cs typeface="Catamaran Light"/>
                <a:sym typeface="Catamaran Light"/>
              </a:rPr>
              <a:t>What happens to a member’s share when they die</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000" b="0" i="0" u="none" strike="noStrike" cap="none">
                <a:solidFill>
                  <a:schemeClr val="dk1"/>
                </a:solidFill>
                <a:latin typeface="Catamaran Light"/>
                <a:ea typeface="Catamaran Light"/>
                <a:cs typeface="Catamaran Light"/>
                <a:sym typeface="Catamaran Light"/>
              </a:rPr>
              <a:t>What happens if a member wants to sell</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000" b="0" i="0" u="none" strike="noStrike" cap="none">
                <a:solidFill>
                  <a:schemeClr val="dk1"/>
                </a:solidFill>
                <a:latin typeface="Catamaran Light"/>
                <a:ea typeface="Catamaran Light"/>
                <a:cs typeface="Catamaran Light"/>
                <a:sym typeface="Catamaran Light"/>
              </a:rPr>
              <a:t>How decision-making and management will be handled</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000" b="0" i="0" u="none" strike="noStrike" cap="none">
                <a:solidFill>
                  <a:schemeClr val="dk1"/>
                </a:solidFill>
                <a:latin typeface="Catamaran Light"/>
                <a:ea typeface="Catamaran Light"/>
                <a:cs typeface="Catamaran Light"/>
                <a:sym typeface="Catamaran Light"/>
              </a:rPr>
              <a:t>Who is responsible for maintenance, tax payments, and other duties</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000" b="0" i="0" u="none" strike="noStrike" cap="none">
                <a:solidFill>
                  <a:schemeClr val="dk1"/>
                </a:solidFill>
                <a:latin typeface="Catamaran Light"/>
                <a:ea typeface="Catamaran Light"/>
                <a:cs typeface="Catamaran Light"/>
                <a:sym typeface="Catamaran Light"/>
              </a:rPr>
              <a:t>How profits and costs are shared</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2200"/>
              </a:spcBef>
              <a:spcAft>
                <a:spcPts val="1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31"/>
          <p:cNvSpPr txBox="1">
            <a:spLocks noGrp="1"/>
          </p:cNvSpPr>
          <p:nvPr>
            <p:ph type="ctrTitle"/>
          </p:nvPr>
        </p:nvSpPr>
        <p:spPr>
          <a:xfrm>
            <a:off x="817669" y="114809"/>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Legal Strategies: Tenant-in-Common Agreement</a:t>
            </a:r>
            <a:endParaRPr sz="2800">
              <a:solidFill>
                <a:schemeClr val="dk1"/>
              </a:solidFill>
            </a:endParaRPr>
          </a:p>
        </p:txBody>
      </p:sp>
      <p:sp>
        <p:nvSpPr>
          <p:cNvPr id="583" name="Google Shape;583;p31"/>
          <p:cNvSpPr txBox="1"/>
          <p:nvPr/>
        </p:nvSpPr>
        <p:spPr>
          <a:xfrm flipH="1">
            <a:off x="233082" y="1130169"/>
            <a:ext cx="8714032" cy="2883162"/>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The legal structure remains the same; the co-heirs all own the land as tenants in common.</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Sets out the rights and responsibilities of all the property owners.</a:t>
            </a:r>
            <a:endParaRPr sz="24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600"/>
              </a:spcBef>
              <a:spcAft>
                <a:spcPts val="0"/>
              </a:spcAft>
              <a:buClr>
                <a:schemeClr val="dk1"/>
              </a:buClr>
              <a:buSzPts val="1200"/>
              <a:buFont typeface="Catamaran Light"/>
              <a:buChar char="●"/>
            </a:pPr>
            <a:r>
              <a:rPr lang="en-US" sz="2400" b="0" i="0" u="none" strike="noStrike" cap="none">
                <a:solidFill>
                  <a:schemeClr val="dk1"/>
                </a:solidFill>
                <a:latin typeface="Catamaran Light"/>
                <a:ea typeface="Catamaran Light"/>
                <a:cs typeface="Catamaran Light"/>
                <a:sym typeface="Catamaran Light"/>
              </a:rPr>
              <a:t>Can help address:</a:t>
            </a:r>
            <a:endParaRPr sz="24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200" b="0" i="0" u="none" strike="noStrike" cap="none">
                <a:solidFill>
                  <a:schemeClr val="dk1"/>
                </a:solidFill>
                <a:latin typeface="Catamaran Light"/>
                <a:ea typeface="Catamaran Light"/>
                <a:cs typeface="Catamaran Light"/>
                <a:sym typeface="Catamaran Light"/>
              </a:rPr>
              <a:t>Who will manage the property</a:t>
            </a:r>
            <a:endParaRPr sz="22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200" b="0" i="0" u="none" strike="noStrike" cap="none">
                <a:solidFill>
                  <a:schemeClr val="dk1"/>
                </a:solidFill>
                <a:latin typeface="Catamaran Light"/>
                <a:ea typeface="Catamaran Light"/>
                <a:cs typeface="Catamaran Light"/>
                <a:sym typeface="Catamaran Light"/>
              </a:rPr>
              <a:t>How it will be used</a:t>
            </a:r>
            <a:endParaRPr sz="22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200" b="0" i="0" u="none" strike="noStrike" cap="none">
                <a:solidFill>
                  <a:schemeClr val="dk1"/>
                </a:solidFill>
                <a:latin typeface="Catamaran Light"/>
                <a:ea typeface="Catamaran Light"/>
                <a:cs typeface="Catamaran Light"/>
                <a:sym typeface="Catamaran Light"/>
              </a:rPr>
              <a:t>How the taxes will be paid</a:t>
            </a:r>
            <a:endParaRPr sz="2200" b="0" i="0" u="none" strike="noStrike" cap="none">
              <a:solidFill>
                <a:srgbClr val="000000"/>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SzPts val="1200"/>
              <a:buFont typeface="Arial"/>
              <a:buChar char="•"/>
            </a:pPr>
            <a:r>
              <a:rPr lang="en-US" sz="2200" b="0" i="0" u="none" strike="noStrike" cap="none">
                <a:solidFill>
                  <a:schemeClr val="dk1"/>
                </a:solidFill>
                <a:latin typeface="Catamaran Light"/>
                <a:ea typeface="Catamaran Light"/>
                <a:cs typeface="Catamaran Light"/>
                <a:sym typeface="Catamaran Light"/>
              </a:rPr>
              <a:t>What happens if a co-tenant wants to sell their interest</a:t>
            </a:r>
            <a:endParaRPr sz="2200" b="0" i="0" u="none" strike="noStrike" cap="none">
              <a:solidFill>
                <a:srgbClr val="000000"/>
              </a:solidFill>
              <a:latin typeface="Arial"/>
              <a:ea typeface="Arial"/>
              <a:cs typeface="Arial"/>
              <a:sym typeface="Arial"/>
            </a:endParaRPr>
          </a:p>
          <a:p>
            <a:pPr marL="0" marR="0" lvl="0" indent="0" algn="l" rtl="0">
              <a:lnSpc>
                <a:spcPct val="115000"/>
              </a:lnSpc>
              <a:spcBef>
                <a:spcPts val="2200"/>
              </a:spcBef>
              <a:spcAft>
                <a:spcPts val="1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1899f763874_0_63"/>
          <p:cNvSpPr txBox="1">
            <a:spLocks noGrp="1"/>
          </p:cNvSpPr>
          <p:nvPr>
            <p:ph type="ctrTitle"/>
          </p:nvPr>
        </p:nvSpPr>
        <p:spPr>
          <a:xfrm>
            <a:off x="871084" y="118910"/>
            <a:ext cx="4254600" cy="571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Material Covered</a:t>
            </a:r>
            <a:endParaRPr/>
          </a:p>
        </p:txBody>
      </p:sp>
      <p:sp>
        <p:nvSpPr>
          <p:cNvPr id="589" name="Google Shape;589;g1899f763874_0_63"/>
          <p:cNvSpPr txBox="1">
            <a:spLocks noGrp="1"/>
          </p:cNvSpPr>
          <p:nvPr>
            <p:ph type="subTitle" idx="4294967295"/>
          </p:nvPr>
        </p:nvSpPr>
        <p:spPr>
          <a:xfrm>
            <a:off x="125506" y="716401"/>
            <a:ext cx="9018494" cy="4213408"/>
          </a:xfrm>
          <a:prstGeom prst="rect">
            <a:avLst/>
          </a:prstGeom>
          <a:noFill/>
          <a:ln>
            <a:noFill/>
          </a:ln>
        </p:spPr>
        <p:txBody>
          <a:bodyPr spcFirstLastPara="1" wrap="square" lIns="91425" tIns="91425" rIns="91425" bIns="91425" anchor="t" anchorCtr="0">
            <a:noAutofit/>
          </a:bodyPr>
          <a:lstStyle/>
          <a:p>
            <a:pPr marL="457200" marR="0" lvl="0" indent="-368300" algn="l" rtl="0">
              <a:lnSpc>
                <a:spcPct val="100000"/>
              </a:lnSpc>
              <a:spcBef>
                <a:spcPts val="0"/>
              </a:spcBef>
              <a:spcAft>
                <a:spcPts val="0"/>
              </a:spcAft>
              <a:buClr>
                <a:srgbClr val="3B3838"/>
              </a:buClr>
              <a:buSzPts val="2200"/>
              <a:buFont typeface="Catamaran"/>
              <a:buChar char="●"/>
            </a:pPr>
            <a:r>
              <a:rPr lang="en-US" sz="2000" b="0" i="0" u="none" strike="noStrike" cap="none">
                <a:solidFill>
                  <a:srgbClr val="3B3838"/>
                </a:solidFill>
                <a:latin typeface="Catamaran"/>
                <a:ea typeface="Catamaran"/>
                <a:cs typeface="Catamaran"/>
                <a:sym typeface="Catamaran"/>
              </a:rPr>
              <a:t>Some of the challenges of owning heirs’ property</a:t>
            </a:r>
          </a:p>
          <a:p>
            <a:pPr marL="457200" marR="0" lvl="0" indent="-368300" algn="l" rtl="0">
              <a:lnSpc>
                <a:spcPct val="100000"/>
              </a:lnSpc>
              <a:spcBef>
                <a:spcPts val="0"/>
              </a:spcBef>
              <a:spcAft>
                <a:spcPts val="0"/>
              </a:spcAft>
              <a:buClr>
                <a:srgbClr val="3B3838"/>
              </a:buClr>
              <a:buSzPts val="2200"/>
              <a:buFont typeface="Catamaran"/>
              <a:buChar char="●"/>
            </a:pPr>
            <a:endParaRPr lang="en-US" sz="2000" b="0" i="0" u="none" strike="noStrike" cap="none">
              <a:solidFill>
                <a:srgbClr val="3B3838"/>
              </a:solidFill>
              <a:latin typeface="Catamaran"/>
              <a:ea typeface="Catamaran"/>
              <a:cs typeface="Catamaran"/>
              <a:sym typeface="Catamaran"/>
            </a:endParaRPr>
          </a:p>
          <a:p>
            <a:pPr marL="457200" marR="0" lvl="0" indent="-368300" algn="l" rtl="0">
              <a:lnSpc>
                <a:spcPct val="100000"/>
              </a:lnSpc>
              <a:spcBef>
                <a:spcPts val="0"/>
              </a:spcBef>
              <a:spcAft>
                <a:spcPts val="0"/>
              </a:spcAft>
              <a:buClr>
                <a:srgbClr val="3B3838"/>
              </a:buClr>
              <a:buSzPts val="2200"/>
              <a:buFont typeface="Catamaran"/>
              <a:buChar char="●"/>
            </a:pPr>
            <a:r>
              <a:rPr lang="en-US" sz="2000" b="0" i="0" u="none" strike="noStrike" cap="none">
                <a:solidFill>
                  <a:srgbClr val="3B3838"/>
                </a:solidFill>
                <a:latin typeface="Catamaran"/>
                <a:ea typeface="Catamaran"/>
                <a:cs typeface="Catamaran"/>
                <a:sym typeface="Catamaran"/>
              </a:rPr>
              <a:t>The importance of working with all family members </a:t>
            </a:r>
          </a:p>
          <a:p>
            <a:pPr marL="457200" marR="0" lvl="0" indent="-368300" algn="l" rtl="0">
              <a:lnSpc>
                <a:spcPct val="100000"/>
              </a:lnSpc>
              <a:spcBef>
                <a:spcPts val="0"/>
              </a:spcBef>
              <a:spcAft>
                <a:spcPts val="0"/>
              </a:spcAft>
              <a:buClr>
                <a:srgbClr val="3B3838"/>
              </a:buClr>
              <a:buSzPts val="2200"/>
              <a:buFont typeface="Catamaran"/>
              <a:buChar char="●"/>
            </a:pPr>
            <a:endParaRPr lang="en-US" sz="2000" b="0" i="0" u="none" strike="noStrike" cap="none">
              <a:solidFill>
                <a:srgbClr val="3B3838"/>
              </a:solidFill>
              <a:latin typeface="Catamaran"/>
              <a:ea typeface="Catamaran"/>
              <a:cs typeface="Catamaran"/>
              <a:sym typeface="Catamaran"/>
            </a:endParaRPr>
          </a:p>
          <a:p>
            <a:pPr marL="457200" marR="0" lvl="0" indent="-368300" algn="l" rtl="0">
              <a:lnSpc>
                <a:spcPct val="100000"/>
              </a:lnSpc>
              <a:spcBef>
                <a:spcPts val="0"/>
              </a:spcBef>
              <a:spcAft>
                <a:spcPts val="0"/>
              </a:spcAft>
              <a:buClr>
                <a:srgbClr val="3B3838"/>
              </a:buClr>
              <a:buSzPts val="2200"/>
              <a:buFont typeface="Catamaran"/>
              <a:buChar char="●"/>
            </a:pPr>
            <a:r>
              <a:rPr lang="en-US" sz="2000" b="0" i="0" u="none" strike="noStrike" cap="none">
                <a:solidFill>
                  <a:srgbClr val="3B3838"/>
                </a:solidFill>
                <a:latin typeface="Catamaran"/>
                <a:ea typeface="Catamaran"/>
                <a:cs typeface="Catamaran"/>
                <a:sym typeface="Catamaran"/>
              </a:rPr>
              <a:t>Creating a family tree</a:t>
            </a:r>
          </a:p>
          <a:p>
            <a:pPr marL="457200" marR="0" lvl="0" indent="-368300" algn="l" rtl="0">
              <a:lnSpc>
                <a:spcPct val="100000"/>
              </a:lnSpc>
              <a:spcBef>
                <a:spcPts val="0"/>
              </a:spcBef>
              <a:spcAft>
                <a:spcPts val="0"/>
              </a:spcAft>
              <a:buClr>
                <a:srgbClr val="3B3838"/>
              </a:buClr>
              <a:buSzPts val="2200"/>
              <a:buFont typeface="Catamaran"/>
              <a:buChar char="●"/>
            </a:pPr>
            <a:endParaRPr sz="2000" b="0" i="0" u="none" strike="noStrike" cap="none">
              <a:solidFill>
                <a:srgbClr val="3B3838"/>
              </a:solidFill>
              <a:latin typeface="Catamaran"/>
              <a:ea typeface="Catamaran"/>
              <a:cs typeface="Catamaran"/>
              <a:sym typeface="Catamaran"/>
            </a:endParaRPr>
          </a:p>
          <a:p>
            <a:pPr marL="457200" marR="0" lvl="0" indent="-368300" algn="l" rtl="0">
              <a:lnSpc>
                <a:spcPct val="100000"/>
              </a:lnSpc>
              <a:spcBef>
                <a:spcPts val="0"/>
              </a:spcBef>
              <a:spcAft>
                <a:spcPts val="0"/>
              </a:spcAft>
              <a:buClr>
                <a:srgbClr val="3B3838"/>
              </a:buClr>
              <a:buSzPts val="2200"/>
              <a:buFont typeface="Catamaran"/>
              <a:buChar char="●"/>
            </a:pPr>
            <a:r>
              <a:rPr lang="en-US" sz="2000" b="0" i="0" u="none" strike="noStrike" cap="none">
                <a:solidFill>
                  <a:srgbClr val="3B3838"/>
                </a:solidFill>
                <a:latin typeface="Catamaran"/>
                <a:ea typeface="Catamaran"/>
                <a:cs typeface="Catamaran"/>
                <a:sym typeface="Catamaran"/>
              </a:rPr>
              <a:t>Considerations relevant to a family’s decision about how to resolve heirs’ property issues</a:t>
            </a:r>
          </a:p>
          <a:p>
            <a:pPr marL="457200" marR="0" lvl="0" indent="-368300" algn="l" rtl="0">
              <a:lnSpc>
                <a:spcPct val="100000"/>
              </a:lnSpc>
              <a:spcBef>
                <a:spcPts val="0"/>
              </a:spcBef>
              <a:spcAft>
                <a:spcPts val="0"/>
              </a:spcAft>
              <a:buClr>
                <a:srgbClr val="3B3838"/>
              </a:buClr>
              <a:buSzPts val="2200"/>
              <a:buFont typeface="Catamaran"/>
              <a:buChar char="●"/>
            </a:pPr>
            <a:endParaRPr sz="2000">
              <a:solidFill>
                <a:srgbClr val="3B3838"/>
              </a:solidFill>
              <a:latin typeface="Catamaran"/>
              <a:ea typeface="Catamaran"/>
              <a:cs typeface="Catamaran"/>
              <a:sym typeface="Catamaran"/>
            </a:endParaRPr>
          </a:p>
          <a:p>
            <a:pPr marL="457200" marR="0" lvl="0" indent="-368300" algn="l" rtl="0">
              <a:lnSpc>
                <a:spcPct val="100000"/>
              </a:lnSpc>
              <a:spcBef>
                <a:spcPts val="0"/>
              </a:spcBef>
              <a:spcAft>
                <a:spcPts val="0"/>
              </a:spcAft>
              <a:buClr>
                <a:srgbClr val="3B3838"/>
              </a:buClr>
              <a:buSzPts val="2200"/>
              <a:buFont typeface="Catamaran"/>
              <a:buChar char="●"/>
            </a:pPr>
            <a:r>
              <a:rPr lang="en-US" sz="2000">
                <a:solidFill>
                  <a:srgbClr val="3B3838"/>
                </a:solidFill>
                <a:latin typeface="Catamaran"/>
                <a:ea typeface="Catamaran"/>
                <a:cs typeface="Catamaran"/>
                <a:sym typeface="Catamaran"/>
              </a:rPr>
              <a:t>Title to Real Property</a:t>
            </a:r>
          </a:p>
          <a:p>
            <a:pPr marL="457200" marR="0" lvl="0" indent="-368300" algn="l" rtl="0">
              <a:lnSpc>
                <a:spcPct val="100000"/>
              </a:lnSpc>
              <a:spcBef>
                <a:spcPts val="0"/>
              </a:spcBef>
              <a:spcAft>
                <a:spcPts val="0"/>
              </a:spcAft>
              <a:buClr>
                <a:srgbClr val="3B3838"/>
              </a:buClr>
              <a:buSzPts val="2200"/>
              <a:buFont typeface="Catamaran"/>
              <a:buChar char="●"/>
            </a:pPr>
            <a:endParaRPr sz="2000" b="0" i="0" u="none" strike="noStrike" cap="none">
              <a:solidFill>
                <a:srgbClr val="3B3838"/>
              </a:solidFill>
              <a:latin typeface="Catamaran"/>
              <a:ea typeface="Catamaran"/>
              <a:cs typeface="Catamaran"/>
              <a:sym typeface="Catamaran"/>
            </a:endParaRPr>
          </a:p>
          <a:p>
            <a:pPr marL="457200" marR="0" lvl="0" indent="-368300" algn="l" rtl="0">
              <a:lnSpc>
                <a:spcPct val="100000"/>
              </a:lnSpc>
              <a:spcBef>
                <a:spcPts val="0"/>
              </a:spcBef>
              <a:spcAft>
                <a:spcPts val="0"/>
              </a:spcAft>
              <a:buClr>
                <a:srgbClr val="3B3838"/>
              </a:buClr>
              <a:buSzPts val="2200"/>
              <a:buFont typeface="Catamaran"/>
              <a:buChar char="●"/>
            </a:pPr>
            <a:r>
              <a:rPr lang="en-US" sz="2000" b="0" i="0" u="none" strike="noStrike" cap="none">
                <a:solidFill>
                  <a:srgbClr val="3B3838"/>
                </a:solidFill>
                <a:latin typeface="Catamaran"/>
                <a:ea typeface="Catamaran"/>
                <a:cs typeface="Catamaran"/>
                <a:sym typeface="Catamaran"/>
              </a:rPr>
              <a:t>Different legal structures </a:t>
            </a:r>
            <a:r>
              <a:rPr lang="en-US" sz="2000">
                <a:solidFill>
                  <a:srgbClr val="3B3838"/>
                </a:solidFill>
                <a:latin typeface="Catamaran"/>
                <a:ea typeface="Catamaran"/>
                <a:cs typeface="Catamaran"/>
                <a:sym typeface="Catamaran"/>
              </a:rPr>
              <a:t>to hold heirs’ property</a:t>
            </a:r>
            <a:endParaRPr sz="2000" b="0" i="0" u="none" strike="noStrike" cap="none">
              <a:solidFill>
                <a:schemeClr val="dk1"/>
              </a:solidFill>
              <a:latin typeface="Catamaran"/>
              <a:ea typeface="Catamaran"/>
              <a:cs typeface="Catamaran"/>
              <a:sym typeface="Catamaran"/>
            </a:endParaRPr>
          </a:p>
          <a:p>
            <a:pPr marL="0" marR="0" lvl="0" indent="0" algn="l" rtl="0">
              <a:lnSpc>
                <a:spcPct val="115000"/>
              </a:lnSpc>
              <a:spcBef>
                <a:spcPts val="1600"/>
              </a:spcBef>
              <a:spcAft>
                <a:spcPts val="1600"/>
              </a:spcAft>
              <a:buClr>
                <a:schemeClr val="dk1"/>
              </a:buClr>
              <a:buSzPts val="1200"/>
              <a:buFont typeface="Catamaran Light"/>
              <a:buNone/>
            </a:pPr>
            <a:endParaRPr sz="1800" b="0" i="0" u="none" strike="noStrike" cap="none">
              <a:solidFill>
                <a:schemeClr val="dk1"/>
              </a:solidFill>
              <a:latin typeface="Catamaran Light"/>
              <a:ea typeface="Catamaran Light"/>
              <a:cs typeface="Catamaran Light"/>
              <a:sym typeface="Catamaran Ligh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33"/>
          <p:cNvSpPr txBox="1">
            <a:spLocks noGrp="1"/>
          </p:cNvSpPr>
          <p:nvPr>
            <p:ph type="ctrTitle"/>
          </p:nvPr>
        </p:nvSpPr>
        <p:spPr>
          <a:xfrm>
            <a:off x="501589" y="2241145"/>
            <a:ext cx="8140822" cy="66120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rPr>
              <a:t>Questions and Discussion</a:t>
            </a:r>
            <a:endParaRPr sz="4000">
              <a:solidFill>
                <a:schemeClr val="lt1"/>
              </a:solidFill>
              <a:latin typeface="Livvic"/>
              <a:ea typeface="Livvic"/>
              <a:cs typeface="Livvic"/>
              <a:sym typeface="Livvic"/>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3">
          <a:extLst>
            <a:ext uri="{FF2B5EF4-FFF2-40B4-BE49-F238E27FC236}">
              <a16:creationId xmlns:a16="http://schemas.microsoft.com/office/drawing/2014/main" id="{C4C1979F-357A-2B17-1123-B4962C623708}"/>
            </a:ext>
          </a:extLst>
        </p:cNvPr>
        <p:cNvGrpSpPr/>
        <p:nvPr/>
      </p:nvGrpSpPr>
      <p:grpSpPr>
        <a:xfrm>
          <a:off x="0" y="0"/>
          <a:ext cx="0" cy="0"/>
          <a:chOff x="0" y="0"/>
          <a:chExt cx="0" cy="0"/>
        </a:xfrm>
      </p:grpSpPr>
      <p:sp>
        <p:nvSpPr>
          <p:cNvPr id="594" name="Google Shape;594;p33">
            <a:extLst>
              <a:ext uri="{FF2B5EF4-FFF2-40B4-BE49-F238E27FC236}">
                <a16:creationId xmlns:a16="http://schemas.microsoft.com/office/drawing/2014/main" id="{ADFA2228-B967-3BDA-2006-02596778D8A6}"/>
              </a:ext>
            </a:extLst>
          </p:cNvPr>
          <p:cNvSpPr txBox="1">
            <a:spLocks noGrp="1"/>
          </p:cNvSpPr>
          <p:nvPr>
            <p:ph type="ctrTitle"/>
          </p:nvPr>
        </p:nvSpPr>
        <p:spPr>
          <a:xfrm>
            <a:off x="501589" y="2571750"/>
            <a:ext cx="8140822" cy="66120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latin typeface="Livvic"/>
                <a:ea typeface="Livvic"/>
                <a:cs typeface="Livvic"/>
                <a:sym typeface="Livvic"/>
              </a:rPr>
              <a:t>Teachin</a:t>
            </a:r>
            <a:r>
              <a:rPr lang="en-US" sz="4000">
                <a:solidFill>
                  <a:schemeClr val="lt1"/>
                </a:solidFill>
              </a:rPr>
              <a:t>g in your community.</a:t>
            </a:r>
            <a:br>
              <a:rPr lang="en-US" sz="4000">
                <a:solidFill>
                  <a:schemeClr val="lt1"/>
                </a:solidFill>
              </a:rPr>
            </a:br>
            <a:r>
              <a:rPr lang="en-US" sz="4000">
                <a:solidFill>
                  <a:schemeClr val="lt1"/>
                </a:solidFill>
              </a:rPr>
              <a:t>Evaluations</a:t>
            </a:r>
            <a:endParaRPr sz="4000">
              <a:solidFill>
                <a:schemeClr val="lt1"/>
              </a:solidFill>
              <a:latin typeface="Livvic"/>
              <a:ea typeface="Livvic"/>
              <a:cs typeface="Livvic"/>
              <a:sym typeface="Livvic"/>
            </a:endParaRPr>
          </a:p>
        </p:txBody>
      </p:sp>
    </p:spTree>
    <p:extLst>
      <p:ext uri="{BB962C8B-B14F-4D97-AF65-F5344CB8AC3E}">
        <p14:creationId xmlns:p14="http://schemas.microsoft.com/office/powerpoint/2010/main" val="25612914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oogle Shape;108;p21" descr="A picture containing tree, outdoor, ground, grass  Description automatically generated">
            <a:extLst>
              <a:ext uri="{FF2B5EF4-FFF2-40B4-BE49-F238E27FC236}">
                <a16:creationId xmlns:a16="http://schemas.microsoft.com/office/drawing/2014/main" id="{971C2FAA-4F6C-4F16-8D5A-3F2A2CA877F6}"/>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flipH="1">
            <a:off x="5962573" y="2938698"/>
            <a:ext cx="1828800" cy="2007746"/>
          </a:xfrm>
          <a:prstGeom prst="rect">
            <a:avLst/>
          </a:prstGeom>
          <a:noFill/>
          <a:ln>
            <a:noFill/>
          </a:ln>
        </p:spPr>
      </p:pic>
      <p:sp>
        <p:nvSpPr>
          <p:cNvPr id="10" name="Rectangle 3">
            <a:extLst>
              <a:ext uri="{FF2B5EF4-FFF2-40B4-BE49-F238E27FC236}">
                <a16:creationId xmlns:a16="http://schemas.microsoft.com/office/drawing/2014/main" id="{E2C3F3E4-D90B-43C8-A004-3EC724E91D93}"/>
              </a:ext>
              <a:ext uri="{C183D7F6-B498-43B3-948B-1728B52AA6E4}">
                <adec:decorative xmlns:adec="http://schemas.microsoft.com/office/drawing/2017/decorative" val="1"/>
              </a:ext>
            </a:extLst>
          </p:cNvPr>
          <p:cNvSpPr/>
          <p:nvPr/>
        </p:nvSpPr>
        <p:spPr>
          <a:xfrm>
            <a:off x="-2" y="766618"/>
            <a:ext cx="4572001" cy="3634513"/>
          </a:xfrm>
          <a:prstGeom prst="rect">
            <a:avLst/>
          </a:prstGeom>
          <a:solidFill>
            <a:srgbClr val="D7D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C27CDC0-34EC-4910-95E9-7F0ACD859718}"/>
              </a:ext>
            </a:extLst>
          </p:cNvPr>
          <p:cNvSpPr>
            <a:spLocks noGrp="1"/>
          </p:cNvSpPr>
          <p:nvPr>
            <p:ph type="title"/>
          </p:nvPr>
        </p:nvSpPr>
        <p:spPr>
          <a:xfrm>
            <a:off x="-1" y="188119"/>
            <a:ext cx="4586769" cy="578499"/>
          </a:xfrm>
        </p:spPr>
        <p:txBody>
          <a:bodyPr/>
          <a:lstStyle/>
          <a:p>
            <a:r>
              <a:rPr lang="en-US" sz="2800" dirty="0">
                <a:solidFill>
                  <a:srgbClr val="C05B53"/>
                </a:solidFill>
                <a:latin typeface="Livvic Black" pitchFamily="2" charset="0"/>
                <a:cs typeface="Lucida Sans Unicode"/>
              </a:rPr>
              <a:t>Community Workshop</a:t>
            </a:r>
            <a:endParaRPr lang="en-US" sz="2800" dirty="0">
              <a:solidFill>
                <a:srgbClr val="C05B53"/>
              </a:solidFill>
              <a:latin typeface="Livvic Black" pitchFamily="2" charset="0"/>
            </a:endParaRPr>
          </a:p>
        </p:txBody>
      </p:sp>
      <p:sp>
        <p:nvSpPr>
          <p:cNvPr id="5" name="Text Placeholder 4">
            <a:extLst>
              <a:ext uri="{FF2B5EF4-FFF2-40B4-BE49-F238E27FC236}">
                <a16:creationId xmlns:a16="http://schemas.microsoft.com/office/drawing/2014/main" id="{19E0E737-A1AF-4555-945E-E1D15F67FB1B}"/>
              </a:ext>
            </a:extLst>
          </p:cNvPr>
          <p:cNvSpPr>
            <a:spLocks noGrp="1"/>
          </p:cNvSpPr>
          <p:nvPr>
            <p:ph type="body" sz="quarter" idx="15"/>
          </p:nvPr>
        </p:nvSpPr>
        <p:spPr>
          <a:xfrm>
            <a:off x="0" y="1311931"/>
            <a:ext cx="4571993" cy="1028777"/>
          </a:xfrm>
        </p:spPr>
        <p:txBody>
          <a:bodyPr/>
          <a:lstStyle/>
          <a:p>
            <a:r>
              <a:rPr lang="en-US" sz="2800" dirty="0">
                <a:solidFill>
                  <a:schemeClr val="tx1">
                    <a:lumMod val="85000"/>
                    <a:lumOff val="15000"/>
                  </a:schemeClr>
                </a:solidFill>
                <a:cs typeface="TH SarabunPSK"/>
              </a:rPr>
              <a:t>Understanding </a:t>
            </a:r>
          </a:p>
          <a:p>
            <a:r>
              <a:rPr lang="en-US" sz="2800" dirty="0">
                <a:solidFill>
                  <a:schemeClr val="tx1">
                    <a:lumMod val="85000"/>
                    <a:lumOff val="15000"/>
                  </a:schemeClr>
                </a:solidFill>
                <a:cs typeface="TH SarabunPSK"/>
              </a:rPr>
              <a:t>Heirs’ Property at the</a:t>
            </a:r>
          </a:p>
          <a:p>
            <a:r>
              <a:rPr lang="en-US" sz="2800" dirty="0">
                <a:solidFill>
                  <a:schemeClr val="tx1">
                    <a:lumMod val="85000"/>
                    <a:lumOff val="15000"/>
                  </a:schemeClr>
                </a:solidFill>
                <a:cs typeface="TH SarabunPSK"/>
              </a:rPr>
              <a:t> Community Level</a:t>
            </a:r>
          </a:p>
        </p:txBody>
      </p:sp>
      <p:sp>
        <p:nvSpPr>
          <p:cNvPr id="6" name="Text Placeholder 5">
            <a:extLst>
              <a:ext uri="{FF2B5EF4-FFF2-40B4-BE49-F238E27FC236}">
                <a16:creationId xmlns:a16="http://schemas.microsoft.com/office/drawing/2014/main" id="{480B80E7-8218-4EFC-8B75-3132E7EE9BB8}"/>
              </a:ext>
            </a:extLst>
          </p:cNvPr>
          <p:cNvSpPr>
            <a:spLocks noGrp="1"/>
          </p:cNvSpPr>
          <p:nvPr>
            <p:ph type="body" sz="quarter" idx="16"/>
          </p:nvPr>
        </p:nvSpPr>
        <p:spPr>
          <a:xfrm>
            <a:off x="-3" y="2886021"/>
            <a:ext cx="4571996" cy="1423709"/>
          </a:xfrm>
        </p:spPr>
        <p:txBody>
          <a:bodyPr/>
          <a:lstStyle/>
          <a:p>
            <a:r>
              <a:rPr lang="en-US" sz="2400" dirty="0">
                <a:solidFill>
                  <a:srgbClr val="C05B53"/>
                </a:solidFill>
                <a:latin typeface="Livvic Black" pitchFamily="2" charset="0"/>
              </a:rPr>
              <a:t>Workshop Evaluation</a:t>
            </a:r>
          </a:p>
          <a:p>
            <a:endParaRPr lang="en-US" sz="2400" dirty="0">
              <a:solidFill>
                <a:srgbClr val="C05B53"/>
              </a:solidFill>
              <a:latin typeface="Livvic Black" pitchFamily="2" charset="0"/>
            </a:endParaRPr>
          </a:p>
          <a:p>
            <a:r>
              <a:rPr lang="en-US" sz="2400" i="1" dirty="0">
                <a:solidFill>
                  <a:srgbClr val="C05B53"/>
                </a:solidFill>
                <a:latin typeface="Livvic Black" pitchFamily="2" charset="0"/>
              </a:rPr>
              <a:t>Please Scan the QR Code</a:t>
            </a:r>
          </a:p>
        </p:txBody>
      </p:sp>
      <p:pic>
        <p:nvPicPr>
          <p:cNvPr id="32" name="Picture 31" descr="Shape&#10;&#10;Description automatically generated with low confidence">
            <a:extLst>
              <a:ext uri="{FF2B5EF4-FFF2-40B4-BE49-F238E27FC236}">
                <a16:creationId xmlns:a16="http://schemas.microsoft.com/office/drawing/2014/main" id="{EADF41C0-036D-4D39-B65E-5F8CDF2A84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6119" y="4460111"/>
            <a:ext cx="1160703" cy="559783"/>
          </a:xfrm>
          <a:prstGeom prst="rect">
            <a:avLst/>
          </a:prstGeom>
        </p:spPr>
      </p:pic>
      <p:pic>
        <p:nvPicPr>
          <p:cNvPr id="11" name="Picture 10" descr="Southern Extension Risk Management Education">
            <a:extLst>
              <a:ext uri="{FF2B5EF4-FFF2-40B4-BE49-F238E27FC236}">
                <a16:creationId xmlns:a16="http://schemas.microsoft.com/office/drawing/2014/main" id="{4DDF3FCE-6742-45B7-A4EC-DB98D6BB2A9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56797" y="4587068"/>
            <a:ext cx="1049451" cy="359376"/>
          </a:xfrm>
          <a:prstGeom prst="rect">
            <a:avLst/>
          </a:prstGeom>
          <a:noFill/>
          <a:ln>
            <a:noFill/>
          </a:ln>
        </p:spPr>
      </p:pic>
      <p:pic>
        <p:nvPicPr>
          <p:cNvPr id="9" name="Picture 8" descr="Qr code&#10;&#10;Description automatically generated">
            <a:extLst>
              <a:ext uri="{FF2B5EF4-FFF2-40B4-BE49-F238E27FC236}">
                <a16:creationId xmlns:a16="http://schemas.microsoft.com/office/drawing/2014/main" id="{7BC25762-BB91-1024-3D7B-435151C0C69E}"/>
              </a:ext>
            </a:extLst>
          </p:cNvPr>
          <p:cNvPicPr>
            <a:picLocks noChangeAspect="1"/>
          </p:cNvPicPr>
          <p:nvPr/>
        </p:nvPicPr>
        <p:blipFill>
          <a:blip r:embed="rId6"/>
          <a:stretch>
            <a:fillRect/>
          </a:stretch>
        </p:blipFill>
        <p:spPr>
          <a:xfrm>
            <a:off x="5505373" y="142821"/>
            <a:ext cx="2743200" cy="2743200"/>
          </a:xfrm>
          <a:prstGeom prst="rect">
            <a:avLst/>
          </a:prstGeom>
        </p:spPr>
      </p:pic>
      <p:pic>
        <p:nvPicPr>
          <p:cNvPr id="2" name="Google Shape;152;p53">
            <a:extLst>
              <a:ext uri="{FF2B5EF4-FFF2-40B4-BE49-F238E27FC236}">
                <a16:creationId xmlns:a16="http://schemas.microsoft.com/office/drawing/2014/main" id="{414FAA20-E6FE-5FA5-F720-BEF9C31F97BE}"/>
              </a:ext>
            </a:extLst>
          </p:cNvPr>
          <p:cNvPicPr preferRelativeResize="0"/>
          <p:nvPr/>
        </p:nvPicPr>
        <p:blipFill>
          <a:blip r:embed="rId7">
            <a:alphaModFix/>
          </a:blip>
          <a:stretch>
            <a:fillRect/>
          </a:stretch>
        </p:blipFill>
        <p:spPr>
          <a:xfrm>
            <a:off x="303176" y="4504284"/>
            <a:ext cx="1234193" cy="475346"/>
          </a:xfrm>
          <a:prstGeom prst="rect">
            <a:avLst/>
          </a:prstGeom>
          <a:noFill/>
          <a:ln>
            <a:noFill/>
          </a:ln>
        </p:spPr>
      </p:pic>
    </p:spTree>
    <p:extLst>
      <p:ext uri="{BB962C8B-B14F-4D97-AF65-F5344CB8AC3E}">
        <p14:creationId xmlns:p14="http://schemas.microsoft.com/office/powerpoint/2010/main" val="3691080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67744-E77A-62FF-93E6-0A5D61B12BF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A852248-BD88-81D7-0AB2-537AC6D79307}"/>
              </a:ext>
            </a:extLst>
          </p:cNvPr>
          <p:cNvSpPr>
            <a:spLocks noGrp="1"/>
          </p:cNvSpPr>
          <p:nvPr>
            <p:ph idx="1"/>
          </p:nvPr>
        </p:nvSpPr>
        <p:spPr>
          <a:xfrm>
            <a:off x="138792" y="746818"/>
            <a:ext cx="8866415" cy="4200740"/>
          </a:xfrm>
        </p:spPr>
        <p:txBody>
          <a:bodyPr>
            <a:noAutofit/>
          </a:bodyPr>
          <a:lstStyle/>
          <a:p>
            <a:pPr marL="0" indent="0">
              <a:lnSpc>
                <a:spcPct val="110000"/>
              </a:lnSpc>
              <a:buNone/>
            </a:pPr>
            <a:r>
              <a:rPr lang="en-US" sz="2000" dirty="0"/>
              <a:t>To file a USDA program discrimination complaint, a complainant should complete Form AD-3027, USDA Program Discrimination Complaint Form, which can be obtained online at https://</a:t>
            </a:r>
            <a:r>
              <a:rPr lang="en-US" sz="2000" dirty="0" err="1"/>
              <a:t>www.usda.gov</a:t>
            </a:r>
            <a:r>
              <a:rPr lang="en-US" sz="2000" dirty="0"/>
              <a:t>/sites/default/files/documents/ad-3027.pdf; from any USDA office; by calling (866) 632-9992; or by writing a letter addressed to the USDA office listed below. The letter must contain the complainant’s name, address, telephone number, and a written description of the alleged discriminatory action in sufficient detail to inform OASCR about the nature and date of an alleged civil rights violation. The completed AD3027 form or letter must be submitted to USDA via: </a:t>
            </a:r>
          </a:p>
          <a:p>
            <a:pPr marL="0" indent="0">
              <a:lnSpc>
                <a:spcPct val="110000"/>
              </a:lnSpc>
              <a:buNone/>
            </a:pPr>
            <a:r>
              <a:rPr lang="en-US" sz="2000" dirty="0"/>
              <a:t>mail: U.S. Department of Agriculture Office of the Assistant Secretary for Civil Rights 1400 Independence Avenue, SW Washington, D.C. 20250-9410; or email: </a:t>
            </a:r>
            <a:r>
              <a:rPr lang="en-US" sz="2000" dirty="0" err="1"/>
              <a:t>program.intake@usda.gov</a:t>
            </a:r>
            <a:r>
              <a:rPr lang="en-US" sz="2000" dirty="0"/>
              <a:t> </a:t>
            </a:r>
          </a:p>
          <a:p>
            <a:pPr marL="0" indent="0">
              <a:lnSpc>
                <a:spcPct val="110000"/>
              </a:lnSpc>
              <a:buNone/>
            </a:pPr>
            <a:r>
              <a:rPr lang="en-US" sz="2000" dirty="0"/>
              <a:t>This institution is an equal opportunity provider.</a:t>
            </a:r>
          </a:p>
        </p:txBody>
      </p:sp>
      <p:pic>
        <p:nvPicPr>
          <p:cNvPr id="7" name="Picture 6">
            <a:extLst>
              <a:ext uri="{FF2B5EF4-FFF2-40B4-BE49-F238E27FC236}">
                <a16:creationId xmlns:a16="http://schemas.microsoft.com/office/drawing/2014/main" id="{521F5FC1-52FB-3D68-8544-CFFC8175014D}"/>
              </a:ext>
            </a:extLst>
          </p:cNvPr>
          <p:cNvPicPr>
            <a:picLocks noChangeAspect="1"/>
          </p:cNvPicPr>
          <p:nvPr/>
        </p:nvPicPr>
        <p:blipFill>
          <a:blip r:embed="rId2"/>
          <a:stretch>
            <a:fillRect/>
          </a:stretch>
        </p:blipFill>
        <p:spPr>
          <a:xfrm>
            <a:off x="1752260" y="232468"/>
            <a:ext cx="5639480" cy="514350"/>
          </a:xfrm>
          <a:prstGeom prst="rect">
            <a:avLst/>
          </a:prstGeom>
        </p:spPr>
      </p:pic>
    </p:spTree>
    <p:extLst>
      <p:ext uri="{BB962C8B-B14F-4D97-AF65-F5344CB8AC3E}">
        <p14:creationId xmlns:p14="http://schemas.microsoft.com/office/powerpoint/2010/main" val="2746617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53"/>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r>
              <a:rPr lang="en-US"/>
              <a:t>Partnering Organizations</a:t>
            </a:r>
            <a:endParaRPr/>
          </a:p>
        </p:txBody>
      </p:sp>
      <p:pic>
        <p:nvPicPr>
          <p:cNvPr id="150" name="Google Shape;150;p53" descr="Shape&#10;&#10;Description automatically generated with low confidence"/>
          <p:cNvPicPr preferRelativeResize="0"/>
          <p:nvPr/>
        </p:nvPicPr>
        <p:blipFill rotWithShape="1">
          <a:blip r:embed="rId3">
            <a:alphaModFix/>
          </a:blip>
          <a:srcRect/>
          <a:stretch/>
        </p:blipFill>
        <p:spPr>
          <a:xfrm>
            <a:off x="5231339" y="3084423"/>
            <a:ext cx="3345251" cy="1613345"/>
          </a:xfrm>
          <a:prstGeom prst="rect">
            <a:avLst/>
          </a:prstGeom>
          <a:noFill/>
          <a:ln>
            <a:noFill/>
          </a:ln>
        </p:spPr>
      </p:pic>
      <p:pic>
        <p:nvPicPr>
          <p:cNvPr id="151" name="Google Shape;151;p53" descr="Southern Extension Risk Management Education"/>
          <p:cNvPicPr preferRelativeResize="0"/>
          <p:nvPr/>
        </p:nvPicPr>
        <p:blipFill rotWithShape="1">
          <a:blip r:embed="rId4">
            <a:alphaModFix/>
          </a:blip>
          <a:srcRect/>
          <a:stretch/>
        </p:blipFill>
        <p:spPr>
          <a:xfrm>
            <a:off x="922040" y="3237239"/>
            <a:ext cx="3345251" cy="1145554"/>
          </a:xfrm>
          <a:prstGeom prst="rect">
            <a:avLst/>
          </a:prstGeom>
          <a:noFill/>
          <a:ln>
            <a:noFill/>
          </a:ln>
        </p:spPr>
      </p:pic>
      <p:pic>
        <p:nvPicPr>
          <p:cNvPr id="152" name="Google Shape;152;p53"/>
          <p:cNvPicPr preferRelativeResize="0"/>
          <p:nvPr/>
        </p:nvPicPr>
        <p:blipFill>
          <a:blip r:embed="rId5">
            <a:alphaModFix/>
          </a:blip>
          <a:stretch>
            <a:fillRect/>
          </a:stretch>
        </p:blipFill>
        <p:spPr>
          <a:xfrm>
            <a:off x="2320250" y="879826"/>
            <a:ext cx="4847636" cy="20521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
          <p:cNvSpPr txBox="1">
            <a:spLocks noGrp="1"/>
          </p:cNvSpPr>
          <p:nvPr>
            <p:ph type="title"/>
          </p:nvPr>
        </p:nvSpPr>
        <p:spPr>
          <a:xfrm>
            <a:off x="5241150" y="196699"/>
            <a:ext cx="3590449" cy="572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800"/>
              <a:buNone/>
            </a:pPr>
            <a:r>
              <a:rPr lang="en-US" dirty="0"/>
              <a:t>Acknowledgements</a:t>
            </a:r>
            <a:endParaRPr dirty="0"/>
          </a:p>
        </p:txBody>
      </p:sp>
      <p:sp>
        <p:nvSpPr>
          <p:cNvPr id="187" name="Google Shape;187;p3"/>
          <p:cNvSpPr txBox="1">
            <a:spLocks noGrp="1"/>
          </p:cNvSpPr>
          <p:nvPr>
            <p:ph type="body" idx="1"/>
          </p:nvPr>
        </p:nvSpPr>
        <p:spPr>
          <a:xfrm>
            <a:off x="1339800" y="2907238"/>
            <a:ext cx="7804200" cy="18426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dirty="0"/>
              <a:t>Contributors and Reviewers</a:t>
            </a:r>
            <a:endParaRPr dirty="0"/>
          </a:p>
          <a:p>
            <a:pPr marL="241300" lvl="0" indent="-196850" algn="l" rtl="0">
              <a:lnSpc>
                <a:spcPct val="100000"/>
              </a:lnSpc>
              <a:spcBef>
                <a:spcPts val="300"/>
              </a:spcBef>
              <a:spcAft>
                <a:spcPts val="0"/>
              </a:spcAft>
              <a:buSzPts val="1100"/>
              <a:buFont typeface="Nunito Light"/>
              <a:buChar char="●"/>
            </a:pPr>
            <a:r>
              <a:rPr lang="en-US" sz="1600" b="0" i="0" u="none" strike="noStrike" cap="none" dirty="0">
                <a:solidFill>
                  <a:schemeClr val="dk1"/>
                </a:solidFill>
                <a:latin typeface="Catamaran Light"/>
                <a:ea typeface="Catamaran Light"/>
                <a:cs typeface="Catamaran Light"/>
                <a:sym typeface="Catamaran Light"/>
              </a:rPr>
              <a:t>Sam Cook, Executive Director of Forest Assets, North Carolina State University</a:t>
            </a:r>
            <a:r>
              <a:rPr lang="en-US" sz="1800" dirty="0"/>
              <a:t> </a:t>
            </a:r>
            <a:endParaRPr sz="1800" dirty="0"/>
          </a:p>
          <a:p>
            <a:pPr marL="241300" lvl="0" indent="-196850" algn="l" rtl="0">
              <a:lnSpc>
                <a:spcPct val="100000"/>
              </a:lnSpc>
              <a:spcBef>
                <a:spcPts val="300"/>
              </a:spcBef>
              <a:spcAft>
                <a:spcPts val="0"/>
              </a:spcAft>
              <a:buSzPts val="1100"/>
              <a:buFont typeface="Nunito Light"/>
              <a:buChar char="●"/>
            </a:pPr>
            <a:r>
              <a:rPr lang="en-US" sz="1600" b="0" i="0" u="none" strike="noStrike" cap="none" dirty="0">
                <a:solidFill>
                  <a:schemeClr val="dk1"/>
                </a:solidFill>
                <a:latin typeface="Catamaran Light"/>
                <a:ea typeface="Catamaran Light"/>
                <a:cs typeface="Catamaran Light"/>
                <a:sym typeface="Catamaran Light"/>
              </a:rPr>
              <a:t>D</a:t>
            </a:r>
            <a:r>
              <a:rPr lang="en-US" sz="1600" b="0" dirty="0">
                <a:latin typeface="Catamaran Light"/>
                <a:ea typeface="Catamaran Light"/>
                <a:cs typeface="Catamaran Light"/>
                <a:sym typeface="Catamaran Light"/>
              </a:rPr>
              <a:t>ãnia Davy, Esq., Federation of Southern Cooperatives</a:t>
            </a:r>
            <a:endParaRPr sz="1600" b="0" dirty="0">
              <a:latin typeface="Catamaran Light"/>
              <a:ea typeface="Catamaran Light"/>
              <a:cs typeface="Catamaran Light"/>
              <a:sym typeface="Catamaran Light"/>
            </a:endParaRPr>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dirty="0">
                <a:solidFill>
                  <a:schemeClr val="dk1"/>
                </a:solidFill>
                <a:latin typeface="Catamaran Light"/>
                <a:ea typeface="Catamaran Light"/>
                <a:cs typeface="Catamaran Light"/>
                <a:sym typeface="Catamaran Light"/>
              </a:rPr>
              <a:t>April Love, </a:t>
            </a:r>
            <a:r>
              <a:rPr lang="en-US" sz="1600" b="0" dirty="0">
                <a:latin typeface="Catamaran Light"/>
                <a:ea typeface="Catamaran Light"/>
                <a:cs typeface="Catamaran Light"/>
                <a:sym typeface="Catamaran Light"/>
              </a:rPr>
              <a:t>Esq.</a:t>
            </a:r>
            <a:r>
              <a:rPr lang="en-US" sz="1600" b="0" i="0" u="none" strike="noStrike" cap="none" dirty="0">
                <a:solidFill>
                  <a:schemeClr val="dk1"/>
                </a:solidFill>
                <a:latin typeface="Catamaran Light"/>
                <a:ea typeface="Catamaran Light"/>
                <a:cs typeface="Catamaran Light"/>
                <a:sym typeface="Catamaran Light"/>
              </a:rPr>
              <a:t>, National Policy Research Center, Alcorn State University</a:t>
            </a:r>
            <a:endParaRPr sz="1600" b="0" dirty="0">
              <a:latin typeface="Catamaran Light"/>
              <a:ea typeface="Catamaran Light"/>
              <a:cs typeface="Catamaran Light"/>
              <a:sym typeface="Catamaran Light"/>
            </a:endParaRPr>
          </a:p>
          <a:p>
            <a:pPr marL="241300" marR="0" lvl="0" indent="-196850" algn="l" rtl="0">
              <a:lnSpc>
                <a:spcPct val="100000"/>
              </a:lnSpc>
              <a:spcBef>
                <a:spcPts val="300"/>
              </a:spcBef>
              <a:spcAft>
                <a:spcPts val="0"/>
              </a:spcAft>
              <a:buClr>
                <a:schemeClr val="dk1"/>
              </a:buClr>
              <a:buSzPts val="1100"/>
              <a:buFont typeface="Nunito Light"/>
              <a:buChar char="●"/>
            </a:pPr>
            <a:r>
              <a:rPr lang="en-US" sz="1600" b="0" dirty="0">
                <a:latin typeface="Catamaran Light"/>
                <a:ea typeface="Catamaran Light"/>
                <a:cs typeface="Catamaran Light"/>
                <a:sym typeface="Catamaran Light"/>
              </a:rPr>
              <a:t>Sandra Thompson, EdD, South Carolina State University</a:t>
            </a:r>
            <a:endParaRPr sz="1600" b="0" i="0" u="none" strike="noStrike" cap="none" dirty="0">
              <a:solidFill>
                <a:schemeClr val="dk1"/>
              </a:solidFill>
              <a:latin typeface="Catamaran Light"/>
              <a:ea typeface="Catamaran Light"/>
              <a:cs typeface="Catamaran Light"/>
              <a:sym typeface="Catamaran Light"/>
            </a:endParaRPr>
          </a:p>
          <a:p>
            <a:pPr marL="241300" marR="0" lvl="0" indent="-196850" algn="l" rtl="0">
              <a:lnSpc>
                <a:spcPct val="100000"/>
              </a:lnSpc>
              <a:spcBef>
                <a:spcPts val="300"/>
              </a:spcBef>
              <a:spcAft>
                <a:spcPts val="0"/>
              </a:spcAft>
              <a:buClr>
                <a:schemeClr val="dk1"/>
              </a:buClr>
              <a:buSzPts val="1100"/>
              <a:buFont typeface="Nunito Light"/>
              <a:buChar char="●"/>
            </a:pPr>
            <a:r>
              <a:rPr lang="en-US" sz="1600" b="0" dirty="0">
                <a:latin typeface="Catamaran Light"/>
                <a:ea typeface="Catamaran Light"/>
                <a:cs typeface="Catamaran Light"/>
                <a:sym typeface="Catamaran Light"/>
              </a:rPr>
              <a:t>Michael Trusclair, USDA Liaison, Alcorn State University</a:t>
            </a:r>
            <a:endParaRPr sz="1600" b="0" i="0" u="none" strike="noStrike" cap="none" dirty="0">
              <a:solidFill>
                <a:schemeClr val="dk1"/>
              </a:solidFill>
              <a:latin typeface="Catamaran Light"/>
              <a:ea typeface="Catamaran Light"/>
              <a:cs typeface="Catamaran Light"/>
              <a:sym typeface="Catamaran Light"/>
            </a:endParaRPr>
          </a:p>
          <a:p>
            <a:pPr marL="323850" lvl="0" indent="-95250" algn="l" rtl="0">
              <a:lnSpc>
                <a:spcPct val="115000"/>
              </a:lnSpc>
              <a:spcBef>
                <a:spcPts val="0"/>
              </a:spcBef>
              <a:spcAft>
                <a:spcPts val="0"/>
              </a:spcAft>
              <a:buSzPts val="1200"/>
              <a:buFont typeface="Arial"/>
              <a:buNone/>
            </a:pPr>
            <a:endParaRPr sz="1600" dirty="0"/>
          </a:p>
        </p:txBody>
      </p:sp>
      <p:sp>
        <p:nvSpPr>
          <p:cNvPr id="188" name="Google Shape;188;p3"/>
          <p:cNvSpPr txBox="1">
            <a:spLocks noGrp="1"/>
          </p:cNvSpPr>
          <p:nvPr>
            <p:ph type="body" idx="2"/>
          </p:nvPr>
        </p:nvSpPr>
        <p:spPr>
          <a:xfrm>
            <a:off x="1339050" y="196699"/>
            <a:ext cx="7804200" cy="2710539"/>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n-US" dirty="0"/>
              <a:t>Authors</a:t>
            </a:r>
            <a:r>
              <a:rPr lang="en-US" sz="1400" dirty="0"/>
              <a:t>:</a:t>
            </a:r>
            <a:endParaRPr sz="1400" dirty="0"/>
          </a:p>
          <a:p>
            <a:pPr marL="152400" lvl="0" indent="0" algn="l" rtl="0">
              <a:lnSpc>
                <a:spcPct val="100000"/>
              </a:lnSpc>
              <a:spcBef>
                <a:spcPts val="0"/>
              </a:spcBef>
              <a:spcAft>
                <a:spcPts val="0"/>
              </a:spcAft>
              <a:buSzPts val="1200"/>
              <a:buNone/>
            </a:pPr>
            <a:r>
              <a:rPr lang="en-US" sz="1400" dirty="0"/>
              <a:t>Conner Bailey, PhD </a:t>
            </a:r>
            <a:endParaRPr sz="1000" dirty="0"/>
          </a:p>
          <a:p>
            <a:pPr marL="152400" lvl="0" indent="0" algn="l" rtl="0">
              <a:lnSpc>
                <a:spcPct val="100000"/>
              </a:lnSpc>
              <a:spcBef>
                <a:spcPts val="0"/>
              </a:spcBef>
              <a:spcAft>
                <a:spcPts val="0"/>
              </a:spcAft>
              <a:buSzPts val="1200"/>
              <a:buNone/>
            </a:pPr>
            <a:r>
              <a:rPr lang="en-US" sz="1400" b="0" dirty="0">
                <a:latin typeface="Catamaran Light"/>
                <a:ea typeface="Catamaran Light"/>
                <a:cs typeface="Catamaran Light"/>
                <a:sym typeface="Catamaran Light"/>
              </a:rPr>
              <a:t>Professor Emeritus</a:t>
            </a:r>
            <a:endParaRPr sz="1000" dirty="0"/>
          </a:p>
          <a:p>
            <a:pPr marL="152400" lvl="0" indent="0" algn="l" rtl="0">
              <a:lnSpc>
                <a:spcPct val="100000"/>
              </a:lnSpc>
              <a:spcBef>
                <a:spcPts val="0"/>
              </a:spcBef>
              <a:spcAft>
                <a:spcPts val="0"/>
              </a:spcAft>
              <a:buSzPts val="1200"/>
              <a:buNone/>
            </a:pPr>
            <a:r>
              <a:rPr lang="en-US" sz="1400" b="0" dirty="0">
                <a:latin typeface="Catamaran Light"/>
                <a:ea typeface="Catamaran Light"/>
                <a:cs typeface="Catamaran Light"/>
                <a:sym typeface="Catamaran Light"/>
              </a:rPr>
              <a:t>Auburn University</a:t>
            </a:r>
            <a:endParaRPr sz="1000" dirty="0"/>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r>
              <a:rPr lang="en-US" sz="1400" dirty="0"/>
              <a:t>Francine Miller, Esq.</a:t>
            </a:r>
            <a:endParaRPr sz="1000" dirty="0"/>
          </a:p>
          <a:p>
            <a:pPr marL="152400" lvl="0" indent="0" algn="l" rtl="0">
              <a:lnSpc>
                <a:spcPct val="100000"/>
              </a:lnSpc>
              <a:spcBef>
                <a:spcPts val="0"/>
              </a:spcBef>
              <a:spcAft>
                <a:spcPts val="0"/>
              </a:spcAft>
              <a:buSzPts val="1200"/>
              <a:buNone/>
            </a:pPr>
            <a:r>
              <a:rPr lang="en-US" sz="1400" b="0" dirty="0"/>
              <a:t>Center for Agriculture and Food Systems</a:t>
            </a:r>
            <a:endParaRPr sz="1400" b="0" dirty="0"/>
          </a:p>
          <a:p>
            <a:pPr marL="152400" lvl="0" indent="0" algn="l" rtl="0">
              <a:lnSpc>
                <a:spcPct val="100000"/>
              </a:lnSpc>
              <a:spcBef>
                <a:spcPts val="0"/>
              </a:spcBef>
              <a:spcAft>
                <a:spcPts val="0"/>
              </a:spcAft>
              <a:buSzPts val="1200"/>
              <a:buNone/>
            </a:pPr>
            <a:r>
              <a:rPr lang="en-US" sz="1400" b="0" dirty="0"/>
              <a:t>Vermont Law and Graduate School</a:t>
            </a:r>
            <a:endParaRPr sz="1400" b="0" dirty="0"/>
          </a:p>
          <a:p>
            <a:pPr marL="152400" lvl="0" indent="0" algn="l" rtl="0">
              <a:lnSpc>
                <a:spcPct val="100000"/>
              </a:lnSpc>
              <a:spcBef>
                <a:spcPts val="0"/>
              </a:spcBef>
              <a:spcAft>
                <a:spcPts val="0"/>
              </a:spcAft>
              <a:buSzPts val="1200"/>
              <a:buNone/>
            </a:pPr>
            <a:endParaRPr sz="1400" b="0" dirty="0"/>
          </a:p>
          <a:p>
            <a:pPr marL="152400" lvl="0" indent="0" algn="l" rtl="0">
              <a:lnSpc>
                <a:spcPct val="100000"/>
              </a:lnSpc>
              <a:spcBef>
                <a:spcPts val="0"/>
              </a:spcBef>
              <a:spcAft>
                <a:spcPts val="0"/>
              </a:spcAft>
              <a:buSzPts val="1200"/>
              <a:buNone/>
            </a:pPr>
            <a:r>
              <a:rPr lang="en-US" sz="1400" dirty="0"/>
              <a:t>Ryan Thomson, PhD</a:t>
            </a:r>
            <a:endParaRPr sz="1400" dirty="0"/>
          </a:p>
          <a:p>
            <a:pPr marL="152400" lvl="0" indent="0" algn="l" rtl="0">
              <a:lnSpc>
                <a:spcPct val="100000"/>
              </a:lnSpc>
              <a:spcBef>
                <a:spcPts val="0"/>
              </a:spcBef>
              <a:spcAft>
                <a:spcPts val="0"/>
              </a:spcAft>
              <a:buSzPts val="1200"/>
              <a:buNone/>
            </a:pPr>
            <a:r>
              <a:rPr lang="en-US" sz="1400" b="0" dirty="0"/>
              <a:t>Assistant Professor of Rural Sociology</a:t>
            </a:r>
            <a:endParaRPr sz="1400" b="0" dirty="0"/>
          </a:p>
          <a:p>
            <a:pPr marL="152400" lvl="0" indent="0" algn="l" rtl="0">
              <a:lnSpc>
                <a:spcPct val="100000"/>
              </a:lnSpc>
              <a:spcBef>
                <a:spcPts val="0"/>
              </a:spcBef>
              <a:spcAft>
                <a:spcPts val="0"/>
              </a:spcAft>
              <a:buSzPts val="1200"/>
              <a:buNone/>
            </a:pPr>
            <a:r>
              <a:rPr lang="en-US" sz="1400" b="0" dirty="0"/>
              <a:t>Auburn University</a:t>
            </a:r>
            <a:endParaRPr sz="1600" b="0" dirty="0"/>
          </a:p>
        </p:txBody>
      </p:sp>
    </p:spTree>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2073</TotalTime>
  <Words>11887</Words>
  <Application>Microsoft Macintosh PowerPoint</Application>
  <PresentationFormat>On-screen Show (16:9)</PresentationFormat>
  <Paragraphs>1103</Paragraphs>
  <Slides>65</Slides>
  <Notes>60</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65</vt:i4>
      </vt:variant>
    </vt:vector>
  </HeadingPairs>
  <TitlesOfParts>
    <vt:vector size="85" baseType="lpstr">
      <vt:lpstr>Catamaran Light</vt:lpstr>
      <vt:lpstr>TH SarabunPSK</vt:lpstr>
      <vt:lpstr>Open Sans</vt:lpstr>
      <vt:lpstr>Courier New</vt:lpstr>
      <vt:lpstr>Arial</vt:lpstr>
      <vt:lpstr>Lucida Sans Unicode</vt:lpstr>
      <vt:lpstr>Lucida Sans</vt:lpstr>
      <vt:lpstr>Nunito Light</vt:lpstr>
      <vt:lpstr>Symbol</vt:lpstr>
      <vt:lpstr>Calibri</vt:lpstr>
      <vt:lpstr>Candara</vt:lpstr>
      <vt:lpstr>Noto Sans Symbols</vt:lpstr>
      <vt:lpstr>Catamaran</vt:lpstr>
      <vt:lpstr>Fira Sans Extra Condensed Medium</vt:lpstr>
      <vt:lpstr>Livvic</vt:lpstr>
      <vt:lpstr>Avenir</vt:lpstr>
      <vt:lpstr>Livvic Black</vt:lpstr>
      <vt:lpstr>Dosis</vt:lpstr>
      <vt:lpstr>Times New Roman</vt:lpstr>
      <vt:lpstr>Engineering Project Proposal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lpstr>Presenters</vt:lpstr>
      <vt:lpstr>Topics to Explore</vt:lpstr>
      <vt:lpstr>PowerPoint Presentation</vt:lpstr>
      <vt:lpstr>HEIRS’ PROPERTY: RESOLUTION</vt:lpstr>
      <vt:lpstr>Important notes before we begin:  These materials are intended to present general information as to preventing heirs’ property.   They primarily draw upon information in the southern United States.   The information may not be applicable to every state or territory.   These materials do not provide legal or tax advice.  Specific advice should be obtained from an attorney, tax, or another professional well versed in the facts and circumstances related to the individual seeking advice and the jurisdiction where the property is located.</vt:lpstr>
      <vt:lpstr>Protecting Your Information</vt:lpstr>
      <vt:lpstr>SESSION OVERVIEW</vt:lpstr>
      <vt:lpstr>PowerPoint Presentation</vt:lpstr>
      <vt:lpstr>Review of Challenges for Heirs’ Property Owners</vt:lpstr>
      <vt:lpstr>Partition Sales and Other Problems</vt:lpstr>
      <vt:lpstr>PowerPoint Presentation</vt:lpstr>
      <vt:lpstr>Uniform Partition of Heirs Property Act (UPHPA)</vt:lpstr>
      <vt:lpstr>PowerPoint Presentation</vt:lpstr>
      <vt:lpstr>03</vt:lpstr>
      <vt:lpstr>Enhances Notice</vt:lpstr>
      <vt:lpstr>Independent Appraisal</vt:lpstr>
      <vt:lpstr>PowerPoint Presentation</vt:lpstr>
      <vt:lpstr>Preference for Partition-in-Kind</vt:lpstr>
      <vt:lpstr>Open-Market Sale</vt:lpstr>
      <vt:lpstr>Effect on Liens </vt:lpstr>
      <vt:lpstr>Effect on Liens</vt:lpstr>
      <vt:lpstr>Breakout Discussion:</vt:lpstr>
      <vt:lpstr>Financial challenges due to owning land as Heirs’ Property</vt:lpstr>
      <vt:lpstr>Some Progress for Heirs’ Property Owners</vt:lpstr>
      <vt:lpstr>Questions?</vt:lpstr>
      <vt:lpstr>Navigating Family Conflict</vt:lpstr>
      <vt:lpstr>Different Strokes for Different Folks </vt:lpstr>
      <vt:lpstr>Navigating Family Conflict Skit</vt:lpstr>
      <vt:lpstr>Case Studies</vt:lpstr>
      <vt:lpstr>Case Study: The Owens Family</vt:lpstr>
      <vt:lpstr>Case Study: Gwen</vt:lpstr>
      <vt:lpstr>Case Study: Ronnie and Angela</vt:lpstr>
      <vt:lpstr>Family Wants to Clear Title, What’s Next?</vt:lpstr>
      <vt:lpstr>Family Conversations</vt:lpstr>
      <vt:lpstr>Getting Started</vt:lpstr>
      <vt:lpstr>Creating a Family Tree </vt:lpstr>
      <vt:lpstr>Activity: Build Your 3-Generation Family Tree</vt:lpstr>
      <vt:lpstr>Looking at an Example</vt:lpstr>
      <vt:lpstr>Your Family Tree</vt:lpstr>
      <vt:lpstr>What Does the Land Mean to the Family? </vt:lpstr>
      <vt:lpstr>Things a Family Should Do While Resolving Heirs’ Property Issues </vt:lpstr>
      <vt:lpstr>Documenting Ownership: Things to Do Before Seeing an Attorney</vt:lpstr>
      <vt:lpstr>Selecting an Attorney – Considerations: </vt:lpstr>
      <vt:lpstr>Title to Real Property</vt:lpstr>
      <vt:lpstr>Property Ownership: Key Terms</vt:lpstr>
      <vt:lpstr>Title to Real Property: Examining Title</vt:lpstr>
      <vt:lpstr>Questions?</vt:lpstr>
      <vt:lpstr>Legal Strategies for  Protecting Heirs’ Property</vt:lpstr>
      <vt:lpstr>Examples of Legal Structures to Hold Land:</vt:lpstr>
      <vt:lpstr>Legal Strategies: Trusts</vt:lpstr>
      <vt:lpstr>Legal Strategies: Limited Liability Company (LLC) or Corporation</vt:lpstr>
      <vt:lpstr>Legal Strategies: Tenant-in-Common Agreement</vt:lpstr>
      <vt:lpstr>Material Covered</vt:lpstr>
      <vt:lpstr>Questions and Discussion</vt:lpstr>
      <vt:lpstr>Teaching in your community. Evaluations</vt:lpstr>
      <vt:lpstr>Community Workshop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setup</dc:creator>
  <cp:lastModifiedBy>Kelly, Carmen</cp:lastModifiedBy>
  <cp:revision>40</cp:revision>
  <dcterms:modified xsi:type="dcterms:W3CDTF">2026-04-13T17:35:28Z</dcterms:modified>
</cp:coreProperties>
</file>