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0"/>
  </p:notesMasterIdLst>
  <p:sldIdLst>
    <p:sldId id="363" r:id="rId5"/>
    <p:sldId id="373" r:id="rId6"/>
    <p:sldId id="327" r:id="rId7"/>
    <p:sldId id="328" r:id="rId8"/>
    <p:sldId id="329" r:id="rId9"/>
    <p:sldId id="330" r:id="rId10"/>
    <p:sldId id="331" r:id="rId11"/>
    <p:sldId id="371" r:id="rId12"/>
    <p:sldId id="422" r:id="rId13"/>
    <p:sldId id="424" r:id="rId14"/>
    <p:sldId id="394" r:id="rId15"/>
    <p:sldId id="271" r:id="rId16"/>
    <p:sldId id="439" r:id="rId17"/>
    <p:sldId id="261" r:id="rId18"/>
    <p:sldId id="440" r:id="rId19"/>
    <p:sldId id="272" r:id="rId20"/>
    <p:sldId id="286" r:id="rId21"/>
    <p:sldId id="441" r:id="rId22"/>
    <p:sldId id="273" r:id="rId23"/>
    <p:sldId id="425" r:id="rId24"/>
    <p:sldId id="426" r:id="rId25"/>
    <p:sldId id="276" r:id="rId26"/>
    <p:sldId id="277" r:id="rId27"/>
    <p:sldId id="275" r:id="rId28"/>
    <p:sldId id="442" r:id="rId29"/>
    <p:sldId id="259" r:id="rId30"/>
    <p:sldId id="427" r:id="rId31"/>
    <p:sldId id="258" r:id="rId32"/>
    <p:sldId id="278" r:id="rId33"/>
    <p:sldId id="428" r:id="rId34"/>
    <p:sldId id="262" r:id="rId35"/>
    <p:sldId id="429" r:id="rId36"/>
    <p:sldId id="279" r:id="rId37"/>
    <p:sldId id="280" r:id="rId38"/>
    <p:sldId id="263" r:id="rId39"/>
    <p:sldId id="430" r:id="rId40"/>
    <p:sldId id="281" r:id="rId41"/>
    <p:sldId id="431" r:id="rId42"/>
    <p:sldId id="282" r:id="rId43"/>
    <p:sldId id="432" r:id="rId44"/>
    <p:sldId id="283" r:id="rId45"/>
    <p:sldId id="270" r:id="rId46"/>
    <p:sldId id="284" r:id="rId47"/>
    <p:sldId id="433" r:id="rId48"/>
    <p:sldId id="260" r:id="rId49"/>
    <p:sldId id="434" r:id="rId50"/>
    <p:sldId id="435" r:id="rId51"/>
    <p:sldId id="436" r:id="rId52"/>
    <p:sldId id="443" r:id="rId53"/>
    <p:sldId id="268" r:id="rId54"/>
    <p:sldId id="444" r:id="rId55"/>
    <p:sldId id="274" r:id="rId56"/>
    <p:sldId id="437" r:id="rId57"/>
    <p:sldId id="438" r:id="rId58"/>
    <p:sldId id="391" r:id="rId59"/>
  </p:sldIdLst>
  <p:sldSz cx="13004800" cy="7315200"/>
  <p:notesSz cx="7010400" cy="9296400"/>
  <p:embeddedFontLst>
    <p:embeddedFont>
      <p:font typeface="Arial Black" panose="020B0604020202020204" pitchFamily="34" charset="0"/>
      <p:bold r:id="rId61"/>
    </p:embeddedFont>
    <p:embeddedFont>
      <p:font typeface="Avenir Next LT Pro Demi" panose="020B0704020202020204" pitchFamily="34" charset="77"/>
      <p:regular r:id="rId62"/>
      <p:bold r:id="rId63"/>
      <p:italic r:id="rId64"/>
      <p:boldItalic r:id="rId65"/>
    </p:embeddedFont>
    <p:embeddedFont>
      <p:font typeface="League Spartan" pitchFamily="2" charset="77"/>
      <p:regular r:id="rId66"/>
      <p:bold r:id="rId67"/>
    </p:embeddedFont>
    <p:embeddedFont>
      <p:font typeface="Open Sans" panose="020B0706030804020204" pitchFamily="34"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363"/>
            <p14:sldId id="373"/>
            <p14:sldId id="327"/>
            <p14:sldId id="328"/>
            <p14:sldId id="329"/>
            <p14:sldId id="330"/>
            <p14:sldId id="331"/>
            <p14:sldId id="371"/>
            <p14:sldId id="422"/>
            <p14:sldId id="424"/>
            <p14:sldId id="394"/>
            <p14:sldId id="271"/>
            <p14:sldId id="439"/>
            <p14:sldId id="261"/>
            <p14:sldId id="440"/>
            <p14:sldId id="272"/>
            <p14:sldId id="286"/>
            <p14:sldId id="441"/>
            <p14:sldId id="273"/>
            <p14:sldId id="425"/>
            <p14:sldId id="426"/>
            <p14:sldId id="276"/>
            <p14:sldId id="277"/>
            <p14:sldId id="275"/>
            <p14:sldId id="442"/>
            <p14:sldId id="259"/>
            <p14:sldId id="427"/>
            <p14:sldId id="258"/>
            <p14:sldId id="278"/>
            <p14:sldId id="428"/>
            <p14:sldId id="262"/>
            <p14:sldId id="429"/>
            <p14:sldId id="279"/>
            <p14:sldId id="280"/>
            <p14:sldId id="263"/>
            <p14:sldId id="430"/>
            <p14:sldId id="281"/>
            <p14:sldId id="431"/>
            <p14:sldId id="282"/>
            <p14:sldId id="432"/>
            <p14:sldId id="283"/>
            <p14:sldId id="270"/>
            <p14:sldId id="284"/>
            <p14:sldId id="433"/>
            <p14:sldId id="260"/>
            <p14:sldId id="434"/>
            <p14:sldId id="435"/>
            <p14:sldId id="436"/>
            <p14:sldId id="443"/>
            <p14:sldId id="268"/>
            <p14:sldId id="444"/>
            <p14:sldId id="274"/>
            <p14:sldId id="437"/>
            <p14:sldId id="438"/>
            <p14:sldId id="3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3333"/>
    <a:srgbClr val="993300"/>
    <a:srgbClr val="660066"/>
    <a:srgbClr val="003300"/>
    <a:srgbClr val="003366"/>
    <a:srgbClr val="990033"/>
    <a:srgbClr val="3399FF"/>
    <a:srgbClr val="E2F1FE"/>
    <a:srgbClr val="CEE8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20" autoAdjust="0"/>
    <p:restoredTop sz="56599" autoAdjust="0"/>
  </p:normalViewPr>
  <p:slideViewPr>
    <p:cSldViewPr>
      <p:cViewPr varScale="1">
        <p:scale>
          <a:sx n="61" d="100"/>
          <a:sy n="61" d="100"/>
        </p:scale>
        <p:origin x="2408" y="192"/>
      </p:cViewPr>
      <p:guideLst>
        <p:guide orient="horz" pos="2160"/>
        <p:guide pos="3840"/>
      </p:guideLst>
    </p:cSldViewPr>
  </p:slideViewPr>
  <p:outlineViewPr>
    <p:cViewPr>
      <p:scale>
        <a:sx n="33" d="100"/>
        <a:sy n="33" d="100"/>
      </p:scale>
      <p:origin x="0" y="-16704"/>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6.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1.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dgm:spPr>
        <a:solidFill>
          <a:srgbClr val="003366"/>
        </a:solidFill>
      </dgm:spPr>
      <dgm:t>
        <a:bodyPr/>
        <a:lstStyle/>
        <a:p>
          <a:r>
            <a:rPr lang="en-US" dirty="0"/>
            <a:t>Defining e-government</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2D102108-080B-4FAB-9549-9D519687F6A8}">
      <dgm:prSet phldrT="[Text]"/>
      <dgm:spPr>
        <a:solidFill>
          <a:srgbClr val="003300"/>
        </a:solidFill>
      </dgm:spPr>
      <dgm:t>
        <a:bodyPr/>
        <a:lstStyle/>
        <a:p>
          <a:r>
            <a:rPr lang="en-US" dirty="0"/>
            <a:t>Identifying legitimate portals </a:t>
          </a:r>
        </a:p>
      </dgm:t>
    </dgm:pt>
    <dgm:pt modelId="{F524F2A9-7228-48CD-8BED-CCABEAF17FDD}" type="parTrans" cxnId="{32B27C41-229C-476B-B3E3-4C966854747B}">
      <dgm:prSet/>
      <dgm:spPr/>
      <dgm:t>
        <a:bodyPr/>
        <a:lstStyle/>
        <a:p>
          <a:endParaRPr lang="en-US"/>
        </a:p>
      </dgm:t>
    </dgm:pt>
    <dgm:pt modelId="{F2B07834-5BD8-4993-BDFD-C00FDD781644}" type="sibTrans" cxnId="{32B27C41-229C-476B-B3E3-4C966854747B}">
      <dgm:prSet/>
      <dgm:spPr/>
      <dgm:t>
        <a:bodyPr/>
        <a:lstStyle/>
        <a:p>
          <a:endParaRPr lang="en-US"/>
        </a:p>
      </dgm:t>
    </dgm:pt>
    <dgm:pt modelId="{58D3FD11-B69F-46E6-A6A5-32A2B68CBC4E}">
      <dgm:prSet phldrT="[Text]"/>
      <dgm:spPr>
        <a:solidFill>
          <a:srgbClr val="660066"/>
        </a:solidFill>
      </dgm:spPr>
      <dgm:t>
        <a:bodyPr/>
        <a:lstStyle/>
        <a:p>
          <a:r>
            <a:rPr lang="en-US" dirty="0"/>
            <a:t>Common search topics</a:t>
          </a:r>
        </a:p>
      </dgm:t>
    </dgm:pt>
    <dgm:pt modelId="{A2F1DE61-A8FA-4790-BA61-90F519FC2A42}" type="parTrans" cxnId="{446859B7-7FA6-4A90-9951-4317B8464BA8}">
      <dgm:prSet/>
      <dgm:spPr/>
      <dgm:t>
        <a:bodyPr/>
        <a:lstStyle/>
        <a:p>
          <a:endParaRPr lang="en-US"/>
        </a:p>
      </dgm:t>
    </dgm:pt>
    <dgm:pt modelId="{F5A35D93-25FB-42C5-864E-DF70F0A029B9}" type="sibTrans" cxnId="{446859B7-7FA6-4A90-9951-4317B8464BA8}">
      <dgm:prSet/>
      <dgm:spPr/>
      <dgm:t>
        <a:bodyPr/>
        <a:lstStyle/>
        <a:p>
          <a:endParaRPr lang="en-US"/>
        </a:p>
      </dgm:t>
    </dgm:pt>
    <dgm:pt modelId="{08F7E290-CDDC-4152-8C65-B2958C22A215}">
      <dgm:prSet phldrT="[Text]"/>
      <dgm:spPr>
        <a:solidFill>
          <a:srgbClr val="333333"/>
        </a:solidFill>
      </dgm:spPr>
      <dgm:t>
        <a:bodyPr/>
        <a:lstStyle/>
        <a:p>
          <a:r>
            <a:rPr lang="en-US" dirty="0"/>
            <a:t>Social services</a:t>
          </a:r>
        </a:p>
      </dgm:t>
    </dgm:pt>
    <dgm:pt modelId="{24220A48-40A0-46A1-A092-5DBCDBBB7A37}" type="parTrans" cxnId="{82FC097F-7351-4165-A7B5-94B0EC49146F}">
      <dgm:prSet/>
      <dgm:spPr/>
      <dgm:t>
        <a:bodyPr/>
        <a:lstStyle/>
        <a:p>
          <a:endParaRPr lang="en-US"/>
        </a:p>
      </dgm:t>
    </dgm:pt>
    <dgm:pt modelId="{230F5A45-35EB-4EC1-A20A-7A2C8F7BE8DF}" type="sibTrans" cxnId="{82FC097F-7351-4165-A7B5-94B0EC49146F}">
      <dgm:prSet/>
      <dgm:spPr/>
      <dgm:t>
        <a:bodyPr/>
        <a:lstStyle/>
        <a:p>
          <a:endParaRPr lang="en-US"/>
        </a:p>
      </dgm:t>
    </dgm:pt>
    <dgm:pt modelId="{B96F149A-8472-4C87-80A9-2F58E1760821}">
      <dgm:prSet phldrT="[Text]"/>
      <dgm:spPr>
        <a:solidFill>
          <a:srgbClr val="993300"/>
        </a:solidFill>
      </dgm:spPr>
      <dgm:t>
        <a:bodyPr/>
        <a:lstStyle/>
        <a:p>
          <a:r>
            <a:rPr lang="en-US" dirty="0"/>
            <a:t>Voter registration</a:t>
          </a:r>
        </a:p>
      </dgm:t>
    </dgm:pt>
    <dgm:pt modelId="{9F53A2E6-B52E-45B6-9A9E-AC0225989B59}" type="parTrans" cxnId="{7A925D30-24D2-46F2-8FC6-1B03A0E80553}">
      <dgm:prSet/>
      <dgm:spPr/>
      <dgm:t>
        <a:bodyPr/>
        <a:lstStyle/>
        <a:p>
          <a:endParaRPr lang="en-US"/>
        </a:p>
      </dgm:t>
    </dgm:pt>
    <dgm:pt modelId="{E65932F9-A51E-4EFB-B446-22B31D929D86}" type="sibTrans" cxnId="{7A925D30-24D2-46F2-8FC6-1B03A0E80553}">
      <dgm:prSet/>
      <dgm:spPr/>
      <dgm:t>
        <a:bodyPr/>
        <a:lstStyle/>
        <a:p>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AD6EB61B-0D9E-4CFE-8124-7A6DBA243E14}" type="pres">
      <dgm:prSet presAssocID="{B96F149A-8472-4C87-80A9-2F58E1760821}" presName="boxAndChildren" presStyleCnt="0"/>
      <dgm:spPr/>
    </dgm:pt>
    <dgm:pt modelId="{76470959-7A0E-4E91-99CB-AF039DA7D21D}" type="pres">
      <dgm:prSet presAssocID="{B96F149A-8472-4C87-80A9-2F58E1760821}" presName="parentTextBox" presStyleLbl="node1" presStyleIdx="0" presStyleCnt="5"/>
      <dgm:spPr/>
    </dgm:pt>
    <dgm:pt modelId="{8562DF6E-81BD-4FDA-9EA1-FAE6B29C12A2}" type="pres">
      <dgm:prSet presAssocID="{230F5A45-35EB-4EC1-A20A-7A2C8F7BE8DF}" presName="sp" presStyleCnt="0"/>
      <dgm:spPr/>
    </dgm:pt>
    <dgm:pt modelId="{D8FD8913-4099-4E2F-B020-D18D94C1EE7B}" type="pres">
      <dgm:prSet presAssocID="{08F7E290-CDDC-4152-8C65-B2958C22A215}" presName="arrowAndChildren" presStyleCnt="0"/>
      <dgm:spPr/>
    </dgm:pt>
    <dgm:pt modelId="{58E00D57-4B28-40B7-A40E-B9DA546B2614}" type="pres">
      <dgm:prSet presAssocID="{08F7E290-CDDC-4152-8C65-B2958C22A215}" presName="parentTextArrow" presStyleLbl="node1" presStyleIdx="1" presStyleCnt="5"/>
      <dgm:spPr/>
    </dgm:pt>
    <dgm:pt modelId="{3417F2EF-4043-4144-A69B-F428DDC20D1B}" type="pres">
      <dgm:prSet presAssocID="{F5A35D93-25FB-42C5-864E-DF70F0A029B9}" presName="sp" presStyleCnt="0"/>
      <dgm:spPr/>
    </dgm:pt>
    <dgm:pt modelId="{6C4FCABE-DDFA-4220-BF46-39DA58FB6B1B}" type="pres">
      <dgm:prSet presAssocID="{58D3FD11-B69F-46E6-A6A5-32A2B68CBC4E}" presName="arrowAndChildren" presStyleCnt="0"/>
      <dgm:spPr/>
    </dgm:pt>
    <dgm:pt modelId="{20909882-4C04-4E1B-B3FE-5DE506E9C275}" type="pres">
      <dgm:prSet presAssocID="{58D3FD11-B69F-46E6-A6A5-32A2B68CBC4E}" presName="parentTextArrow" presStyleLbl="node1" presStyleIdx="2" presStyleCnt="5"/>
      <dgm:spPr/>
    </dgm:pt>
    <dgm:pt modelId="{EE0F8E23-C40D-4605-9098-C0706A24E0FE}" type="pres">
      <dgm:prSet presAssocID="{F2B07834-5BD8-4993-BDFD-C00FDD781644}" presName="sp" presStyleCnt="0"/>
      <dgm:spPr/>
    </dgm:pt>
    <dgm:pt modelId="{EC601AED-0C6D-4D08-8A48-BFB1FF5C98EA}" type="pres">
      <dgm:prSet presAssocID="{2D102108-080B-4FAB-9549-9D519687F6A8}" presName="arrowAndChildren" presStyleCnt="0"/>
      <dgm:spPr/>
    </dgm:pt>
    <dgm:pt modelId="{18B7180F-FD75-4B6D-A171-F14719209D77}" type="pres">
      <dgm:prSet presAssocID="{2D102108-080B-4FAB-9549-9D519687F6A8}" presName="parentTextArrow" presStyleLbl="node1" presStyleIdx="3" presStyleCnt="5"/>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4" presStyleCnt="5" custLinFactNeighborX="-4192" custLinFactNeighborY="-221"/>
      <dgm:spPr/>
    </dgm:pt>
  </dgm:ptLst>
  <dgm:cxnLst>
    <dgm:cxn modelId="{26B43614-51AC-4A21-BBFF-6042FF49A6FE}" srcId="{3BDF769B-935A-434D-A50C-3C33FF97B3D7}" destId="{4BEFFFB2-DFB5-4AEA-9F3B-DC18F2D7E978}" srcOrd="0" destOrd="0" parTransId="{541D7A1B-894F-4DFA-9714-BD37AA17AEF0}" sibTransId="{B65386E8-CC32-4DBF-94D5-5860DED6A6EA}"/>
    <dgm:cxn modelId="{60F72622-E076-413B-BCEE-00672653D9BD}" type="presOf" srcId="{4BEFFFB2-DFB5-4AEA-9F3B-DC18F2D7E978}" destId="{85C82971-17C5-430A-A6EA-ED5487EA7B91}" srcOrd="0" destOrd="0" presId="urn:microsoft.com/office/officeart/2005/8/layout/process4"/>
    <dgm:cxn modelId="{7A925D30-24D2-46F2-8FC6-1B03A0E80553}" srcId="{3BDF769B-935A-434D-A50C-3C33FF97B3D7}" destId="{B96F149A-8472-4C87-80A9-2F58E1760821}" srcOrd="4" destOrd="0" parTransId="{9F53A2E6-B52E-45B6-9A9E-AC0225989B59}" sibTransId="{E65932F9-A51E-4EFB-B446-22B31D929D86}"/>
    <dgm:cxn modelId="{32B27C41-229C-476B-B3E3-4C966854747B}" srcId="{3BDF769B-935A-434D-A50C-3C33FF97B3D7}" destId="{2D102108-080B-4FAB-9549-9D519687F6A8}" srcOrd="1" destOrd="0" parTransId="{F524F2A9-7228-48CD-8BED-CCABEAF17FDD}" sibTransId="{F2B07834-5BD8-4993-BDFD-C00FDD781644}"/>
    <dgm:cxn modelId="{ECFFBD42-F86C-42CD-9D8C-7073E039F8A7}" type="presOf" srcId="{08F7E290-CDDC-4152-8C65-B2958C22A215}" destId="{58E00D57-4B28-40B7-A40E-B9DA546B2614}" srcOrd="0" destOrd="0" presId="urn:microsoft.com/office/officeart/2005/8/layout/process4"/>
    <dgm:cxn modelId="{82FC097F-7351-4165-A7B5-94B0EC49146F}" srcId="{3BDF769B-935A-434D-A50C-3C33FF97B3D7}" destId="{08F7E290-CDDC-4152-8C65-B2958C22A215}" srcOrd="3" destOrd="0" parTransId="{24220A48-40A0-46A1-A092-5DBCDBBB7A37}" sibTransId="{230F5A45-35EB-4EC1-A20A-7A2C8F7BE8DF}"/>
    <dgm:cxn modelId="{BA5B8184-FEDF-4D5E-8070-E3F7C9CDECF0}" type="presOf" srcId="{58D3FD11-B69F-46E6-A6A5-32A2B68CBC4E}" destId="{20909882-4C04-4E1B-B3FE-5DE506E9C275}"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E15BBCA1-80D6-4F4C-96A7-CAA97EE89E10}" type="presOf" srcId="{2D102108-080B-4FAB-9549-9D519687F6A8}" destId="{18B7180F-FD75-4B6D-A171-F14719209D77}" srcOrd="0" destOrd="0" presId="urn:microsoft.com/office/officeart/2005/8/layout/process4"/>
    <dgm:cxn modelId="{446859B7-7FA6-4A90-9951-4317B8464BA8}" srcId="{3BDF769B-935A-434D-A50C-3C33FF97B3D7}" destId="{58D3FD11-B69F-46E6-A6A5-32A2B68CBC4E}" srcOrd="2" destOrd="0" parTransId="{A2F1DE61-A8FA-4790-BA61-90F519FC2A42}" sibTransId="{F5A35D93-25FB-42C5-864E-DF70F0A029B9}"/>
    <dgm:cxn modelId="{608A78F2-FBDC-4E46-A0E8-3E19249B61C3}" type="presOf" srcId="{B96F149A-8472-4C87-80A9-2F58E1760821}" destId="{76470959-7A0E-4E91-99CB-AF039DA7D21D}" srcOrd="0" destOrd="0" presId="urn:microsoft.com/office/officeart/2005/8/layout/process4"/>
    <dgm:cxn modelId="{8CFFAFAB-5C80-4D47-8EF8-384C8D173982}" type="presParOf" srcId="{87D6B0EF-00CC-404A-BF95-A924FF2146D0}" destId="{AD6EB61B-0D9E-4CFE-8124-7A6DBA243E14}" srcOrd="0" destOrd="0" presId="urn:microsoft.com/office/officeart/2005/8/layout/process4"/>
    <dgm:cxn modelId="{8DB19E74-45C4-4425-93DB-B055032F06F1}" type="presParOf" srcId="{AD6EB61B-0D9E-4CFE-8124-7A6DBA243E14}" destId="{76470959-7A0E-4E91-99CB-AF039DA7D21D}" srcOrd="0" destOrd="0" presId="urn:microsoft.com/office/officeart/2005/8/layout/process4"/>
    <dgm:cxn modelId="{5C1C4216-FD6C-4951-B49F-9AD86CB458F4}" type="presParOf" srcId="{87D6B0EF-00CC-404A-BF95-A924FF2146D0}" destId="{8562DF6E-81BD-4FDA-9EA1-FAE6B29C12A2}" srcOrd="1" destOrd="0" presId="urn:microsoft.com/office/officeart/2005/8/layout/process4"/>
    <dgm:cxn modelId="{5923CC0F-4C26-4DA4-9D92-9156A67DE493}" type="presParOf" srcId="{87D6B0EF-00CC-404A-BF95-A924FF2146D0}" destId="{D8FD8913-4099-4E2F-B020-D18D94C1EE7B}" srcOrd="2" destOrd="0" presId="urn:microsoft.com/office/officeart/2005/8/layout/process4"/>
    <dgm:cxn modelId="{91700858-DD03-47AD-BFD2-AE86FE290C11}" type="presParOf" srcId="{D8FD8913-4099-4E2F-B020-D18D94C1EE7B}" destId="{58E00D57-4B28-40B7-A40E-B9DA546B2614}" srcOrd="0" destOrd="0" presId="urn:microsoft.com/office/officeart/2005/8/layout/process4"/>
    <dgm:cxn modelId="{C3DA8FDE-B80E-4969-9B6F-094FD213C1BC}" type="presParOf" srcId="{87D6B0EF-00CC-404A-BF95-A924FF2146D0}" destId="{3417F2EF-4043-4144-A69B-F428DDC20D1B}" srcOrd="3" destOrd="0" presId="urn:microsoft.com/office/officeart/2005/8/layout/process4"/>
    <dgm:cxn modelId="{5C07E338-A501-44BD-9728-5F342EC428EB}" type="presParOf" srcId="{87D6B0EF-00CC-404A-BF95-A924FF2146D0}" destId="{6C4FCABE-DDFA-4220-BF46-39DA58FB6B1B}" srcOrd="4" destOrd="0" presId="urn:microsoft.com/office/officeart/2005/8/layout/process4"/>
    <dgm:cxn modelId="{19230529-86E1-4531-920F-88E3DFF3E16C}" type="presParOf" srcId="{6C4FCABE-DDFA-4220-BF46-39DA58FB6B1B}" destId="{20909882-4C04-4E1B-B3FE-5DE506E9C275}" srcOrd="0" destOrd="0" presId="urn:microsoft.com/office/officeart/2005/8/layout/process4"/>
    <dgm:cxn modelId="{CEFA75B7-9DFC-4B6D-AEFF-9F1D236881CB}" type="presParOf" srcId="{87D6B0EF-00CC-404A-BF95-A924FF2146D0}" destId="{EE0F8E23-C40D-4605-9098-C0706A24E0FE}" srcOrd="5" destOrd="0" presId="urn:microsoft.com/office/officeart/2005/8/layout/process4"/>
    <dgm:cxn modelId="{7F16A4A7-25F2-4E60-9E4F-8D63901FB6FE}" type="presParOf" srcId="{87D6B0EF-00CC-404A-BF95-A924FF2146D0}" destId="{EC601AED-0C6D-4D08-8A48-BFB1FF5C98EA}" srcOrd="6" destOrd="0" presId="urn:microsoft.com/office/officeart/2005/8/layout/process4"/>
    <dgm:cxn modelId="{270AC565-17BE-49D0-869D-18D611B21B9D}" type="presParOf" srcId="{EC601AED-0C6D-4D08-8A48-BFB1FF5C98EA}" destId="{18B7180F-FD75-4B6D-A171-F14719209D77}" srcOrd="0" destOrd="0" presId="urn:microsoft.com/office/officeart/2005/8/layout/process4"/>
    <dgm:cxn modelId="{F77E6253-CF9D-4D3A-8590-E10C9221B929}" type="presParOf" srcId="{87D6B0EF-00CC-404A-BF95-A924FF2146D0}" destId="{9662AF0A-D77D-4254-90F6-0DE1B6E7302F}" srcOrd="7" destOrd="0" presId="urn:microsoft.com/office/officeart/2005/8/layout/process4"/>
    <dgm:cxn modelId="{14B8F555-B654-47C8-8227-DE764A0BBA40}" type="presParOf" srcId="{87D6B0EF-00CC-404A-BF95-A924FF2146D0}" destId="{11E8BFDF-900A-4E5C-AFD1-EE088789395E}" srcOrd="8"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45AEB3-74FE-4709-A1FD-D22A661C4404}"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n-US"/>
        </a:p>
      </dgm:t>
    </dgm:pt>
    <dgm:pt modelId="{8EAE5E78-EABD-4C79-A6A7-B204C6A5B5DF}">
      <dgm:prSet phldrT="[Text]"/>
      <dgm:spPr/>
      <dgm:t>
        <a:bodyPr/>
        <a:lstStyle/>
        <a:p>
          <a:r>
            <a:rPr lang="en-US" dirty="0">
              <a:latin typeface="Avenir Next LT Pro Demi" panose="020F0502020204030204" pitchFamily="34" charset="0"/>
            </a:rPr>
            <a:t>Resident/Citizen</a:t>
          </a:r>
        </a:p>
      </dgm:t>
    </dgm:pt>
    <dgm:pt modelId="{6D243172-0E6B-49E2-AAC4-8223F3278D93}" type="parTrans" cxnId="{33154335-8517-4BB1-A292-D9AEB35D9E75}">
      <dgm:prSet/>
      <dgm:spPr/>
      <dgm:t>
        <a:bodyPr/>
        <a:lstStyle/>
        <a:p>
          <a:endParaRPr lang="en-US"/>
        </a:p>
      </dgm:t>
    </dgm:pt>
    <dgm:pt modelId="{1964B01F-A34E-4E32-BAA5-E37CAF9FAF06}" type="sibTrans" cxnId="{33154335-8517-4BB1-A292-D9AEB35D9E75}">
      <dgm:prSet/>
      <dgm:spPr/>
      <dgm:t>
        <a:bodyPr/>
        <a:lstStyle/>
        <a:p>
          <a:endParaRPr lang="en-US"/>
        </a:p>
      </dgm:t>
    </dgm:pt>
    <dgm:pt modelId="{1C6BF033-F187-422F-9E97-A069DD1FD23B}">
      <dgm:prSet phldrT="[Text]"/>
      <dgm:spPr/>
      <dgm:t>
        <a:bodyPr/>
        <a:lstStyle/>
        <a:p>
          <a:r>
            <a:rPr lang="en-US" dirty="0">
              <a:latin typeface="Avenir Next LT Pro Demi" panose="020F0502020204030204" pitchFamily="34" charset="0"/>
            </a:rPr>
            <a:t>Local</a:t>
          </a:r>
        </a:p>
      </dgm:t>
    </dgm:pt>
    <dgm:pt modelId="{D1EE2CC4-8020-4FA2-A0F6-3D7DEFB113CC}" type="parTrans" cxnId="{73D53929-9A57-45BE-8C73-3043226A6440}">
      <dgm:prSet/>
      <dgm:spPr/>
      <dgm:t>
        <a:bodyPr/>
        <a:lstStyle/>
        <a:p>
          <a:endParaRPr lang="en-US"/>
        </a:p>
      </dgm:t>
    </dgm:pt>
    <dgm:pt modelId="{AB0B9ED8-C71B-418B-89C4-294FDFEB41D6}" type="sibTrans" cxnId="{73D53929-9A57-45BE-8C73-3043226A6440}">
      <dgm:prSet/>
      <dgm:spPr/>
      <dgm:t>
        <a:bodyPr/>
        <a:lstStyle/>
        <a:p>
          <a:endParaRPr lang="en-US"/>
        </a:p>
      </dgm:t>
    </dgm:pt>
    <dgm:pt modelId="{87C8E346-667C-48E4-83E1-AFC21A90FB98}">
      <dgm:prSet phldrT="[Text]"/>
      <dgm:spPr/>
      <dgm:t>
        <a:bodyPr/>
        <a:lstStyle/>
        <a:p>
          <a:r>
            <a:rPr lang="en-US" dirty="0">
              <a:latin typeface="Avenir Next LT Pro Demi" panose="020F0502020204030204" pitchFamily="34" charset="0"/>
            </a:rPr>
            <a:t>Federal</a:t>
          </a:r>
        </a:p>
      </dgm:t>
    </dgm:pt>
    <dgm:pt modelId="{4AD1B774-7D10-44BC-B0AE-428326BA34AC}" type="parTrans" cxnId="{A60C15BC-AB09-43C6-9AA1-1018A4BC7855}">
      <dgm:prSet/>
      <dgm:spPr/>
      <dgm:t>
        <a:bodyPr/>
        <a:lstStyle/>
        <a:p>
          <a:endParaRPr lang="en-US"/>
        </a:p>
      </dgm:t>
    </dgm:pt>
    <dgm:pt modelId="{11E02C93-B679-42CE-9156-1E4E99C74396}" type="sibTrans" cxnId="{A60C15BC-AB09-43C6-9AA1-1018A4BC7855}">
      <dgm:prSet/>
      <dgm:spPr/>
      <dgm:t>
        <a:bodyPr/>
        <a:lstStyle/>
        <a:p>
          <a:endParaRPr lang="en-US"/>
        </a:p>
      </dgm:t>
    </dgm:pt>
    <dgm:pt modelId="{26AA38C3-029F-4042-8730-D4873FBB06F2}">
      <dgm:prSet phldrT="[Text]"/>
      <dgm:spPr/>
      <dgm:t>
        <a:bodyPr/>
        <a:lstStyle/>
        <a:p>
          <a:r>
            <a:rPr lang="en-US" dirty="0">
              <a:latin typeface="Avenir Next LT Pro Demi" panose="020F0502020204030204" pitchFamily="34" charset="0"/>
            </a:rPr>
            <a:t>State</a:t>
          </a:r>
        </a:p>
      </dgm:t>
    </dgm:pt>
    <dgm:pt modelId="{4555F33A-89DD-4D9E-9092-F36BAC2CCB7F}" type="parTrans" cxnId="{4240A3A1-FA6C-4AEA-834C-BF8985D17515}">
      <dgm:prSet/>
      <dgm:spPr/>
      <dgm:t>
        <a:bodyPr/>
        <a:lstStyle/>
        <a:p>
          <a:endParaRPr lang="en-US"/>
        </a:p>
      </dgm:t>
    </dgm:pt>
    <dgm:pt modelId="{97D8488C-727E-4F97-A736-853F81D1DA23}" type="sibTrans" cxnId="{4240A3A1-FA6C-4AEA-834C-BF8985D17515}">
      <dgm:prSet/>
      <dgm:spPr/>
      <dgm:t>
        <a:bodyPr/>
        <a:lstStyle/>
        <a:p>
          <a:endParaRPr lang="en-US"/>
        </a:p>
      </dgm:t>
    </dgm:pt>
    <dgm:pt modelId="{6EAA2F1B-27A7-436C-ABE1-B9A1E6F1D9FE}" type="pres">
      <dgm:prSet presAssocID="{6445AEB3-74FE-4709-A1FD-D22A661C4404}" presName="compositeShape" presStyleCnt="0">
        <dgm:presLayoutVars>
          <dgm:chMax val="7"/>
          <dgm:dir/>
          <dgm:resizeHandles val="exact"/>
        </dgm:presLayoutVars>
      </dgm:prSet>
      <dgm:spPr/>
    </dgm:pt>
    <dgm:pt modelId="{493ED74F-33B3-47A2-9094-2C3AA9630833}" type="pres">
      <dgm:prSet presAssocID="{8EAE5E78-EABD-4C79-A6A7-B204C6A5B5DF}" presName="circ1" presStyleLbl="vennNode1" presStyleIdx="0" presStyleCnt="4"/>
      <dgm:spPr/>
    </dgm:pt>
    <dgm:pt modelId="{9483A0C2-DCB6-4071-8B2D-E63748F50093}" type="pres">
      <dgm:prSet presAssocID="{8EAE5E78-EABD-4C79-A6A7-B204C6A5B5DF}" presName="circ1Tx" presStyleLbl="revTx" presStyleIdx="0" presStyleCnt="0">
        <dgm:presLayoutVars>
          <dgm:chMax val="0"/>
          <dgm:chPref val="0"/>
          <dgm:bulletEnabled val="1"/>
        </dgm:presLayoutVars>
      </dgm:prSet>
      <dgm:spPr/>
    </dgm:pt>
    <dgm:pt modelId="{E81A88D4-934F-4685-BB99-5B1657BBFBA9}" type="pres">
      <dgm:prSet presAssocID="{1C6BF033-F187-422F-9E97-A069DD1FD23B}" presName="circ2" presStyleLbl="vennNode1" presStyleIdx="1" presStyleCnt="4"/>
      <dgm:spPr/>
    </dgm:pt>
    <dgm:pt modelId="{8F893C1D-DF64-4913-892B-F487B8CCF53A}" type="pres">
      <dgm:prSet presAssocID="{1C6BF033-F187-422F-9E97-A069DD1FD23B}" presName="circ2Tx" presStyleLbl="revTx" presStyleIdx="0" presStyleCnt="0">
        <dgm:presLayoutVars>
          <dgm:chMax val="0"/>
          <dgm:chPref val="0"/>
          <dgm:bulletEnabled val="1"/>
        </dgm:presLayoutVars>
      </dgm:prSet>
      <dgm:spPr/>
    </dgm:pt>
    <dgm:pt modelId="{E9F58855-A5C5-4FE2-B1A4-91D2604B3567}" type="pres">
      <dgm:prSet presAssocID="{87C8E346-667C-48E4-83E1-AFC21A90FB98}" presName="circ3" presStyleLbl="vennNode1" presStyleIdx="2" presStyleCnt="4"/>
      <dgm:spPr/>
    </dgm:pt>
    <dgm:pt modelId="{BD81D688-237D-47AF-826F-FB1167440EF8}" type="pres">
      <dgm:prSet presAssocID="{87C8E346-667C-48E4-83E1-AFC21A90FB98}" presName="circ3Tx" presStyleLbl="revTx" presStyleIdx="0" presStyleCnt="0">
        <dgm:presLayoutVars>
          <dgm:chMax val="0"/>
          <dgm:chPref val="0"/>
          <dgm:bulletEnabled val="1"/>
        </dgm:presLayoutVars>
      </dgm:prSet>
      <dgm:spPr/>
    </dgm:pt>
    <dgm:pt modelId="{98421CBF-2720-403D-BF6E-A1D1BFEE601C}" type="pres">
      <dgm:prSet presAssocID="{26AA38C3-029F-4042-8730-D4873FBB06F2}" presName="circ4" presStyleLbl="vennNode1" presStyleIdx="3" presStyleCnt="4"/>
      <dgm:spPr/>
    </dgm:pt>
    <dgm:pt modelId="{9B4BE1EC-8874-4B8B-9C81-4924AFB7AC7F}" type="pres">
      <dgm:prSet presAssocID="{26AA38C3-029F-4042-8730-D4873FBB06F2}" presName="circ4Tx" presStyleLbl="revTx" presStyleIdx="0" presStyleCnt="0">
        <dgm:presLayoutVars>
          <dgm:chMax val="0"/>
          <dgm:chPref val="0"/>
          <dgm:bulletEnabled val="1"/>
        </dgm:presLayoutVars>
      </dgm:prSet>
      <dgm:spPr/>
    </dgm:pt>
  </dgm:ptLst>
  <dgm:cxnLst>
    <dgm:cxn modelId="{E99BE70A-EDD6-4AF5-B351-586EBDDE21BA}" type="presOf" srcId="{1C6BF033-F187-422F-9E97-A069DD1FD23B}" destId="{E81A88D4-934F-4685-BB99-5B1657BBFBA9}" srcOrd="0" destOrd="0" presId="urn:microsoft.com/office/officeart/2005/8/layout/venn1"/>
    <dgm:cxn modelId="{73D53929-9A57-45BE-8C73-3043226A6440}" srcId="{6445AEB3-74FE-4709-A1FD-D22A661C4404}" destId="{1C6BF033-F187-422F-9E97-A069DD1FD23B}" srcOrd="1" destOrd="0" parTransId="{D1EE2CC4-8020-4FA2-A0F6-3D7DEFB113CC}" sibTransId="{AB0B9ED8-C71B-418B-89C4-294FDFEB41D6}"/>
    <dgm:cxn modelId="{AD501C2B-5AD2-4A6C-BB83-587D7D90457E}" type="presOf" srcId="{26AA38C3-029F-4042-8730-D4873FBB06F2}" destId="{98421CBF-2720-403D-BF6E-A1D1BFEE601C}" srcOrd="0" destOrd="0" presId="urn:microsoft.com/office/officeart/2005/8/layout/venn1"/>
    <dgm:cxn modelId="{33154335-8517-4BB1-A292-D9AEB35D9E75}" srcId="{6445AEB3-74FE-4709-A1FD-D22A661C4404}" destId="{8EAE5E78-EABD-4C79-A6A7-B204C6A5B5DF}" srcOrd="0" destOrd="0" parTransId="{6D243172-0E6B-49E2-AAC4-8223F3278D93}" sibTransId="{1964B01F-A34E-4E32-BAA5-E37CAF9FAF06}"/>
    <dgm:cxn modelId="{47832341-C514-40D3-AE59-FE2B6ECCCA16}" type="presOf" srcId="{87C8E346-667C-48E4-83E1-AFC21A90FB98}" destId="{BD81D688-237D-47AF-826F-FB1167440EF8}" srcOrd="1" destOrd="0" presId="urn:microsoft.com/office/officeart/2005/8/layout/venn1"/>
    <dgm:cxn modelId="{7BD7DA52-C29E-44C4-AA16-D7F7FDA0EFE7}" type="presOf" srcId="{8EAE5E78-EABD-4C79-A6A7-B204C6A5B5DF}" destId="{493ED74F-33B3-47A2-9094-2C3AA9630833}" srcOrd="0" destOrd="0" presId="urn:microsoft.com/office/officeart/2005/8/layout/venn1"/>
    <dgm:cxn modelId="{6E719564-39DD-45F1-843D-7495F38420E2}" type="presOf" srcId="{26AA38C3-029F-4042-8730-D4873FBB06F2}" destId="{9B4BE1EC-8874-4B8B-9C81-4924AFB7AC7F}" srcOrd="1" destOrd="0" presId="urn:microsoft.com/office/officeart/2005/8/layout/venn1"/>
    <dgm:cxn modelId="{6A420E7E-BDDB-42EB-BFD1-BDDB1AA74278}" type="presOf" srcId="{6445AEB3-74FE-4709-A1FD-D22A661C4404}" destId="{6EAA2F1B-27A7-436C-ABE1-B9A1E6F1D9FE}" srcOrd="0" destOrd="0" presId="urn:microsoft.com/office/officeart/2005/8/layout/venn1"/>
    <dgm:cxn modelId="{4240A3A1-FA6C-4AEA-834C-BF8985D17515}" srcId="{6445AEB3-74FE-4709-A1FD-D22A661C4404}" destId="{26AA38C3-029F-4042-8730-D4873FBB06F2}" srcOrd="3" destOrd="0" parTransId="{4555F33A-89DD-4D9E-9092-F36BAC2CCB7F}" sibTransId="{97D8488C-727E-4F97-A736-853F81D1DA23}"/>
    <dgm:cxn modelId="{63F7E7A7-8FCE-4696-90FE-868A08442809}" type="presOf" srcId="{87C8E346-667C-48E4-83E1-AFC21A90FB98}" destId="{E9F58855-A5C5-4FE2-B1A4-91D2604B3567}" srcOrd="0" destOrd="0" presId="urn:microsoft.com/office/officeart/2005/8/layout/venn1"/>
    <dgm:cxn modelId="{744A36B5-9310-401B-99FD-32F93D11A421}" type="presOf" srcId="{1C6BF033-F187-422F-9E97-A069DD1FD23B}" destId="{8F893C1D-DF64-4913-892B-F487B8CCF53A}" srcOrd="1" destOrd="0" presId="urn:microsoft.com/office/officeart/2005/8/layout/venn1"/>
    <dgm:cxn modelId="{A60C15BC-AB09-43C6-9AA1-1018A4BC7855}" srcId="{6445AEB3-74FE-4709-A1FD-D22A661C4404}" destId="{87C8E346-667C-48E4-83E1-AFC21A90FB98}" srcOrd="2" destOrd="0" parTransId="{4AD1B774-7D10-44BC-B0AE-428326BA34AC}" sibTransId="{11E02C93-B679-42CE-9156-1E4E99C74396}"/>
    <dgm:cxn modelId="{9C9DC7F4-92C7-401E-984D-B0A8244972B3}" type="presOf" srcId="{8EAE5E78-EABD-4C79-A6A7-B204C6A5B5DF}" destId="{9483A0C2-DCB6-4071-8B2D-E63748F50093}" srcOrd="1" destOrd="0" presId="urn:microsoft.com/office/officeart/2005/8/layout/venn1"/>
    <dgm:cxn modelId="{B990A415-4104-4B7C-B299-427668714019}" type="presParOf" srcId="{6EAA2F1B-27A7-436C-ABE1-B9A1E6F1D9FE}" destId="{493ED74F-33B3-47A2-9094-2C3AA9630833}" srcOrd="0" destOrd="0" presId="urn:microsoft.com/office/officeart/2005/8/layout/venn1"/>
    <dgm:cxn modelId="{820E3108-AF51-400B-A00E-E79C3CA480ED}" type="presParOf" srcId="{6EAA2F1B-27A7-436C-ABE1-B9A1E6F1D9FE}" destId="{9483A0C2-DCB6-4071-8B2D-E63748F50093}" srcOrd="1" destOrd="0" presId="urn:microsoft.com/office/officeart/2005/8/layout/venn1"/>
    <dgm:cxn modelId="{237C18C4-1377-403A-9A32-AE46151E9B2E}" type="presParOf" srcId="{6EAA2F1B-27A7-436C-ABE1-B9A1E6F1D9FE}" destId="{E81A88D4-934F-4685-BB99-5B1657BBFBA9}" srcOrd="2" destOrd="0" presId="urn:microsoft.com/office/officeart/2005/8/layout/venn1"/>
    <dgm:cxn modelId="{C1657B26-419E-4578-98B5-AED7271BE3BD}" type="presParOf" srcId="{6EAA2F1B-27A7-436C-ABE1-B9A1E6F1D9FE}" destId="{8F893C1D-DF64-4913-892B-F487B8CCF53A}" srcOrd="3" destOrd="0" presId="urn:microsoft.com/office/officeart/2005/8/layout/venn1"/>
    <dgm:cxn modelId="{47D72B17-F7A5-484E-888B-7DCC3171AD8B}" type="presParOf" srcId="{6EAA2F1B-27A7-436C-ABE1-B9A1E6F1D9FE}" destId="{E9F58855-A5C5-4FE2-B1A4-91D2604B3567}" srcOrd="4" destOrd="0" presId="urn:microsoft.com/office/officeart/2005/8/layout/venn1"/>
    <dgm:cxn modelId="{A5273F7A-EFB8-483B-9ACC-446528090D9B}" type="presParOf" srcId="{6EAA2F1B-27A7-436C-ABE1-B9A1E6F1D9FE}" destId="{BD81D688-237D-47AF-826F-FB1167440EF8}" srcOrd="5" destOrd="0" presId="urn:microsoft.com/office/officeart/2005/8/layout/venn1"/>
    <dgm:cxn modelId="{576C1185-94A2-4297-9EA5-E794AD507709}" type="presParOf" srcId="{6EAA2F1B-27A7-436C-ABE1-B9A1E6F1D9FE}" destId="{98421CBF-2720-403D-BF6E-A1D1BFEE601C}" srcOrd="6" destOrd="0" presId="urn:microsoft.com/office/officeart/2005/8/layout/venn1"/>
    <dgm:cxn modelId="{7293DEF3-9B54-47EB-95ED-1DBBB96D532C}" type="presParOf" srcId="{6EAA2F1B-27A7-436C-ABE1-B9A1E6F1D9FE}" destId="{9B4BE1EC-8874-4B8B-9C81-4924AFB7AC7F}"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9977930-2AD3-4743-B3DD-7A12C9108B2D}"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A4041B8E-785D-45D5-95E2-216B70AC4D3B}">
      <dgm:prSet/>
      <dgm:spPr/>
      <dgm:t>
        <a:bodyPr/>
        <a:lstStyle/>
        <a:p>
          <a:pPr>
            <a:defRPr cap="all"/>
          </a:pPr>
          <a:r>
            <a:rPr lang="en-US" b="1" dirty="0"/>
            <a:t>Local</a:t>
          </a:r>
          <a:endParaRPr lang="en-US" dirty="0"/>
        </a:p>
      </dgm:t>
    </dgm:pt>
    <dgm:pt modelId="{07AD2893-833E-4BB0-B572-CF3818DB3EB5}" type="parTrans" cxnId="{DD9DB59C-041C-4631-821E-7492B6E732B9}">
      <dgm:prSet/>
      <dgm:spPr/>
      <dgm:t>
        <a:bodyPr/>
        <a:lstStyle/>
        <a:p>
          <a:endParaRPr lang="en-US"/>
        </a:p>
      </dgm:t>
    </dgm:pt>
    <dgm:pt modelId="{D9D68918-4994-45AC-A13C-30084EC98F5F}" type="sibTrans" cxnId="{DD9DB59C-041C-4631-821E-7492B6E732B9}">
      <dgm:prSet/>
      <dgm:spPr/>
      <dgm:t>
        <a:bodyPr/>
        <a:lstStyle/>
        <a:p>
          <a:endParaRPr lang="en-US"/>
        </a:p>
      </dgm:t>
    </dgm:pt>
    <dgm:pt modelId="{BB8899D9-8C1F-4E95-B373-40F479D5A05D}">
      <dgm:prSet/>
      <dgm:spPr/>
      <dgm:t>
        <a:bodyPr/>
        <a:lstStyle/>
        <a:p>
          <a:pPr>
            <a:defRPr cap="all"/>
          </a:pPr>
          <a:r>
            <a:rPr lang="en-US" b="1"/>
            <a:t>State</a:t>
          </a:r>
          <a:endParaRPr lang="en-US"/>
        </a:p>
      </dgm:t>
    </dgm:pt>
    <dgm:pt modelId="{3CD1194F-E344-4FB6-9F66-2C1471D54FEA}" type="parTrans" cxnId="{EB31886E-1721-4D81-BAE0-DBDFA39613B8}">
      <dgm:prSet/>
      <dgm:spPr/>
      <dgm:t>
        <a:bodyPr/>
        <a:lstStyle/>
        <a:p>
          <a:endParaRPr lang="en-US"/>
        </a:p>
      </dgm:t>
    </dgm:pt>
    <dgm:pt modelId="{C45A8250-4A4F-48A0-A5E0-99B4B43F8314}" type="sibTrans" cxnId="{EB31886E-1721-4D81-BAE0-DBDFA39613B8}">
      <dgm:prSet/>
      <dgm:spPr/>
      <dgm:t>
        <a:bodyPr/>
        <a:lstStyle/>
        <a:p>
          <a:endParaRPr lang="en-US"/>
        </a:p>
      </dgm:t>
    </dgm:pt>
    <dgm:pt modelId="{FC3DB619-CB6F-4A36-9128-4AC88C49DD59}">
      <dgm:prSet/>
      <dgm:spPr/>
      <dgm:t>
        <a:bodyPr/>
        <a:lstStyle/>
        <a:p>
          <a:pPr>
            <a:defRPr cap="all"/>
          </a:pPr>
          <a:r>
            <a:rPr lang="en-US" b="1"/>
            <a:t>Federal</a:t>
          </a:r>
          <a:endParaRPr lang="en-US"/>
        </a:p>
      </dgm:t>
    </dgm:pt>
    <dgm:pt modelId="{C68B98F3-13FA-4B29-9209-CB870563D3E4}" type="parTrans" cxnId="{5A19D996-DFE0-4CA1-AA16-7CB75F713EDD}">
      <dgm:prSet/>
      <dgm:spPr/>
      <dgm:t>
        <a:bodyPr/>
        <a:lstStyle/>
        <a:p>
          <a:endParaRPr lang="en-US"/>
        </a:p>
      </dgm:t>
    </dgm:pt>
    <dgm:pt modelId="{DFE8FB2F-E503-4699-9233-513351285241}" type="sibTrans" cxnId="{5A19D996-DFE0-4CA1-AA16-7CB75F713EDD}">
      <dgm:prSet/>
      <dgm:spPr/>
      <dgm:t>
        <a:bodyPr/>
        <a:lstStyle/>
        <a:p>
          <a:endParaRPr lang="en-US"/>
        </a:p>
      </dgm:t>
    </dgm:pt>
    <dgm:pt modelId="{5B11E7B8-1ADF-4EEF-AA7A-8E395E7A9372}" type="pres">
      <dgm:prSet presAssocID="{39977930-2AD3-4743-B3DD-7A12C9108B2D}" presName="root" presStyleCnt="0">
        <dgm:presLayoutVars>
          <dgm:dir/>
          <dgm:resizeHandles val="exact"/>
        </dgm:presLayoutVars>
      </dgm:prSet>
      <dgm:spPr/>
    </dgm:pt>
    <dgm:pt modelId="{2DA4796C-0139-4130-8EC1-2B3FEC1FAD82}" type="pres">
      <dgm:prSet presAssocID="{A4041B8E-785D-45D5-95E2-216B70AC4D3B}" presName="compNode" presStyleCnt="0"/>
      <dgm:spPr/>
    </dgm:pt>
    <dgm:pt modelId="{69672F98-9733-44C5-AD89-00B6B48FAE7F}" type="pres">
      <dgm:prSet presAssocID="{A4041B8E-785D-45D5-95E2-216B70AC4D3B}" presName="iconBgRect" presStyleLbl="bgShp" presStyleIdx="0" presStyleCnt="3"/>
      <dgm:spPr>
        <a:solidFill>
          <a:schemeClr val="bg2">
            <a:lumMod val="90000"/>
          </a:schemeClr>
        </a:solidFill>
      </dgm:spPr>
    </dgm:pt>
    <dgm:pt modelId="{C1B47E6E-EFA2-4C4F-831F-63B64102F342}" type="pres">
      <dgm:prSet presAssocID="{A4041B8E-785D-45D5-95E2-216B70AC4D3B}" presName="iconRect" presStyleLbl="node1" presStyleIdx="0" presStyleCnt="3"/>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arker"/>
        </a:ext>
      </dgm:extLst>
    </dgm:pt>
    <dgm:pt modelId="{565A6791-DE6C-4E1D-9C62-27579BDE54C4}" type="pres">
      <dgm:prSet presAssocID="{A4041B8E-785D-45D5-95E2-216B70AC4D3B}" presName="spaceRect" presStyleCnt="0"/>
      <dgm:spPr/>
    </dgm:pt>
    <dgm:pt modelId="{74D91B7E-8A4F-4B92-B1B3-21B5EC6815BC}" type="pres">
      <dgm:prSet presAssocID="{A4041B8E-785D-45D5-95E2-216B70AC4D3B}" presName="textRect" presStyleLbl="revTx" presStyleIdx="0" presStyleCnt="3">
        <dgm:presLayoutVars>
          <dgm:chMax val="1"/>
          <dgm:chPref val="1"/>
        </dgm:presLayoutVars>
      </dgm:prSet>
      <dgm:spPr/>
    </dgm:pt>
    <dgm:pt modelId="{CE6B8F6B-9C65-4BDB-96CA-3DB7EB99A819}" type="pres">
      <dgm:prSet presAssocID="{D9D68918-4994-45AC-A13C-30084EC98F5F}" presName="sibTrans" presStyleCnt="0"/>
      <dgm:spPr/>
    </dgm:pt>
    <dgm:pt modelId="{ADD76117-7517-4F24-B4B5-B2674E14B575}" type="pres">
      <dgm:prSet presAssocID="{BB8899D9-8C1F-4E95-B373-40F479D5A05D}" presName="compNode" presStyleCnt="0"/>
      <dgm:spPr/>
    </dgm:pt>
    <dgm:pt modelId="{9E11F7B4-3FCD-4791-870B-C0C0D07A4561}" type="pres">
      <dgm:prSet presAssocID="{BB8899D9-8C1F-4E95-B373-40F479D5A05D}" presName="iconBgRect" presStyleLbl="bgShp" presStyleIdx="1" presStyleCnt="3"/>
      <dgm:spPr>
        <a:solidFill>
          <a:schemeClr val="accent1">
            <a:lumMod val="20000"/>
            <a:lumOff val="80000"/>
          </a:schemeClr>
        </a:solidFill>
      </dgm:spPr>
    </dgm:pt>
    <dgm:pt modelId="{D70A19E2-75E3-4BE4-BB79-0B9B578A04B8}" type="pres">
      <dgm:prSet presAssocID="{BB8899D9-8C1F-4E95-B373-40F479D5A05D}" presName="iconRect" presStyleLbl="node1" presStyleIdx="1" presStyleCnt="3"/>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ightsUneven2"/>
        </a:ext>
      </dgm:extLst>
    </dgm:pt>
    <dgm:pt modelId="{1530E305-F4D4-4EC3-B3B4-E7428C0A389A}" type="pres">
      <dgm:prSet presAssocID="{BB8899D9-8C1F-4E95-B373-40F479D5A05D}" presName="spaceRect" presStyleCnt="0"/>
      <dgm:spPr/>
    </dgm:pt>
    <dgm:pt modelId="{131A8A4E-DB04-488D-A010-43C21DEFC3D4}" type="pres">
      <dgm:prSet presAssocID="{BB8899D9-8C1F-4E95-B373-40F479D5A05D}" presName="textRect" presStyleLbl="revTx" presStyleIdx="1" presStyleCnt="3">
        <dgm:presLayoutVars>
          <dgm:chMax val="1"/>
          <dgm:chPref val="1"/>
        </dgm:presLayoutVars>
      </dgm:prSet>
      <dgm:spPr/>
    </dgm:pt>
    <dgm:pt modelId="{CF289338-84FC-42EC-A08C-6BA852313E19}" type="pres">
      <dgm:prSet presAssocID="{C45A8250-4A4F-48A0-A5E0-99B4B43F8314}" presName="sibTrans" presStyleCnt="0"/>
      <dgm:spPr/>
    </dgm:pt>
    <dgm:pt modelId="{88964216-423E-4A7C-8163-C75CD6EF5398}" type="pres">
      <dgm:prSet presAssocID="{FC3DB619-CB6F-4A36-9128-4AC88C49DD59}" presName="compNode" presStyleCnt="0"/>
      <dgm:spPr/>
    </dgm:pt>
    <dgm:pt modelId="{6BB16BF8-BA4E-4D71-924B-56B23DF7A4D4}" type="pres">
      <dgm:prSet presAssocID="{FC3DB619-CB6F-4A36-9128-4AC88C49DD59}" presName="iconBgRect" presStyleLbl="bgShp" presStyleIdx="2" presStyleCnt="3"/>
      <dgm:spPr/>
    </dgm:pt>
    <dgm:pt modelId="{27A0F9B7-EE52-4616-B8C3-DFC95D8492F5}" type="pres">
      <dgm:prSet presAssocID="{FC3DB619-CB6F-4A36-9128-4AC88C49DD59}" presName="iconRect" presStyleLbl="node1" presStyleIdx="2" presStyleCnt="3"/>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ourt"/>
        </a:ext>
      </dgm:extLst>
    </dgm:pt>
    <dgm:pt modelId="{1C5FA6F1-8F67-49F2-BF82-E6F6790C2AD6}" type="pres">
      <dgm:prSet presAssocID="{FC3DB619-CB6F-4A36-9128-4AC88C49DD59}" presName="spaceRect" presStyleCnt="0"/>
      <dgm:spPr/>
    </dgm:pt>
    <dgm:pt modelId="{48C5333C-849A-4CAF-939D-18436BDCF430}" type="pres">
      <dgm:prSet presAssocID="{FC3DB619-CB6F-4A36-9128-4AC88C49DD59}" presName="textRect" presStyleLbl="revTx" presStyleIdx="2" presStyleCnt="3">
        <dgm:presLayoutVars>
          <dgm:chMax val="1"/>
          <dgm:chPref val="1"/>
        </dgm:presLayoutVars>
      </dgm:prSet>
      <dgm:spPr/>
    </dgm:pt>
  </dgm:ptLst>
  <dgm:cxnLst>
    <dgm:cxn modelId="{CB182E02-D9C0-4EDD-9CBA-999F7212CA70}" type="presOf" srcId="{BB8899D9-8C1F-4E95-B373-40F479D5A05D}" destId="{131A8A4E-DB04-488D-A010-43C21DEFC3D4}" srcOrd="0" destOrd="0" presId="urn:microsoft.com/office/officeart/2018/5/layout/IconCircleLabelList"/>
    <dgm:cxn modelId="{2C083834-5D20-422F-8259-712A03104B3B}" type="presOf" srcId="{FC3DB619-CB6F-4A36-9128-4AC88C49DD59}" destId="{48C5333C-849A-4CAF-939D-18436BDCF430}" srcOrd="0" destOrd="0" presId="urn:microsoft.com/office/officeart/2018/5/layout/IconCircleLabelList"/>
    <dgm:cxn modelId="{1740B240-A24A-41D3-B7AD-161C1EEB8213}" type="presOf" srcId="{A4041B8E-785D-45D5-95E2-216B70AC4D3B}" destId="{74D91B7E-8A4F-4B92-B1B3-21B5EC6815BC}" srcOrd="0" destOrd="0" presId="urn:microsoft.com/office/officeart/2018/5/layout/IconCircleLabelList"/>
    <dgm:cxn modelId="{EB31886E-1721-4D81-BAE0-DBDFA39613B8}" srcId="{39977930-2AD3-4743-B3DD-7A12C9108B2D}" destId="{BB8899D9-8C1F-4E95-B373-40F479D5A05D}" srcOrd="1" destOrd="0" parTransId="{3CD1194F-E344-4FB6-9F66-2C1471D54FEA}" sibTransId="{C45A8250-4A4F-48A0-A5E0-99B4B43F8314}"/>
    <dgm:cxn modelId="{8C88D976-F6B6-4B76-A1F5-BC5897FDC0A6}" type="presOf" srcId="{39977930-2AD3-4743-B3DD-7A12C9108B2D}" destId="{5B11E7B8-1ADF-4EEF-AA7A-8E395E7A9372}" srcOrd="0" destOrd="0" presId="urn:microsoft.com/office/officeart/2018/5/layout/IconCircleLabelList"/>
    <dgm:cxn modelId="{5A19D996-DFE0-4CA1-AA16-7CB75F713EDD}" srcId="{39977930-2AD3-4743-B3DD-7A12C9108B2D}" destId="{FC3DB619-CB6F-4A36-9128-4AC88C49DD59}" srcOrd="2" destOrd="0" parTransId="{C68B98F3-13FA-4B29-9209-CB870563D3E4}" sibTransId="{DFE8FB2F-E503-4699-9233-513351285241}"/>
    <dgm:cxn modelId="{DD9DB59C-041C-4631-821E-7492B6E732B9}" srcId="{39977930-2AD3-4743-B3DD-7A12C9108B2D}" destId="{A4041B8E-785D-45D5-95E2-216B70AC4D3B}" srcOrd="0" destOrd="0" parTransId="{07AD2893-833E-4BB0-B572-CF3818DB3EB5}" sibTransId="{D9D68918-4994-45AC-A13C-30084EC98F5F}"/>
    <dgm:cxn modelId="{95F83CD8-2EE0-4E14-84FF-B1C637015A4C}" type="presParOf" srcId="{5B11E7B8-1ADF-4EEF-AA7A-8E395E7A9372}" destId="{2DA4796C-0139-4130-8EC1-2B3FEC1FAD82}" srcOrd="0" destOrd="0" presId="urn:microsoft.com/office/officeart/2018/5/layout/IconCircleLabelList"/>
    <dgm:cxn modelId="{22615444-26E1-48DA-995C-4A338EF9ED1A}" type="presParOf" srcId="{2DA4796C-0139-4130-8EC1-2B3FEC1FAD82}" destId="{69672F98-9733-44C5-AD89-00B6B48FAE7F}" srcOrd="0" destOrd="0" presId="urn:microsoft.com/office/officeart/2018/5/layout/IconCircleLabelList"/>
    <dgm:cxn modelId="{24739776-7224-4A36-9F08-F5FBC48867B3}" type="presParOf" srcId="{2DA4796C-0139-4130-8EC1-2B3FEC1FAD82}" destId="{C1B47E6E-EFA2-4C4F-831F-63B64102F342}" srcOrd="1" destOrd="0" presId="urn:microsoft.com/office/officeart/2018/5/layout/IconCircleLabelList"/>
    <dgm:cxn modelId="{B3EC505F-24CE-4156-B0D0-C18D5BE8EFC5}" type="presParOf" srcId="{2DA4796C-0139-4130-8EC1-2B3FEC1FAD82}" destId="{565A6791-DE6C-4E1D-9C62-27579BDE54C4}" srcOrd="2" destOrd="0" presId="urn:microsoft.com/office/officeart/2018/5/layout/IconCircleLabelList"/>
    <dgm:cxn modelId="{35E219E1-FB85-491F-A254-0E6F8BDE4E46}" type="presParOf" srcId="{2DA4796C-0139-4130-8EC1-2B3FEC1FAD82}" destId="{74D91B7E-8A4F-4B92-B1B3-21B5EC6815BC}" srcOrd="3" destOrd="0" presId="urn:microsoft.com/office/officeart/2018/5/layout/IconCircleLabelList"/>
    <dgm:cxn modelId="{36288F2D-8FE9-4A12-B409-119111201EBE}" type="presParOf" srcId="{5B11E7B8-1ADF-4EEF-AA7A-8E395E7A9372}" destId="{CE6B8F6B-9C65-4BDB-96CA-3DB7EB99A819}" srcOrd="1" destOrd="0" presId="urn:microsoft.com/office/officeart/2018/5/layout/IconCircleLabelList"/>
    <dgm:cxn modelId="{7FFD6A44-F2D0-406D-8EDE-47AAFEC4C52C}" type="presParOf" srcId="{5B11E7B8-1ADF-4EEF-AA7A-8E395E7A9372}" destId="{ADD76117-7517-4F24-B4B5-B2674E14B575}" srcOrd="2" destOrd="0" presId="urn:microsoft.com/office/officeart/2018/5/layout/IconCircleLabelList"/>
    <dgm:cxn modelId="{FFE028CE-8AC2-4492-BCF2-2E9F94D39265}" type="presParOf" srcId="{ADD76117-7517-4F24-B4B5-B2674E14B575}" destId="{9E11F7B4-3FCD-4791-870B-C0C0D07A4561}" srcOrd="0" destOrd="0" presId="urn:microsoft.com/office/officeart/2018/5/layout/IconCircleLabelList"/>
    <dgm:cxn modelId="{825CB47A-9499-44CD-B7C0-86E6A5E29DCC}" type="presParOf" srcId="{ADD76117-7517-4F24-B4B5-B2674E14B575}" destId="{D70A19E2-75E3-4BE4-BB79-0B9B578A04B8}" srcOrd="1" destOrd="0" presId="urn:microsoft.com/office/officeart/2018/5/layout/IconCircleLabelList"/>
    <dgm:cxn modelId="{A5B6F409-7D10-4F69-8C4B-266F707AB116}" type="presParOf" srcId="{ADD76117-7517-4F24-B4B5-B2674E14B575}" destId="{1530E305-F4D4-4EC3-B3B4-E7428C0A389A}" srcOrd="2" destOrd="0" presId="urn:microsoft.com/office/officeart/2018/5/layout/IconCircleLabelList"/>
    <dgm:cxn modelId="{B48F4B47-883F-46FD-BE62-01B3D8CE364C}" type="presParOf" srcId="{ADD76117-7517-4F24-B4B5-B2674E14B575}" destId="{131A8A4E-DB04-488D-A010-43C21DEFC3D4}" srcOrd="3" destOrd="0" presId="urn:microsoft.com/office/officeart/2018/5/layout/IconCircleLabelList"/>
    <dgm:cxn modelId="{AE0C4A4A-F119-46C7-B472-651CD96FE8FA}" type="presParOf" srcId="{5B11E7B8-1ADF-4EEF-AA7A-8E395E7A9372}" destId="{CF289338-84FC-42EC-A08C-6BA852313E19}" srcOrd="3" destOrd="0" presId="urn:microsoft.com/office/officeart/2018/5/layout/IconCircleLabelList"/>
    <dgm:cxn modelId="{A0606E1B-5066-4814-9620-865CA20E4E0F}" type="presParOf" srcId="{5B11E7B8-1ADF-4EEF-AA7A-8E395E7A9372}" destId="{88964216-423E-4A7C-8163-C75CD6EF5398}" srcOrd="4" destOrd="0" presId="urn:microsoft.com/office/officeart/2018/5/layout/IconCircleLabelList"/>
    <dgm:cxn modelId="{E317448C-3D43-4B16-8116-88175AFBBB64}" type="presParOf" srcId="{88964216-423E-4A7C-8163-C75CD6EF5398}" destId="{6BB16BF8-BA4E-4D71-924B-56B23DF7A4D4}" srcOrd="0" destOrd="0" presId="urn:microsoft.com/office/officeart/2018/5/layout/IconCircleLabelList"/>
    <dgm:cxn modelId="{E8208EDB-632C-475D-BC3E-F83709D3DDB6}" type="presParOf" srcId="{88964216-423E-4A7C-8163-C75CD6EF5398}" destId="{27A0F9B7-EE52-4616-B8C3-DFC95D8492F5}" srcOrd="1" destOrd="0" presId="urn:microsoft.com/office/officeart/2018/5/layout/IconCircleLabelList"/>
    <dgm:cxn modelId="{5BFEC122-DDB9-4081-8F79-A1529E5A737E}" type="presParOf" srcId="{88964216-423E-4A7C-8163-C75CD6EF5398}" destId="{1C5FA6F1-8F67-49F2-BF82-E6F6790C2AD6}" srcOrd="2" destOrd="0" presId="urn:microsoft.com/office/officeart/2018/5/layout/IconCircleLabelList"/>
    <dgm:cxn modelId="{ACD3A248-F349-4CF2-848D-2D4B7CD2208C}" type="presParOf" srcId="{88964216-423E-4A7C-8163-C75CD6EF5398}" destId="{48C5333C-849A-4CAF-939D-18436BDCF43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45AEB3-74FE-4709-A1FD-D22A661C4404}"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n-US"/>
        </a:p>
      </dgm:t>
    </dgm:pt>
    <dgm:pt modelId="{8EAE5E78-EABD-4C79-A6A7-B204C6A5B5DF}">
      <dgm:prSet phldrT="[Text]"/>
      <dgm:spPr/>
      <dgm:t>
        <a:bodyPr/>
        <a:lstStyle/>
        <a:p>
          <a:r>
            <a:rPr lang="en-US" dirty="0">
              <a:latin typeface="Avenir Next LT Pro Demi" panose="020F0502020204030204" pitchFamily="34" charset="0"/>
            </a:rPr>
            <a:t>Resident/Citizen</a:t>
          </a:r>
        </a:p>
      </dgm:t>
    </dgm:pt>
    <dgm:pt modelId="{6D243172-0E6B-49E2-AAC4-8223F3278D93}" type="parTrans" cxnId="{33154335-8517-4BB1-A292-D9AEB35D9E75}">
      <dgm:prSet/>
      <dgm:spPr/>
      <dgm:t>
        <a:bodyPr/>
        <a:lstStyle/>
        <a:p>
          <a:endParaRPr lang="en-US"/>
        </a:p>
      </dgm:t>
    </dgm:pt>
    <dgm:pt modelId="{1964B01F-A34E-4E32-BAA5-E37CAF9FAF06}" type="sibTrans" cxnId="{33154335-8517-4BB1-A292-D9AEB35D9E75}">
      <dgm:prSet/>
      <dgm:spPr/>
      <dgm:t>
        <a:bodyPr/>
        <a:lstStyle/>
        <a:p>
          <a:endParaRPr lang="en-US"/>
        </a:p>
      </dgm:t>
    </dgm:pt>
    <dgm:pt modelId="{1C6BF033-F187-422F-9E97-A069DD1FD23B}">
      <dgm:prSet phldrT="[Text]"/>
      <dgm:spPr/>
      <dgm:t>
        <a:bodyPr/>
        <a:lstStyle/>
        <a:p>
          <a:r>
            <a:rPr lang="en-US" dirty="0">
              <a:latin typeface="Avenir Next LT Pro Demi" panose="020F0502020204030204" pitchFamily="34" charset="0"/>
            </a:rPr>
            <a:t>Local</a:t>
          </a:r>
        </a:p>
      </dgm:t>
    </dgm:pt>
    <dgm:pt modelId="{D1EE2CC4-8020-4FA2-A0F6-3D7DEFB113CC}" type="parTrans" cxnId="{73D53929-9A57-45BE-8C73-3043226A6440}">
      <dgm:prSet/>
      <dgm:spPr/>
      <dgm:t>
        <a:bodyPr/>
        <a:lstStyle/>
        <a:p>
          <a:endParaRPr lang="en-US"/>
        </a:p>
      </dgm:t>
    </dgm:pt>
    <dgm:pt modelId="{AB0B9ED8-C71B-418B-89C4-294FDFEB41D6}" type="sibTrans" cxnId="{73D53929-9A57-45BE-8C73-3043226A6440}">
      <dgm:prSet/>
      <dgm:spPr/>
      <dgm:t>
        <a:bodyPr/>
        <a:lstStyle/>
        <a:p>
          <a:endParaRPr lang="en-US"/>
        </a:p>
      </dgm:t>
    </dgm:pt>
    <dgm:pt modelId="{87C8E346-667C-48E4-83E1-AFC21A90FB98}">
      <dgm:prSet phldrT="[Text]"/>
      <dgm:spPr/>
      <dgm:t>
        <a:bodyPr/>
        <a:lstStyle/>
        <a:p>
          <a:r>
            <a:rPr lang="en-US" dirty="0">
              <a:latin typeface="Avenir Next LT Pro Demi" panose="020F0502020204030204" pitchFamily="34" charset="0"/>
            </a:rPr>
            <a:t>Federal</a:t>
          </a:r>
        </a:p>
      </dgm:t>
    </dgm:pt>
    <dgm:pt modelId="{4AD1B774-7D10-44BC-B0AE-428326BA34AC}" type="parTrans" cxnId="{A60C15BC-AB09-43C6-9AA1-1018A4BC7855}">
      <dgm:prSet/>
      <dgm:spPr/>
      <dgm:t>
        <a:bodyPr/>
        <a:lstStyle/>
        <a:p>
          <a:endParaRPr lang="en-US"/>
        </a:p>
      </dgm:t>
    </dgm:pt>
    <dgm:pt modelId="{11E02C93-B679-42CE-9156-1E4E99C74396}" type="sibTrans" cxnId="{A60C15BC-AB09-43C6-9AA1-1018A4BC7855}">
      <dgm:prSet/>
      <dgm:spPr/>
      <dgm:t>
        <a:bodyPr/>
        <a:lstStyle/>
        <a:p>
          <a:endParaRPr lang="en-US"/>
        </a:p>
      </dgm:t>
    </dgm:pt>
    <dgm:pt modelId="{26AA38C3-029F-4042-8730-D4873FBB06F2}">
      <dgm:prSet phldrT="[Text]"/>
      <dgm:spPr/>
      <dgm:t>
        <a:bodyPr/>
        <a:lstStyle/>
        <a:p>
          <a:r>
            <a:rPr lang="en-US" dirty="0">
              <a:latin typeface="Avenir Next LT Pro Demi" panose="020F0502020204030204" pitchFamily="34" charset="0"/>
            </a:rPr>
            <a:t>State</a:t>
          </a:r>
        </a:p>
      </dgm:t>
    </dgm:pt>
    <dgm:pt modelId="{4555F33A-89DD-4D9E-9092-F36BAC2CCB7F}" type="parTrans" cxnId="{4240A3A1-FA6C-4AEA-834C-BF8985D17515}">
      <dgm:prSet/>
      <dgm:spPr/>
      <dgm:t>
        <a:bodyPr/>
        <a:lstStyle/>
        <a:p>
          <a:endParaRPr lang="en-US"/>
        </a:p>
      </dgm:t>
    </dgm:pt>
    <dgm:pt modelId="{97D8488C-727E-4F97-A736-853F81D1DA23}" type="sibTrans" cxnId="{4240A3A1-FA6C-4AEA-834C-BF8985D17515}">
      <dgm:prSet/>
      <dgm:spPr/>
      <dgm:t>
        <a:bodyPr/>
        <a:lstStyle/>
        <a:p>
          <a:endParaRPr lang="en-US"/>
        </a:p>
      </dgm:t>
    </dgm:pt>
    <dgm:pt modelId="{6EAA2F1B-27A7-436C-ABE1-B9A1E6F1D9FE}" type="pres">
      <dgm:prSet presAssocID="{6445AEB3-74FE-4709-A1FD-D22A661C4404}" presName="compositeShape" presStyleCnt="0">
        <dgm:presLayoutVars>
          <dgm:chMax val="7"/>
          <dgm:dir/>
          <dgm:resizeHandles val="exact"/>
        </dgm:presLayoutVars>
      </dgm:prSet>
      <dgm:spPr/>
    </dgm:pt>
    <dgm:pt modelId="{493ED74F-33B3-47A2-9094-2C3AA9630833}" type="pres">
      <dgm:prSet presAssocID="{8EAE5E78-EABD-4C79-A6A7-B204C6A5B5DF}" presName="circ1" presStyleLbl="vennNode1" presStyleIdx="0" presStyleCnt="4"/>
      <dgm:spPr/>
    </dgm:pt>
    <dgm:pt modelId="{9483A0C2-DCB6-4071-8B2D-E63748F50093}" type="pres">
      <dgm:prSet presAssocID="{8EAE5E78-EABD-4C79-A6A7-B204C6A5B5DF}" presName="circ1Tx" presStyleLbl="revTx" presStyleIdx="0" presStyleCnt="0">
        <dgm:presLayoutVars>
          <dgm:chMax val="0"/>
          <dgm:chPref val="0"/>
          <dgm:bulletEnabled val="1"/>
        </dgm:presLayoutVars>
      </dgm:prSet>
      <dgm:spPr/>
    </dgm:pt>
    <dgm:pt modelId="{E81A88D4-934F-4685-BB99-5B1657BBFBA9}" type="pres">
      <dgm:prSet presAssocID="{1C6BF033-F187-422F-9E97-A069DD1FD23B}" presName="circ2" presStyleLbl="vennNode1" presStyleIdx="1" presStyleCnt="4"/>
      <dgm:spPr/>
    </dgm:pt>
    <dgm:pt modelId="{8F893C1D-DF64-4913-892B-F487B8CCF53A}" type="pres">
      <dgm:prSet presAssocID="{1C6BF033-F187-422F-9E97-A069DD1FD23B}" presName="circ2Tx" presStyleLbl="revTx" presStyleIdx="0" presStyleCnt="0">
        <dgm:presLayoutVars>
          <dgm:chMax val="0"/>
          <dgm:chPref val="0"/>
          <dgm:bulletEnabled val="1"/>
        </dgm:presLayoutVars>
      </dgm:prSet>
      <dgm:spPr/>
    </dgm:pt>
    <dgm:pt modelId="{E9F58855-A5C5-4FE2-B1A4-91D2604B3567}" type="pres">
      <dgm:prSet presAssocID="{87C8E346-667C-48E4-83E1-AFC21A90FB98}" presName="circ3" presStyleLbl="vennNode1" presStyleIdx="2" presStyleCnt="4"/>
      <dgm:spPr/>
    </dgm:pt>
    <dgm:pt modelId="{BD81D688-237D-47AF-826F-FB1167440EF8}" type="pres">
      <dgm:prSet presAssocID="{87C8E346-667C-48E4-83E1-AFC21A90FB98}" presName="circ3Tx" presStyleLbl="revTx" presStyleIdx="0" presStyleCnt="0">
        <dgm:presLayoutVars>
          <dgm:chMax val="0"/>
          <dgm:chPref val="0"/>
          <dgm:bulletEnabled val="1"/>
        </dgm:presLayoutVars>
      </dgm:prSet>
      <dgm:spPr/>
    </dgm:pt>
    <dgm:pt modelId="{98421CBF-2720-403D-BF6E-A1D1BFEE601C}" type="pres">
      <dgm:prSet presAssocID="{26AA38C3-029F-4042-8730-D4873FBB06F2}" presName="circ4" presStyleLbl="vennNode1" presStyleIdx="3" presStyleCnt="4"/>
      <dgm:spPr/>
    </dgm:pt>
    <dgm:pt modelId="{9B4BE1EC-8874-4B8B-9C81-4924AFB7AC7F}" type="pres">
      <dgm:prSet presAssocID="{26AA38C3-029F-4042-8730-D4873FBB06F2}" presName="circ4Tx" presStyleLbl="revTx" presStyleIdx="0" presStyleCnt="0">
        <dgm:presLayoutVars>
          <dgm:chMax val="0"/>
          <dgm:chPref val="0"/>
          <dgm:bulletEnabled val="1"/>
        </dgm:presLayoutVars>
      </dgm:prSet>
      <dgm:spPr/>
    </dgm:pt>
  </dgm:ptLst>
  <dgm:cxnLst>
    <dgm:cxn modelId="{E99BE70A-EDD6-4AF5-B351-586EBDDE21BA}" type="presOf" srcId="{1C6BF033-F187-422F-9E97-A069DD1FD23B}" destId="{E81A88D4-934F-4685-BB99-5B1657BBFBA9}" srcOrd="0" destOrd="0" presId="urn:microsoft.com/office/officeart/2005/8/layout/venn1"/>
    <dgm:cxn modelId="{73D53929-9A57-45BE-8C73-3043226A6440}" srcId="{6445AEB3-74FE-4709-A1FD-D22A661C4404}" destId="{1C6BF033-F187-422F-9E97-A069DD1FD23B}" srcOrd="1" destOrd="0" parTransId="{D1EE2CC4-8020-4FA2-A0F6-3D7DEFB113CC}" sibTransId="{AB0B9ED8-C71B-418B-89C4-294FDFEB41D6}"/>
    <dgm:cxn modelId="{AD501C2B-5AD2-4A6C-BB83-587D7D90457E}" type="presOf" srcId="{26AA38C3-029F-4042-8730-D4873FBB06F2}" destId="{98421CBF-2720-403D-BF6E-A1D1BFEE601C}" srcOrd="0" destOrd="0" presId="urn:microsoft.com/office/officeart/2005/8/layout/venn1"/>
    <dgm:cxn modelId="{33154335-8517-4BB1-A292-D9AEB35D9E75}" srcId="{6445AEB3-74FE-4709-A1FD-D22A661C4404}" destId="{8EAE5E78-EABD-4C79-A6A7-B204C6A5B5DF}" srcOrd="0" destOrd="0" parTransId="{6D243172-0E6B-49E2-AAC4-8223F3278D93}" sibTransId="{1964B01F-A34E-4E32-BAA5-E37CAF9FAF06}"/>
    <dgm:cxn modelId="{47832341-C514-40D3-AE59-FE2B6ECCCA16}" type="presOf" srcId="{87C8E346-667C-48E4-83E1-AFC21A90FB98}" destId="{BD81D688-237D-47AF-826F-FB1167440EF8}" srcOrd="1" destOrd="0" presId="urn:microsoft.com/office/officeart/2005/8/layout/venn1"/>
    <dgm:cxn modelId="{7BD7DA52-C29E-44C4-AA16-D7F7FDA0EFE7}" type="presOf" srcId="{8EAE5E78-EABD-4C79-A6A7-B204C6A5B5DF}" destId="{493ED74F-33B3-47A2-9094-2C3AA9630833}" srcOrd="0" destOrd="0" presId="urn:microsoft.com/office/officeart/2005/8/layout/venn1"/>
    <dgm:cxn modelId="{6E719564-39DD-45F1-843D-7495F38420E2}" type="presOf" srcId="{26AA38C3-029F-4042-8730-D4873FBB06F2}" destId="{9B4BE1EC-8874-4B8B-9C81-4924AFB7AC7F}" srcOrd="1" destOrd="0" presId="urn:microsoft.com/office/officeart/2005/8/layout/venn1"/>
    <dgm:cxn modelId="{6A420E7E-BDDB-42EB-BFD1-BDDB1AA74278}" type="presOf" srcId="{6445AEB3-74FE-4709-A1FD-D22A661C4404}" destId="{6EAA2F1B-27A7-436C-ABE1-B9A1E6F1D9FE}" srcOrd="0" destOrd="0" presId="urn:microsoft.com/office/officeart/2005/8/layout/venn1"/>
    <dgm:cxn modelId="{4240A3A1-FA6C-4AEA-834C-BF8985D17515}" srcId="{6445AEB3-74FE-4709-A1FD-D22A661C4404}" destId="{26AA38C3-029F-4042-8730-D4873FBB06F2}" srcOrd="3" destOrd="0" parTransId="{4555F33A-89DD-4D9E-9092-F36BAC2CCB7F}" sibTransId="{97D8488C-727E-4F97-A736-853F81D1DA23}"/>
    <dgm:cxn modelId="{63F7E7A7-8FCE-4696-90FE-868A08442809}" type="presOf" srcId="{87C8E346-667C-48E4-83E1-AFC21A90FB98}" destId="{E9F58855-A5C5-4FE2-B1A4-91D2604B3567}" srcOrd="0" destOrd="0" presId="urn:microsoft.com/office/officeart/2005/8/layout/venn1"/>
    <dgm:cxn modelId="{744A36B5-9310-401B-99FD-32F93D11A421}" type="presOf" srcId="{1C6BF033-F187-422F-9E97-A069DD1FD23B}" destId="{8F893C1D-DF64-4913-892B-F487B8CCF53A}" srcOrd="1" destOrd="0" presId="urn:microsoft.com/office/officeart/2005/8/layout/venn1"/>
    <dgm:cxn modelId="{A60C15BC-AB09-43C6-9AA1-1018A4BC7855}" srcId="{6445AEB3-74FE-4709-A1FD-D22A661C4404}" destId="{87C8E346-667C-48E4-83E1-AFC21A90FB98}" srcOrd="2" destOrd="0" parTransId="{4AD1B774-7D10-44BC-B0AE-428326BA34AC}" sibTransId="{11E02C93-B679-42CE-9156-1E4E99C74396}"/>
    <dgm:cxn modelId="{9C9DC7F4-92C7-401E-984D-B0A8244972B3}" type="presOf" srcId="{8EAE5E78-EABD-4C79-A6A7-B204C6A5B5DF}" destId="{9483A0C2-DCB6-4071-8B2D-E63748F50093}" srcOrd="1" destOrd="0" presId="urn:microsoft.com/office/officeart/2005/8/layout/venn1"/>
    <dgm:cxn modelId="{B990A415-4104-4B7C-B299-427668714019}" type="presParOf" srcId="{6EAA2F1B-27A7-436C-ABE1-B9A1E6F1D9FE}" destId="{493ED74F-33B3-47A2-9094-2C3AA9630833}" srcOrd="0" destOrd="0" presId="urn:microsoft.com/office/officeart/2005/8/layout/venn1"/>
    <dgm:cxn modelId="{820E3108-AF51-400B-A00E-E79C3CA480ED}" type="presParOf" srcId="{6EAA2F1B-27A7-436C-ABE1-B9A1E6F1D9FE}" destId="{9483A0C2-DCB6-4071-8B2D-E63748F50093}" srcOrd="1" destOrd="0" presId="urn:microsoft.com/office/officeart/2005/8/layout/venn1"/>
    <dgm:cxn modelId="{237C18C4-1377-403A-9A32-AE46151E9B2E}" type="presParOf" srcId="{6EAA2F1B-27A7-436C-ABE1-B9A1E6F1D9FE}" destId="{E81A88D4-934F-4685-BB99-5B1657BBFBA9}" srcOrd="2" destOrd="0" presId="urn:microsoft.com/office/officeart/2005/8/layout/venn1"/>
    <dgm:cxn modelId="{C1657B26-419E-4578-98B5-AED7271BE3BD}" type="presParOf" srcId="{6EAA2F1B-27A7-436C-ABE1-B9A1E6F1D9FE}" destId="{8F893C1D-DF64-4913-892B-F487B8CCF53A}" srcOrd="3" destOrd="0" presId="urn:microsoft.com/office/officeart/2005/8/layout/venn1"/>
    <dgm:cxn modelId="{47D72B17-F7A5-484E-888B-7DCC3171AD8B}" type="presParOf" srcId="{6EAA2F1B-27A7-436C-ABE1-B9A1E6F1D9FE}" destId="{E9F58855-A5C5-4FE2-B1A4-91D2604B3567}" srcOrd="4" destOrd="0" presId="urn:microsoft.com/office/officeart/2005/8/layout/venn1"/>
    <dgm:cxn modelId="{A5273F7A-EFB8-483B-9ACC-446528090D9B}" type="presParOf" srcId="{6EAA2F1B-27A7-436C-ABE1-B9A1E6F1D9FE}" destId="{BD81D688-237D-47AF-826F-FB1167440EF8}" srcOrd="5" destOrd="0" presId="urn:microsoft.com/office/officeart/2005/8/layout/venn1"/>
    <dgm:cxn modelId="{576C1185-94A2-4297-9EA5-E794AD507709}" type="presParOf" srcId="{6EAA2F1B-27A7-436C-ABE1-B9A1E6F1D9FE}" destId="{98421CBF-2720-403D-BF6E-A1D1BFEE601C}" srcOrd="6" destOrd="0" presId="urn:microsoft.com/office/officeart/2005/8/layout/venn1"/>
    <dgm:cxn modelId="{7293DEF3-9B54-47EB-95ED-1DBBB96D532C}" type="presParOf" srcId="{6EAA2F1B-27A7-436C-ABE1-B9A1E6F1D9FE}" destId="{9B4BE1EC-8874-4B8B-9C81-4924AFB7AC7F}" srcOrd="7" destOrd="0" presId="urn:microsoft.com/office/officeart/2005/8/layout/venn1"/>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70959-7A0E-4E91-99CB-AF039DA7D21D}">
      <dsp:nvSpPr>
        <dsp:cNvPr id="0" name=""/>
        <dsp:cNvSpPr/>
      </dsp:nvSpPr>
      <dsp:spPr>
        <a:xfrm>
          <a:off x="0" y="4252907"/>
          <a:ext cx="8483600" cy="697724"/>
        </a:xfrm>
        <a:prstGeom prst="rect">
          <a:avLst/>
        </a:prstGeom>
        <a:solidFill>
          <a:srgbClr val="99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Voter registration</a:t>
          </a:r>
        </a:p>
      </dsp:txBody>
      <dsp:txXfrm>
        <a:off x="0" y="4252907"/>
        <a:ext cx="8483600" cy="697724"/>
      </dsp:txXfrm>
    </dsp:sp>
    <dsp:sp modelId="{58E00D57-4B28-40B7-A40E-B9DA546B2614}">
      <dsp:nvSpPr>
        <dsp:cNvPr id="0" name=""/>
        <dsp:cNvSpPr/>
      </dsp:nvSpPr>
      <dsp:spPr>
        <a:xfrm rot="10800000">
          <a:off x="0" y="3190272"/>
          <a:ext cx="8483600" cy="1073100"/>
        </a:xfrm>
        <a:prstGeom prst="upArrowCallout">
          <a:avLst/>
        </a:prstGeom>
        <a:solidFill>
          <a:srgbClr val="3333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Social services</a:t>
          </a:r>
        </a:p>
      </dsp:txBody>
      <dsp:txXfrm rot="10800000">
        <a:off x="0" y="3190272"/>
        <a:ext cx="8483600" cy="697268"/>
      </dsp:txXfrm>
    </dsp:sp>
    <dsp:sp modelId="{20909882-4C04-4E1B-B3FE-5DE506E9C275}">
      <dsp:nvSpPr>
        <dsp:cNvPr id="0" name=""/>
        <dsp:cNvSpPr/>
      </dsp:nvSpPr>
      <dsp:spPr>
        <a:xfrm rot="10800000">
          <a:off x="0" y="2127637"/>
          <a:ext cx="8483600" cy="1073100"/>
        </a:xfrm>
        <a:prstGeom prst="upArrowCallout">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Common search topics</a:t>
          </a:r>
        </a:p>
      </dsp:txBody>
      <dsp:txXfrm rot="10800000">
        <a:off x="0" y="2127637"/>
        <a:ext cx="8483600" cy="697268"/>
      </dsp:txXfrm>
    </dsp:sp>
    <dsp:sp modelId="{18B7180F-FD75-4B6D-A171-F14719209D77}">
      <dsp:nvSpPr>
        <dsp:cNvPr id="0" name=""/>
        <dsp:cNvSpPr/>
      </dsp:nvSpPr>
      <dsp:spPr>
        <a:xfrm rot="10800000">
          <a:off x="0" y="1065002"/>
          <a:ext cx="8483600" cy="1073100"/>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Identifying legitimate portals </a:t>
          </a:r>
        </a:p>
      </dsp:txBody>
      <dsp:txXfrm rot="10800000">
        <a:off x="0" y="1065002"/>
        <a:ext cx="8483600" cy="697268"/>
      </dsp:txXfrm>
    </dsp:sp>
    <dsp:sp modelId="{85C82971-17C5-430A-A6EA-ED5487EA7B91}">
      <dsp:nvSpPr>
        <dsp:cNvPr id="0" name=""/>
        <dsp:cNvSpPr/>
      </dsp:nvSpPr>
      <dsp:spPr>
        <a:xfrm rot="10800000">
          <a:off x="0" y="0"/>
          <a:ext cx="8483600" cy="1073100"/>
        </a:xfrm>
        <a:prstGeom prst="upArrowCallout">
          <a:avLst/>
        </a:prstGeom>
        <a:solidFill>
          <a:srgbClr val="003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Defining e-government</a:t>
          </a:r>
        </a:p>
      </dsp:txBody>
      <dsp:txXfrm rot="10800000">
        <a:off x="0" y="0"/>
        <a:ext cx="8483600" cy="697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D74F-33B3-47A2-9094-2C3AA9630833}">
      <dsp:nvSpPr>
        <dsp:cNvPr id="0" name=""/>
        <dsp:cNvSpPr/>
      </dsp:nvSpPr>
      <dsp:spPr>
        <a:xfrm>
          <a:off x="2832156" y="57799"/>
          <a:ext cx="3005553" cy="300555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venir Next LT Pro Demi" panose="020F0502020204030204" pitchFamily="34" charset="0"/>
            </a:rPr>
            <a:t>Resident/Citizen</a:t>
          </a:r>
        </a:p>
      </dsp:txBody>
      <dsp:txXfrm>
        <a:off x="3178951" y="462392"/>
        <a:ext cx="2311964" cy="953685"/>
      </dsp:txXfrm>
    </dsp:sp>
    <dsp:sp modelId="{E81A88D4-934F-4685-BB99-5B1657BBFBA9}">
      <dsp:nvSpPr>
        <dsp:cNvPr id="0" name=""/>
        <dsp:cNvSpPr/>
      </dsp:nvSpPr>
      <dsp:spPr>
        <a:xfrm>
          <a:off x="4161536" y="1387178"/>
          <a:ext cx="3005553" cy="3005553"/>
        </a:xfrm>
        <a:prstGeom prst="ellipse">
          <a:avLst/>
        </a:prstGeom>
        <a:solidFill>
          <a:schemeClr val="accent2">
            <a:alpha val="50000"/>
            <a:hueOff val="-6000000"/>
            <a:satOff val="31512"/>
            <a:lumOff val="895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venir Next LT Pro Demi" panose="020F0502020204030204" pitchFamily="34" charset="0"/>
            </a:rPr>
            <a:t>Local</a:t>
          </a:r>
        </a:p>
      </dsp:txBody>
      <dsp:txXfrm>
        <a:off x="5779911" y="1733973"/>
        <a:ext cx="1155982" cy="2311964"/>
      </dsp:txXfrm>
    </dsp:sp>
    <dsp:sp modelId="{E9F58855-A5C5-4FE2-B1A4-91D2604B3567}">
      <dsp:nvSpPr>
        <dsp:cNvPr id="0" name=""/>
        <dsp:cNvSpPr/>
      </dsp:nvSpPr>
      <dsp:spPr>
        <a:xfrm>
          <a:off x="2832156" y="2716558"/>
          <a:ext cx="3005553" cy="3005553"/>
        </a:xfrm>
        <a:prstGeom prst="ellipse">
          <a:avLst/>
        </a:prstGeom>
        <a:solidFill>
          <a:schemeClr val="accent2">
            <a:alpha val="50000"/>
            <a:hueOff val="-12000000"/>
            <a:satOff val="63025"/>
            <a:lumOff val="1790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venir Next LT Pro Demi" panose="020F0502020204030204" pitchFamily="34" charset="0"/>
            </a:rPr>
            <a:t>Federal</a:t>
          </a:r>
        </a:p>
      </dsp:txBody>
      <dsp:txXfrm>
        <a:off x="3178951" y="4363832"/>
        <a:ext cx="2311964" cy="953685"/>
      </dsp:txXfrm>
    </dsp:sp>
    <dsp:sp modelId="{98421CBF-2720-403D-BF6E-A1D1BFEE601C}">
      <dsp:nvSpPr>
        <dsp:cNvPr id="0" name=""/>
        <dsp:cNvSpPr/>
      </dsp:nvSpPr>
      <dsp:spPr>
        <a:xfrm>
          <a:off x="1502777" y="1387178"/>
          <a:ext cx="3005553" cy="3005553"/>
        </a:xfrm>
        <a:prstGeom prst="ellipse">
          <a:avLst/>
        </a:prstGeom>
        <a:solidFill>
          <a:schemeClr val="accent2">
            <a:alpha val="50000"/>
            <a:hueOff val="-18000000"/>
            <a:satOff val="94537"/>
            <a:lumOff val="2686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venir Next LT Pro Demi" panose="020F0502020204030204" pitchFamily="34" charset="0"/>
            </a:rPr>
            <a:t>State</a:t>
          </a:r>
        </a:p>
      </dsp:txBody>
      <dsp:txXfrm>
        <a:off x="1733973" y="1733973"/>
        <a:ext cx="1155982" cy="2311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72F98-9733-44C5-AD89-00B6B48FAE7F}">
      <dsp:nvSpPr>
        <dsp:cNvPr id="0" name=""/>
        <dsp:cNvSpPr/>
      </dsp:nvSpPr>
      <dsp:spPr>
        <a:xfrm>
          <a:off x="739750" y="788999"/>
          <a:ext cx="2024437" cy="2024437"/>
        </a:xfrm>
        <a:prstGeom prst="ellipse">
          <a:avLst/>
        </a:prstGeom>
        <a:solidFill>
          <a:schemeClr val="bg2">
            <a:lumMod val="90000"/>
          </a:schemeClr>
        </a:solidFill>
        <a:ln>
          <a:noFill/>
        </a:ln>
        <a:effectLst/>
      </dsp:spPr>
      <dsp:style>
        <a:lnRef idx="0">
          <a:scrgbClr r="0" g="0" b="0"/>
        </a:lnRef>
        <a:fillRef idx="1">
          <a:scrgbClr r="0" g="0" b="0"/>
        </a:fillRef>
        <a:effectRef idx="0">
          <a:scrgbClr r="0" g="0" b="0"/>
        </a:effectRef>
        <a:fontRef idx="minor"/>
      </dsp:style>
    </dsp:sp>
    <dsp:sp modelId="{C1B47E6E-EFA2-4C4F-831F-63B64102F342}">
      <dsp:nvSpPr>
        <dsp:cNvPr id="0" name=""/>
        <dsp:cNvSpPr/>
      </dsp:nvSpPr>
      <dsp:spPr>
        <a:xfrm>
          <a:off x="1171187" y="1220437"/>
          <a:ext cx="1161562" cy="1161562"/>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D91B7E-8A4F-4B92-B1B3-21B5EC6815BC}">
      <dsp:nvSpPr>
        <dsp:cNvPr id="0" name=""/>
        <dsp:cNvSpPr/>
      </dsp:nvSpPr>
      <dsp:spPr>
        <a:xfrm>
          <a:off x="92593" y="3443999"/>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b="1" kern="1200" dirty="0"/>
            <a:t>Local</a:t>
          </a:r>
          <a:endParaRPr lang="en-US" sz="4000" kern="1200" dirty="0"/>
        </a:p>
      </dsp:txBody>
      <dsp:txXfrm>
        <a:off x="92593" y="3443999"/>
        <a:ext cx="3318750" cy="720000"/>
      </dsp:txXfrm>
    </dsp:sp>
    <dsp:sp modelId="{9E11F7B4-3FCD-4791-870B-C0C0D07A4561}">
      <dsp:nvSpPr>
        <dsp:cNvPr id="0" name=""/>
        <dsp:cNvSpPr/>
      </dsp:nvSpPr>
      <dsp:spPr>
        <a:xfrm>
          <a:off x="4639281" y="788999"/>
          <a:ext cx="2024437" cy="2024437"/>
        </a:xfrm>
        <a:prstGeom prst="ellipse">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D70A19E2-75E3-4BE4-BB79-0B9B578A04B8}">
      <dsp:nvSpPr>
        <dsp:cNvPr id="0" name=""/>
        <dsp:cNvSpPr/>
      </dsp:nvSpPr>
      <dsp:spPr>
        <a:xfrm>
          <a:off x="5070718" y="1220437"/>
          <a:ext cx="1161562" cy="1161562"/>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1A8A4E-DB04-488D-A010-43C21DEFC3D4}">
      <dsp:nvSpPr>
        <dsp:cNvPr id="0" name=""/>
        <dsp:cNvSpPr/>
      </dsp:nvSpPr>
      <dsp:spPr>
        <a:xfrm>
          <a:off x="3992125" y="3443999"/>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b="1" kern="1200"/>
            <a:t>State</a:t>
          </a:r>
          <a:endParaRPr lang="en-US" sz="4000" kern="1200"/>
        </a:p>
      </dsp:txBody>
      <dsp:txXfrm>
        <a:off x="3992125" y="3443999"/>
        <a:ext cx="3318750" cy="720000"/>
      </dsp:txXfrm>
    </dsp:sp>
    <dsp:sp modelId="{6BB16BF8-BA4E-4D71-924B-56B23DF7A4D4}">
      <dsp:nvSpPr>
        <dsp:cNvPr id="0" name=""/>
        <dsp:cNvSpPr/>
      </dsp:nvSpPr>
      <dsp:spPr>
        <a:xfrm>
          <a:off x="8538812" y="788999"/>
          <a:ext cx="2024437" cy="2024437"/>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A0F9B7-EE52-4616-B8C3-DFC95D8492F5}">
      <dsp:nvSpPr>
        <dsp:cNvPr id="0" name=""/>
        <dsp:cNvSpPr/>
      </dsp:nvSpPr>
      <dsp:spPr>
        <a:xfrm>
          <a:off x="8970250" y="1220437"/>
          <a:ext cx="1161562" cy="1161562"/>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5333C-849A-4CAF-939D-18436BDCF430}">
      <dsp:nvSpPr>
        <dsp:cNvPr id="0" name=""/>
        <dsp:cNvSpPr/>
      </dsp:nvSpPr>
      <dsp:spPr>
        <a:xfrm>
          <a:off x="7891656" y="3443999"/>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b="1" kern="1200"/>
            <a:t>Federal</a:t>
          </a:r>
          <a:endParaRPr lang="en-US" sz="4000" kern="1200"/>
        </a:p>
      </dsp:txBody>
      <dsp:txXfrm>
        <a:off x="7891656" y="3443999"/>
        <a:ext cx="3318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ED74F-33B3-47A2-9094-2C3AA9630833}">
      <dsp:nvSpPr>
        <dsp:cNvPr id="0" name=""/>
        <dsp:cNvSpPr/>
      </dsp:nvSpPr>
      <dsp:spPr>
        <a:xfrm>
          <a:off x="2453352" y="45991"/>
          <a:ext cx="2391562" cy="2391562"/>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venir Next LT Pro Demi" panose="020F0502020204030204" pitchFamily="34" charset="0"/>
            </a:rPr>
            <a:t>Resident/Citizen</a:t>
          </a:r>
        </a:p>
      </dsp:txBody>
      <dsp:txXfrm>
        <a:off x="2729301" y="367932"/>
        <a:ext cx="1839663" cy="758861"/>
      </dsp:txXfrm>
    </dsp:sp>
    <dsp:sp modelId="{E81A88D4-934F-4685-BB99-5B1657BBFBA9}">
      <dsp:nvSpPr>
        <dsp:cNvPr id="0" name=""/>
        <dsp:cNvSpPr/>
      </dsp:nvSpPr>
      <dsp:spPr>
        <a:xfrm>
          <a:off x="3511158" y="1103797"/>
          <a:ext cx="2391562" cy="2391562"/>
        </a:xfrm>
        <a:prstGeom prst="ellipse">
          <a:avLst/>
        </a:prstGeom>
        <a:solidFill>
          <a:schemeClr val="accent2">
            <a:alpha val="50000"/>
            <a:hueOff val="-6000000"/>
            <a:satOff val="31512"/>
            <a:lumOff val="895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venir Next LT Pro Demi" panose="020F0502020204030204" pitchFamily="34" charset="0"/>
            </a:rPr>
            <a:t>Local</a:t>
          </a:r>
        </a:p>
      </dsp:txBody>
      <dsp:txXfrm>
        <a:off x="4798923" y="1379747"/>
        <a:ext cx="919831" cy="1839663"/>
      </dsp:txXfrm>
    </dsp:sp>
    <dsp:sp modelId="{E9F58855-A5C5-4FE2-B1A4-91D2604B3567}">
      <dsp:nvSpPr>
        <dsp:cNvPr id="0" name=""/>
        <dsp:cNvSpPr/>
      </dsp:nvSpPr>
      <dsp:spPr>
        <a:xfrm>
          <a:off x="2453352" y="2161604"/>
          <a:ext cx="2391562" cy="2391562"/>
        </a:xfrm>
        <a:prstGeom prst="ellipse">
          <a:avLst/>
        </a:prstGeom>
        <a:solidFill>
          <a:schemeClr val="accent2">
            <a:alpha val="50000"/>
            <a:hueOff val="-12000000"/>
            <a:satOff val="63025"/>
            <a:lumOff val="1790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venir Next LT Pro Demi" panose="020F0502020204030204" pitchFamily="34" charset="0"/>
            </a:rPr>
            <a:t>Federal</a:t>
          </a:r>
        </a:p>
      </dsp:txBody>
      <dsp:txXfrm>
        <a:off x="2729301" y="3472364"/>
        <a:ext cx="1839663" cy="758861"/>
      </dsp:txXfrm>
    </dsp:sp>
    <dsp:sp modelId="{98421CBF-2720-403D-BF6E-A1D1BFEE601C}">
      <dsp:nvSpPr>
        <dsp:cNvPr id="0" name=""/>
        <dsp:cNvSpPr/>
      </dsp:nvSpPr>
      <dsp:spPr>
        <a:xfrm>
          <a:off x="1395546" y="1103797"/>
          <a:ext cx="2391562" cy="2391562"/>
        </a:xfrm>
        <a:prstGeom prst="ellipse">
          <a:avLst/>
        </a:prstGeom>
        <a:solidFill>
          <a:schemeClr val="accent2">
            <a:alpha val="50000"/>
            <a:hueOff val="-18000000"/>
            <a:satOff val="94537"/>
            <a:lumOff val="2686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venir Next LT Pro Demi" panose="020F0502020204030204" pitchFamily="34" charset="0"/>
            </a:rPr>
            <a:t>State</a:t>
          </a:r>
        </a:p>
      </dsp:txBody>
      <dsp:txXfrm>
        <a:off x="1579512" y="1379747"/>
        <a:ext cx="919831" cy="183966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4/14/26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usa.gov/native-american-food-programs" TargetMode="External"/><Relationship Id="rId3" Type="http://schemas.openxmlformats.org/officeDocument/2006/relationships/hyperlink" Target="https://www.usa.gov/emergency-food-assistance" TargetMode="External"/><Relationship Id="rId7" Type="http://schemas.openxmlformats.org/officeDocument/2006/relationships/hyperlink" Target="https://www.usa.gov/senior-food-programs"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usa.gov/school-meals" TargetMode="External"/><Relationship Id="rId5" Type="http://schemas.openxmlformats.org/officeDocument/2006/relationships/hyperlink" Target="https://www.usa.gov/food-assistance" TargetMode="External"/><Relationship Id="rId4" Type="http://schemas.openxmlformats.org/officeDocument/2006/relationships/hyperlink" Target="https://www.usa.gov/food-stamp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acf.hhs.gov/ocs/low-income-home-energy-assistance-program-liheap" TargetMode="External"/><Relationship Id="rId3" Type="http://schemas.openxmlformats.org/officeDocument/2006/relationships/hyperlink" Target="https://www.usa.gov/emergency-housing-assistance" TargetMode="External"/><Relationship Id="rId7" Type="http://schemas.openxmlformats.org/officeDocument/2006/relationships/hyperlink" Target="https://www.usa.gov/repairing-home"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usa.gov/buying-home-programs" TargetMode="External"/><Relationship Id="rId5" Type="http://schemas.openxmlformats.org/officeDocument/2006/relationships/hyperlink" Target="https://www.usa.gov/rental-housing-programs" TargetMode="External"/><Relationship Id="rId10" Type="http://schemas.openxmlformats.org/officeDocument/2006/relationships/hyperlink" Target="https://www.usa.gov/tenant-rights" TargetMode="External"/><Relationship Id="rId4" Type="http://schemas.openxmlformats.org/officeDocument/2006/relationships/hyperlink" Target="https://www.usa.gov/eviction-and-forclosure" TargetMode="External"/><Relationship Id="rId9" Type="http://schemas.openxmlformats.org/officeDocument/2006/relationships/hyperlink" Target="https://www.usa.gov/change-addres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acf.hhs.gov/cb/focus-areas/foster-care" TargetMode="External"/><Relationship Id="rId13" Type="http://schemas.openxmlformats.org/officeDocument/2006/relationships/hyperlink" Target="https://www.hhs.gov/programs/social-services/homelessness/index.html" TargetMode="External"/><Relationship Id="rId3" Type="http://schemas.openxmlformats.org/officeDocument/2006/relationships/hyperlink" Target="https://www.hhs.gov/programs/social-services/unaccompanied-children/index.html" TargetMode="External"/><Relationship Id="rId7" Type="http://schemas.openxmlformats.org/officeDocument/2006/relationships/hyperlink" Target="https://childcare.gov/consumer-education/paying-for-childcare" TargetMode="External"/><Relationship Id="rId12" Type="http://schemas.openxmlformats.org/officeDocument/2006/relationships/hyperlink" Target="https://www.hhs.gov/programs/social-services/programs-for-seniors/index.html" TargetMode="External"/><Relationship Id="rId2" Type="http://schemas.openxmlformats.org/officeDocument/2006/relationships/slide" Target="../slides/slide35.xml"/><Relationship Id="rId16" Type="http://schemas.openxmlformats.org/officeDocument/2006/relationships/hyperlink" Target="https://unsplash.com/photos/u4jY1xPIObs?utm_source=unsplash&amp;utm_medium=referral&amp;utm_content=creditCopyText" TargetMode="External"/><Relationship Id="rId1" Type="http://schemas.openxmlformats.org/officeDocument/2006/relationships/notesMaster" Target="../notesMasters/notesMaster1.xml"/><Relationship Id="rId6" Type="http://schemas.openxmlformats.org/officeDocument/2006/relationships/hyperlink" Target="https://www.acf.hhs.gov/css" TargetMode="External"/><Relationship Id="rId11" Type="http://schemas.openxmlformats.org/officeDocument/2006/relationships/hyperlink" Target="https://www.hhs.gov/programs/social-services/programs-for-people-with-disabilities/index.html" TargetMode="External"/><Relationship Id="rId5" Type="http://schemas.openxmlformats.org/officeDocument/2006/relationships/hyperlink" Target="https://www.acf.hhs.gov/ohs" TargetMode="External"/><Relationship Id="rId15" Type="http://schemas.openxmlformats.org/officeDocument/2006/relationships/hyperlink" Target="https://unsplash.com/@good_citizen?utm_source=unsplash&amp;utm_medium=referral&amp;utm_content=creditCopyText" TargetMode="External"/><Relationship Id="rId10" Type="http://schemas.openxmlformats.org/officeDocument/2006/relationships/hyperlink" Target="https://www.acf.hhs.gov/occ/home-visiting" TargetMode="External"/><Relationship Id="rId4" Type="http://schemas.openxmlformats.org/officeDocument/2006/relationships/hyperlink" Target="https://www.acf.hhs.gov/ofa/map/about/help-families" TargetMode="External"/><Relationship Id="rId9" Type="http://schemas.openxmlformats.org/officeDocument/2006/relationships/hyperlink" Target="https://www.acf.hhs.gov/cb/focus-areas/adoption" TargetMode="External"/><Relationship Id="rId14" Type="http://schemas.openxmlformats.org/officeDocument/2006/relationships/hyperlink" Target="https://www.hhs.gov/programs/social-services/supporting-military-families/index.html"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splash.com/@good_citizen?utm_source=unsplash&amp;utm_medium=referral&amp;utm_content=creditCopyText"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unsplash.com/photos/u4jY1xPIObs?utm_source=unsplash&amp;utm_medium=referral&amp;utm_content=creditCopyText"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usa.gov/help-with-phone-internet-bills"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fcc.gov/acp"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usa.gov/help-with-phone-internet-bill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users/dcandau-1156926/?utm_source=link-attribution&amp;utm_medium=referral&amp;utm_campaign=image&amp;utm_content=826993"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82699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enter the room.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Copy of presentation slides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b="0" i="0" dirty="0">
              <a:solidFill>
                <a:srgbClr val="000000"/>
              </a:solidFill>
              <a:effectLst/>
              <a:latin typeface="PlusJakartaSans"/>
            </a:endParaRP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dirty="0">
                <a:solidFill>
                  <a:srgbClr val="000000"/>
                </a:solidFill>
                <a:effectLst/>
                <a:latin typeface="PlusJakartaSans"/>
              </a:rPr>
              <a:t>: https://www.pexels.com/photo/a-group-of-people-having-a-discussion-while-looking-at-laptop-5256526/</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a:t>
            </a:fld>
            <a:endParaRPr lang="en-US" dirty="0"/>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slide begins the identifying legitimate portals to start your search section.</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p:txBody>
      </p:sp>
      <p:sp>
        <p:nvSpPr>
          <p:cNvPr id="4" name="Slide Number Placeholder 3"/>
          <p:cNvSpPr>
            <a:spLocks noGrp="1"/>
          </p:cNvSpPr>
          <p:nvPr>
            <p:ph type="sldNum" sz="quarter" idx="5"/>
          </p:nvPr>
        </p:nvSpPr>
        <p:spPr/>
        <p:txBody>
          <a:bodyPr/>
          <a:lstStyle/>
          <a:p>
            <a:fld id="{2ABE4174-4810-B64F-BC74-9939E9C39BD9}" type="slidenum">
              <a:rPr lang="en-US" smtClean="0"/>
              <a:t>15</a:t>
            </a:fld>
            <a:endParaRPr lang="en-US" dirty="0"/>
          </a:p>
        </p:txBody>
      </p:sp>
    </p:spTree>
    <p:extLst>
      <p:ext uri="{BB962C8B-B14F-4D97-AF65-F5344CB8AC3E}">
        <p14:creationId xmlns:p14="http://schemas.microsoft.com/office/powerpoint/2010/main" val="19396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When identifying legitimate information, official websites associated with the U.S. government have two key features to look for: </a:t>
            </a:r>
            <a:r>
              <a:rPr lang="en-US" b="1" dirty="0"/>
              <a:t>.gov </a:t>
            </a:r>
            <a:r>
              <a:rPr lang="en-US" b="0" dirty="0"/>
              <a:t>websites belong to official U.S. government organizations and a </a:t>
            </a:r>
            <a:r>
              <a:rPr lang="en-US" b="1" dirty="0"/>
              <a:t>lock symbol </a:t>
            </a:r>
            <a:r>
              <a:rPr lang="en-US" b="0" dirty="0"/>
              <a:t>or https:// (note the "s") indicates secure websites.  Federal and state government websites will have these two features.</a:t>
            </a:r>
          </a:p>
          <a:p>
            <a:endParaRPr lang="en-US" dirty="0"/>
          </a:p>
          <a:p>
            <a:r>
              <a:rPr lang="en-US" b="1" dirty="0"/>
              <a:t>Materials: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Handouts: </a:t>
            </a:r>
            <a:r>
              <a:rPr lang="en-US" dirty="0"/>
              <a:t>None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16</a:t>
            </a:fld>
            <a:endParaRPr lang="en-US" dirty="0"/>
          </a:p>
        </p:txBody>
      </p:sp>
    </p:spTree>
    <p:extLst>
      <p:ext uri="{BB962C8B-B14F-4D97-AF65-F5344CB8AC3E}">
        <p14:creationId xmlns:p14="http://schemas.microsoft.com/office/powerpoint/2010/main" val="1079263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Display the reference to the usa.gov webpage indicating the two signs of an official US government webpage.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17</a:t>
            </a:fld>
            <a:endParaRPr lang="en-US" dirty="0"/>
          </a:p>
        </p:txBody>
      </p:sp>
    </p:spTree>
    <p:extLst>
      <p:ext uri="{BB962C8B-B14F-4D97-AF65-F5344CB8AC3E}">
        <p14:creationId xmlns:p14="http://schemas.microsoft.com/office/powerpoint/2010/main" val="1772253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slide begins the exploring three common search areas section.</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18</a:t>
            </a:fld>
            <a:endParaRPr lang="en-US" dirty="0"/>
          </a:p>
        </p:txBody>
      </p:sp>
    </p:spTree>
    <p:extLst>
      <p:ext uri="{BB962C8B-B14F-4D97-AF65-F5344CB8AC3E}">
        <p14:creationId xmlns:p14="http://schemas.microsoft.com/office/powerpoint/2010/main" val="20316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The local level of government is the most variable in terms what is available online. USA.gov is a good place to start. From the home page, click on “About the U.S. and its government”, click on “State and local governments”, click on “Local governments”</a:t>
            </a:r>
          </a:p>
          <a:p>
            <a:endParaRPr lang="en-US" b="0" dirty="0"/>
          </a:p>
          <a:p>
            <a:r>
              <a:rPr lang="en-US" b="1" dirty="0"/>
              <a:t>Materials: </a:t>
            </a:r>
            <a:r>
              <a:rPr lang="en-US" dirty="0"/>
              <a:t>None</a:t>
            </a:r>
          </a:p>
          <a:p>
            <a:endParaRPr lang="en-US" dirty="0"/>
          </a:p>
          <a:p>
            <a:r>
              <a:rPr lang="en-US" b="1" dirty="0"/>
              <a:t>Handouts: </a:t>
            </a:r>
            <a:r>
              <a:rPr lang="en-US" b="0" dirty="0"/>
              <a:t>Extension instructor can do a local resources scan to make resource list available to participants – what e-government resources are available at the local (city, county) level?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 </a:t>
            </a:r>
            <a:r>
              <a:rPr lang="en-US" b="0" dirty="0"/>
              <a:t>Slides 14-16: 5 to 10 minutes, depending on breadth of local e-government resources that are available.</a:t>
            </a:r>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19</a:t>
            </a:fld>
            <a:endParaRPr lang="en-US" dirty="0"/>
          </a:p>
        </p:txBody>
      </p:sp>
    </p:spTree>
    <p:extLst>
      <p:ext uri="{BB962C8B-B14F-4D97-AF65-F5344CB8AC3E}">
        <p14:creationId xmlns:p14="http://schemas.microsoft.com/office/powerpoint/2010/main" val="2547293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Select your state from the dropdown menu. </a:t>
            </a:r>
          </a:p>
          <a:p>
            <a:endParaRPr lang="en-US" b="0" dirty="0"/>
          </a:p>
          <a:p>
            <a:r>
              <a:rPr lang="en-US" b="1" dirty="0"/>
              <a:t>Materials: </a:t>
            </a:r>
            <a:r>
              <a:rPr lang="en-US" dirty="0"/>
              <a:t>None</a:t>
            </a:r>
          </a:p>
          <a:p>
            <a:endParaRPr lang="en-US" dirty="0"/>
          </a:p>
          <a:p>
            <a:r>
              <a:rPr lang="en-US" b="1" dirty="0"/>
              <a:t>Handouts: </a:t>
            </a:r>
            <a:r>
              <a:rPr lang="en-US" b="0" dirty="0"/>
              <a:t>Extension instructor can do a local resources scan to make resource list available to participants – what e-government resources are available at the local (city, county) level?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 </a:t>
            </a:r>
            <a:r>
              <a:rPr lang="en-US" b="0" dirty="0"/>
              <a:t>Slides 14-16: 5 to 10 minutes, depending on breadth of local e-government resources that are available.</a:t>
            </a:r>
            <a:endParaRPr lang="en-US" dirty="0"/>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20</a:t>
            </a:fld>
            <a:endParaRPr lang="en-US" dirty="0"/>
          </a:p>
        </p:txBody>
      </p:sp>
    </p:spTree>
    <p:extLst>
      <p:ext uri="{BB962C8B-B14F-4D97-AF65-F5344CB8AC3E}">
        <p14:creationId xmlns:p14="http://schemas.microsoft.com/office/powerpoint/2010/main" val="3934636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Not all states offer direct links from this source, and you may need to use a search engine, using key words for the agency/service you are looking for. </a:t>
            </a:r>
          </a:p>
          <a:p>
            <a:endParaRPr lang="en-US" dirty="0"/>
          </a:p>
          <a:p>
            <a:r>
              <a:rPr lang="en-US" b="1" dirty="0"/>
              <a:t>Materials: </a:t>
            </a:r>
            <a:r>
              <a:rPr lang="en-US" dirty="0"/>
              <a:t>None</a:t>
            </a:r>
          </a:p>
          <a:p>
            <a:endParaRPr lang="en-US" dirty="0"/>
          </a:p>
          <a:p>
            <a:r>
              <a:rPr lang="en-US" b="1" dirty="0"/>
              <a:t>Handouts: </a:t>
            </a:r>
            <a:r>
              <a:rPr lang="en-US" b="0" dirty="0"/>
              <a:t>Extension instructor can do a local resources scan to make resource list available to participants – what e-government resources are available at the local (city, county) level?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 </a:t>
            </a:r>
            <a:r>
              <a:rPr lang="en-US" b="0" dirty="0"/>
              <a:t>Slides 14-16: 5 to 10 minutes, depending on breadth of local e-government resources that are available.</a:t>
            </a:r>
            <a:endParaRPr lang="en-US" dirty="0"/>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21</a:t>
            </a:fld>
            <a:endParaRPr lang="en-US" dirty="0"/>
          </a:p>
        </p:txBody>
      </p:sp>
    </p:spTree>
    <p:extLst>
      <p:ext uri="{BB962C8B-B14F-4D97-AF65-F5344CB8AC3E}">
        <p14:creationId xmlns:p14="http://schemas.microsoft.com/office/powerpoint/2010/main" val="2054110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Benefits.gov is a great resource to locate state and federal resources. This website’s goal is to </a:t>
            </a:r>
            <a:r>
              <a:rPr lang="en-US" sz="1200" dirty="0"/>
              <a:t>increase people's access to government benefits in an easy-to-use, single source of benefit information to help citizens understand which benefit programs they may be eligible for, and how to apply.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22</a:t>
            </a:fld>
            <a:endParaRPr lang="en-US" dirty="0"/>
          </a:p>
        </p:txBody>
      </p:sp>
    </p:spTree>
    <p:extLst>
      <p:ext uri="{BB962C8B-B14F-4D97-AF65-F5344CB8AC3E}">
        <p14:creationId xmlns:p14="http://schemas.microsoft.com/office/powerpoint/2010/main" val="1586551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The website has multiple search options. Use the search bar to conduct a general search via questionnaire to narrow options, search by agency, or search by category.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23</a:t>
            </a:fld>
            <a:endParaRPr lang="en-US" dirty="0"/>
          </a:p>
        </p:txBody>
      </p:sp>
    </p:spTree>
    <p:extLst>
      <p:ext uri="{BB962C8B-B14F-4D97-AF65-F5344CB8AC3E}">
        <p14:creationId xmlns:p14="http://schemas.microsoft.com/office/powerpoint/2010/main" val="3722575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If you are unsure which benefit you quality for, click on “Start Benefit Finder” of a step-by-step guide, click on “More Benefit Categories” to access a larger list of benefit options, or select a state from the drop-down menu to narrow the search.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24</a:t>
            </a:fld>
            <a:endParaRPr lang="en-US" dirty="0"/>
          </a:p>
        </p:txBody>
      </p:sp>
    </p:spTree>
    <p:extLst>
      <p:ext uri="{BB962C8B-B14F-4D97-AF65-F5344CB8AC3E}">
        <p14:creationId xmlns:p14="http://schemas.microsoft.com/office/powerpoint/2010/main" val="3205635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a:t>
            </a:fld>
            <a:endParaRPr lang="en-US" dirty="0"/>
          </a:p>
        </p:txBody>
      </p:sp>
    </p:spTree>
    <p:extLst>
      <p:ext uri="{BB962C8B-B14F-4D97-AF65-F5344CB8AC3E}">
        <p14:creationId xmlns:p14="http://schemas.microsoft.com/office/powerpoint/2010/main" val="205421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slide begins the social services examples section.</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25</a:t>
            </a:fld>
            <a:endParaRPr lang="en-US" dirty="0"/>
          </a:p>
        </p:txBody>
      </p:sp>
    </p:spTree>
    <p:extLst>
      <p:ext uri="{BB962C8B-B14F-4D97-AF65-F5344CB8AC3E}">
        <p14:creationId xmlns:p14="http://schemas.microsoft.com/office/powerpoint/2010/main" val="377634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usa.gov provides direct links to several social services by clicking on “Government Benefits” a directory of the most searched government programs. </a:t>
            </a:r>
          </a:p>
          <a:p>
            <a:endParaRPr lang="en-US" b="0" dirty="0"/>
          </a:p>
          <a:p>
            <a:pPr marL="0" indent="0">
              <a:lnSpc>
                <a:spcPct val="100000"/>
              </a:lnSpc>
              <a:buNone/>
            </a:pPr>
            <a:r>
              <a:rPr lang="en-US" sz="3000" b="1" dirty="0"/>
              <a:t>Common search topics concerning social services include</a:t>
            </a:r>
            <a:r>
              <a:rPr lang="en-US" sz="3000" dirty="0"/>
              <a:t>:</a:t>
            </a:r>
          </a:p>
          <a:p>
            <a:pPr marL="457200" lvl="0" indent="-228600">
              <a:lnSpc>
                <a:spcPct val="100000"/>
              </a:lnSpc>
              <a:buFont typeface="Arial" panose="020B0604020202020204" pitchFamily="34" charset="0"/>
              <a:buChar char="•"/>
            </a:pPr>
            <a:r>
              <a:rPr lang="en-US" sz="3000" dirty="0"/>
              <a:t>Food assistance</a:t>
            </a:r>
          </a:p>
          <a:p>
            <a:pPr marL="457200" lvl="0" indent="-228600">
              <a:lnSpc>
                <a:spcPct val="100000"/>
              </a:lnSpc>
              <a:buFont typeface="Arial" panose="020B0604020202020204" pitchFamily="34" charset="0"/>
              <a:buChar char="•"/>
            </a:pPr>
            <a:r>
              <a:rPr lang="en-US" sz="3000" dirty="0"/>
              <a:t>Housing and utility assistance</a:t>
            </a:r>
          </a:p>
          <a:p>
            <a:pPr marL="457200" lvl="0" indent="-228600">
              <a:lnSpc>
                <a:spcPct val="100000"/>
              </a:lnSpc>
              <a:buFont typeface="Arial" panose="020B0604020202020204" pitchFamily="34" charset="0"/>
              <a:buChar char="•"/>
            </a:pPr>
            <a:r>
              <a:rPr lang="en-US" sz="3000" dirty="0"/>
              <a:t>Telephone and internet assistance</a:t>
            </a:r>
          </a:p>
          <a:p>
            <a:pPr marL="457200" lvl="0" indent="-228600">
              <a:lnSpc>
                <a:spcPct val="100000"/>
              </a:lnSpc>
              <a:buFont typeface="Arial" panose="020B0604020202020204" pitchFamily="34" charset="0"/>
              <a:buChar char="•"/>
            </a:pPr>
            <a:r>
              <a:rPr lang="en-US" sz="3000" dirty="0"/>
              <a:t>Caring for family across the life course</a:t>
            </a:r>
          </a:p>
          <a:p>
            <a:pPr marL="457200" lvl="0" indent="-228600">
              <a:lnSpc>
                <a:spcPct val="100000"/>
              </a:lnSpc>
              <a:buFont typeface="Arial" panose="020B0604020202020204" pitchFamily="34" charset="0"/>
              <a:buChar char="•"/>
            </a:pPr>
            <a:r>
              <a:rPr lang="en-US" sz="3000" dirty="0"/>
              <a:t>Emergency services</a:t>
            </a:r>
          </a:p>
          <a:p>
            <a:pPr marL="457200" lvl="0" indent="-228600">
              <a:lnSpc>
                <a:spcPct val="100000"/>
              </a:lnSpc>
              <a:buFont typeface="Arial" panose="020B0604020202020204" pitchFamily="34" charset="0"/>
              <a:buChar char="•"/>
            </a:pPr>
            <a:r>
              <a:rPr lang="en-US" sz="3000" dirty="0"/>
              <a:t>State specific benefits</a:t>
            </a:r>
          </a:p>
          <a:p>
            <a:pPr marL="457200" lvl="0" indent="-228600">
              <a:lnSpc>
                <a:spcPct val="100000"/>
              </a:lnSpc>
              <a:buFont typeface="Arial" panose="020B0604020202020204" pitchFamily="34" charset="0"/>
              <a:buChar char="•"/>
            </a:pPr>
            <a:r>
              <a:rPr lang="en-US" sz="3000" dirty="0"/>
              <a:t>Federal benefits</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26</a:t>
            </a:fld>
            <a:endParaRPr lang="en-US" dirty="0"/>
          </a:p>
        </p:txBody>
      </p:sp>
    </p:spTree>
    <p:extLst>
      <p:ext uri="{BB962C8B-B14F-4D97-AF65-F5344CB8AC3E}">
        <p14:creationId xmlns:p14="http://schemas.microsoft.com/office/powerpoint/2010/main" val="1234448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usa.gov provides direct links to several social services, including food assistance, housing help, utility assistance, disability and retirement benefits, and social security, just to name a few.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27</a:t>
            </a:fld>
            <a:endParaRPr lang="en-US" dirty="0"/>
          </a:p>
        </p:txBody>
      </p:sp>
    </p:spTree>
    <p:extLst>
      <p:ext uri="{BB962C8B-B14F-4D97-AF65-F5344CB8AC3E}">
        <p14:creationId xmlns:p14="http://schemas.microsoft.com/office/powerpoint/2010/main" val="31187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a:t>
            </a:r>
            <a:r>
              <a:rPr lang="en-US" baseline="0" dirty="0">
                <a:highlight>
                  <a:srgbClr val="FFFF00"/>
                </a:highlight>
              </a:rPr>
              <a:t>Highlighted</a:t>
            </a:r>
            <a:r>
              <a:rPr lang="en-US" baseline="0" dirty="0"/>
              <a:t> items on these slides are thought to be of common interest and thereby good for showing links, etc. as part of the workshop. Each point is a hyperlink for facilitators to go live to the webpage.) </a:t>
            </a:r>
          </a:p>
          <a:p>
            <a:endParaRPr lang="en-US" baseline="0" dirty="0"/>
          </a:p>
          <a:p>
            <a:r>
              <a:rPr lang="en-US" baseline="0" dirty="0"/>
              <a:t>Here is a list of commonly search food assistance services. We will highlight Supplemental Nutrition Assistance Program or SNAP benefits. </a:t>
            </a:r>
          </a:p>
          <a:p>
            <a:endParaRPr lang="en-US" baseline="0" dirty="0"/>
          </a:p>
          <a:p>
            <a:r>
              <a:rPr lang="en-US" b="1" baseline="0" dirty="0"/>
              <a:t>Links for food assistance resources: </a:t>
            </a:r>
          </a:p>
          <a:p>
            <a:r>
              <a:rPr lang="en-US" sz="1200" dirty="0"/>
              <a:t>Emergency food assistance: </a:t>
            </a:r>
            <a:r>
              <a:rPr lang="en-US" dirty="0">
                <a:hlinkClick r:id="rId3"/>
              </a:rPr>
              <a:t>https://www.usa.gov/emergency-food-assistance</a:t>
            </a:r>
            <a:endParaRPr lang="en-US" sz="1200" dirty="0"/>
          </a:p>
          <a:p>
            <a:r>
              <a:rPr lang="en-US" sz="1200" dirty="0"/>
              <a:t>Supplemental Nutrition Assistance Program (SNAP, formerly food stamps): </a:t>
            </a:r>
            <a:r>
              <a:rPr lang="en-US" dirty="0">
                <a:hlinkClick r:id="rId4"/>
              </a:rPr>
              <a:t>https://www.usa.gov/food-stamps</a:t>
            </a:r>
            <a:endParaRPr lang="en-US" sz="1200" dirty="0"/>
          </a:p>
          <a:p>
            <a:pPr marL="0" lvl="1" indent="0">
              <a:lnSpc>
                <a:spcPct val="150000"/>
              </a:lnSpc>
              <a:buFont typeface="Arial" panose="020B0604020202020204" pitchFamily="34" charset="0"/>
              <a:buNone/>
            </a:pPr>
            <a:r>
              <a:rPr lang="en-US" sz="1200" dirty="0"/>
              <a:t>Special Supplemental Nutrition Program for Women, Infants, and Children (WIC): </a:t>
            </a:r>
            <a:r>
              <a:rPr lang="en-US" dirty="0">
                <a:hlinkClick r:id="rId5"/>
              </a:rPr>
              <a:t>https://www.usa.gov/food-assistance</a:t>
            </a:r>
            <a:endParaRPr lang="en-US" sz="1200" dirty="0"/>
          </a:p>
          <a:p>
            <a:pPr marL="0" lvl="1" indent="0">
              <a:lnSpc>
                <a:spcPct val="150000"/>
              </a:lnSpc>
              <a:buFont typeface="Arial" panose="020B0604020202020204" pitchFamily="34" charset="0"/>
              <a:buNone/>
            </a:pPr>
            <a:r>
              <a:rPr lang="en-US" sz="1200" dirty="0"/>
              <a:t>School meals and food programs for children: </a:t>
            </a:r>
            <a:r>
              <a:rPr lang="en-US" dirty="0">
                <a:hlinkClick r:id="rId6"/>
              </a:rPr>
              <a:t>https://www.usa.gov/school-meals</a:t>
            </a:r>
            <a:endParaRPr lang="en-US" sz="1200" dirty="0"/>
          </a:p>
          <a:p>
            <a:pPr marL="0" lvl="1" indent="0">
              <a:lnSpc>
                <a:spcPct val="150000"/>
              </a:lnSpc>
              <a:buFont typeface="Arial" panose="020B0604020202020204" pitchFamily="34" charset="0"/>
              <a:buNone/>
            </a:pPr>
            <a:r>
              <a:rPr lang="en-US" sz="1200" dirty="0"/>
              <a:t>Food assistance programs for older adults: </a:t>
            </a:r>
            <a:r>
              <a:rPr lang="en-US" dirty="0">
                <a:hlinkClick r:id="rId7"/>
              </a:rPr>
              <a:t>https://www.usa.gov/senior-food-programs</a:t>
            </a:r>
            <a:endParaRPr lang="en-US" sz="1200" dirty="0"/>
          </a:p>
          <a:p>
            <a:pPr marL="0" lvl="1" indent="0">
              <a:lnSpc>
                <a:spcPct val="150000"/>
              </a:lnSpc>
              <a:buFont typeface="Arial" panose="020B0604020202020204" pitchFamily="34" charset="0"/>
              <a:buNone/>
            </a:pPr>
            <a:r>
              <a:rPr lang="en-US" sz="1200" dirty="0"/>
              <a:t>Food assistance for Native Americans: </a:t>
            </a:r>
            <a:r>
              <a:rPr lang="en-US" dirty="0">
                <a:hlinkClick r:id="rId8"/>
              </a:rPr>
              <a:t>https://www.usa.gov/native-american-food-programs</a:t>
            </a:r>
            <a:endParaRPr lang="en-US" sz="1200" dirty="0"/>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28</a:t>
            </a:fld>
            <a:endParaRPr lang="en-US" dirty="0"/>
          </a:p>
        </p:txBody>
      </p:sp>
    </p:spTree>
    <p:extLst>
      <p:ext uri="{BB962C8B-B14F-4D97-AF65-F5344CB8AC3E}">
        <p14:creationId xmlns:p14="http://schemas.microsoft.com/office/powerpoint/2010/main" val="284428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(Facilitators can visit actual website if there is adequate internet service available at training location.) Click on “How to apply for food stamps (SNAP benefits)” to be taken to this screen, where you can click on “Find your state SNAP office”.</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29</a:t>
            </a:fld>
            <a:endParaRPr lang="en-US" dirty="0"/>
          </a:p>
        </p:txBody>
      </p:sp>
    </p:spTree>
    <p:extLst>
      <p:ext uri="{BB962C8B-B14F-4D97-AF65-F5344CB8AC3E}">
        <p14:creationId xmlns:p14="http://schemas.microsoft.com/office/powerpoint/2010/main" val="1690995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Click on a state and a pop-up window will display the state office information with additional links.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30</a:t>
            </a:fld>
            <a:endParaRPr lang="en-US" dirty="0"/>
          </a:p>
        </p:txBody>
      </p:sp>
    </p:spTree>
    <p:extLst>
      <p:ext uri="{BB962C8B-B14F-4D97-AF65-F5344CB8AC3E}">
        <p14:creationId xmlns:p14="http://schemas.microsoft.com/office/powerpoint/2010/main" val="4139668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a:t>
            </a:r>
            <a:r>
              <a:rPr lang="en-US" baseline="0" dirty="0">
                <a:highlight>
                  <a:srgbClr val="FFFF00"/>
                </a:highlight>
              </a:rPr>
              <a:t>Highlighted</a:t>
            </a:r>
            <a:r>
              <a:rPr lang="en-US" baseline="0" dirty="0"/>
              <a:t> items on these slides are thought to be of common interest and thereby good for showing links, etc. as part of the workshop. Each point is a hyperlink for facilitators to go live to the webpage.) </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is a list of commonly search housing/rental assistance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Links to housing and utility assistance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Emergency housing assistance: </a:t>
            </a:r>
            <a:r>
              <a:rPr lang="en-US" dirty="0">
                <a:hlinkClick r:id="rId3"/>
              </a:rPr>
              <a:t>https://www.usa.gov/emergency-housing-assistance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Eviction and foreclosure: </a:t>
            </a:r>
            <a:r>
              <a:rPr lang="en-US" dirty="0">
                <a:hlinkClick r:id="rId4"/>
              </a:rPr>
              <a:t>https://www.usa.gov/eviction-and-forclosure</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Rental assistance: </a:t>
            </a:r>
            <a:r>
              <a:rPr lang="en-US" dirty="0">
                <a:hlinkClick r:id="rId5"/>
              </a:rPr>
              <a:t>https://www.usa.gov/rental-housing-programs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Home buying assistance: </a:t>
            </a:r>
            <a:r>
              <a:rPr lang="en-US" dirty="0">
                <a:hlinkClick r:id="rId6"/>
              </a:rPr>
              <a:t>https://www.usa.gov/buying-home-programs</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Home repair and energy efficiency assistance: </a:t>
            </a:r>
            <a:r>
              <a:rPr lang="en-US" dirty="0">
                <a:hlinkClick r:id="rId7"/>
              </a:rPr>
              <a:t>https://www.usa.gov/repairing-home</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Low-income home assistance program (LIHEAP): </a:t>
            </a:r>
            <a:r>
              <a:rPr lang="en-US" dirty="0">
                <a:hlinkClick r:id="rId8"/>
              </a:rPr>
              <a:t>https://www.acf.hhs.gov/ocs/low-income-home-energy-assistance-program-liheap</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 to change your address: </a:t>
            </a:r>
            <a:r>
              <a:rPr lang="en-US" dirty="0">
                <a:hlinkClick r:id="rId9"/>
              </a:rPr>
              <a:t>https://www.usa.gov/change-address</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Tenant rights: </a:t>
            </a:r>
            <a:r>
              <a:rPr lang="en-US" dirty="0">
                <a:hlinkClick r:id="rId10"/>
              </a:rPr>
              <a:t>https://www.usa.gov/tenant-rights</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a:p>
            <a:endParaRPr lang="en-US" dirty="0"/>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31</a:t>
            </a:fld>
            <a:endParaRPr lang="en-US" dirty="0"/>
          </a:p>
        </p:txBody>
      </p:sp>
    </p:spTree>
    <p:extLst>
      <p:ext uri="{BB962C8B-B14F-4D97-AF65-F5344CB8AC3E}">
        <p14:creationId xmlns:p14="http://schemas.microsoft.com/office/powerpoint/2010/main" val="3871069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aseline="0" dirty="0"/>
              <a:t>Let’s explore highlight Rental Assistance and Home Buying Assistance.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32</a:t>
            </a:fld>
            <a:endParaRPr lang="en-US" dirty="0"/>
          </a:p>
        </p:txBody>
      </p:sp>
    </p:spTree>
    <p:extLst>
      <p:ext uri="{BB962C8B-B14F-4D97-AF65-F5344CB8AC3E}">
        <p14:creationId xmlns:p14="http://schemas.microsoft.com/office/powerpoint/2010/main" val="980695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Each of the rental assistance sections links to how to find out if you are eligible for assistance and how to apply for each service. Under rental assistance for specific groups information on assistance for veterans and individuals under age 62 with disabilities is located.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33</a:t>
            </a:fld>
            <a:endParaRPr lang="en-US" dirty="0"/>
          </a:p>
        </p:txBody>
      </p:sp>
    </p:spTree>
    <p:extLst>
      <p:ext uri="{BB962C8B-B14F-4D97-AF65-F5344CB8AC3E}">
        <p14:creationId xmlns:p14="http://schemas.microsoft.com/office/powerpoint/2010/main" val="1862779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Under “Home buying assistance” information about government programs that make it easier to purchase a home are located. Here you learn more about Federal Housing Administration (FHA) loans, veterans’ assistance, rural home buyer assistance, Indian Home Loan guarantee program, and first-time homeownership vouchers.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34</a:t>
            </a:fld>
            <a:endParaRPr lang="en-US" dirty="0"/>
          </a:p>
        </p:txBody>
      </p:sp>
    </p:spTree>
    <p:extLst>
      <p:ext uri="{BB962C8B-B14F-4D97-AF65-F5344CB8AC3E}">
        <p14:creationId xmlns:p14="http://schemas.microsoft.com/office/powerpoint/2010/main" val="35214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1180261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a:t>
            </a:r>
            <a:r>
              <a:rPr lang="en-US" baseline="0" dirty="0"/>
              <a:t>Each point is a hyperlink for facilitators to go live to the webpage.) </a:t>
            </a:r>
          </a:p>
          <a:p>
            <a:r>
              <a:rPr lang="en-US" b="0" dirty="0"/>
              <a:t>The U.S. Department of Health and Human Services has several programs and services addressing holistic wellness across the life course. These include support services for children, military families, senior support, and for individuals living with disabilities. </a:t>
            </a:r>
          </a:p>
          <a:p>
            <a:endParaRPr lang="en-US" b="0" dirty="0"/>
          </a:p>
          <a:p>
            <a:r>
              <a:rPr lang="en-US" b="1" dirty="0"/>
              <a:t>Links for caring for family across the life course resources: </a:t>
            </a:r>
          </a:p>
          <a:p>
            <a:r>
              <a:rPr lang="en-US" b="0" dirty="0"/>
              <a:t>Unaccompanied children: </a:t>
            </a:r>
            <a:r>
              <a:rPr lang="en-US" dirty="0">
                <a:hlinkClick r:id="rId3"/>
              </a:rPr>
              <a:t>https://www.hhs.gov/programs/social-services/unaccompanied-children/index.html</a:t>
            </a:r>
            <a:endParaRPr lang="en-US" b="0" dirty="0"/>
          </a:p>
          <a:p>
            <a:r>
              <a:rPr lang="en-US" b="0" dirty="0"/>
              <a:t>Temporary Assistance for Needy Family (TANF): </a:t>
            </a:r>
            <a:r>
              <a:rPr lang="en-US" dirty="0">
                <a:hlinkClick r:id="rId4"/>
              </a:rPr>
              <a:t>https://www.acf.hhs.gov/ofa/map/about/help-families</a:t>
            </a:r>
            <a:endParaRPr lang="en-US" b="0" dirty="0"/>
          </a:p>
          <a:p>
            <a:r>
              <a:rPr lang="en-US" b="0" dirty="0"/>
              <a:t>State-specific maps: </a:t>
            </a:r>
            <a:r>
              <a:rPr lang="en-US" dirty="0">
                <a:hlinkClick r:id="rId4"/>
              </a:rPr>
              <a:t>https://www.acf.hhs.gov/ofa/map/about/help-families</a:t>
            </a:r>
            <a:endParaRPr lang="en-US" b="0" dirty="0"/>
          </a:p>
          <a:p>
            <a:r>
              <a:rPr lang="en-US" b="0" dirty="0"/>
              <a:t>Head start: </a:t>
            </a:r>
            <a:r>
              <a:rPr lang="en-US" dirty="0">
                <a:hlinkClick r:id="rId5"/>
              </a:rPr>
              <a:t>https://www.acf.hhs.gov/ohs</a:t>
            </a:r>
            <a:endParaRPr lang="en-US" b="0" dirty="0"/>
          </a:p>
          <a:p>
            <a:r>
              <a:rPr lang="en-US" b="0" dirty="0"/>
              <a:t>Child support enforcement: </a:t>
            </a:r>
            <a:r>
              <a:rPr lang="en-US" dirty="0">
                <a:hlinkClick r:id="rId6"/>
              </a:rPr>
              <a:t>https://www.acf.hhs.gov/css</a:t>
            </a:r>
            <a:endParaRPr lang="en-US" b="0" dirty="0"/>
          </a:p>
          <a:p>
            <a:r>
              <a:rPr lang="en-US" b="0" dirty="0"/>
              <a:t>Paying for childcare: </a:t>
            </a:r>
            <a:r>
              <a:rPr lang="en-US" dirty="0">
                <a:hlinkClick r:id="rId7"/>
              </a:rPr>
              <a:t>https://childcare.gov/consumer-education/paying-for-childcare</a:t>
            </a:r>
            <a:endParaRPr lang="en-US" b="0" dirty="0"/>
          </a:p>
          <a:p>
            <a:r>
              <a:rPr lang="en-US" b="0" dirty="0"/>
              <a:t>Foster care: </a:t>
            </a:r>
            <a:r>
              <a:rPr lang="en-US" dirty="0">
                <a:hlinkClick r:id="rId8"/>
              </a:rPr>
              <a:t>https://www.acf.hhs.gov/cb/focus-areas/foster-care</a:t>
            </a:r>
            <a:endParaRPr lang="en-US" b="0" dirty="0"/>
          </a:p>
          <a:p>
            <a:r>
              <a:rPr lang="en-US" b="0" dirty="0"/>
              <a:t>Adoption: </a:t>
            </a:r>
            <a:r>
              <a:rPr lang="en-US" dirty="0">
                <a:hlinkClick r:id="rId9"/>
              </a:rPr>
              <a:t>https://www.acf.hhs.gov/cb/focus-areas/adoption</a:t>
            </a:r>
            <a:endParaRPr lang="en-US" b="0" dirty="0"/>
          </a:p>
          <a:p>
            <a:r>
              <a:rPr lang="en-US" b="0" dirty="0"/>
              <a:t>Home visiting: </a:t>
            </a:r>
            <a:r>
              <a:rPr lang="en-US" dirty="0">
                <a:hlinkClick r:id="rId10"/>
              </a:rPr>
              <a:t>https://www.acf.hhs.gov/occ/home-visiting</a:t>
            </a:r>
            <a:endParaRPr lang="en-US" b="0" dirty="0"/>
          </a:p>
          <a:p>
            <a:r>
              <a:rPr lang="en-US" b="0" dirty="0"/>
              <a:t>Persons with disabilities: </a:t>
            </a:r>
            <a:r>
              <a:rPr lang="en-US" dirty="0">
                <a:hlinkClick r:id="rId11"/>
              </a:rPr>
              <a:t>https://www.hhs.gov/programs/social-services/programs-for-people-with-disabilities/index.html</a:t>
            </a:r>
            <a:endParaRPr lang="en-US" b="0" dirty="0"/>
          </a:p>
          <a:p>
            <a:r>
              <a:rPr lang="en-US" b="0" dirty="0"/>
              <a:t>Programs for seniors: </a:t>
            </a:r>
            <a:r>
              <a:rPr lang="en-US" dirty="0">
                <a:hlinkClick r:id="rId12"/>
              </a:rPr>
              <a:t>https://www.hhs.gov/programs/social-services/programs-for-seniors/index.html</a:t>
            </a:r>
            <a:endParaRPr lang="en-US" b="0" dirty="0"/>
          </a:p>
          <a:p>
            <a:r>
              <a:rPr lang="en-US" b="0" dirty="0"/>
              <a:t>Homelessness: </a:t>
            </a:r>
            <a:r>
              <a:rPr lang="en-US" dirty="0">
                <a:hlinkClick r:id="rId13"/>
              </a:rPr>
              <a:t>https://www.hhs.gov/programs/social-services/homelessness/index.html</a:t>
            </a:r>
            <a:endParaRPr lang="en-US" b="0" dirty="0"/>
          </a:p>
          <a:p>
            <a:r>
              <a:rPr lang="en-US" b="0" dirty="0"/>
              <a:t>Military families: </a:t>
            </a:r>
            <a:r>
              <a:rPr lang="en-US" dirty="0">
                <a:hlinkClick r:id="rId14"/>
              </a:rPr>
              <a:t>https://www.hhs.gov/programs/social-services/supporting-military-families/index.html</a:t>
            </a:r>
            <a:endParaRPr lang="en-US" b="0" dirty="0"/>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a:p>
            <a:endParaRPr lang="en-US" dirty="0"/>
          </a:p>
          <a:p>
            <a:endParaRPr lang="en-US" dirty="0"/>
          </a:p>
          <a:p>
            <a:r>
              <a:rPr lang="en-US" b="0" i="0" dirty="0">
                <a:solidFill>
                  <a:srgbClr val="111111"/>
                </a:solidFill>
                <a:effectLst/>
                <a:latin typeface="-apple-system"/>
              </a:rPr>
              <a:t>Photo by </a:t>
            </a:r>
            <a:r>
              <a:rPr lang="en-US" b="0" i="0" dirty="0">
                <a:solidFill>
                  <a:srgbClr val="767676"/>
                </a:solidFill>
                <a:effectLst/>
                <a:latin typeface="-apple-system"/>
                <a:hlinkClick r:id="rId15"/>
              </a:rPr>
              <a:t>Humphrey Muleba</a:t>
            </a:r>
            <a:r>
              <a:rPr lang="en-US" b="0" i="0" dirty="0">
                <a:solidFill>
                  <a:srgbClr val="111111"/>
                </a:solidFill>
                <a:effectLst/>
                <a:latin typeface="-apple-system"/>
              </a:rPr>
              <a:t> on </a:t>
            </a:r>
            <a:r>
              <a:rPr lang="en-US" b="0" i="0" dirty="0">
                <a:solidFill>
                  <a:srgbClr val="767676"/>
                </a:solidFill>
                <a:effectLst/>
                <a:latin typeface="-apple-system"/>
                <a:hlinkClick r:id="rId16"/>
              </a:rPr>
              <a:t>Unsplash</a:t>
            </a:r>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35</a:t>
            </a:fld>
            <a:endParaRPr lang="en-US" dirty="0"/>
          </a:p>
        </p:txBody>
      </p:sp>
    </p:spTree>
    <p:extLst>
      <p:ext uri="{BB962C8B-B14F-4D97-AF65-F5344CB8AC3E}">
        <p14:creationId xmlns:p14="http://schemas.microsoft.com/office/powerpoint/2010/main" val="2583703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We will highlight the Temporary Assistance for Needy Families, paying for childcare, and programs for seniors.</a:t>
            </a:r>
            <a:r>
              <a:rPr lang="en-US" b="0" baseline="0" dirty="0"/>
              <a:t> Start by clicking on the link to “TANF – Temporary assistance for needy families.” </a:t>
            </a:r>
            <a:endParaRPr lang="en-US" baseline="0" dirty="0"/>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a:p>
            <a:r>
              <a:rPr lang="en-US" b="0" i="0" dirty="0">
                <a:solidFill>
                  <a:srgbClr val="111111"/>
                </a:solidFill>
                <a:effectLst/>
                <a:latin typeface="-apple-system"/>
              </a:rPr>
              <a:t>Photo by </a:t>
            </a:r>
            <a:r>
              <a:rPr lang="en-US" b="0" i="0" dirty="0">
                <a:solidFill>
                  <a:srgbClr val="767676"/>
                </a:solidFill>
                <a:effectLst/>
                <a:latin typeface="-apple-system"/>
                <a:hlinkClick r:id="rId3"/>
              </a:rPr>
              <a:t>Humphrey Muleba</a:t>
            </a:r>
            <a:r>
              <a:rPr lang="en-US" b="0" i="0" dirty="0">
                <a:solidFill>
                  <a:srgbClr val="111111"/>
                </a:solidFill>
                <a:effectLst/>
                <a:latin typeface="-apple-system"/>
              </a:rPr>
              <a:t> on </a:t>
            </a:r>
            <a:r>
              <a:rPr lang="en-US" b="0" i="0" dirty="0">
                <a:solidFill>
                  <a:srgbClr val="767676"/>
                </a:solidFill>
                <a:effectLst/>
                <a:latin typeface="-apple-system"/>
                <a:hlinkClick r:id="rId4"/>
              </a:rPr>
              <a:t>Unsplash</a:t>
            </a:r>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36</a:t>
            </a:fld>
            <a:endParaRPr lang="en-US" dirty="0"/>
          </a:p>
        </p:txBody>
      </p:sp>
    </p:spTree>
    <p:extLst>
      <p:ext uri="{BB962C8B-B14F-4D97-AF65-F5344CB8AC3E}">
        <p14:creationId xmlns:p14="http://schemas.microsoft.com/office/powerpoint/2010/main" val="192730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By selecting a state or territory on the map, the local TANF and Tribal TANF help, policies, and other program information will be displayed. General Benefits links provide access to centralized benefit portals with information about programs beyond TANF cash assistance.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37</a:t>
            </a:fld>
            <a:endParaRPr lang="en-US" dirty="0"/>
          </a:p>
        </p:txBody>
      </p:sp>
    </p:spTree>
    <p:extLst>
      <p:ext uri="{BB962C8B-B14F-4D97-AF65-F5344CB8AC3E}">
        <p14:creationId xmlns:p14="http://schemas.microsoft.com/office/powerpoint/2010/main" val="629631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Next, we will highlight paying for childcare, click on the </a:t>
            </a:r>
            <a:r>
              <a:rPr lang="en-US" b="0" baseline="0" dirty="0"/>
              <a:t>link to “Paying for childcare.” </a:t>
            </a:r>
            <a:endParaRPr lang="en-US" baseline="0" dirty="0"/>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38</a:t>
            </a:fld>
            <a:endParaRPr lang="en-US" dirty="0"/>
          </a:p>
        </p:txBody>
      </p:sp>
    </p:spTree>
    <p:extLst>
      <p:ext uri="{BB962C8B-B14F-4D97-AF65-F5344CB8AC3E}">
        <p14:creationId xmlns:p14="http://schemas.microsoft.com/office/powerpoint/2010/main" val="1156949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This section defines and provides links to information on government sponsored programs, employer dependent care flexible spending account, and programming for military families.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39</a:t>
            </a:fld>
            <a:endParaRPr lang="en-US" dirty="0"/>
          </a:p>
        </p:txBody>
      </p:sp>
    </p:spTree>
    <p:extLst>
      <p:ext uri="{BB962C8B-B14F-4D97-AF65-F5344CB8AC3E}">
        <p14:creationId xmlns:p14="http://schemas.microsoft.com/office/powerpoint/2010/main" val="4046278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Next, click on programs for seniors. </a:t>
            </a:r>
            <a:endParaRPr lang="en-US" baseline="0" dirty="0"/>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p:txBody>
      </p:sp>
      <p:sp>
        <p:nvSpPr>
          <p:cNvPr id="4" name="Slide Number Placeholder 3"/>
          <p:cNvSpPr>
            <a:spLocks noGrp="1"/>
          </p:cNvSpPr>
          <p:nvPr>
            <p:ph type="sldNum" sz="quarter" idx="5"/>
          </p:nvPr>
        </p:nvSpPr>
        <p:spPr/>
        <p:txBody>
          <a:bodyPr/>
          <a:lstStyle/>
          <a:p>
            <a:fld id="{5603C52C-5E29-41AF-BAA3-8217E886DA08}" type="slidenum">
              <a:rPr lang="en-US" smtClean="0"/>
              <a:t>40</a:t>
            </a:fld>
            <a:endParaRPr lang="en-US" dirty="0"/>
          </a:p>
        </p:txBody>
      </p:sp>
    </p:spTree>
    <p:extLst>
      <p:ext uri="{BB962C8B-B14F-4D97-AF65-F5344CB8AC3E}">
        <p14:creationId xmlns:p14="http://schemas.microsoft.com/office/powerpoint/2010/main" val="978743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There are multiple Health and Human Service agencies provide programs that improve the well-being of older adults. Each link takes you to a partner site to discover more information about the services provided.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41</a:t>
            </a:fld>
            <a:endParaRPr lang="en-US" dirty="0"/>
          </a:p>
        </p:txBody>
      </p:sp>
    </p:spTree>
    <p:extLst>
      <p:ext uri="{BB962C8B-B14F-4D97-AF65-F5344CB8AC3E}">
        <p14:creationId xmlns:p14="http://schemas.microsoft.com/office/powerpoint/2010/main" val="2816487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a:t>
            </a:r>
            <a:r>
              <a:rPr lang="en-US" baseline="0" dirty="0"/>
              <a:t>Each point is a hyperlink for facilitators to go live to the webpage.) Both USA.gov and the Federal Communications Commission had assistance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Lifeline: </a:t>
            </a:r>
            <a:r>
              <a:rPr lang="en-US" dirty="0">
                <a:hlinkClick r:id="rId3"/>
              </a:rPr>
              <a:t>Get help paying for phone and internet service | </a:t>
            </a:r>
            <a:r>
              <a:rPr lang="en-US" dirty="0" err="1">
                <a:hlinkClick r:id="rId3"/>
              </a:rPr>
              <a:t>USAGov</a:t>
            </a:r>
            <a:r>
              <a:rPr lang="en-US" dirty="0"/>
              <a:t> (</a:t>
            </a:r>
            <a:r>
              <a:rPr lang="en-US" dirty="0">
                <a:hlinkClick r:id="rId3"/>
              </a:rPr>
              <a:t>https://www.usa.gov/help-with-phone-internet-bills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Affordable Connectivity: </a:t>
            </a:r>
            <a:r>
              <a:rPr lang="en-US" dirty="0">
                <a:hlinkClick r:id="rId4"/>
              </a:rPr>
              <a:t>Affordable Connectivity Program | Federal Communications Commission (fcc.gov)</a:t>
            </a:r>
            <a:r>
              <a:rPr lang="en-US" dirty="0"/>
              <a:t> (</a:t>
            </a:r>
            <a:r>
              <a:rPr lang="en-US" dirty="0">
                <a:hlinkClick r:id="rId4"/>
              </a:rPr>
              <a:t>https://www.fcc.gov/acp</a:t>
            </a:r>
            <a:r>
              <a:rPr lang="en-US" dirty="0"/>
              <a:t>)</a:t>
            </a:r>
            <a:endParaRPr lang="en-US" baseline="0" dirty="0"/>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42</a:t>
            </a:fld>
            <a:endParaRPr lang="en-US" dirty="0"/>
          </a:p>
        </p:txBody>
      </p:sp>
    </p:spTree>
    <p:extLst>
      <p:ext uri="{BB962C8B-B14F-4D97-AF65-F5344CB8AC3E}">
        <p14:creationId xmlns:p14="http://schemas.microsoft.com/office/powerpoint/2010/main" val="1954107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Lifeline is a program that can help individuals and families get discounted telephone or internet service if they have a low income. From this website, there is information on eligibility, how to apply, and service for current participants. </a:t>
            </a:r>
          </a:p>
          <a:p>
            <a:endParaRPr lang="en-US" b="0" dirty="0"/>
          </a:p>
          <a:p>
            <a:r>
              <a:rPr lang="en-US" b="0" dirty="0"/>
              <a:t>Direct link to “Get help paying for phone and internet service” </a:t>
            </a:r>
            <a:r>
              <a:rPr lang="en-US" dirty="0">
                <a:hlinkClick r:id="rId3"/>
              </a:rPr>
              <a:t>https://www.usa.gov/help-with-phone-internet-bills</a:t>
            </a:r>
            <a:endParaRPr lang="en-US" b="0" dirty="0"/>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p:txBody>
      </p:sp>
      <p:sp>
        <p:nvSpPr>
          <p:cNvPr id="4" name="Slide Number Placeholder 3"/>
          <p:cNvSpPr>
            <a:spLocks noGrp="1"/>
          </p:cNvSpPr>
          <p:nvPr>
            <p:ph type="sldNum" sz="quarter" idx="5"/>
          </p:nvPr>
        </p:nvSpPr>
        <p:spPr/>
        <p:txBody>
          <a:bodyPr/>
          <a:lstStyle/>
          <a:p>
            <a:fld id="{5603C52C-5E29-41AF-BAA3-8217E886DA08}" type="slidenum">
              <a:rPr lang="en-US" smtClean="0"/>
              <a:t>43</a:t>
            </a:fld>
            <a:endParaRPr lang="en-US" dirty="0"/>
          </a:p>
        </p:txBody>
      </p:sp>
    </p:spTree>
    <p:extLst>
      <p:ext uri="{BB962C8B-B14F-4D97-AF65-F5344CB8AC3E}">
        <p14:creationId xmlns:p14="http://schemas.microsoft.com/office/powerpoint/2010/main" val="1851822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The Affordable Connectivity Program is a Federal Communications Commission benefit program that helps ensure that households can afford the broadband they need for work, school, healthcare and more. From this website, there are definitions, program details, and the link to enroll in two steps.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p:txBody>
      </p:sp>
      <p:sp>
        <p:nvSpPr>
          <p:cNvPr id="4" name="Slide Number Placeholder 3"/>
          <p:cNvSpPr>
            <a:spLocks noGrp="1"/>
          </p:cNvSpPr>
          <p:nvPr>
            <p:ph type="sldNum" sz="quarter" idx="5"/>
          </p:nvPr>
        </p:nvSpPr>
        <p:spPr/>
        <p:txBody>
          <a:bodyPr/>
          <a:lstStyle/>
          <a:p>
            <a:fld id="{5603C52C-5E29-41AF-BAA3-8217E886DA08}" type="slidenum">
              <a:rPr lang="en-US" smtClean="0"/>
              <a:t>44</a:t>
            </a:fld>
            <a:endParaRPr lang="en-US" dirty="0"/>
          </a:p>
        </p:txBody>
      </p:sp>
    </p:spTree>
    <p:extLst>
      <p:ext uri="{BB962C8B-B14F-4D97-AF65-F5344CB8AC3E}">
        <p14:creationId xmlns:p14="http://schemas.microsoft.com/office/powerpoint/2010/main" val="57303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5"/>
          </p:nvPr>
        </p:nvSpPr>
        <p:spPr/>
        <p:txBody>
          <a:bodyPr/>
          <a:lstStyle/>
          <a:p>
            <a:fld id="{2ABE4174-4810-B64F-BC74-9939E9C39BD9}" type="slidenum">
              <a:rPr lang="en-US" smtClean="0"/>
              <a:t>9</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Instructions: </a:t>
            </a:r>
            <a:r>
              <a:rPr lang="en-US" b="0" dirty="0"/>
              <a:t>(</a:t>
            </a:r>
            <a:r>
              <a:rPr lang="en-US" baseline="0" dirty="0"/>
              <a:t>FEMA is a hyperlink for facilitators to go live to the webpage.) FEMA’s Individuals and Households Program (IHP) provides financial assistance and direct services to eligible individuals and households affected by a disaster. Through this website, there are materials to support individual assistance, fact sheets, and information for small business owners.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2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45</a:t>
            </a:fld>
            <a:endParaRPr lang="en-US" dirty="0"/>
          </a:p>
        </p:txBody>
      </p:sp>
    </p:spTree>
    <p:extLst>
      <p:ext uri="{BB962C8B-B14F-4D97-AF65-F5344CB8AC3E}">
        <p14:creationId xmlns:p14="http://schemas.microsoft.com/office/powerpoint/2010/main" val="3242735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To apply for federal benefits using the benefits.gov webpage, click on “benefits” at the top of the screen and select “Browse by Category.” This will highlight 16 categories. Select which the category needed. For this example, “Food and Nutrition” will be selected.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46</a:t>
            </a:fld>
            <a:endParaRPr lang="en-US" dirty="0"/>
          </a:p>
        </p:txBody>
      </p:sp>
    </p:spTree>
    <p:extLst>
      <p:ext uri="{BB962C8B-B14F-4D97-AF65-F5344CB8AC3E}">
        <p14:creationId xmlns:p14="http://schemas.microsoft.com/office/powerpoint/2010/main" val="20006217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Here the list can be filtered by State or Subcategory. In this example, there are three subcategories: School Assistance, Food Stamps, and Women and Children. Click on the link to the desired article.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47</a:t>
            </a:fld>
            <a:endParaRPr lang="en-US" dirty="0"/>
          </a:p>
        </p:txBody>
      </p:sp>
    </p:spTree>
    <p:extLst>
      <p:ext uri="{BB962C8B-B14F-4D97-AF65-F5344CB8AC3E}">
        <p14:creationId xmlns:p14="http://schemas.microsoft.com/office/powerpoint/2010/main" val="217732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For Alaska Food Stamp Program, the program description is provided, eligibility requirements are shared, a link to apply for Alaska SNAP is provided, and a Quick Information box gives contact information.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48</a:t>
            </a:fld>
            <a:endParaRPr lang="en-US" dirty="0"/>
          </a:p>
        </p:txBody>
      </p:sp>
    </p:spTree>
    <p:extLst>
      <p:ext uri="{BB962C8B-B14F-4D97-AF65-F5344CB8AC3E}">
        <p14:creationId xmlns:p14="http://schemas.microsoft.com/office/powerpoint/2010/main" val="2684080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slide begins the voter registration section.</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p:txBody>
      </p:sp>
      <p:sp>
        <p:nvSpPr>
          <p:cNvPr id="4" name="Slide Number Placeholder 3"/>
          <p:cNvSpPr>
            <a:spLocks noGrp="1"/>
          </p:cNvSpPr>
          <p:nvPr>
            <p:ph type="sldNum" sz="quarter" idx="5"/>
          </p:nvPr>
        </p:nvSpPr>
        <p:spPr/>
        <p:txBody>
          <a:bodyPr/>
          <a:lstStyle/>
          <a:p>
            <a:fld id="{2ABE4174-4810-B64F-BC74-9939E9C39BD9}" type="slidenum">
              <a:rPr lang="en-US" smtClean="0"/>
              <a:t>49</a:t>
            </a:fld>
            <a:endParaRPr lang="en-US" dirty="0"/>
          </a:p>
        </p:txBody>
      </p:sp>
    </p:spTree>
    <p:extLst>
      <p:ext uri="{BB962C8B-B14F-4D97-AF65-F5344CB8AC3E}">
        <p14:creationId xmlns:p14="http://schemas.microsoft.com/office/powerpoint/2010/main" val="268245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Although there are federal laws and oversight, states set many of the options and procedures for online voter registration. Vote.gov provides an informative portal for identifying information for each state such as: Is online registration available in your state? How to register to vote (even when online is not an option) and deadlines.</a:t>
            </a:r>
          </a:p>
          <a:p>
            <a:endParaRPr lang="en-US"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50</a:t>
            </a:fld>
            <a:endParaRPr lang="en-US" dirty="0"/>
          </a:p>
        </p:txBody>
      </p:sp>
    </p:spTree>
    <p:extLst>
      <p:ext uri="{BB962C8B-B14F-4D97-AF65-F5344CB8AC3E}">
        <p14:creationId xmlns:p14="http://schemas.microsoft.com/office/powerpoint/2010/main" val="3340726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slide begins the summary section.</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51</a:t>
            </a:fld>
            <a:endParaRPr lang="en-US" dirty="0"/>
          </a:p>
        </p:txBody>
      </p:sp>
    </p:spTree>
    <p:extLst>
      <p:ext uri="{BB962C8B-B14F-4D97-AF65-F5344CB8AC3E}">
        <p14:creationId xmlns:p14="http://schemas.microsoft.com/office/powerpoint/2010/main" val="2892428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E-government efforts have made information and assistance programs more accessible and efficient.</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to 10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52</a:t>
            </a:fld>
            <a:endParaRPr lang="en-US" dirty="0"/>
          </a:p>
        </p:txBody>
      </p:sp>
    </p:spTree>
    <p:extLst>
      <p:ext uri="{BB962C8B-B14F-4D97-AF65-F5344CB8AC3E}">
        <p14:creationId xmlns:p14="http://schemas.microsoft.com/office/powerpoint/2010/main" val="33536212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Using legitimate (.gov) and safe websites.</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to 10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53</a:t>
            </a:fld>
            <a:endParaRPr lang="en-US" dirty="0"/>
          </a:p>
        </p:txBody>
      </p:sp>
    </p:spTree>
    <p:extLst>
      <p:ext uri="{BB962C8B-B14F-4D97-AF65-F5344CB8AC3E}">
        <p14:creationId xmlns:p14="http://schemas.microsoft.com/office/powerpoint/2010/main" val="4170059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Connecting multiple levels of government to citizens. By being ever-evolving, e-government is making relevant and up-to-date government information and services available to the public via the internet. </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5 to 10 minutes</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54</a:t>
            </a:fld>
            <a:endParaRPr lang="en-US" dirty="0"/>
          </a:p>
        </p:txBody>
      </p:sp>
    </p:spTree>
    <p:extLst>
      <p:ext uri="{BB962C8B-B14F-4D97-AF65-F5344CB8AC3E}">
        <p14:creationId xmlns:p14="http://schemas.microsoft.com/office/powerpoint/2010/main" val="1210276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State the structure of the lesson and briefly describe content that will be discussed under each heading. Ask for any questions or 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2 minutes</a:t>
            </a:r>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10</a:t>
            </a:fld>
            <a:endParaRPr lang="en-US" dirty="0"/>
          </a:p>
        </p:txBody>
      </p:sp>
    </p:spTree>
    <p:extLst>
      <p:ext uri="{BB962C8B-B14F-4D97-AF65-F5344CB8AC3E}">
        <p14:creationId xmlns:p14="http://schemas.microsoft.com/office/powerpoint/2010/main" val="1455574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55</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Give time for participants to introduce themselves. You could also include a brief question for them to answer such as what motivated them to take this class? Encourage the 30 second rule: “In 30 seconds, share your name and answer…”</a:t>
            </a:r>
          </a:p>
          <a:p>
            <a:r>
              <a:rPr lang="en-US" sz="1200" dirty="0">
                <a:latin typeface="Calibri" panose="020F0502020204030204" pitchFamily="34" charset="0"/>
                <a:ea typeface="Calibri" panose="020F0502020204030204" pitchFamily="34" charset="0"/>
              </a:rPr>
              <a:t>You may also consider using a light-hearted questions such as: </a:t>
            </a:r>
          </a:p>
          <a:p>
            <a:pPr marL="457200" indent="-228600">
              <a:buFont typeface="Arial" panose="020B0604020202020204" pitchFamily="34" charset="0"/>
              <a:buChar char="•"/>
            </a:pPr>
            <a:r>
              <a:rPr lang="en-US" sz="1200" dirty="0">
                <a:latin typeface="Calibri" panose="020F0502020204030204" pitchFamily="34" charset="0"/>
                <a:ea typeface="Calibri" panose="020F0502020204030204" pitchFamily="34" charset="0"/>
              </a:rPr>
              <a:t>What was your first job? </a:t>
            </a:r>
          </a:p>
          <a:p>
            <a:pPr marL="457200" indent="-228600">
              <a:buFont typeface="Arial" panose="020B0604020202020204" pitchFamily="34" charset="0"/>
              <a:buChar char="•"/>
            </a:pPr>
            <a:r>
              <a:rPr lang="en-US" sz="1200" dirty="0">
                <a:latin typeface="Calibri" panose="020F0502020204030204" pitchFamily="34" charset="0"/>
                <a:ea typeface="Calibri" panose="020F0502020204030204" pitchFamily="34" charset="0"/>
              </a:rPr>
              <a:t>What hobby takes up most of your free time? </a:t>
            </a:r>
          </a:p>
          <a:p>
            <a:pPr marL="457200" indent="-228600">
              <a:buFont typeface="Arial" panose="020B0604020202020204" pitchFamily="34" charset="0"/>
              <a:buChar char="•"/>
            </a:pPr>
            <a:r>
              <a:rPr lang="en-US" sz="1200" dirty="0">
                <a:latin typeface="Calibri" panose="020F0502020204030204" pitchFamily="34" charset="0"/>
                <a:ea typeface="Calibri" panose="020F0502020204030204" pitchFamily="34" charset="0"/>
              </a:rPr>
              <a:t>How do you like your coffee?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dcandau</a:t>
            </a:r>
            <a:r>
              <a:rPr lang="en-US" b="0" i="0" dirty="0">
                <a:solidFill>
                  <a:srgbClr val="191B26"/>
                </a:solidFill>
                <a:effectLst/>
                <a:latin typeface="Open Sans" panose="020B0606030504020204" pitchFamily="34" charset="0"/>
              </a:rPr>
              <a:t> from </a:t>
            </a:r>
            <a:r>
              <a:rPr lang="en-US" b="0" i="0" u="sng" dirty="0">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11</a:t>
            </a:fld>
            <a:endParaRPr lang="en-US" dirty="0"/>
          </a:p>
        </p:txBody>
      </p:sp>
    </p:spTree>
    <p:extLst>
      <p:ext uri="{BB962C8B-B14F-4D97-AF65-F5344CB8AC3E}">
        <p14:creationId xmlns:p14="http://schemas.microsoft.com/office/powerpoint/2010/main" val="392787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Provide overview of the topics to be covered during this workshop session, emphasizing the big picture of e-government coupled with </a:t>
            </a:r>
            <a:r>
              <a:rPr lang="en-US" u="none" dirty="0"/>
              <a:t>example common search terms.</a:t>
            </a:r>
            <a:endParaRPr lang="en-US" dirty="0"/>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12</a:t>
            </a:fld>
            <a:endParaRPr lang="en-US" dirty="0"/>
          </a:p>
        </p:txBody>
      </p:sp>
    </p:spTree>
    <p:extLst>
      <p:ext uri="{BB962C8B-B14F-4D97-AF65-F5344CB8AC3E}">
        <p14:creationId xmlns:p14="http://schemas.microsoft.com/office/powerpoint/2010/main" val="684619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dirty="0"/>
              <a:t>This slide begins the defining e-government section.</a:t>
            </a:r>
          </a:p>
          <a:p>
            <a:endParaRPr lang="en-US" b="1"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1 Minute</a:t>
            </a:r>
          </a:p>
        </p:txBody>
      </p:sp>
      <p:sp>
        <p:nvSpPr>
          <p:cNvPr id="4" name="Slide Number Placeholder 3"/>
          <p:cNvSpPr>
            <a:spLocks noGrp="1"/>
          </p:cNvSpPr>
          <p:nvPr>
            <p:ph type="sldNum" sz="quarter" idx="5"/>
          </p:nvPr>
        </p:nvSpPr>
        <p:spPr/>
        <p:txBody>
          <a:bodyPr/>
          <a:lstStyle/>
          <a:p>
            <a:fld id="{2ABE4174-4810-B64F-BC74-9939E9C39BD9}" type="slidenum">
              <a:rPr lang="en-US" smtClean="0"/>
              <a:t>13</a:t>
            </a:fld>
            <a:endParaRPr lang="en-US" dirty="0"/>
          </a:p>
        </p:txBody>
      </p:sp>
    </p:spTree>
    <p:extLst>
      <p:ext uri="{BB962C8B-B14F-4D97-AF65-F5344CB8AC3E}">
        <p14:creationId xmlns:p14="http://schemas.microsoft.com/office/powerpoint/2010/main" val="2647151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a:t>
            </a:r>
            <a:r>
              <a:rPr lang="en-US" b="0" dirty="0"/>
              <a:t>E-government is the term used for making government information and services available to the public via the internet. The e-government objective is to create a new dynamic relation between government entities, services, and citizens: a cycle that will become simpler and more participative for citizens. </a:t>
            </a:r>
          </a:p>
          <a:p>
            <a:endParaRPr lang="en-US" b="0" dirty="0"/>
          </a:p>
          <a:p>
            <a:r>
              <a:rPr lang="en-US" b="0" dirty="0"/>
              <a:t>There are multiple levels of government involved: local (e.g. city and county), State, and Federal. E-gov allows information to be posted to the internet (schedule of public hearings, issue briefs, notifications) enhances two-way communication, allows for transactions to be conducted (applying for services and grants), and enables citizens to move from passive information access to active participation (information, representing, encouraging to vote, consulting, and involving citizens). </a:t>
            </a:r>
          </a:p>
          <a:p>
            <a:endParaRPr lang="en-US" b="0" dirty="0"/>
          </a:p>
          <a:p>
            <a:r>
              <a:rPr lang="en-US" b="0" dirty="0"/>
              <a:t>The types of information and services available, and the digital platforms being used, are changing rapidly. Examples of e-gov are applying for a birth certificate, building permit, business license, social protection programs, paying utilities, registering a motor vehicle, submitting taxes, and applying for a marriage certificate. </a:t>
            </a:r>
          </a:p>
          <a:p>
            <a:endParaRPr lang="en-US" b="0" dirty="0"/>
          </a:p>
          <a:p>
            <a:r>
              <a:rPr lang="en-US" b="1" dirty="0"/>
              <a:t>Materials: </a:t>
            </a:r>
            <a:r>
              <a:rPr lang="en-US" dirty="0"/>
              <a:t>None</a:t>
            </a:r>
          </a:p>
          <a:p>
            <a:endParaRPr lang="en-US" dirty="0"/>
          </a:p>
          <a:p>
            <a:r>
              <a:rPr lang="en-US" b="1" dirty="0"/>
              <a:t>Handouts: </a:t>
            </a:r>
            <a:r>
              <a:rPr lang="en-US" dirty="0"/>
              <a:t>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a:t>
            </a:r>
            <a:r>
              <a:rPr lang="en-US" dirty="0"/>
              <a:t> 3 minutes</a:t>
            </a:r>
          </a:p>
        </p:txBody>
      </p:sp>
      <p:sp>
        <p:nvSpPr>
          <p:cNvPr id="4" name="Slide Number Placeholder 3"/>
          <p:cNvSpPr>
            <a:spLocks noGrp="1"/>
          </p:cNvSpPr>
          <p:nvPr>
            <p:ph type="sldNum" sz="quarter" idx="5"/>
          </p:nvPr>
        </p:nvSpPr>
        <p:spPr/>
        <p:txBody>
          <a:bodyPr/>
          <a:lstStyle/>
          <a:p>
            <a:fld id="{5603C52C-5E29-41AF-BAA3-8217E886DA08}" type="slidenum">
              <a:rPr lang="en-US" smtClean="0"/>
              <a:t>14</a:t>
            </a:fld>
            <a:endParaRPr lang="en-US" dirty="0"/>
          </a:p>
        </p:txBody>
      </p:sp>
    </p:spTree>
    <p:extLst>
      <p:ext uri="{BB962C8B-B14F-4D97-AF65-F5344CB8AC3E}">
        <p14:creationId xmlns:p14="http://schemas.microsoft.com/office/powerpoint/2010/main" val="983812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League Spartan" panose="020B060402020202020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dirty="0"/>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normAutofit/>
          </a:bodyPr>
          <a:lstStyle>
            <a:lvl1pPr algn="l">
              <a:defRPr sz="2400" b="1">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400" kern="1200">
          <a:solidFill>
            <a:schemeClr val="tx1"/>
          </a:solidFill>
          <a:latin typeface="League Spartan" panose="020B060402020202020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revesoft.com/products/e-governance-solutions"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elegal.ph/the-philippine-e-government-fund/"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usa.gov/"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usa.gov/" TargetMode="External"/><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s://www.benefits.gov/"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hyperlink" Target="https://www.benefits.gov/"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s://www.benefits.go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www.dreamstime.com/stock-illustration-sign-directions-support-help-tips-advice-guidance-assistance-isolated-white-background-d-render-image41472334"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usa.gov/"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hyperlink" Target="https://www.usa.gov/benefit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usa.gov/"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s://www.usa.gov/benefits"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usa.gov/native-american-food-programs" TargetMode="External"/><Relationship Id="rId3" Type="http://schemas.openxmlformats.org/officeDocument/2006/relationships/hyperlink" Target="https://www.usa.gov/emergency-food-assistance" TargetMode="External"/><Relationship Id="rId7" Type="http://schemas.openxmlformats.org/officeDocument/2006/relationships/hyperlink" Target="https://www.usa.gov/senior-food-programs"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www.usa.gov/school-meals" TargetMode="External"/><Relationship Id="rId5" Type="http://schemas.openxmlformats.org/officeDocument/2006/relationships/hyperlink" Target="https://www.usa.gov/food-assistance" TargetMode="External"/><Relationship Id="rId10" Type="http://schemas.openxmlformats.org/officeDocument/2006/relationships/image" Target="../media/image30.png"/><Relationship Id="rId4" Type="http://schemas.openxmlformats.org/officeDocument/2006/relationships/hyperlink" Target="https://www.usa.gov/food-stamps" TargetMode="External"/><Relationship Id="rId9" Type="http://schemas.openxmlformats.org/officeDocument/2006/relationships/hyperlink" Target="https://www.usa.gov/food-hel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www.usa.gov/food-stamp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hyperlink" Target="https://www.usa.gov/food-stamps"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acf.hhs.gov/ocs/low-income-home-energy-assistance-program-liheap" TargetMode="External"/><Relationship Id="rId13" Type="http://schemas.openxmlformats.org/officeDocument/2006/relationships/image" Target="../media/image37.png"/><Relationship Id="rId3" Type="http://schemas.openxmlformats.org/officeDocument/2006/relationships/hyperlink" Target="https://www.usa.gov/emergency-housing-assistance" TargetMode="External"/><Relationship Id="rId7" Type="http://schemas.openxmlformats.org/officeDocument/2006/relationships/hyperlink" Target="https://www.usa.gov/repairing-home" TargetMode="External"/><Relationship Id="rId12"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www.usa.gov/buying-home-programs" TargetMode="External"/><Relationship Id="rId11" Type="http://schemas.openxmlformats.org/officeDocument/2006/relationships/hyperlink" Target="https://www.usa.gov/housing-help" TargetMode="External"/><Relationship Id="rId5" Type="http://schemas.openxmlformats.org/officeDocument/2006/relationships/hyperlink" Target="https://www.usa.gov/rental-housing-programs" TargetMode="External"/><Relationship Id="rId10" Type="http://schemas.openxmlformats.org/officeDocument/2006/relationships/hyperlink" Target="https://www.usa.gov/tenant-rights" TargetMode="External"/><Relationship Id="rId4" Type="http://schemas.openxmlformats.org/officeDocument/2006/relationships/hyperlink" Target="https://www.usa.gov/eviction-and-forclosure" TargetMode="External"/><Relationship Id="rId9" Type="http://schemas.openxmlformats.org/officeDocument/2006/relationships/hyperlink" Target="https://www.usa.gov/change-addres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usa.gov/repairing-home" TargetMode="External"/><Relationship Id="rId13"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hyperlink" Target="https://www.usa.gov/buying-home-programs" TargetMode="External"/><Relationship Id="rId12" Type="http://schemas.openxmlformats.org/officeDocument/2006/relationships/hyperlink" Target="https://www.usa.gov/housing-help"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www.usa.gov/rental-housing-programs" TargetMode="External"/><Relationship Id="rId11" Type="http://schemas.openxmlformats.org/officeDocument/2006/relationships/hyperlink" Target="https://www.usa.gov/tenant-rights" TargetMode="External"/><Relationship Id="rId5" Type="http://schemas.openxmlformats.org/officeDocument/2006/relationships/hyperlink" Target="https://www.usa.gov/eviction-and-forclosure" TargetMode="External"/><Relationship Id="rId10" Type="http://schemas.openxmlformats.org/officeDocument/2006/relationships/hyperlink" Target="https://www.usa.gov/change-address" TargetMode="External"/><Relationship Id="rId4" Type="http://schemas.openxmlformats.org/officeDocument/2006/relationships/hyperlink" Target="https://www.usa.gov/emergency-housing-assistance" TargetMode="External"/><Relationship Id="rId9" Type="http://schemas.openxmlformats.org/officeDocument/2006/relationships/hyperlink" Target="https://www.acf.hhs.gov/ocs/low-income-home-energy-assistance-program-liheap"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usa.gov/rental-housing-program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hyperlink" Target="https://www.usa.gov/buying-home-programs"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openxmlformats.org/officeDocument/2006/relationships/hyperlink" Target="https://www.hhs.gov/programs/social-services/supporting-military-families/index.html" TargetMode="External"/><Relationship Id="rId13" Type="http://schemas.openxmlformats.org/officeDocument/2006/relationships/hyperlink" Target="https://www.acf.hhs.gov/css" TargetMode="External"/><Relationship Id="rId3" Type="http://schemas.openxmlformats.org/officeDocument/2006/relationships/hyperlink" Target="https://www.acf.hhs.gov/cb/focus-areas/adoption" TargetMode="External"/><Relationship Id="rId7" Type="http://schemas.openxmlformats.org/officeDocument/2006/relationships/hyperlink" Target="https://www.hhs.gov/programs/social-services/homelessness/index.html" TargetMode="External"/><Relationship Id="rId12" Type="http://schemas.openxmlformats.org/officeDocument/2006/relationships/hyperlink" Target="https://www.acf.hhs.gov/ohs" TargetMode="External"/><Relationship Id="rId17" Type="http://schemas.openxmlformats.org/officeDocument/2006/relationships/image" Target="../media/image45.png"/><Relationship Id="rId2" Type="http://schemas.openxmlformats.org/officeDocument/2006/relationships/notesSlide" Target="../notesSlides/notesSlide30.xml"/><Relationship Id="rId16"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hyperlink" Target="https://www.hhs.gov/programs/social-services/programs-for-seniors/index.html" TargetMode="External"/><Relationship Id="rId11" Type="http://schemas.openxmlformats.org/officeDocument/2006/relationships/hyperlink" Target="https://www.acf.hhs.gov/ofa/map/about/help-families" TargetMode="External"/><Relationship Id="rId5" Type="http://schemas.openxmlformats.org/officeDocument/2006/relationships/hyperlink" Target="https://www.hhs.gov/programs/social-services/programs-for-people-with-disabilities/index.html" TargetMode="External"/><Relationship Id="rId15" Type="http://schemas.openxmlformats.org/officeDocument/2006/relationships/hyperlink" Target="https://www.acf.hhs.gov/cb/focus-areas/foster-care" TargetMode="External"/><Relationship Id="rId10" Type="http://schemas.openxmlformats.org/officeDocument/2006/relationships/hyperlink" Target="https://www.hhs.gov/programs/social-services/unaccompanied-children/index.html" TargetMode="External"/><Relationship Id="rId4" Type="http://schemas.openxmlformats.org/officeDocument/2006/relationships/hyperlink" Target="https://www.acf.hhs.gov/occ/home-visiting" TargetMode="External"/><Relationship Id="rId9" Type="http://schemas.openxmlformats.org/officeDocument/2006/relationships/hyperlink" Target="https://www.hhs.gov/programs/social-services/index.html" TargetMode="External"/><Relationship Id="rId14" Type="http://schemas.openxmlformats.org/officeDocument/2006/relationships/hyperlink" Target="https://childcare.gov/consumer-education/paying-for-childcar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hhs.gov/programs/social-services/index.html"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hyperlink" Target="https://www.acf.hhs.gov/ofa/map/about/help-famili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childcare.gov/consumer-education/paying-for-childcare" TargetMode="External"/><Relationship Id="rId5" Type="http://schemas.openxmlformats.org/officeDocument/2006/relationships/image" Target="../media/image46.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childcare.gov/consumer-education/paying-for-childcar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s://www.hhs.gov/programs/social-services/index.html" TargetMode="Externa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www.hhs.gov/programs/social-services/programs-for-seniors/index.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usa.gov/help-with-phone-internet-bills"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55.jpeg"/><Relationship Id="rId4" Type="http://schemas.openxmlformats.org/officeDocument/2006/relationships/hyperlink" Target="https://www.fcc.gov/acp"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www.usa.gov/help-with-phone-internet-bills"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hyperlink" Target="https://www.fcc.gov/acp" TargetMode="Externa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hyperlink" Target="https://www.fema.gov/assistance/individua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benefits.gov"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lowerbuckssource.net/human-interest-bensalem-township/do-you-need-to-register-or-update-your-voter-registratio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vote.gov/"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hyperlink" Target="https://rimeastafrica.org/hurray-to-the-egovernment-solution/"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13.png"/><Relationship Id="rId9" Type="http://schemas.openxmlformats.org/officeDocument/2006/relationships/image" Target="../media/image80.png"/></Relationships>
</file>

<file path=ppt/slides/_rels/slide5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13.png"/><Relationship Id="rId9" Type="http://schemas.openxmlformats.org/officeDocument/2006/relationships/image" Target="../media/image80.png"/></Relationships>
</file>

<file path=ppt/slides/_rels/slide5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diagramColors" Target="../diagrams/colors4.xml"/><Relationship Id="rId3" Type="http://schemas.openxmlformats.org/officeDocument/2006/relationships/image" Target="../media/image13.png"/><Relationship Id="rId7" Type="http://schemas.openxmlformats.org/officeDocument/2006/relationships/image" Target="../media/image79.png"/><Relationship Id="rId12" Type="http://schemas.openxmlformats.org/officeDocument/2006/relationships/diagramQuickStyle" Target="../diagrams/quickStyle4.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diagramLayout" Target="../diagrams/layout4.xml"/><Relationship Id="rId5" Type="http://schemas.openxmlformats.org/officeDocument/2006/relationships/image" Target="../media/image77.png"/><Relationship Id="rId10" Type="http://schemas.openxmlformats.org/officeDocument/2006/relationships/diagramData" Target="../diagrams/data4.xml"/><Relationship Id="rId4" Type="http://schemas.openxmlformats.org/officeDocument/2006/relationships/image" Target="../media/image76.png"/><Relationship Id="rId9" Type="http://schemas.openxmlformats.org/officeDocument/2006/relationships/image" Target="../media/image81.png"/><Relationship Id="rId14" Type="http://schemas.microsoft.com/office/2007/relationships/diagramDrawing" Target="../diagrams/drawing4.xml"/></Relationships>
</file>

<file path=ppt/slides/_rels/slide5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84.svg"/><Relationship Id="rId4" Type="http://schemas.openxmlformats.org/officeDocument/2006/relationships/image" Target="../media/image83.sv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connecting to government resources">
            <a:extLst>
              <a:ext uri="{FF2B5EF4-FFF2-40B4-BE49-F238E27FC236}">
                <a16:creationId xmlns:a16="http://schemas.microsoft.com/office/drawing/2014/main" id="{A1A75C0D-BBA5-BA20-33F3-4C7ECB7B986C}"/>
              </a:ext>
            </a:extLst>
          </p:cNvPr>
          <p:cNvSpPr/>
          <p:nvPr/>
        </p:nvSpPr>
        <p:spPr>
          <a:xfrm>
            <a:off x="412654" y="568695"/>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2D6DDA4-F5AC-88F3-5AB5-4546B783E4B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968"/>
          <a:stretch/>
        </p:blipFill>
        <p:spPr>
          <a:xfrm>
            <a:off x="4910666" y="508245"/>
            <a:ext cx="7467601" cy="6298710"/>
          </a:xfrm>
          <a:prstGeom prst="rect">
            <a:avLst/>
          </a:prstGeom>
        </p:spPr>
      </p:pic>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412654" y="2514600"/>
            <a:ext cx="4523412" cy="1782762"/>
          </a:xfrm>
        </p:spPr>
        <p:txBody>
          <a:bodyPr>
            <a:normAutofit fontScale="90000"/>
          </a:bodyPr>
          <a:lstStyle/>
          <a:p>
            <a:r>
              <a:rPr lang="en-US" sz="5400" dirty="0"/>
              <a:t>Connecting to Government Resources</a:t>
            </a:r>
            <a:endParaRPr lang="en-US" sz="5400" dirty="0">
              <a:latin typeface="League Spartan" panose="020B0604020202020204" charset="0"/>
            </a:endParaRPr>
          </a:p>
        </p:txBody>
      </p:sp>
    </p:spTree>
    <p:extLst>
      <p:ext uri="{BB962C8B-B14F-4D97-AF65-F5344CB8AC3E}">
        <p14:creationId xmlns:p14="http://schemas.microsoft.com/office/powerpoint/2010/main" val="68387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584200" y="274638"/>
            <a:ext cx="11836400" cy="1143000"/>
          </a:xfrm>
        </p:spPr>
        <p:txBody>
          <a:bodyPr/>
          <a:lstStyle/>
          <a:p>
            <a:r>
              <a:rPr lang="en-US" dirty="0"/>
              <a:t>Structure of Today’s Session</a:t>
            </a:r>
          </a:p>
        </p:txBody>
      </p:sp>
      <p:graphicFrame>
        <p:nvGraphicFramePr>
          <p:cNvPr id="4" name="Content Placeholder 3" descr="defining e-government&#10;identifying legitimate portals&#10;common search topics&#10;social services&#10;voter registration">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4138339861"/>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35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EC0215-7B23-1DFD-1E5B-0D59FF6FD7C4}"/>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l="21518"/>
          <a:stretch/>
        </p:blipFill>
        <p:spPr>
          <a:xfrm>
            <a:off x="8102600" y="-484986"/>
            <a:ext cx="4902200" cy="7800186"/>
          </a:xfrm>
          <a:prstGeom prst="rect">
            <a:avLst/>
          </a:prstGeom>
          <a:ln>
            <a:noFill/>
          </a:ln>
          <a:effectLst/>
        </p:spPr>
      </p:pic>
      <p:sp>
        <p:nvSpPr>
          <p:cNvPr id="2" name="Title 1">
            <a:extLst>
              <a:ext uri="{FF2B5EF4-FFF2-40B4-BE49-F238E27FC236}">
                <a16:creationId xmlns:a16="http://schemas.microsoft.com/office/drawing/2014/main" id="{F2F44079-069A-F224-F830-A53624E9675F}"/>
              </a:ext>
            </a:extLst>
          </p:cNvPr>
          <p:cNvSpPr>
            <a:spLocks noGrp="1"/>
          </p:cNvSpPr>
          <p:nvPr>
            <p:ph type="title"/>
          </p:nvPr>
        </p:nvSpPr>
        <p:spPr>
          <a:xfrm>
            <a:off x="1701800" y="2971800"/>
            <a:ext cx="4902200" cy="1371600"/>
          </a:xfrm>
        </p:spPr>
        <p:txBody>
          <a:bodyPr anchor="b">
            <a:noAutofit/>
          </a:bodyPr>
          <a:lstStyle/>
          <a:p>
            <a:pPr algn="ctr"/>
            <a:r>
              <a:rPr lang="en-US" sz="5000" dirty="0">
                <a:effectLst>
                  <a:outerShdw blurRad="38100" dist="38100" dir="2700000" algn="tl">
                    <a:srgbClr val="000000">
                      <a:alpha val="43137"/>
                    </a:srgbClr>
                  </a:outerShdw>
                </a:effectLst>
              </a:rPr>
              <a:t>Introductions</a:t>
            </a:r>
          </a:p>
        </p:txBody>
      </p:sp>
    </p:spTree>
    <p:extLst>
      <p:ext uri="{BB962C8B-B14F-4D97-AF65-F5344CB8AC3E}">
        <p14:creationId xmlns:p14="http://schemas.microsoft.com/office/powerpoint/2010/main" val="95329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673459" y="517304"/>
            <a:ext cx="11657882" cy="1572619"/>
          </a:xfrm>
        </p:spPr>
        <p:txBody>
          <a:bodyPr>
            <a:normAutofit/>
          </a:bodyPr>
          <a:lstStyle/>
          <a:p>
            <a:r>
              <a:rPr lang="en-US" dirty="0"/>
              <a:t>Government Information and Resources</a:t>
            </a:r>
            <a:br>
              <a:rPr lang="en-US" dirty="0"/>
            </a:br>
            <a:r>
              <a:rPr lang="en-US" dirty="0"/>
              <a:t>Topics Covered</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1091484" y="2089923"/>
            <a:ext cx="11201399" cy="4859517"/>
          </a:xfrm>
        </p:spPr>
        <p:txBody>
          <a:bodyPr vert="horz" lIns="97536" tIns="48768" rIns="97536" bIns="48768" rtlCol="0" anchor="t">
            <a:noAutofit/>
          </a:bodyPr>
          <a:lstStyle/>
          <a:p>
            <a:pPr>
              <a:lnSpc>
                <a:spcPct val="100000"/>
              </a:lnSpc>
            </a:pPr>
            <a:r>
              <a:rPr lang="en-US" sz="2800" dirty="0"/>
              <a:t>Defining </a:t>
            </a:r>
            <a:r>
              <a:rPr lang="en-US" sz="2800" b="1" dirty="0">
                <a:solidFill>
                  <a:srgbClr val="008000"/>
                </a:solidFill>
              </a:rPr>
              <a:t>e-government</a:t>
            </a:r>
          </a:p>
          <a:p>
            <a:pPr>
              <a:lnSpc>
                <a:spcPct val="100000"/>
              </a:lnSpc>
            </a:pPr>
            <a:r>
              <a:rPr lang="en-US" sz="2800" dirty="0"/>
              <a:t>Identifying </a:t>
            </a:r>
            <a:r>
              <a:rPr lang="en-US" sz="2800" b="1" dirty="0">
                <a:solidFill>
                  <a:srgbClr val="008000"/>
                </a:solidFill>
              </a:rPr>
              <a:t>legitimate portals </a:t>
            </a:r>
            <a:r>
              <a:rPr lang="en-US" sz="2800" dirty="0"/>
              <a:t>to start your search</a:t>
            </a:r>
          </a:p>
          <a:p>
            <a:pPr>
              <a:lnSpc>
                <a:spcPct val="100000"/>
              </a:lnSpc>
            </a:pPr>
            <a:r>
              <a:rPr lang="en-US" sz="2800" dirty="0"/>
              <a:t>Exploring three </a:t>
            </a:r>
            <a:r>
              <a:rPr lang="en-US" sz="2800" b="1" dirty="0">
                <a:solidFill>
                  <a:srgbClr val="008000"/>
                </a:solidFill>
              </a:rPr>
              <a:t>common search areas – local, state, and federal</a:t>
            </a:r>
          </a:p>
          <a:p>
            <a:pPr>
              <a:lnSpc>
                <a:spcPct val="100000"/>
              </a:lnSpc>
            </a:pPr>
            <a:r>
              <a:rPr lang="en-US" sz="2800" b="1" dirty="0">
                <a:solidFill>
                  <a:srgbClr val="008000"/>
                </a:solidFill>
              </a:rPr>
              <a:t>Social services</a:t>
            </a:r>
          </a:p>
          <a:p>
            <a:pPr>
              <a:lnSpc>
                <a:spcPct val="100000"/>
              </a:lnSpc>
            </a:pPr>
            <a:endParaRPr lang="en-US" sz="2800" b="1" dirty="0">
              <a:solidFill>
                <a:srgbClr val="008000"/>
              </a:solidFill>
            </a:endParaRPr>
          </a:p>
          <a:p>
            <a:pPr>
              <a:lnSpc>
                <a:spcPct val="100000"/>
              </a:lnSpc>
            </a:pPr>
            <a:endParaRPr lang="en-US" sz="2800" b="1" dirty="0">
              <a:solidFill>
                <a:srgbClr val="008000"/>
              </a:solidFill>
            </a:endParaRPr>
          </a:p>
          <a:p>
            <a:pPr>
              <a:lnSpc>
                <a:spcPct val="100000"/>
              </a:lnSpc>
            </a:pPr>
            <a:endParaRPr lang="en-US" sz="2800" b="1" dirty="0">
              <a:solidFill>
                <a:srgbClr val="008000"/>
              </a:solidFill>
            </a:endParaRPr>
          </a:p>
          <a:p>
            <a:pPr>
              <a:lnSpc>
                <a:spcPct val="100000"/>
              </a:lnSpc>
            </a:pPr>
            <a:r>
              <a:rPr lang="en-US" sz="2800" b="1" dirty="0">
                <a:solidFill>
                  <a:srgbClr val="008000"/>
                </a:solidFill>
              </a:rPr>
              <a:t>Voter registration</a:t>
            </a:r>
          </a:p>
        </p:txBody>
      </p:sp>
      <p:sp>
        <p:nvSpPr>
          <p:cNvPr id="4" name="TextBox 3">
            <a:extLst>
              <a:ext uri="{FF2B5EF4-FFF2-40B4-BE49-F238E27FC236}">
                <a16:creationId xmlns:a16="http://schemas.microsoft.com/office/drawing/2014/main" id="{ACA99DC2-2A91-0B7F-57F3-DE1A58521B1F}"/>
              </a:ext>
            </a:extLst>
          </p:cNvPr>
          <p:cNvSpPr txBox="1"/>
          <p:nvPr/>
        </p:nvSpPr>
        <p:spPr>
          <a:xfrm>
            <a:off x="1547967" y="4154467"/>
            <a:ext cx="11201399" cy="1066800"/>
          </a:xfrm>
          <a:prstGeom prst="rect">
            <a:avLst/>
          </a:prstGeom>
          <a:noFill/>
        </p:spPr>
        <p:txBody>
          <a:bodyPr wrap="square" numCol="2" rtlCol="0">
            <a:noAutofit/>
          </a:bodyPr>
          <a:lstStyle/>
          <a:p>
            <a:pPr marL="800100" lvl="1" indent="-342900">
              <a:lnSpc>
                <a:spcPct val="100000"/>
              </a:lnSpc>
              <a:buFont typeface="Arial" panose="020B0604020202020204" pitchFamily="34" charset="0"/>
              <a:buChar char="•"/>
            </a:pPr>
            <a:r>
              <a:rPr lang="en-US" sz="2400" dirty="0"/>
              <a:t>Food assistance</a:t>
            </a:r>
          </a:p>
          <a:p>
            <a:pPr marL="800100" lvl="1" indent="-342900">
              <a:lnSpc>
                <a:spcPct val="100000"/>
              </a:lnSpc>
              <a:buFont typeface="Arial" panose="020B0604020202020204" pitchFamily="34" charset="0"/>
              <a:buChar char="•"/>
            </a:pPr>
            <a:r>
              <a:rPr lang="en-US" sz="2400" dirty="0"/>
              <a:t>Housing and utility assistance</a:t>
            </a:r>
          </a:p>
          <a:p>
            <a:pPr marL="800100" lvl="1" indent="-342900">
              <a:lnSpc>
                <a:spcPct val="100000"/>
              </a:lnSpc>
              <a:buFont typeface="Arial" panose="020B0604020202020204" pitchFamily="34" charset="0"/>
              <a:buChar char="•"/>
            </a:pPr>
            <a:r>
              <a:rPr lang="en-US" sz="2400" dirty="0"/>
              <a:t>Telephone and internet assistance</a:t>
            </a:r>
          </a:p>
          <a:p>
            <a:pPr marL="800100" lvl="1" indent="-342900">
              <a:lnSpc>
                <a:spcPct val="100000"/>
              </a:lnSpc>
              <a:buFont typeface="Arial" panose="020B0604020202020204" pitchFamily="34" charset="0"/>
              <a:buChar char="•"/>
            </a:pPr>
            <a:r>
              <a:rPr lang="en-US" sz="2400" dirty="0"/>
              <a:t>Caring for family across the life course</a:t>
            </a:r>
          </a:p>
          <a:p>
            <a:pPr marL="800100" lvl="1" indent="-342900">
              <a:lnSpc>
                <a:spcPct val="100000"/>
              </a:lnSpc>
              <a:buFont typeface="Arial" panose="020B0604020202020204" pitchFamily="34" charset="0"/>
              <a:buChar char="•"/>
            </a:pPr>
            <a:r>
              <a:rPr lang="en-US" sz="2400" dirty="0"/>
              <a:t>Emergency services</a:t>
            </a:r>
          </a:p>
          <a:p>
            <a:pPr marL="800100" lvl="1" indent="-342900">
              <a:lnSpc>
                <a:spcPct val="100000"/>
              </a:lnSpc>
              <a:buFont typeface="Arial" panose="020B0604020202020204" pitchFamily="34" charset="0"/>
              <a:buChar char="•"/>
            </a:pPr>
            <a:r>
              <a:rPr lang="en-US" sz="2400" dirty="0"/>
              <a:t>State specific benefits</a:t>
            </a:r>
          </a:p>
          <a:p>
            <a:pPr marL="800100" lvl="1" indent="-342900">
              <a:lnSpc>
                <a:spcPct val="100000"/>
              </a:lnSpc>
              <a:buFont typeface="Arial" panose="020B0604020202020204" pitchFamily="34" charset="0"/>
              <a:buChar char="•"/>
            </a:pPr>
            <a:r>
              <a:rPr lang="en-US" sz="2400" dirty="0"/>
              <a:t>Federal benefits</a:t>
            </a:r>
          </a:p>
          <a:p>
            <a:endParaRPr lang="en-US" dirty="0"/>
          </a:p>
        </p:txBody>
      </p:sp>
    </p:spTree>
    <p:extLst>
      <p:ext uri="{BB962C8B-B14F-4D97-AF65-F5344CB8AC3E}">
        <p14:creationId xmlns:p14="http://schemas.microsoft.com/office/powerpoint/2010/main" val="2952595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1000"/>
                                  </p:stCondLst>
                                  <p:childTnLst>
                                    <p:animEffect transition="out" filter="fade">
                                      <p:cBhvr>
                                        <p:cTn id="6" dur="2000" tmFilter="0, 0; .2, .5; .8, .5; 1, 0"/>
                                        <p:tgtEl>
                                          <p:spTgt spid="3">
                                            <p:txEl>
                                              <p:pRg st="0" end="0"/>
                                            </p:txEl>
                                          </p:spTgt>
                                        </p:tgtEl>
                                      </p:cBhvr>
                                    </p:animEffect>
                                    <p:animScale>
                                      <p:cBhvr>
                                        <p:cTn id="7" dur="1000" autoRev="1" fill="hold"/>
                                        <p:tgtEl>
                                          <p:spTgt spid="3">
                                            <p:txEl>
                                              <p:pRg st="0" end="0"/>
                                            </p:txEl>
                                          </p:spTgt>
                                        </p:tgtEl>
                                      </p:cBhvr>
                                      <p:by x="105000" y="105000"/>
                                    </p:animScale>
                                  </p:childTnLst>
                                </p:cTn>
                              </p:par>
                            </p:childTnLst>
                          </p:cTn>
                        </p:par>
                        <p:par>
                          <p:cTn id="8" fill="hold">
                            <p:stCondLst>
                              <p:cond delay="3000"/>
                            </p:stCondLst>
                            <p:childTnLst>
                              <p:par>
                                <p:cTn id="9" presetID="26" presetClass="emph" presetSubtype="0" fill="hold" nodeType="afterEffect">
                                  <p:stCondLst>
                                    <p:cond delay="1000"/>
                                  </p:stCondLst>
                                  <p:childTnLst>
                                    <p:animEffect transition="out" filter="fade">
                                      <p:cBhvr>
                                        <p:cTn id="10" dur="2000" tmFilter="0, 0; .2, .5; .8, .5; 1, 0"/>
                                        <p:tgtEl>
                                          <p:spTgt spid="3">
                                            <p:txEl>
                                              <p:pRg st="1" end="1"/>
                                            </p:txEl>
                                          </p:spTgt>
                                        </p:tgtEl>
                                      </p:cBhvr>
                                    </p:animEffect>
                                    <p:animScale>
                                      <p:cBhvr>
                                        <p:cTn id="11" dur="1000" autoRev="1" fill="hold"/>
                                        <p:tgtEl>
                                          <p:spTgt spid="3">
                                            <p:txEl>
                                              <p:pRg st="1" end="1"/>
                                            </p:txEl>
                                          </p:spTgt>
                                        </p:tgtEl>
                                      </p:cBhvr>
                                      <p:by x="105000" y="105000"/>
                                    </p:animScale>
                                  </p:childTnLst>
                                </p:cTn>
                              </p:par>
                            </p:childTnLst>
                          </p:cTn>
                        </p:par>
                        <p:par>
                          <p:cTn id="12" fill="hold">
                            <p:stCondLst>
                              <p:cond delay="6000"/>
                            </p:stCondLst>
                            <p:childTnLst>
                              <p:par>
                                <p:cTn id="13" presetID="26" presetClass="emph" presetSubtype="0" fill="hold" nodeType="afterEffect">
                                  <p:stCondLst>
                                    <p:cond delay="1000"/>
                                  </p:stCondLst>
                                  <p:childTnLst>
                                    <p:animEffect transition="out" filter="fade">
                                      <p:cBhvr>
                                        <p:cTn id="14" dur="2000" tmFilter="0, 0; .2, .5; .8, .5; 1, 0"/>
                                        <p:tgtEl>
                                          <p:spTgt spid="3">
                                            <p:txEl>
                                              <p:pRg st="2" end="2"/>
                                            </p:txEl>
                                          </p:spTgt>
                                        </p:tgtEl>
                                      </p:cBhvr>
                                    </p:animEffect>
                                    <p:animScale>
                                      <p:cBhvr>
                                        <p:cTn id="15" dur="1000" autoRev="1" fill="hold"/>
                                        <p:tgtEl>
                                          <p:spTgt spid="3">
                                            <p:txEl>
                                              <p:pRg st="2" end="2"/>
                                            </p:txEl>
                                          </p:spTgt>
                                        </p:tgtEl>
                                      </p:cBhvr>
                                      <p:by x="105000" y="105000"/>
                                    </p:animScale>
                                  </p:childTnLst>
                                </p:cTn>
                              </p:par>
                            </p:childTnLst>
                          </p:cTn>
                        </p:par>
                        <p:par>
                          <p:cTn id="16" fill="hold">
                            <p:stCondLst>
                              <p:cond delay="9000"/>
                            </p:stCondLst>
                            <p:childTnLst>
                              <p:par>
                                <p:cTn id="17" presetID="26" presetClass="emph" presetSubtype="0" fill="hold" nodeType="afterEffect">
                                  <p:stCondLst>
                                    <p:cond delay="1000"/>
                                  </p:stCondLst>
                                  <p:childTnLst>
                                    <p:animEffect transition="out" filter="fade">
                                      <p:cBhvr>
                                        <p:cTn id="18" dur="2000" tmFilter="0, 0; .2, .5; .8, .5; 1, 0"/>
                                        <p:tgtEl>
                                          <p:spTgt spid="3">
                                            <p:txEl>
                                              <p:pRg st="3" end="3"/>
                                            </p:txEl>
                                          </p:spTgt>
                                        </p:tgtEl>
                                      </p:cBhvr>
                                    </p:animEffect>
                                    <p:animScale>
                                      <p:cBhvr>
                                        <p:cTn id="19" dur="1000" autoRev="1" fill="hold"/>
                                        <p:tgtEl>
                                          <p:spTgt spid="3">
                                            <p:txEl>
                                              <p:pRg st="3" end="3"/>
                                            </p:txEl>
                                          </p:spTgt>
                                        </p:tgtEl>
                                      </p:cBhvr>
                                      <p:by x="105000" y="105000"/>
                                    </p:animScale>
                                  </p:childTnLst>
                                </p:cTn>
                              </p:par>
                            </p:childTnLst>
                          </p:cTn>
                        </p:par>
                        <p:par>
                          <p:cTn id="20" fill="hold">
                            <p:stCondLst>
                              <p:cond delay="12000"/>
                            </p:stCondLst>
                            <p:childTnLst>
                              <p:par>
                                <p:cTn id="21" presetID="26" presetClass="emph" presetSubtype="0" fill="hold" nodeType="afterEffect">
                                  <p:stCondLst>
                                    <p:cond delay="1000"/>
                                  </p:stCondLst>
                                  <p:childTnLst>
                                    <p:animEffect transition="out" filter="fade">
                                      <p:cBhvr>
                                        <p:cTn id="22" dur="2000" tmFilter="0, 0; .2, .5; .8, .5; 1, 0"/>
                                        <p:tgtEl>
                                          <p:spTgt spid="3">
                                            <p:txEl>
                                              <p:pRg st="7" end="7"/>
                                            </p:txEl>
                                          </p:spTgt>
                                        </p:tgtEl>
                                      </p:cBhvr>
                                    </p:animEffect>
                                    <p:animScale>
                                      <p:cBhvr>
                                        <p:cTn id="23" dur="1000" autoRev="1" fill="hold"/>
                                        <p:tgtEl>
                                          <p:spTgt spid="3">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E9CD-726B-D243-66D4-11483AFCAFB5}"/>
              </a:ext>
            </a:extLst>
          </p:cNvPr>
          <p:cNvSpPr>
            <a:spLocks noGrp="1"/>
          </p:cNvSpPr>
          <p:nvPr>
            <p:ph type="title"/>
          </p:nvPr>
        </p:nvSpPr>
        <p:spPr>
          <a:xfrm>
            <a:off x="406400" y="3086100"/>
            <a:ext cx="4495800" cy="1143000"/>
          </a:xfrm>
        </p:spPr>
        <p:txBody>
          <a:bodyPr>
            <a:normAutofit fontScale="90000"/>
          </a:bodyPr>
          <a:lstStyle/>
          <a:p>
            <a:r>
              <a:rPr lang="en-US" sz="4400" dirty="0"/>
              <a:t>Defining </a:t>
            </a:r>
            <a:br>
              <a:rPr lang="en-US" sz="4400" dirty="0"/>
            </a:br>
            <a:r>
              <a:rPr lang="en-US" b="1" dirty="0">
                <a:solidFill>
                  <a:srgbClr val="008000"/>
                </a:solidFill>
              </a:rPr>
              <a:t>E</a:t>
            </a:r>
            <a:r>
              <a:rPr lang="en-US" sz="4400" b="1" dirty="0">
                <a:solidFill>
                  <a:srgbClr val="008000"/>
                </a:solidFill>
              </a:rPr>
              <a:t>-Government</a:t>
            </a:r>
            <a:endParaRPr lang="en-US" dirty="0"/>
          </a:p>
        </p:txBody>
      </p:sp>
      <p:pic>
        <p:nvPicPr>
          <p:cNvPr id="5" name="Picture 4" descr="A diagram of a company's company">
            <a:extLst>
              <a:ext uri="{FF2B5EF4-FFF2-40B4-BE49-F238E27FC236}">
                <a16:creationId xmlns:a16="http://schemas.microsoft.com/office/drawing/2014/main" id="{314C74F4-72A9-80B9-B81D-7E4F437BB02A}"/>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683001" y="-229816"/>
            <a:ext cx="9550400" cy="7545016"/>
          </a:xfrm>
          <a:prstGeom prst="rect">
            <a:avLst/>
          </a:prstGeom>
        </p:spPr>
      </p:pic>
    </p:spTree>
    <p:extLst>
      <p:ext uri="{BB962C8B-B14F-4D97-AF65-F5344CB8AC3E}">
        <p14:creationId xmlns:p14="http://schemas.microsoft.com/office/powerpoint/2010/main" val="1194556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279400" y="838200"/>
            <a:ext cx="7929675" cy="1572619"/>
          </a:xfrm>
        </p:spPr>
        <p:txBody>
          <a:bodyPr>
            <a:normAutofit/>
          </a:bodyPr>
          <a:lstStyle/>
          <a:p>
            <a:r>
              <a:rPr lang="en-US" dirty="0"/>
              <a:t>E-Government</a:t>
            </a:r>
          </a:p>
        </p:txBody>
      </p:sp>
      <p:graphicFrame>
        <p:nvGraphicFramePr>
          <p:cNvPr id="4" name="Diagram 3" descr="overlapping venn diagram of resident/citizen, state, federal, local">
            <a:extLst>
              <a:ext uri="{FF2B5EF4-FFF2-40B4-BE49-F238E27FC236}">
                <a16:creationId xmlns:a16="http://schemas.microsoft.com/office/drawing/2014/main" id="{A56703D8-762C-ADDE-2664-49AF590FE235}"/>
              </a:ext>
            </a:extLst>
          </p:cNvPr>
          <p:cNvGraphicFramePr/>
          <p:nvPr>
            <p:extLst>
              <p:ext uri="{D42A27DB-BD31-4B8C-83A1-F6EECF244321}">
                <p14:modId xmlns:p14="http://schemas.microsoft.com/office/powerpoint/2010/main" val="3670533551"/>
              </p:ext>
            </p:extLst>
          </p:nvPr>
        </p:nvGraphicFramePr>
        <p:xfrm>
          <a:off x="5130800" y="533400"/>
          <a:ext cx="8669867" cy="5779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2">
            <a:extLst>
              <a:ext uri="{FF2B5EF4-FFF2-40B4-BE49-F238E27FC236}">
                <a16:creationId xmlns:a16="http://schemas.microsoft.com/office/drawing/2014/main" id="{FFD0C80D-30BF-F081-40C7-6EEA294BB0D5}"/>
              </a:ext>
            </a:extLst>
          </p:cNvPr>
          <p:cNvSpPr>
            <a:spLocks noGrp="1"/>
          </p:cNvSpPr>
          <p:nvPr>
            <p:ph idx="1"/>
          </p:nvPr>
        </p:nvSpPr>
        <p:spPr>
          <a:xfrm>
            <a:off x="1320800" y="2227830"/>
            <a:ext cx="5029200" cy="2981352"/>
          </a:xfrm>
        </p:spPr>
        <p:txBody>
          <a:bodyPr vert="horz" lIns="97536" tIns="48768" rIns="97536" bIns="48768" rtlCol="0" anchor="t">
            <a:normAutofit/>
          </a:bodyPr>
          <a:lstStyle/>
          <a:p>
            <a:pPr marL="0" indent="0" algn="ctr">
              <a:lnSpc>
                <a:spcPct val="100000"/>
              </a:lnSpc>
              <a:buNone/>
            </a:pPr>
            <a:r>
              <a:rPr lang="en-US" sz="3500" b="0" dirty="0"/>
              <a:t>E-government is the term used for making government information and services available to the public via the internet.</a:t>
            </a:r>
            <a:endParaRPr lang="en-US" sz="3500" dirty="0"/>
          </a:p>
        </p:txBody>
      </p:sp>
    </p:spTree>
    <p:extLst>
      <p:ext uri="{BB962C8B-B14F-4D97-AF65-F5344CB8AC3E}">
        <p14:creationId xmlns:p14="http://schemas.microsoft.com/office/powerpoint/2010/main" val="2795443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364D2-6BCC-E723-AC03-9E2902E0326D}"/>
              </a:ext>
            </a:extLst>
          </p:cNvPr>
          <p:cNvSpPr>
            <a:spLocks noGrp="1"/>
          </p:cNvSpPr>
          <p:nvPr>
            <p:ph type="title"/>
          </p:nvPr>
        </p:nvSpPr>
        <p:spPr>
          <a:xfrm>
            <a:off x="406400" y="2800350"/>
            <a:ext cx="5943601" cy="1714500"/>
          </a:xfrm>
        </p:spPr>
        <p:txBody>
          <a:bodyPr>
            <a:normAutofit fontScale="90000"/>
          </a:bodyPr>
          <a:lstStyle/>
          <a:p>
            <a:r>
              <a:rPr lang="en-US" sz="4400" dirty="0"/>
              <a:t>Identifying </a:t>
            </a:r>
            <a:r>
              <a:rPr lang="en-US" b="1" dirty="0">
                <a:solidFill>
                  <a:srgbClr val="008000"/>
                </a:solidFill>
              </a:rPr>
              <a:t>L</a:t>
            </a:r>
            <a:r>
              <a:rPr lang="en-US" sz="4400" b="1" dirty="0">
                <a:solidFill>
                  <a:srgbClr val="008000"/>
                </a:solidFill>
              </a:rPr>
              <a:t>egitimate </a:t>
            </a:r>
            <a:r>
              <a:rPr lang="en-US" b="1" dirty="0">
                <a:solidFill>
                  <a:srgbClr val="008000"/>
                </a:solidFill>
              </a:rPr>
              <a:t>P</a:t>
            </a:r>
            <a:r>
              <a:rPr lang="en-US" sz="4400" b="1" dirty="0">
                <a:solidFill>
                  <a:srgbClr val="008000"/>
                </a:solidFill>
              </a:rPr>
              <a:t>ortals </a:t>
            </a:r>
            <a:r>
              <a:rPr lang="en-US" sz="4400" dirty="0"/>
              <a:t>to Start </a:t>
            </a:r>
            <a:r>
              <a:rPr lang="en-US" dirty="0"/>
              <a:t>Y</a:t>
            </a:r>
            <a:r>
              <a:rPr lang="en-US" sz="4400" dirty="0"/>
              <a:t>our Search</a:t>
            </a:r>
            <a:endParaRPr lang="en-US" dirty="0"/>
          </a:p>
        </p:txBody>
      </p:sp>
      <p:pic>
        <p:nvPicPr>
          <p:cNvPr id="5" name="Picture 4" descr="A computer with a building on it">
            <a:extLst>
              <a:ext uri="{FF2B5EF4-FFF2-40B4-BE49-F238E27FC236}">
                <a16:creationId xmlns:a16="http://schemas.microsoft.com/office/drawing/2014/main" id="{AD5780E8-08E4-45F5-9841-6B6EA5B3E091}"/>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654800" y="895350"/>
            <a:ext cx="5524500" cy="55245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1122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87759" y="815331"/>
            <a:ext cx="11429282" cy="1572619"/>
          </a:xfrm>
        </p:spPr>
        <p:txBody>
          <a:bodyPr>
            <a:normAutofit/>
          </a:bodyPr>
          <a:lstStyle/>
          <a:p>
            <a:r>
              <a:rPr lang="en-US" dirty="0"/>
              <a:t>Identifying Legitimate Information</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1147776" y="2387950"/>
            <a:ext cx="10993423" cy="3829104"/>
          </a:xfrm>
        </p:spPr>
        <p:txBody>
          <a:bodyPr vert="horz" lIns="97536" tIns="48768" rIns="97536" bIns="48768" rtlCol="0" anchor="t">
            <a:normAutofit/>
          </a:bodyPr>
          <a:lstStyle/>
          <a:p>
            <a:pPr marL="0" indent="0">
              <a:lnSpc>
                <a:spcPct val="100000"/>
              </a:lnSpc>
              <a:buNone/>
            </a:pPr>
            <a:r>
              <a:rPr lang="en-US" sz="2800" dirty="0">
                <a:ea typeface="+mn-lt"/>
                <a:cs typeface="+mn-lt"/>
              </a:rPr>
              <a:t>Official U.S. government websites have two key features:</a:t>
            </a:r>
          </a:p>
          <a:p>
            <a:pPr lvl="1">
              <a:lnSpc>
                <a:spcPct val="100000"/>
              </a:lnSpc>
              <a:buFont typeface="Arial" panose="020B0604020202020204" pitchFamily="34" charset="0"/>
              <a:buChar char="•"/>
            </a:pPr>
            <a:r>
              <a:rPr lang="en-US" b="1" dirty="0">
                <a:solidFill>
                  <a:srgbClr val="008000"/>
                </a:solidFill>
              </a:rPr>
              <a:t>.gov</a:t>
            </a:r>
            <a:r>
              <a:rPr lang="en-US" dirty="0">
                <a:solidFill>
                  <a:srgbClr val="008000"/>
                </a:solidFill>
              </a:rPr>
              <a:t> </a:t>
            </a:r>
            <a:r>
              <a:rPr lang="en-US" dirty="0"/>
              <a:t>websites belong to official U.S. government organizations </a:t>
            </a:r>
          </a:p>
          <a:p>
            <a:pPr lvl="1">
              <a:lnSpc>
                <a:spcPct val="100000"/>
              </a:lnSpc>
              <a:buFont typeface="Arial" panose="020B0604020202020204" pitchFamily="34" charset="0"/>
              <a:buChar char="•"/>
            </a:pPr>
            <a:r>
              <a:rPr lang="en-US" dirty="0"/>
              <a:t>A </a:t>
            </a:r>
            <a:r>
              <a:rPr lang="en-US" b="1" dirty="0">
                <a:solidFill>
                  <a:srgbClr val="008000"/>
                </a:solidFill>
              </a:rPr>
              <a:t>lock</a:t>
            </a:r>
            <a:r>
              <a:rPr lang="en-US" dirty="0">
                <a:solidFill>
                  <a:srgbClr val="008000"/>
                </a:solidFill>
              </a:rPr>
              <a:t> </a:t>
            </a:r>
            <a:r>
              <a:rPr lang="en-US" dirty="0"/>
              <a:t>symbol or </a:t>
            </a:r>
            <a:r>
              <a:rPr lang="en-US" b="1" dirty="0">
                <a:solidFill>
                  <a:srgbClr val="008000"/>
                </a:solidFill>
              </a:rPr>
              <a:t>https://</a:t>
            </a:r>
            <a:r>
              <a:rPr lang="en-US" dirty="0">
                <a:solidFill>
                  <a:srgbClr val="008000"/>
                </a:solidFill>
              </a:rPr>
              <a:t> </a:t>
            </a:r>
            <a:r>
              <a:rPr lang="en-US" dirty="0"/>
              <a:t>(note the "</a:t>
            </a:r>
            <a:r>
              <a:rPr lang="en-US" b="1" dirty="0">
                <a:solidFill>
                  <a:srgbClr val="008000"/>
                </a:solidFill>
              </a:rPr>
              <a:t>s</a:t>
            </a:r>
            <a:r>
              <a:rPr lang="en-US" dirty="0"/>
              <a:t>") indicates secure websites</a:t>
            </a:r>
          </a:p>
          <a:p>
            <a:pPr marL="457188" lvl="1" indent="0">
              <a:lnSpc>
                <a:spcPct val="100000"/>
              </a:lnSpc>
              <a:buNone/>
            </a:pPr>
            <a:endParaRPr lang="en-US" dirty="0"/>
          </a:p>
          <a:p>
            <a:pPr marL="457188" lvl="1" indent="0">
              <a:lnSpc>
                <a:spcPct val="100000"/>
              </a:lnSpc>
              <a:buNone/>
            </a:pPr>
            <a:endParaRPr lang="en-US" dirty="0"/>
          </a:p>
          <a:p>
            <a:pPr marL="457188" lvl="1" indent="0">
              <a:lnSpc>
                <a:spcPct val="100000"/>
              </a:lnSpc>
              <a:buNone/>
            </a:pPr>
            <a:r>
              <a:rPr lang="en-US" dirty="0"/>
              <a:t>						https://www.whitehouse.gov/live/ </a:t>
            </a:r>
            <a:endParaRPr lang="en-US" sz="2133" dirty="0"/>
          </a:p>
          <a:p>
            <a:pPr>
              <a:lnSpc>
                <a:spcPct val="100000"/>
              </a:lnSpc>
            </a:pPr>
            <a:endParaRPr lang="en-US" sz="2133" dirty="0"/>
          </a:p>
        </p:txBody>
      </p:sp>
      <p:sp>
        <p:nvSpPr>
          <p:cNvPr id="6" name="TextBox 5">
            <a:extLst>
              <a:ext uri="{FF2B5EF4-FFF2-40B4-BE49-F238E27FC236}">
                <a16:creationId xmlns:a16="http://schemas.microsoft.com/office/drawing/2014/main" id="{FACA3C92-2020-F3E3-8446-CA10E5466549}"/>
              </a:ext>
            </a:extLst>
          </p:cNvPr>
          <p:cNvSpPr txBox="1"/>
          <p:nvPr/>
        </p:nvSpPr>
        <p:spPr>
          <a:xfrm>
            <a:off x="5969000" y="6499869"/>
            <a:ext cx="6515548" cy="393954"/>
          </a:xfrm>
          <a:prstGeom prst="rect">
            <a:avLst/>
          </a:prstGeom>
          <a:noFill/>
        </p:spPr>
        <p:txBody>
          <a:bodyPr wrap="square" lIns="97536" tIns="48768" rIns="97536" bIns="48768" anchor="t">
            <a:spAutoFit/>
          </a:bodyPr>
          <a:lstStyle/>
          <a:p>
            <a:pPr algn="r">
              <a:lnSpc>
                <a:spcPct val="100000"/>
              </a:lnSpc>
            </a:pPr>
            <a:r>
              <a:rPr lang="en-US" sz="1920" dirty="0">
                <a:ea typeface="+mn-lt"/>
                <a:cs typeface="+mn-lt"/>
                <a:hlinkClick r:id="rId3"/>
              </a:rPr>
              <a:t>https://www.usa.gov/</a:t>
            </a:r>
            <a:r>
              <a:rPr lang="en-US" sz="1920" dirty="0">
                <a:ea typeface="+mn-lt"/>
                <a:cs typeface="+mn-lt"/>
              </a:rPr>
              <a:t> </a:t>
            </a:r>
          </a:p>
        </p:txBody>
      </p:sp>
      <p:pic>
        <p:nvPicPr>
          <p:cNvPr id="9" name="Picture 8" descr="whitehouse.gov/live/">
            <a:extLst>
              <a:ext uri="{FF2B5EF4-FFF2-40B4-BE49-F238E27FC236}">
                <a16:creationId xmlns:a16="http://schemas.microsoft.com/office/drawing/2014/main" id="{794F31B7-F919-2B1C-B4EF-9A118E01E586}"/>
              </a:ext>
            </a:extLst>
          </p:cNvPr>
          <p:cNvPicPr>
            <a:picLocks noChangeAspect="1"/>
          </p:cNvPicPr>
          <p:nvPr/>
        </p:nvPicPr>
        <p:blipFill>
          <a:blip r:embed="rId4"/>
          <a:stretch>
            <a:fillRect/>
          </a:stretch>
        </p:blipFill>
        <p:spPr>
          <a:xfrm>
            <a:off x="1488973" y="4580859"/>
            <a:ext cx="4972908" cy="1084519"/>
          </a:xfrm>
          <a:prstGeom prst="rect">
            <a:avLst/>
          </a:prstGeom>
        </p:spPr>
      </p:pic>
      <p:sp>
        <p:nvSpPr>
          <p:cNvPr id="11" name="Rectangle: Rounded Corners 10">
            <a:extLst>
              <a:ext uri="{FF2B5EF4-FFF2-40B4-BE49-F238E27FC236}">
                <a16:creationId xmlns:a16="http://schemas.microsoft.com/office/drawing/2014/main" id="{949FCA07-A1D7-D961-76D8-5DF5647F936F}"/>
              </a:ext>
              <a:ext uri="{C183D7F6-B498-43B3-948B-1728B52AA6E4}">
                <adec:decorative xmlns:adec="http://schemas.microsoft.com/office/drawing/2017/decorative" val="1"/>
              </a:ext>
            </a:extLst>
          </p:cNvPr>
          <p:cNvSpPr/>
          <p:nvPr/>
        </p:nvSpPr>
        <p:spPr>
          <a:xfrm>
            <a:off x="1701800" y="4800599"/>
            <a:ext cx="914400" cy="694660"/>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D9B29923-43BB-4CEB-4D80-207D1CD7C01F}"/>
              </a:ext>
              <a:ext uri="{C183D7F6-B498-43B3-948B-1728B52AA6E4}">
                <adec:decorative xmlns:adec="http://schemas.microsoft.com/office/drawing/2017/decorative" val="1"/>
              </a:ext>
            </a:extLst>
          </p:cNvPr>
          <p:cNvSpPr/>
          <p:nvPr/>
        </p:nvSpPr>
        <p:spPr>
          <a:xfrm>
            <a:off x="6623145" y="4952999"/>
            <a:ext cx="1099961" cy="542259"/>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224CED2B-CC59-2385-0CD8-B41C13078F5A}"/>
              </a:ext>
              <a:ext uri="{C183D7F6-B498-43B3-948B-1728B52AA6E4}">
                <adec:decorative xmlns:adec="http://schemas.microsoft.com/office/drawing/2017/decorative" val="1"/>
              </a:ext>
            </a:extLst>
          </p:cNvPr>
          <p:cNvSpPr/>
          <p:nvPr/>
        </p:nvSpPr>
        <p:spPr>
          <a:xfrm>
            <a:off x="4333049" y="4800599"/>
            <a:ext cx="1099961" cy="694659"/>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6732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par>
                          <p:cTn id="8" fill="hold">
                            <p:stCondLst>
                              <p:cond delay="3000"/>
                            </p:stCondLst>
                            <p:childTnLst>
                              <p:par>
                                <p:cTn id="9" presetID="21" presetClass="entr" presetSubtype="1" fill="hold" grpId="0" nodeType="afterEffect">
                                  <p:stCondLst>
                                    <p:cond delay="200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2000"/>
                                        <p:tgtEl>
                                          <p:spTgt spid="11"/>
                                        </p:tgtEl>
                                      </p:cBhvr>
                                    </p:animEffect>
                                  </p:childTnLst>
                                </p:cTn>
                              </p:par>
                            </p:childTnLst>
                          </p:cTn>
                        </p:par>
                        <p:par>
                          <p:cTn id="12" fill="hold">
                            <p:stCondLst>
                              <p:cond delay="7000"/>
                            </p:stCondLst>
                            <p:childTnLst>
                              <p:par>
                                <p:cTn id="13" presetID="21" presetClass="entr" presetSubtype="1"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official websites use .gov&#10;secure .gov websites use HTTPS">
            <a:extLst>
              <a:ext uri="{FF2B5EF4-FFF2-40B4-BE49-F238E27FC236}">
                <a16:creationId xmlns:a16="http://schemas.microsoft.com/office/drawing/2014/main" id="{A0F2BB5C-4DA1-2CAE-74F3-E8286A9AEC17}"/>
              </a:ext>
            </a:extLst>
          </p:cNvPr>
          <p:cNvPicPr>
            <a:picLocks noChangeAspect="1"/>
          </p:cNvPicPr>
          <p:nvPr/>
        </p:nvPicPr>
        <p:blipFill rotWithShape="1">
          <a:blip r:embed="rId3"/>
          <a:srcRect l="21042" r="18229" b="3320"/>
          <a:stretch/>
        </p:blipFill>
        <p:spPr>
          <a:xfrm>
            <a:off x="2553547" y="529235"/>
            <a:ext cx="7897707" cy="6256731"/>
          </a:xfrm>
          <a:prstGeom prst="rect">
            <a:avLst/>
          </a:prstGeom>
        </p:spPr>
      </p:pic>
      <p:grpSp>
        <p:nvGrpSpPr>
          <p:cNvPr id="14" name="Group 13" descr="yellow left arrow stating official">
            <a:extLst>
              <a:ext uri="{FF2B5EF4-FFF2-40B4-BE49-F238E27FC236}">
                <a16:creationId xmlns:a16="http://schemas.microsoft.com/office/drawing/2014/main" id="{DFF192A2-9B5D-515D-8F7B-2ED405461184}"/>
              </a:ext>
            </a:extLst>
          </p:cNvPr>
          <p:cNvGrpSpPr/>
          <p:nvPr/>
        </p:nvGrpSpPr>
        <p:grpSpPr>
          <a:xfrm>
            <a:off x="9702800" y="838200"/>
            <a:ext cx="1506657" cy="555413"/>
            <a:chOff x="9305925" y="1066800"/>
            <a:chExt cx="1168400" cy="520700"/>
          </a:xfrm>
        </p:grpSpPr>
        <p:sp>
          <p:nvSpPr>
            <p:cNvPr id="15" name="Arrow: Right 14">
              <a:extLst>
                <a:ext uri="{FF2B5EF4-FFF2-40B4-BE49-F238E27FC236}">
                  <a16:creationId xmlns:a16="http://schemas.microsoft.com/office/drawing/2014/main" id="{CB6B0C2D-0602-CD58-147F-7C3307B40B40}"/>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16" name="TextBox 15">
              <a:extLst>
                <a:ext uri="{FF2B5EF4-FFF2-40B4-BE49-F238E27FC236}">
                  <a16:creationId xmlns:a16="http://schemas.microsoft.com/office/drawing/2014/main" id="{B6315665-7A6D-28F3-E2AC-BDFCD3CFB977}"/>
                </a:ext>
              </a:extLst>
            </p:cNvPr>
            <p:cNvSpPr txBox="1"/>
            <p:nvPr/>
          </p:nvSpPr>
          <p:spPr>
            <a:xfrm>
              <a:off x="9550400" y="1181100"/>
              <a:ext cx="923925" cy="301946"/>
            </a:xfrm>
            <a:prstGeom prst="rect">
              <a:avLst/>
            </a:prstGeom>
            <a:noFill/>
          </p:spPr>
          <p:txBody>
            <a:bodyPr wrap="square" rtlCol="0">
              <a:spAutoFit/>
            </a:bodyPr>
            <a:lstStyle/>
            <a:p>
              <a:r>
                <a:rPr lang="en-US" sz="1493" b="1" dirty="0"/>
                <a:t>OFFICIAL</a:t>
              </a:r>
            </a:p>
          </p:txBody>
        </p:sp>
      </p:grpSp>
      <p:sp>
        <p:nvSpPr>
          <p:cNvPr id="2" name="Rectangle: Rounded Corners 1">
            <a:extLst>
              <a:ext uri="{FF2B5EF4-FFF2-40B4-BE49-F238E27FC236}">
                <a16:creationId xmlns:a16="http://schemas.microsoft.com/office/drawing/2014/main" id="{0BF27BBF-0CB3-7F02-6DC7-6F7A3E0EF596}"/>
              </a:ext>
              <a:ext uri="{C183D7F6-B498-43B3-948B-1728B52AA6E4}">
                <adec:decorative xmlns:adec="http://schemas.microsoft.com/office/drawing/2017/decorative" val="1"/>
              </a:ext>
            </a:extLst>
          </p:cNvPr>
          <p:cNvSpPr/>
          <p:nvPr/>
        </p:nvSpPr>
        <p:spPr>
          <a:xfrm>
            <a:off x="2844800" y="498758"/>
            <a:ext cx="6705600" cy="1177642"/>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6858D78E-9636-BA60-E5CE-56258ACB05A6}"/>
              </a:ext>
            </a:extLst>
          </p:cNvPr>
          <p:cNvSpPr>
            <a:spLocks noGrp="1"/>
          </p:cNvSpPr>
          <p:nvPr>
            <p:ph type="title"/>
          </p:nvPr>
        </p:nvSpPr>
        <p:spPr>
          <a:xfrm rot="16200000">
            <a:off x="-2044713" y="3111867"/>
            <a:ext cx="6557368" cy="1091467"/>
          </a:xfrm>
        </p:spPr>
        <p:txBody>
          <a:bodyPr>
            <a:normAutofit fontScale="90000"/>
          </a:bodyPr>
          <a:lstStyle/>
          <a:p>
            <a:r>
              <a:rPr lang="en-US" dirty="0"/>
              <a:t>Identifying Legitimate Information</a:t>
            </a:r>
          </a:p>
        </p:txBody>
      </p:sp>
    </p:spTree>
    <p:extLst>
      <p:ext uri="{BB962C8B-B14F-4D97-AF65-F5344CB8AC3E}">
        <p14:creationId xmlns:p14="http://schemas.microsoft.com/office/powerpoint/2010/main" val="927051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2000"/>
                                  </p:stCondLst>
                                  <p:childTnLst>
                                    <p:animRot by="120000">
                                      <p:cBhvr>
                                        <p:cTn id="6" dur="200" fill="hold">
                                          <p:stCondLst>
                                            <p:cond delay="0"/>
                                          </p:stCondLst>
                                        </p:cTn>
                                        <p:tgtEl>
                                          <p:spTgt spid="14"/>
                                        </p:tgtEl>
                                        <p:attrNameLst>
                                          <p:attrName>r</p:attrName>
                                        </p:attrNameLst>
                                      </p:cBhvr>
                                    </p:animRot>
                                    <p:animRot by="-240000">
                                      <p:cBhvr>
                                        <p:cTn id="7" dur="400" fill="hold">
                                          <p:stCondLst>
                                            <p:cond delay="400"/>
                                          </p:stCondLst>
                                        </p:cTn>
                                        <p:tgtEl>
                                          <p:spTgt spid="14"/>
                                        </p:tgtEl>
                                        <p:attrNameLst>
                                          <p:attrName>r</p:attrName>
                                        </p:attrNameLst>
                                      </p:cBhvr>
                                    </p:animRot>
                                    <p:animRot by="240000">
                                      <p:cBhvr>
                                        <p:cTn id="8" dur="400" fill="hold">
                                          <p:stCondLst>
                                            <p:cond delay="800"/>
                                          </p:stCondLst>
                                        </p:cTn>
                                        <p:tgtEl>
                                          <p:spTgt spid="14"/>
                                        </p:tgtEl>
                                        <p:attrNameLst>
                                          <p:attrName>r</p:attrName>
                                        </p:attrNameLst>
                                      </p:cBhvr>
                                    </p:animRot>
                                    <p:animRot by="-240000">
                                      <p:cBhvr>
                                        <p:cTn id="9" dur="400" fill="hold">
                                          <p:stCondLst>
                                            <p:cond delay="1200"/>
                                          </p:stCondLst>
                                        </p:cTn>
                                        <p:tgtEl>
                                          <p:spTgt spid="14"/>
                                        </p:tgtEl>
                                        <p:attrNameLst>
                                          <p:attrName>r</p:attrName>
                                        </p:attrNameLst>
                                      </p:cBhvr>
                                    </p:animRot>
                                    <p:animRot by="120000">
                                      <p:cBhvr>
                                        <p:cTn id="10" dur="400" fill="hold">
                                          <p:stCondLst>
                                            <p:cond delay="1600"/>
                                          </p:stCondLst>
                                        </p:cTn>
                                        <p:tgtEl>
                                          <p:spTgt spid="14"/>
                                        </p:tgtEl>
                                        <p:attrNameLst>
                                          <p:attrName>r</p:attrName>
                                        </p:attrNameLst>
                                      </p:cBhvr>
                                    </p:animRot>
                                  </p:childTnLst>
                                </p:cTn>
                              </p:par>
                            </p:childTnLst>
                          </p:cTn>
                        </p:par>
                        <p:par>
                          <p:cTn id="11" fill="hold">
                            <p:stCondLst>
                              <p:cond delay="4000"/>
                            </p:stCondLst>
                            <p:childTnLst>
                              <p:par>
                                <p:cTn id="12" presetID="21" presetClass="entr" presetSubtype="1"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C8371-8F1F-A225-FB92-4795B33FB53A}"/>
              </a:ext>
            </a:extLst>
          </p:cNvPr>
          <p:cNvSpPr>
            <a:spLocks noGrp="1"/>
          </p:cNvSpPr>
          <p:nvPr>
            <p:ph type="title"/>
          </p:nvPr>
        </p:nvSpPr>
        <p:spPr>
          <a:xfrm>
            <a:off x="1016000" y="274638"/>
            <a:ext cx="10972800" cy="1143000"/>
          </a:xfrm>
        </p:spPr>
        <p:txBody>
          <a:bodyPr anchor="ctr">
            <a:normAutofit/>
          </a:bodyPr>
          <a:lstStyle/>
          <a:p>
            <a:r>
              <a:rPr lang="en-US" sz="3700" dirty="0"/>
              <a:t>Exploring Three </a:t>
            </a:r>
            <a:r>
              <a:rPr lang="en-US" sz="3700" b="1" dirty="0"/>
              <a:t>Common Search Areas</a:t>
            </a:r>
            <a:endParaRPr lang="en-US" sz="3700" dirty="0"/>
          </a:p>
        </p:txBody>
      </p:sp>
      <p:graphicFrame>
        <p:nvGraphicFramePr>
          <p:cNvPr id="5" name="Content Placeholder 2" descr="local, state, federal">
            <a:extLst>
              <a:ext uri="{FF2B5EF4-FFF2-40B4-BE49-F238E27FC236}">
                <a16:creationId xmlns:a16="http://schemas.microsoft.com/office/drawing/2014/main" id="{37B79720-749F-3E06-E26C-160DE4BA9F66}"/>
              </a:ext>
            </a:extLst>
          </p:cNvPr>
          <p:cNvGraphicFramePr>
            <a:graphicFrameLocks noGrp="1"/>
          </p:cNvGraphicFramePr>
          <p:nvPr>
            <p:ph idx="1"/>
            <p:extLst>
              <p:ext uri="{D42A27DB-BD31-4B8C-83A1-F6EECF244321}">
                <p14:modId xmlns:p14="http://schemas.microsoft.com/office/powerpoint/2010/main" val="3893594303"/>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2206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87759" y="76200"/>
            <a:ext cx="11429282" cy="1572619"/>
          </a:xfrm>
        </p:spPr>
        <p:txBody>
          <a:bodyPr>
            <a:normAutofit/>
          </a:bodyPr>
          <a:lstStyle/>
          <a:p>
            <a:r>
              <a:rPr lang="en-US" dirty="0"/>
              <a:t>Starting Your Search – </a:t>
            </a:r>
            <a:r>
              <a:rPr lang="en-US" dirty="0">
                <a:solidFill>
                  <a:srgbClr val="008000"/>
                </a:solidFill>
              </a:rPr>
              <a:t>Local</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880524" y="1581096"/>
            <a:ext cx="11603023" cy="3829104"/>
          </a:xfrm>
        </p:spPr>
        <p:txBody>
          <a:bodyPr vert="horz" lIns="97536" tIns="48768" rIns="97536" bIns="48768" rtlCol="0" anchor="t">
            <a:normAutofit/>
          </a:bodyPr>
          <a:lstStyle/>
          <a:p>
            <a:pPr>
              <a:lnSpc>
                <a:spcPct val="100000"/>
              </a:lnSpc>
            </a:pPr>
            <a:r>
              <a:rPr lang="en-US" sz="2800" dirty="0">
                <a:ea typeface="+mn-lt"/>
                <a:cs typeface="+mn-lt"/>
              </a:rPr>
              <a:t>Local-level (town, city, county) e-government resources are the most variable</a:t>
            </a:r>
          </a:p>
          <a:p>
            <a:pPr>
              <a:lnSpc>
                <a:spcPct val="100000"/>
              </a:lnSpc>
            </a:pPr>
            <a:r>
              <a:rPr lang="en-US" sz="2800" dirty="0">
                <a:ea typeface="+mn-lt"/>
                <a:cs typeface="+mn-lt"/>
                <a:hlinkClick r:id="rId3"/>
              </a:rPr>
              <a:t>www.usa.gov</a:t>
            </a:r>
            <a:r>
              <a:rPr lang="en-US" sz="2800" dirty="0">
                <a:ea typeface="+mn-lt"/>
                <a:cs typeface="+mn-lt"/>
              </a:rPr>
              <a:t> </a:t>
            </a:r>
            <a:endParaRPr lang="en-US" sz="2800" dirty="0"/>
          </a:p>
          <a:p>
            <a:pPr>
              <a:lnSpc>
                <a:spcPct val="100000"/>
              </a:lnSpc>
            </a:pPr>
            <a:endParaRPr lang="en-US" sz="2133" dirty="0"/>
          </a:p>
          <a:p>
            <a:pPr>
              <a:lnSpc>
                <a:spcPct val="100000"/>
              </a:lnSpc>
            </a:pPr>
            <a:endParaRPr lang="en-US" sz="2133" dirty="0"/>
          </a:p>
        </p:txBody>
      </p:sp>
      <p:pic>
        <p:nvPicPr>
          <p:cNvPr id="5" name="Picture 4">
            <a:extLst>
              <a:ext uri="{FF2B5EF4-FFF2-40B4-BE49-F238E27FC236}">
                <a16:creationId xmlns:a16="http://schemas.microsoft.com/office/drawing/2014/main" id="{7913CDF3-2748-51C0-B0A4-488301E3EF1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17600" y="1905000"/>
            <a:ext cx="6598919" cy="4230076"/>
          </a:xfrm>
          <a:prstGeom prst="rect">
            <a:avLst/>
          </a:prstGeom>
        </p:spPr>
      </p:pic>
      <p:pic>
        <p:nvPicPr>
          <p:cNvPr id="7" name="Picture 6" descr="About the U.S. and the government&#10;State and local governments">
            <a:extLst>
              <a:ext uri="{FF2B5EF4-FFF2-40B4-BE49-F238E27FC236}">
                <a16:creationId xmlns:a16="http://schemas.microsoft.com/office/drawing/2014/main" id="{43F7F799-635E-AD32-AF9F-4844F759F0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0582" y="2418714"/>
            <a:ext cx="3091453" cy="4161366"/>
          </a:xfrm>
          <a:prstGeom prst="rect">
            <a:avLst/>
          </a:prstGeom>
        </p:spPr>
      </p:pic>
      <p:sp>
        <p:nvSpPr>
          <p:cNvPr id="8" name="Rectangle: Rounded Corners 7">
            <a:extLst>
              <a:ext uri="{FF2B5EF4-FFF2-40B4-BE49-F238E27FC236}">
                <a16:creationId xmlns:a16="http://schemas.microsoft.com/office/drawing/2014/main" id="{1F6790C0-FB4B-F4CB-1660-2D3327F0F83F}"/>
              </a:ext>
              <a:ext uri="{C183D7F6-B498-43B3-948B-1728B52AA6E4}">
                <adec:decorative xmlns:adec="http://schemas.microsoft.com/office/drawing/2017/decorative" val="1"/>
              </a:ext>
            </a:extLst>
          </p:cNvPr>
          <p:cNvSpPr/>
          <p:nvPr/>
        </p:nvSpPr>
        <p:spPr>
          <a:xfrm>
            <a:off x="4368799" y="2362200"/>
            <a:ext cx="1488583" cy="437513"/>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EECAB7A7-2F95-51D9-8AFA-1155B55B9925}"/>
              </a:ext>
              <a:ext uri="{C183D7F6-B498-43B3-948B-1728B52AA6E4}">
                <adec:decorative xmlns:adec="http://schemas.microsoft.com/office/drawing/2017/decorative" val="1"/>
              </a:ext>
            </a:extLst>
          </p:cNvPr>
          <p:cNvSpPr/>
          <p:nvPr/>
        </p:nvSpPr>
        <p:spPr>
          <a:xfrm>
            <a:off x="5136308" y="5875432"/>
            <a:ext cx="1669403" cy="807713"/>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cal governments">
            <a:extLst>
              <a:ext uri="{FF2B5EF4-FFF2-40B4-BE49-F238E27FC236}">
                <a16:creationId xmlns:a16="http://schemas.microsoft.com/office/drawing/2014/main" id="{7AF155C5-EF34-1A65-0D27-C3BECA2234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80840" y="2507995"/>
            <a:ext cx="3803901" cy="4091440"/>
          </a:xfrm>
          <a:prstGeom prst="rect">
            <a:avLst/>
          </a:prstGeom>
        </p:spPr>
      </p:pic>
      <p:sp>
        <p:nvSpPr>
          <p:cNvPr id="12" name="Rectangle: Rounded Corners 11">
            <a:extLst>
              <a:ext uri="{FF2B5EF4-FFF2-40B4-BE49-F238E27FC236}">
                <a16:creationId xmlns:a16="http://schemas.microsoft.com/office/drawing/2014/main" id="{946A8A5C-2E6A-026A-9E71-6F66196BB059}"/>
              </a:ext>
              <a:ext uri="{C183D7F6-B498-43B3-948B-1728B52AA6E4}">
                <adec:decorative xmlns:adec="http://schemas.microsoft.com/office/drawing/2017/decorative" val="1"/>
              </a:ext>
            </a:extLst>
          </p:cNvPr>
          <p:cNvSpPr/>
          <p:nvPr/>
        </p:nvSpPr>
        <p:spPr>
          <a:xfrm>
            <a:off x="7680840" y="4929560"/>
            <a:ext cx="1669403" cy="807713"/>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9876359F-6E5B-F708-C2E5-60E3B154ACC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5189200" y="590240"/>
            <a:ext cx="5001323" cy="2229161"/>
          </a:xfrm>
          <a:prstGeom prst="rect">
            <a:avLst/>
          </a:prstGeom>
        </p:spPr>
      </p:pic>
    </p:spTree>
    <p:extLst>
      <p:ext uri="{BB962C8B-B14F-4D97-AF65-F5344CB8AC3E}">
        <p14:creationId xmlns:p14="http://schemas.microsoft.com/office/powerpoint/2010/main" val="4120863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500"/>
                            </p:stCondLst>
                            <p:childTnLst>
                              <p:par>
                                <p:cTn id="9" presetID="21" presetClass="entr" presetSubtype="1"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5000"/>
                            </p:stCondLst>
                            <p:childTnLst>
                              <p:par>
                                <p:cTn id="13" presetID="21" presetClass="entr" presetSubtype="1"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812800" y="274638"/>
            <a:ext cx="11379200" cy="1143000"/>
          </a:xfrm>
        </p:spPr>
        <p:txBody>
          <a:bodyPr>
            <a:normAutofit/>
          </a:bodyPr>
          <a:lstStyle/>
          <a:p>
            <a:r>
              <a:rPr lang="en-US" dirty="0"/>
              <a:t>Bridging the Digital Divide Partners</a:t>
            </a:r>
          </a:p>
        </p:txBody>
      </p:sp>
      <p:pic>
        <p:nvPicPr>
          <p:cNvPr id="4" name="Picture 3" descr="A close up of a logo&#10;&#10;Description automatically generated">
            <a:extLst>
              <a:ext uri="{FF2B5EF4-FFF2-40B4-BE49-F238E27FC236}">
                <a16:creationId xmlns:a16="http://schemas.microsoft.com/office/drawing/2014/main" id="{E0A3F4E0-1334-6CC3-FE29-66E2092962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0" y="1761953"/>
            <a:ext cx="2579887" cy="951964"/>
          </a:xfrm>
          <a:prstGeom prst="rect">
            <a:avLst/>
          </a:prstGeom>
        </p:spPr>
      </p:pic>
      <p:pic>
        <p:nvPicPr>
          <p:cNvPr id="6" name="Picture 5" descr="A logo with blue and yellow text&#10;&#10;Description automatically generated">
            <a:extLst>
              <a:ext uri="{FF2B5EF4-FFF2-40B4-BE49-F238E27FC236}">
                <a16:creationId xmlns:a16="http://schemas.microsoft.com/office/drawing/2014/main" id="{599258F7-B0B2-321C-5FFE-D6A70B8F2B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5533" y="1529220"/>
            <a:ext cx="2782885" cy="1208891"/>
          </a:xfrm>
          <a:prstGeom prst="rect">
            <a:avLst/>
          </a:prstGeom>
        </p:spPr>
      </p:pic>
      <p:pic>
        <p:nvPicPr>
          <p:cNvPr id="10" name="Picture 9" descr="A black background with a white letter and a black text&#10;&#10;Description automatically generated">
            <a:extLst>
              <a:ext uri="{FF2B5EF4-FFF2-40B4-BE49-F238E27FC236}">
                <a16:creationId xmlns:a16="http://schemas.microsoft.com/office/drawing/2014/main" id="{724509F6-108F-8288-0ED5-B24D04C1BF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8418" y="3151543"/>
            <a:ext cx="1913442" cy="1913442"/>
          </a:xfrm>
          <a:prstGeom prst="rect">
            <a:avLst/>
          </a:prstGeom>
        </p:spPr>
      </p:pic>
      <p:pic>
        <p:nvPicPr>
          <p:cNvPr id="12" name="Picture 11" descr="A yellow and purple logo&#10;&#10;Description automatically generated">
            <a:extLst>
              <a:ext uri="{FF2B5EF4-FFF2-40B4-BE49-F238E27FC236}">
                <a16:creationId xmlns:a16="http://schemas.microsoft.com/office/drawing/2014/main" id="{78C70A1A-374C-9C27-F5A9-2256B68B36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0774" y="3197893"/>
            <a:ext cx="1892265" cy="1892265"/>
          </a:xfrm>
          <a:prstGeom prst="rect">
            <a:avLst/>
          </a:prstGeom>
        </p:spPr>
      </p:pic>
      <p:pic>
        <p:nvPicPr>
          <p:cNvPr id="14" name="Picture 13" descr="A close-up of a logo&#10;&#10;Description automatically generated">
            <a:extLst>
              <a:ext uri="{FF2B5EF4-FFF2-40B4-BE49-F238E27FC236}">
                <a16:creationId xmlns:a16="http://schemas.microsoft.com/office/drawing/2014/main" id="{D46FB64B-3B84-86B3-0EAB-3B9557E089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7239" y="3231259"/>
            <a:ext cx="2686667" cy="1535239"/>
          </a:xfrm>
          <a:prstGeom prst="rect">
            <a:avLst/>
          </a:prstGeom>
        </p:spPr>
      </p:pic>
      <p:pic>
        <p:nvPicPr>
          <p:cNvPr id="16" name="Picture 15" descr="A close-up of a logo&#10;&#10;Description automatically generated">
            <a:extLst>
              <a:ext uri="{FF2B5EF4-FFF2-40B4-BE49-F238E27FC236}">
                <a16:creationId xmlns:a16="http://schemas.microsoft.com/office/drawing/2014/main" id="{61C0F0D0-6AE9-822C-55CF-3E178A50C6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78064" y="1666633"/>
            <a:ext cx="3447830" cy="1143000"/>
          </a:xfrm>
          <a:prstGeom prst="rect">
            <a:avLst/>
          </a:prstGeom>
        </p:spPr>
      </p:pic>
      <p:pic>
        <p:nvPicPr>
          <p:cNvPr id="18" name="Picture 17" descr="A blue sign with white text&#10;&#10;Description automatically generated">
            <a:extLst>
              <a:ext uri="{FF2B5EF4-FFF2-40B4-BE49-F238E27FC236}">
                <a16:creationId xmlns:a16="http://schemas.microsoft.com/office/drawing/2014/main" id="{8021CC2C-FEA8-BCC9-5278-6D424DD510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894" y="3657600"/>
            <a:ext cx="4125820" cy="682559"/>
          </a:xfrm>
          <a:prstGeom prst="rect">
            <a:avLst/>
          </a:prstGeom>
        </p:spPr>
      </p:pic>
      <p:sp>
        <p:nvSpPr>
          <p:cNvPr id="19" name="TextBox 18">
            <a:extLst>
              <a:ext uri="{FF2B5EF4-FFF2-40B4-BE49-F238E27FC236}">
                <a16:creationId xmlns:a16="http://schemas.microsoft.com/office/drawing/2014/main" id="{12BF29A2-9F9F-2D56-7CF0-3B7DC99B938D}"/>
              </a:ext>
            </a:extLst>
          </p:cNvPr>
          <p:cNvSpPr txBox="1"/>
          <p:nvPr/>
        </p:nvSpPr>
        <p:spPr>
          <a:xfrm>
            <a:off x="569713" y="5794447"/>
            <a:ext cx="11865374" cy="830997"/>
          </a:xfrm>
          <a:prstGeom prst="rect">
            <a:avLst/>
          </a:prstGeom>
          <a:noFill/>
        </p:spPr>
        <p:txBody>
          <a:bodyPr wrap="square" rtlCol="0">
            <a:spAutoFit/>
          </a:bodyPr>
          <a:lstStyle/>
          <a:p>
            <a:r>
              <a:rPr lang="en-US" sz="1600" dirty="0"/>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p:txBody>
      </p:sp>
    </p:spTree>
    <p:extLst>
      <p:ext uri="{BB962C8B-B14F-4D97-AF65-F5344CB8AC3E}">
        <p14:creationId xmlns:p14="http://schemas.microsoft.com/office/powerpoint/2010/main" val="54608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cal governments&#10;select your state or territory&#10;search bar">
            <a:extLst>
              <a:ext uri="{FF2B5EF4-FFF2-40B4-BE49-F238E27FC236}">
                <a16:creationId xmlns:a16="http://schemas.microsoft.com/office/drawing/2014/main" id="{F8C2CE07-B7AB-F189-091D-68A16A373A73}"/>
              </a:ext>
            </a:extLst>
          </p:cNvPr>
          <p:cNvPicPr>
            <a:picLocks noChangeAspect="1"/>
          </p:cNvPicPr>
          <p:nvPr/>
        </p:nvPicPr>
        <p:blipFill>
          <a:blip r:embed="rId3"/>
          <a:stretch>
            <a:fillRect/>
          </a:stretch>
        </p:blipFill>
        <p:spPr>
          <a:xfrm>
            <a:off x="811378" y="304800"/>
            <a:ext cx="5983654" cy="2667000"/>
          </a:xfrm>
          <a:prstGeom prst="rect">
            <a:avLst/>
          </a:prstGeom>
        </p:spPr>
      </p:pic>
      <p:pic>
        <p:nvPicPr>
          <p:cNvPr id="5" name="Picture 4" descr="local government portal">
            <a:extLst>
              <a:ext uri="{FF2B5EF4-FFF2-40B4-BE49-F238E27FC236}">
                <a16:creationId xmlns:a16="http://schemas.microsoft.com/office/drawing/2014/main" id="{7913CDF3-2748-51C0-B0A4-488301E3EF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8000" y="1600200"/>
            <a:ext cx="7009871" cy="4493507"/>
          </a:xfrm>
          <a:prstGeom prst="rect">
            <a:avLst/>
          </a:prstGeom>
        </p:spPr>
      </p:pic>
      <p:pic>
        <p:nvPicPr>
          <p:cNvPr id="7" name="Picture 6">
            <a:extLst>
              <a:ext uri="{FF2B5EF4-FFF2-40B4-BE49-F238E27FC236}">
                <a16:creationId xmlns:a16="http://schemas.microsoft.com/office/drawing/2014/main" id="{43F7F799-635E-AD32-AF9F-4844F759F07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4982" y="2518609"/>
            <a:ext cx="3091453" cy="4161366"/>
          </a:xfrm>
          <a:prstGeom prst="rect">
            <a:avLst/>
          </a:prstGeom>
        </p:spPr>
      </p:pic>
      <p:sp>
        <p:nvSpPr>
          <p:cNvPr id="8" name="Rectangle: Rounded Corners 7">
            <a:extLst>
              <a:ext uri="{FF2B5EF4-FFF2-40B4-BE49-F238E27FC236}">
                <a16:creationId xmlns:a16="http://schemas.microsoft.com/office/drawing/2014/main" id="{1F6790C0-FB4B-F4CB-1660-2D3327F0F83F}"/>
              </a:ext>
              <a:ext uri="{C183D7F6-B498-43B3-948B-1728B52AA6E4}">
                <adec:decorative xmlns:adec="http://schemas.microsoft.com/office/drawing/2017/decorative" val="1"/>
              </a:ext>
            </a:extLst>
          </p:cNvPr>
          <p:cNvSpPr/>
          <p:nvPr/>
        </p:nvSpPr>
        <p:spPr>
          <a:xfrm>
            <a:off x="684938" y="1600201"/>
            <a:ext cx="3988662" cy="1371600"/>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AF155C5-EF34-1A65-0D27-C3BECA22343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9683" y="1434562"/>
            <a:ext cx="3803901" cy="4091440"/>
          </a:xfrm>
          <a:prstGeom prst="rect">
            <a:avLst/>
          </a:prstGeom>
        </p:spPr>
      </p:pic>
      <p:sp>
        <p:nvSpPr>
          <p:cNvPr id="3" name="Title 2">
            <a:extLst>
              <a:ext uri="{FF2B5EF4-FFF2-40B4-BE49-F238E27FC236}">
                <a16:creationId xmlns:a16="http://schemas.microsoft.com/office/drawing/2014/main" id="{41A632B5-766D-BDB3-720C-1B235706F646}"/>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Local Governments</a:t>
            </a:r>
          </a:p>
        </p:txBody>
      </p:sp>
    </p:spTree>
    <p:extLst>
      <p:ext uri="{BB962C8B-B14F-4D97-AF65-F5344CB8AC3E}">
        <p14:creationId xmlns:p14="http://schemas.microsoft.com/office/powerpoint/2010/main" val="170058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rke county ohio auditor">
            <a:extLst>
              <a:ext uri="{FF2B5EF4-FFF2-40B4-BE49-F238E27FC236}">
                <a16:creationId xmlns:a16="http://schemas.microsoft.com/office/drawing/2014/main" id="{509FFFE5-B976-0D00-D056-193C033CEB19}"/>
              </a:ext>
            </a:extLst>
          </p:cNvPr>
          <p:cNvPicPr>
            <a:picLocks noChangeAspect="1"/>
          </p:cNvPicPr>
          <p:nvPr/>
        </p:nvPicPr>
        <p:blipFill>
          <a:blip r:embed="rId3"/>
          <a:stretch>
            <a:fillRect/>
          </a:stretch>
        </p:blipFill>
        <p:spPr>
          <a:xfrm>
            <a:off x="6208002" y="430751"/>
            <a:ext cx="3995815" cy="6453698"/>
          </a:xfrm>
          <a:prstGeom prst="rect">
            <a:avLst/>
          </a:prstGeom>
        </p:spPr>
      </p:pic>
      <p:pic>
        <p:nvPicPr>
          <p:cNvPr id="6" name="Picture 5">
            <a:extLst>
              <a:ext uri="{FF2B5EF4-FFF2-40B4-BE49-F238E27FC236}">
                <a16:creationId xmlns:a16="http://schemas.microsoft.com/office/drawing/2014/main" id="{F8C2CE07-B7AB-F189-091D-68A16A373A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18952" y="2782040"/>
            <a:ext cx="5001323" cy="2229161"/>
          </a:xfrm>
          <a:prstGeom prst="rect">
            <a:avLst/>
          </a:prstGeom>
        </p:spPr>
      </p:pic>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880524" y="648253"/>
            <a:ext cx="3716877" cy="1572619"/>
          </a:xfrm>
        </p:spPr>
        <p:txBody>
          <a:bodyPr>
            <a:normAutofit fontScale="90000"/>
          </a:bodyPr>
          <a:lstStyle/>
          <a:p>
            <a:r>
              <a:rPr lang="en-US" dirty="0"/>
              <a:t>Starting Your Search </a:t>
            </a:r>
            <a:r>
              <a:rPr lang="en-US" dirty="0">
                <a:solidFill>
                  <a:srgbClr val="008000"/>
                </a:solidFill>
              </a:rPr>
              <a:t>Local</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1003651" y="2684740"/>
            <a:ext cx="3462415" cy="3829104"/>
          </a:xfrm>
        </p:spPr>
        <p:txBody>
          <a:bodyPr vert="horz" lIns="97536" tIns="48768" rIns="97536" bIns="48768" rtlCol="0" anchor="t">
            <a:normAutofit/>
          </a:bodyPr>
          <a:lstStyle/>
          <a:p>
            <a:pPr marL="0" indent="0" algn="ctr">
              <a:lnSpc>
                <a:spcPct val="100000"/>
              </a:lnSpc>
              <a:buNone/>
            </a:pPr>
            <a:r>
              <a:rPr lang="en-US" sz="2800" dirty="0">
                <a:ea typeface="+mn-lt"/>
                <a:cs typeface="+mn-lt"/>
              </a:rPr>
              <a:t>Search using key words for the agency or service</a:t>
            </a:r>
            <a:endParaRPr lang="en-US" sz="2800" dirty="0"/>
          </a:p>
          <a:p>
            <a:pPr>
              <a:lnSpc>
                <a:spcPct val="100000"/>
              </a:lnSpc>
            </a:pPr>
            <a:endParaRPr lang="en-US" sz="2133" dirty="0"/>
          </a:p>
          <a:p>
            <a:pPr>
              <a:lnSpc>
                <a:spcPct val="100000"/>
              </a:lnSpc>
            </a:pPr>
            <a:endParaRPr lang="en-US" sz="2133" dirty="0"/>
          </a:p>
        </p:txBody>
      </p:sp>
      <p:pic>
        <p:nvPicPr>
          <p:cNvPr id="5" name="Picture 4">
            <a:extLst>
              <a:ext uri="{FF2B5EF4-FFF2-40B4-BE49-F238E27FC236}">
                <a16:creationId xmlns:a16="http://schemas.microsoft.com/office/drawing/2014/main" id="{7913CDF3-2748-51C0-B0A4-488301E3EF1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9969" y="1885122"/>
            <a:ext cx="6598919" cy="4230076"/>
          </a:xfrm>
          <a:prstGeom prst="rect">
            <a:avLst/>
          </a:prstGeom>
        </p:spPr>
      </p:pic>
      <p:pic>
        <p:nvPicPr>
          <p:cNvPr id="7" name="Picture 6">
            <a:extLst>
              <a:ext uri="{FF2B5EF4-FFF2-40B4-BE49-F238E27FC236}">
                <a16:creationId xmlns:a16="http://schemas.microsoft.com/office/drawing/2014/main" id="{43F7F799-635E-AD32-AF9F-4844F759F07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4982" y="2518609"/>
            <a:ext cx="3091453" cy="4161366"/>
          </a:xfrm>
          <a:prstGeom prst="rect">
            <a:avLst/>
          </a:prstGeom>
        </p:spPr>
      </p:pic>
      <p:sp>
        <p:nvSpPr>
          <p:cNvPr id="8" name="Rectangle: Rounded Corners 7">
            <a:extLst>
              <a:ext uri="{FF2B5EF4-FFF2-40B4-BE49-F238E27FC236}">
                <a16:creationId xmlns:a16="http://schemas.microsoft.com/office/drawing/2014/main" id="{1F6790C0-FB4B-F4CB-1660-2D3327F0F83F}"/>
              </a:ext>
              <a:ext uri="{C183D7F6-B498-43B3-948B-1728B52AA6E4}">
                <adec:decorative xmlns:adec="http://schemas.microsoft.com/office/drawing/2017/decorative" val="1"/>
              </a:ext>
            </a:extLst>
          </p:cNvPr>
          <p:cNvSpPr/>
          <p:nvPr/>
        </p:nvSpPr>
        <p:spPr>
          <a:xfrm>
            <a:off x="6152837" y="324679"/>
            <a:ext cx="1828800" cy="647147"/>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AF155C5-EF34-1A65-0D27-C3BECA223434}"/>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19683" y="1434562"/>
            <a:ext cx="3803901" cy="4091440"/>
          </a:xfrm>
          <a:prstGeom prst="rect">
            <a:avLst/>
          </a:prstGeom>
        </p:spPr>
      </p:pic>
    </p:spTree>
    <p:extLst>
      <p:ext uri="{BB962C8B-B14F-4D97-AF65-F5344CB8AC3E}">
        <p14:creationId xmlns:p14="http://schemas.microsoft.com/office/powerpoint/2010/main" val="3405830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978259" y="152400"/>
            <a:ext cx="11048282" cy="1572619"/>
          </a:xfrm>
        </p:spPr>
        <p:txBody>
          <a:bodyPr>
            <a:normAutofit/>
          </a:bodyPr>
          <a:lstStyle/>
          <a:p>
            <a:r>
              <a:rPr lang="en-US" dirty="0"/>
              <a:t>Starting Your Search</a:t>
            </a:r>
            <a:br>
              <a:rPr lang="en-US" dirty="0"/>
            </a:br>
            <a:r>
              <a:rPr lang="en-US" dirty="0">
                <a:solidFill>
                  <a:srgbClr val="008000"/>
                </a:solidFill>
              </a:rPr>
              <a:t>Federal &amp; State</a:t>
            </a:r>
          </a:p>
        </p:txBody>
      </p:sp>
      <p:sp>
        <p:nvSpPr>
          <p:cNvPr id="6" name="TextBox 5">
            <a:extLst>
              <a:ext uri="{FF2B5EF4-FFF2-40B4-BE49-F238E27FC236}">
                <a16:creationId xmlns:a16="http://schemas.microsoft.com/office/drawing/2014/main" id="{FACA3C92-2020-F3E3-8446-CA10E5466549}"/>
              </a:ext>
            </a:extLst>
          </p:cNvPr>
          <p:cNvSpPr txBox="1"/>
          <p:nvPr/>
        </p:nvSpPr>
        <p:spPr>
          <a:xfrm>
            <a:off x="4437581" y="1600200"/>
            <a:ext cx="4129638" cy="529376"/>
          </a:xfrm>
          <a:prstGeom prst="rect">
            <a:avLst/>
          </a:prstGeom>
          <a:noFill/>
        </p:spPr>
        <p:txBody>
          <a:bodyPr wrap="square" lIns="97536" tIns="48768" rIns="97536" bIns="48768" anchor="t">
            <a:spAutoFit/>
          </a:bodyPr>
          <a:lstStyle/>
          <a:p>
            <a:pPr algn="r">
              <a:lnSpc>
                <a:spcPct val="100000"/>
              </a:lnSpc>
            </a:pPr>
            <a:r>
              <a:rPr lang="en-US" sz="2800" dirty="0">
                <a:ea typeface="+mn-lt"/>
                <a:cs typeface="+mn-lt"/>
                <a:hlinkClick r:id="rId3"/>
              </a:rPr>
              <a:t>https://www.benefits.gov/</a:t>
            </a:r>
            <a:r>
              <a:rPr lang="en-US" sz="2800" dirty="0">
                <a:ea typeface="+mn-lt"/>
                <a:cs typeface="+mn-lt"/>
              </a:rPr>
              <a:t> </a:t>
            </a:r>
          </a:p>
        </p:txBody>
      </p:sp>
      <p:pic>
        <p:nvPicPr>
          <p:cNvPr id="7" name="Picture 6">
            <a:extLst>
              <a:ext uri="{FF2B5EF4-FFF2-40B4-BE49-F238E27FC236}">
                <a16:creationId xmlns:a16="http://schemas.microsoft.com/office/drawing/2014/main" id="{A8446A04-941D-2630-602E-E39E8E323D11}"/>
              </a:ext>
              <a:ext uri="{C183D7F6-B498-43B3-948B-1728B52AA6E4}">
                <adec:decorative xmlns:adec="http://schemas.microsoft.com/office/drawing/2017/decorative" val="1"/>
              </a:ext>
            </a:extLst>
          </p:cNvPr>
          <p:cNvPicPr>
            <a:picLocks noChangeAspect="1"/>
          </p:cNvPicPr>
          <p:nvPr/>
        </p:nvPicPr>
        <p:blipFill rotWithShape="1">
          <a:blip r:embed="rId4"/>
          <a:srcRect b="34899"/>
          <a:stretch/>
        </p:blipFill>
        <p:spPr>
          <a:xfrm>
            <a:off x="1869039" y="2362200"/>
            <a:ext cx="9266723" cy="4270533"/>
          </a:xfrm>
          <a:prstGeom prst="rect">
            <a:avLst/>
          </a:prstGeom>
        </p:spPr>
      </p:pic>
    </p:spTree>
    <p:extLst>
      <p:ext uri="{BB962C8B-B14F-4D97-AF65-F5344CB8AC3E}">
        <p14:creationId xmlns:p14="http://schemas.microsoft.com/office/powerpoint/2010/main" val="1726004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559159" y="76200"/>
            <a:ext cx="11886482" cy="1960499"/>
          </a:xfrm>
        </p:spPr>
        <p:txBody>
          <a:bodyPr>
            <a:normAutofit/>
          </a:bodyPr>
          <a:lstStyle/>
          <a:p>
            <a:r>
              <a:rPr lang="en-US" dirty="0"/>
              <a:t>Starting Your Search</a:t>
            </a:r>
            <a:br>
              <a:rPr lang="en-US" dirty="0"/>
            </a:br>
            <a:r>
              <a:rPr lang="en-US" dirty="0">
                <a:solidFill>
                  <a:srgbClr val="008000"/>
                </a:solidFill>
              </a:rPr>
              <a:t>Federal &amp; State</a:t>
            </a:r>
            <a:endParaRPr lang="en-US" dirty="0"/>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559159" y="1905000"/>
            <a:ext cx="5963866" cy="3829104"/>
          </a:xfrm>
        </p:spPr>
        <p:txBody>
          <a:bodyPr vert="horz" lIns="97536" tIns="48768" rIns="97536" bIns="48768" rtlCol="0" anchor="t">
            <a:normAutofit/>
          </a:bodyPr>
          <a:lstStyle/>
          <a:p>
            <a:pPr marL="0" indent="0">
              <a:lnSpc>
                <a:spcPct val="100000"/>
              </a:lnSpc>
              <a:buNone/>
            </a:pPr>
            <a:r>
              <a:rPr lang="en-US" sz="2800" dirty="0">
                <a:ea typeface="+mn-lt"/>
                <a:cs typeface="+mn-lt"/>
              </a:rPr>
              <a:t>Benefits.gov</a:t>
            </a:r>
            <a:endParaRPr lang="en-US" sz="2800" dirty="0"/>
          </a:p>
          <a:p>
            <a:pPr lvl="1">
              <a:lnSpc>
                <a:spcPct val="100000"/>
              </a:lnSpc>
              <a:buFont typeface="Arial" panose="020B0604020202020204" pitchFamily="34" charset="0"/>
              <a:buChar char="•"/>
            </a:pPr>
            <a:r>
              <a:rPr lang="en-US" dirty="0"/>
              <a:t>Search options include:</a:t>
            </a:r>
          </a:p>
          <a:p>
            <a:pPr lvl="2">
              <a:lnSpc>
                <a:spcPct val="100000"/>
              </a:lnSpc>
            </a:pPr>
            <a:r>
              <a:rPr lang="en-US" sz="2800" dirty="0"/>
              <a:t>General search via questionnaire to narrow options</a:t>
            </a:r>
          </a:p>
          <a:p>
            <a:pPr lvl="2">
              <a:lnSpc>
                <a:spcPct val="100000"/>
              </a:lnSpc>
            </a:pPr>
            <a:r>
              <a:rPr lang="en-US" sz="2800" dirty="0"/>
              <a:t>Search by agency</a:t>
            </a:r>
          </a:p>
          <a:p>
            <a:pPr lvl="2">
              <a:lnSpc>
                <a:spcPct val="100000"/>
              </a:lnSpc>
            </a:pPr>
            <a:r>
              <a:rPr lang="en-US" sz="2800" dirty="0"/>
              <a:t>Search by category</a:t>
            </a:r>
          </a:p>
          <a:p>
            <a:pPr>
              <a:lnSpc>
                <a:spcPct val="100000"/>
              </a:lnSpc>
            </a:pPr>
            <a:endParaRPr lang="en-US" sz="2133" dirty="0"/>
          </a:p>
          <a:p>
            <a:pPr>
              <a:lnSpc>
                <a:spcPct val="100000"/>
              </a:lnSpc>
            </a:pPr>
            <a:endParaRPr lang="en-US" sz="2133" dirty="0"/>
          </a:p>
        </p:txBody>
      </p:sp>
      <p:sp>
        <p:nvSpPr>
          <p:cNvPr id="6" name="TextBox 5">
            <a:extLst>
              <a:ext uri="{FF2B5EF4-FFF2-40B4-BE49-F238E27FC236}">
                <a16:creationId xmlns:a16="http://schemas.microsoft.com/office/drawing/2014/main" id="{FACA3C92-2020-F3E3-8446-CA10E5466549}"/>
              </a:ext>
            </a:extLst>
          </p:cNvPr>
          <p:cNvSpPr txBox="1"/>
          <p:nvPr/>
        </p:nvSpPr>
        <p:spPr>
          <a:xfrm>
            <a:off x="6121400" y="6493795"/>
            <a:ext cx="6515548" cy="393954"/>
          </a:xfrm>
          <a:prstGeom prst="rect">
            <a:avLst/>
          </a:prstGeom>
          <a:noFill/>
        </p:spPr>
        <p:txBody>
          <a:bodyPr wrap="square" lIns="97536" tIns="48768" rIns="97536" bIns="48768" anchor="t">
            <a:spAutoFit/>
          </a:bodyPr>
          <a:lstStyle/>
          <a:p>
            <a:pPr algn="r">
              <a:lnSpc>
                <a:spcPct val="100000"/>
              </a:lnSpc>
            </a:pPr>
            <a:r>
              <a:rPr lang="en-US" sz="1920" dirty="0">
                <a:ea typeface="+mn-lt"/>
                <a:cs typeface="+mn-lt"/>
                <a:hlinkClick r:id="rId3"/>
              </a:rPr>
              <a:t>https://www.benefits.gov/</a:t>
            </a:r>
            <a:r>
              <a:rPr lang="en-US" sz="1920" dirty="0">
                <a:ea typeface="+mn-lt"/>
                <a:cs typeface="+mn-lt"/>
              </a:rPr>
              <a:t> </a:t>
            </a:r>
          </a:p>
        </p:txBody>
      </p:sp>
      <p:pic>
        <p:nvPicPr>
          <p:cNvPr id="4" name="Picture 3" descr="search bar for benefits.gov">
            <a:extLst>
              <a:ext uri="{FF2B5EF4-FFF2-40B4-BE49-F238E27FC236}">
                <a16:creationId xmlns:a16="http://schemas.microsoft.com/office/drawing/2014/main" id="{9CED28C4-1703-88E8-B847-28CF901A07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4899"/>
          <a:stretch/>
        </p:blipFill>
        <p:spPr>
          <a:xfrm>
            <a:off x="5974306" y="2102735"/>
            <a:ext cx="6515548" cy="3002665"/>
          </a:xfrm>
          <a:prstGeom prst="rect">
            <a:avLst/>
          </a:prstGeom>
        </p:spPr>
      </p:pic>
      <p:grpSp>
        <p:nvGrpSpPr>
          <p:cNvPr id="5" name="Group 4" descr="yellow left arrow stating search">
            <a:extLst>
              <a:ext uri="{FF2B5EF4-FFF2-40B4-BE49-F238E27FC236}">
                <a16:creationId xmlns:a16="http://schemas.microsoft.com/office/drawing/2014/main" id="{49EFB3A7-4F30-FBD9-3E81-CD60EF0CD2DD}"/>
              </a:ext>
            </a:extLst>
          </p:cNvPr>
          <p:cNvGrpSpPr/>
          <p:nvPr/>
        </p:nvGrpSpPr>
        <p:grpSpPr>
          <a:xfrm>
            <a:off x="11243561" y="2056563"/>
            <a:ext cx="1246293" cy="555413"/>
            <a:chOff x="9305925" y="1066800"/>
            <a:chExt cx="1168400" cy="520700"/>
          </a:xfrm>
        </p:grpSpPr>
        <p:sp>
          <p:nvSpPr>
            <p:cNvPr id="7" name="Arrow: Right 6">
              <a:extLst>
                <a:ext uri="{FF2B5EF4-FFF2-40B4-BE49-F238E27FC236}">
                  <a16:creationId xmlns:a16="http://schemas.microsoft.com/office/drawing/2014/main" id="{62D54AEA-9380-7D3D-8CC1-D21A0140E9E5}"/>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8" name="TextBox 7">
              <a:extLst>
                <a:ext uri="{FF2B5EF4-FFF2-40B4-BE49-F238E27FC236}">
                  <a16:creationId xmlns:a16="http://schemas.microsoft.com/office/drawing/2014/main" id="{33F83758-9D1B-56F8-F659-4BEF521D4437}"/>
                </a:ext>
              </a:extLst>
            </p:cNvPr>
            <p:cNvSpPr txBox="1"/>
            <p:nvPr/>
          </p:nvSpPr>
          <p:spPr>
            <a:xfrm>
              <a:off x="9550400" y="1181100"/>
              <a:ext cx="923925" cy="301946"/>
            </a:xfrm>
            <a:prstGeom prst="rect">
              <a:avLst/>
            </a:prstGeom>
            <a:noFill/>
          </p:spPr>
          <p:txBody>
            <a:bodyPr wrap="square" rtlCol="0">
              <a:spAutoFit/>
            </a:bodyPr>
            <a:lstStyle/>
            <a:p>
              <a:r>
                <a:rPr lang="en-US" sz="1493" b="1" dirty="0"/>
                <a:t>SEARCH</a:t>
              </a:r>
            </a:p>
          </p:txBody>
        </p:sp>
      </p:grpSp>
    </p:spTree>
    <p:extLst>
      <p:ext uri="{BB962C8B-B14F-4D97-AF65-F5344CB8AC3E}">
        <p14:creationId xmlns:p14="http://schemas.microsoft.com/office/powerpoint/2010/main" val="1828734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2000"/>
                                  </p:stCondLst>
                                  <p:childTnLst>
                                    <p:animRot by="120000">
                                      <p:cBhvr>
                                        <p:cTn id="6" dur="200" fill="hold">
                                          <p:stCondLst>
                                            <p:cond delay="0"/>
                                          </p:stCondLst>
                                        </p:cTn>
                                        <p:tgtEl>
                                          <p:spTgt spid="5"/>
                                        </p:tgtEl>
                                        <p:attrNameLst>
                                          <p:attrName>r</p:attrName>
                                        </p:attrNameLst>
                                      </p:cBhvr>
                                    </p:animRot>
                                    <p:animRot by="-240000">
                                      <p:cBhvr>
                                        <p:cTn id="7" dur="400" fill="hold">
                                          <p:stCondLst>
                                            <p:cond delay="400"/>
                                          </p:stCondLst>
                                        </p:cTn>
                                        <p:tgtEl>
                                          <p:spTgt spid="5"/>
                                        </p:tgtEl>
                                        <p:attrNameLst>
                                          <p:attrName>r</p:attrName>
                                        </p:attrNameLst>
                                      </p:cBhvr>
                                    </p:animRot>
                                    <p:animRot by="240000">
                                      <p:cBhvr>
                                        <p:cTn id="8" dur="400" fill="hold">
                                          <p:stCondLst>
                                            <p:cond delay="800"/>
                                          </p:stCondLst>
                                        </p:cTn>
                                        <p:tgtEl>
                                          <p:spTgt spid="5"/>
                                        </p:tgtEl>
                                        <p:attrNameLst>
                                          <p:attrName>r</p:attrName>
                                        </p:attrNameLst>
                                      </p:cBhvr>
                                    </p:animRot>
                                    <p:animRot by="-240000">
                                      <p:cBhvr>
                                        <p:cTn id="9" dur="400" fill="hold">
                                          <p:stCondLst>
                                            <p:cond delay="1200"/>
                                          </p:stCondLst>
                                        </p:cTn>
                                        <p:tgtEl>
                                          <p:spTgt spid="5"/>
                                        </p:tgtEl>
                                        <p:attrNameLst>
                                          <p:attrName>r</p:attrName>
                                        </p:attrNameLst>
                                      </p:cBhvr>
                                    </p:animRot>
                                    <p:animRot by="120000">
                                      <p:cBhvr>
                                        <p:cTn id="10"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CE8F629-ACA6-6CCA-9949-E927BBC650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5370"/>
          <a:stretch/>
        </p:blipFill>
        <p:spPr>
          <a:xfrm>
            <a:off x="2731228" y="313024"/>
            <a:ext cx="9265920" cy="6562661"/>
          </a:xfrm>
          <a:prstGeom prst="rect">
            <a:avLst/>
          </a:prstGeom>
        </p:spPr>
      </p:pic>
      <p:sp>
        <p:nvSpPr>
          <p:cNvPr id="6" name="TextBox 5">
            <a:extLst>
              <a:ext uri="{FF2B5EF4-FFF2-40B4-BE49-F238E27FC236}">
                <a16:creationId xmlns:a16="http://schemas.microsoft.com/office/drawing/2014/main" id="{FACA3C92-2020-F3E3-8446-CA10E5466549}"/>
              </a:ext>
            </a:extLst>
          </p:cNvPr>
          <p:cNvSpPr txBox="1"/>
          <p:nvPr/>
        </p:nvSpPr>
        <p:spPr>
          <a:xfrm>
            <a:off x="6121400" y="6547015"/>
            <a:ext cx="6515548" cy="393954"/>
          </a:xfrm>
          <a:prstGeom prst="rect">
            <a:avLst/>
          </a:prstGeom>
          <a:noFill/>
        </p:spPr>
        <p:txBody>
          <a:bodyPr wrap="square" lIns="97536" tIns="48768" rIns="97536" bIns="48768" anchor="t">
            <a:spAutoFit/>
          </a:bodyPr>
          <a:lstStyle/>
          <a:p>
            <a:pPr algn="r">
              <a:lnSpc>
                <a:spcPct val="100000"/>
              </a:lnSpc>
            </a:pPr>
            <a:r>
              <a:rPr lang="en-US" sz="1920" dirty="0">
                <a:ea typeface="+mn-lt"/>
                <a:cs typeface="+mn-lt"/>
                <a:hlinkClick r:id="rId4"/>
              </a:rPr>
              <a:t>https://www.benefits.gov/</a:t>
            </a:r>
            <a:r>
              <a:rPr lang="en-US" sz="1920" dirty="0">
                <a:ea typeface="+mn-lt"/>
                <a:cs typeface="+mn-lt"/>
              </a:rPr>
              <a:t> </a:t>
            </a:r>
          </a:p>
        </p:txBody>
      </p:sp>
      <p:grpSp>
        <p:nvGrpSpPr>
          <p:cNvPr id="16" name="Group 15">
            <a:extLst>
              <a:ext uri="{FF2B5EF4-FFF2-40B4-BE49-F238E27FC236}">
                <a16:creationId xmlns:a16="http://schemas.microsoft.com/office/drawing/2014/main" id="{BC8E1F98-503D-795A-4B4B-E7BB4A3FC6B5}"/>
              </a:ext>
            </a:extLst>
          </p:cNvPr>
          <p:cNvGrpSpPr/>
          <p:nvPr/>
        </p:nvGrpSpPr>
        <p:grpSpPr>
          <a:xfrm>
            <a:off x="11688437" y="3810000"/>
            <a:ext cx="1212680" cy="809637"/>
            <a:chOff x="9305925" y="1066800"/>
            <a:chExt cx="1168400" cy="520700"/>
          </a:xfrm>
        </p:grpSpPr>
        <p:sp>
          <p:nvSpPr>
            <p:cNvPr id="14" name="Arrow: Right 13">
              <a:extLst>
                <a:ext uri="{FF2B5EF4-FFF2-40B4-BE49-F238E27FC236}">
                  <a16:creationId xmlns:a16="http://schemas.microsoft.com/office/drawing/2014/main" id="{0E2F51E5-2A72-D5EB-D1AC-8154079118B3}"/>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15" name="TextBox 14">
              <a:extLst>
                <a:ext uri="{FF2B5EF4-FFF2-40B4-BE49-F238E27FC236}">
                  <a16:creationId xmlns:a16="http://schemas.microsoft.com/office/drawing/2014/main" id="{74BFA149-B3C4-96B2-8C7E-E24B29727654}"/>
                </a:ext>
              </a:extLst>
            </p:cNvPr>
            <p:cNvSpPr txBox="1"/>
            <p:nvPr/>
          </p:nvSpPr>
          <p:spPr>
            <a:xfrm>
              <a:off x="9550400" y="1181100"/>
              <a:ext cx="923925" cy="207136"/>
            </a:xfrm>
            <a:prstGeom prst="rect">
              <a:avLst/>
            </a:prstGeom>
            <a:noFill/>
          </p:spPr>
          <p:txBody>
            <a:bodyPr wrap="square" rtlCol="0">
              <a:spAutoFit/>
            </a:bodyPr>
            <a:lstStyle/>
            <a:p>
              <a:r>
                <a:rPr lang="en-US" sz="1493" b="1" dirty="0"/>
                <a:t>SEARCH</a:t>
              </a:r>
            </a:p>
          </p:txBody>
        </p:sp>
      </p:grpSp>
      <p:grpSp>
        <p:nvGrpSpPr>
          <p:cNvPr id="2" name="Group 1">
            <a:extLst>
              <a:ext uri="{FF2B5EF4-FFF2-40B4-BE49-F238E27FC236}">
                <a16:creationId xmlns:a16="http://schemas.microsoft.com/office/drawing/2014/main" id="{81A5B667-8A66-5117-8449-26098ADBB5A9}"/>
              </a:ext>
            </a:extLst>
          </p:cNvPr>
          <p:cNvGrpSpPr/>
          <p:nvPr/>
        </p:nvGrpSpPr>
        <p:grpSpPr>
          <a:xfrm>
            <a:off x="7874000" y="2133600"/>
            <a:ext cx="2013748" cy="685799"/>
            <a:chOff x="9305925" y="1066800"/>
            <a:chExt cx="1155700" cy="520700"/>
          </a:xfrm>
        </p:grpSpPr>
        <p:sp>
          <p:nvSpPr>
            <p:cNvPr id="3" name="Arrow: Right 2">
              <a:extLst>
                <a:ext uri="{FF2B5EF4-FFF2-40B4-BE49-F238E27FC236}">
                  <a16:creationId xmlns:a16="http://schemas.microsoft.com/office/drawing/2014/main" id="{E3D37E03-4A4C-C3C9-8545-337F757FA133}"/>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4" name="TextBox 3">
              <a:extLst>
                <a:ext uri="{FF2B5EF4-FFF2-40B4-BE49-F238E27FC236}">
                  <a16:creationId xmlns:a16="http://schemas.microsoft.com/office/drawing/2014/main" id="{1CE810A6-27E3-F336-0BC2-52D7B1076C4A}"/>
                </a:ext>
              </a:extLst>
            </p:cNvPr>
            <p:cNvSpPr txBox="1"/>
            <p:nvPr/>
          </p:nvSpPr>
          <p:spPr>
            <a:xfrm>
              <a:off x="9537700" y="1182511"/>
              <a:ext cx="923925" cy="280419"/>
            </a:xfrm>
            <a:prstGeom prst="rect">
              <a:avLst/>
            </a:prstGeom>
            <a:noFill/>
          </p:spPr>
          <p:txBody>
            <a:bodyPr wrap="square" rtlCol="0">
              <a:spAutoFit/>
            </a:bodyPr>
            <a:lstStyle/>
            <a:p>
              <a:r>
                <a:rPr lang="en-US" b="1" dirty="0"/>
                <a:t>SEARCH</a:t>
              </a:r>
            </a:p>
          </p:txBody>
        </p:sp>
      </p:grpSp>
      <p:grpSp>
        <p:nvGrpSpPr>
          <p:cNvPr id="5" name="Group 4">
            <a:extLst>
              <a:ext uri="{FF2B5EF4-FFF2-40B4-BE49-F238E27FC236}">
                <a16:creationId xmlns:a16="http://schemas.microsoft.com/office/drawing/2014/main" id="{F3524466-ABC0-54AB-7174-D1FFE521D219}"/>
              </a:ext>
            </a:extLst>
          </p:cNvPr>
          <p:cNvGrpSpPr/>
          <p:nvPr/>
        </p:nvGrpSpPr>
        <p:grpSpPr>
          <a:xfrm rot="10800000">
            <a:off x="3736164" y="5160496"/>
            <a:ext cx="1246293" cy="555413"/>
            <a:chOff x="9305925" y="1066800"/>
            <a:chExt cx="1168400" cy="520700"/>
          </a:xfrm>
        </p:grpSpPr>
        <p:sp>
          <p:nvSpPr>
            <p:cNvPr id="7" name="Arrow: Right 6">
              <a:extLst>
                <a:ext uri="{FF2B5EF4-FFF2-40B4-BE49-F238E27FC236}">
                  <a16:creationId xmlns:a16="http://schemas.microsoft.com/office/drawing/2014/main" id="{1628AE62-D759-23E4-AFE6-A1EF1A933550}"/>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8" name="TextBox 7">
              <a:extLst>
                <a:ext uri="{FF2B5EF4-FFF2-40B4-BE49-F238E27FC236}">
                  <a16:creationId xmlns:a16="http://schemas.microsoft.com/office/drawing/2014/main" id="{6535309E-18A2-AA78-164E-C1E8905A0956}"/>
                </a:ext>
              </a:extLst>
            </p:cNvPr>
            <p:cNvSpPr txBox="1"/>
            <p:nvPr/>
          </p:nvSpPr>
          <p:spPr>
            <a:xfrm rot="10800000">
              <a:off x="9550400" y="1181100"/>
              <a:ext cx="923925" cy="301946"/>
            </a:xfrm>
            <a:prstGeom prst="rect">
              <a:avLst/>
            </a:prstGeom>
            <a:noFill/>
          </p:spPr>
          <p:txBody>
            <a:bodyPr wrap="square" rtlCol="0">
              <a:spAutoFit/>
            </a:bodyPr>
            <a:lstStyle/>
            <a:p>
              <a:r>
                <a:rPr lang="en-US" sz="1493" b="1" dirty="0"/>
                <a:t>SEARCH</a:t>
              </a:r>
            </a:p>
          </p:txBody>
        </p:sp>
      </p:grpSp>
      <p:pic>
        <p:nvPicPr>
          <p:cNvPr id="9" name="Picture 8">
            <a:extLst>
              <a:ext uri="{FF2B5EF4-FFF2-40B4-BE49-F238E27FC236}">
                <a16:creationId xmlns:a16="http://schemas.microsoft.com/office/drawing/2014/main" id="{3B5F0EE9-4005-78D1-B1B9-AD87C1A8D1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1042" r="18229" b="3320"/>
          <a:stretch/>
        </p:blipFill>
        <p:spPr>
          <a:xfrm>
            <a:off x="13304268" y="3164379"/>
            <a:ext cx="2519646" cy="1996117"/>
          </a:xfrm>
          <a:prstGeom prst="rect">
            <a:avLst/>
          </a:prstGeom>
        </p:spPr>
      </p:pic>
      <p:sp>
        <p:nvSpPr>
          <p:cNvPr id="10" name="Title 1">
            <a:extLst>
              <a:ext uri="{FF2B5EF4-FFF2-40B4-BE49-F238E27FC236}">
                <a16:creationId xmlns:a16="http://schemas.microsoft.com/office/drawing/2014/main" id="{8D0CCE85-FCB8-6695-850C-AEFD4C31C535}"/>
              </a:ext>
            </a:extLst>
          </p:cNvPr>
          <p:cNvSpPr>
            <a:spLocks noGrp="1"/>
          </p:cNvSpPr>
          <p:nvPr>
            <p:ph type="title"/>
          </p:nvPr>
        </p:nvSpPr>
        <p:spPr>
          <a:xfrm rot="16200000">
            <a:off x="-1352376" y="2677351"/>
            <a:ext cx="5602340" cy="1960499"/>
          </a:xfrm>
        </p:spPr>
        <p:txBody>
          <a:bodyPr>
            <a:normAutofit/>
          </a:bodyPr>
          <a:lstStyle/>
          <a:p>
            <a:r>
              <a:rPr lang="en-US" dirty="0"/>
              <a:t>Starting Your Search</a:t>
            </a:r>
            <a:br>
              <a:rPr lang="en-US" dirty="0"/>
            </a:br>
            <a:r>
              <a:rPr lang="en-US" dirty="0">
                <a:solidFill>
                  <a:srgbClr val="008000"/>
                </a:solidFill>
              </a:rPr>
              <a:t>Federal &amp; State</a:t>
            </a:r>
            <a:endParaRPr lang="en-US" dirty="0"/>
          </a:p>
        </p:txBody>
      </p:sp>
    </p:spTree>
    <p:extLst>
      <p:ext uri="{BB962C8B-B14F-4D97-AF65-F5344CB8AC3E}">
        <p14:creationId xmlns:p14="http://schemas.microsoft.com/office/powerpoint/2010/main" val="2733504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fill="hold" nodeType="withEffect">
                                  <p:stCondLst>
                                    <p:cond delay="2000"/>
                                  </p:stCondLst>
                                  <p:childTnLst>
                                    <p:animRot by="120000">
                                      <p:cBhvr>
                                        <p:cTn id="12" dur="200" fill="hold">
                                          <p:stCondLst>
                                            <p:cond delay="0"/>
                                          </p:stCondLst>
                                        </p:cTn>
                                        <p:tgtEl>
                                          <p:spTgt spid="16"/>
                                        </p:tgtEl>
                                        <p:attrNameLst>
                                          <p:attrName>r</p:attrName>
                                        </p:attrNameLst>
                                      </p:cBhvr>
                                    </p:animRot>
                                    <p:animRot by="-240000">
                                      <p:cBhvr>
                                        <p:cTn id="13" dur="400" fill="hold">
                                          <p:stCondLst>
                                            <p:cond delay="400"/>
                                          </p:stCondLst>
                                        </p:cTn>
                                        <p:tgtEl>
                                          <p:spTgt spid="16"/>
                                        </p:tgtEl>
                                        <p:attrNameLst>
                                          <p:attrName>r</p:attrName>
                                        </p:attrNameLst>
                                      </p:cBhvr>
                                    </p:animRot>
                                    <p:animRot by="240000">
                                      <p:cBhvr>
                                        <p:cTn id="14" dur="400" fill="hold">
                                          <p:stCondLst>
                                            <p:cond delay="800"/>
                                          </p:stCondLst>
                                        </p:cTn>
                                        <p:tgtEl>
                                          <p:spTgt spid="16"/>
                                        </p:tgtEl>
                                        <p:attrNameLst>
                                          <p:attrName>r</p:attrName>
                                        </p:attrNameLst>
                                      </p:cBhvr>
                                    </p:animRot>
                                    <p:animRot by="-240000">
                                      <p:cBhvr>
                                        <p:cTn id="15" dur="400" fill="hold">
                                          <p:stCondLst>
                                            <p:cond delay="1200"/>
                                          </p:stCondLst>
                                        </p:cTn>
                                        <p:tgtEl>
                                          <p:spTgt spid="16"/>
                                        </p:tgtEl>
                                        <p:attrNameLst>
                                          <p:attrName>r</p:attrName>
                                        </p:attrNameLst>
                                      </p:cBhvr>
                                    </p:animRot>
                                    <p:animRot by="120000">
                                      <p:cBhvr>
                                        <p:cTn id="16" dur="400" fill="hold">
                                          <p:stCondLst>
                                            <p:cond delay="1600"/>
                                          </p:stCondLst>
                                        </p:cTn>
                                        <p:tgtEl>
                                          <p:spTgt spid="16"/>
                                        </p:tgtEl>
                                        <p:attrNameLst>
                                          <p:attrName>r</p:attrName>
                                        </p:attrNameLst>
                                      </p:cBhvr>
                                    </p:animRot>
                                  </p:childTnLst>
                                </p:cTn>
                              </p:par>
                            </p:childTnLst>
                          </p:cTn>
                        </p:par>
                        <p:par>
                          <p:cTn id="17" fill="hold">
                            <p:stCondLst>
                              <p:cond delay="4000"/>
                            </p:stCondLst>
                            <p:childTnLst>
                              <p:par>
                                <p:cTn id="18" presetID="32" presetClass="emph" presetSubtype="0" fill="hold" nodeType="afterEffect">
                                  <p:stCondLst>
                                    <p:cond delay="0"/>
                                  </p:stCondLst>
                                  <p:childTnLst>
                                    <p:animRot by="120000">
                                      <p:cBhvr>
                                        <p:cTn id="19" dur="200" fill="hold">
                                          <p:stCondLst>
                                            <p:cond delay="0"/>
                                          </p:stCondLst>
                                        </p:cTn>
                                        <p:tgtEl>
                                          <p:spTgt spid="5"/>
                                        </p:tgtEl>
                                        <p:attrNameLst>
                                          <p:attrName>r</p:attrName>
                                        </p:attrNameLst>
                                      </p:cBhvr>
                                    </p:animRot>
                                    <p:animRot by="-240000">
                                      <p:cBhvr>
                                        <p:cTn id="20" dur="400" fill="hold">
                                          <p:stCondLst>
                                            <p:cond delay="400"/>
                                          </p:stCondLst>
                                        </p:cTn>
                                        <p:tgtEl>
                                          <p:spTgt spid="5"/>
                                        </p:tgtEl>
                                        <p:attrNameLst>
                                          <p:attrName>r</p:attrName>
                                        </p:attrNameLst>
                                      </p:cBhvr>
                                    </p:animRot>
                                    <p:animRot by="240000">
                                      <p:cBhvr>
                                        <p:cTn id="21" dur="400" fill="hold">
                                          <p:stCondLst>
                                            <p:cond delay="800"/>
                                          </p:stCondLst>
                                        </p:cTn>
                                        <p:tgtEl>
                                          <p:spTgt spid="5"/>
                                        </p:tgtEl>
                                        <p:attrNameLst>
                                          <p:attrName>r</p:attrName>
                                        </p:attrNameLst>
                                      </p:cBhvr>
                                    </p:animRot>
                                    <p:animRot by="-240000">
                                      <p:cBhvr>
                                        <p:cTn id="22" dur="400" fill="hold">
                                          <p:stCondLst>
                                            <p:cond delay="1200"/>
                                          </p:stCondLst>
                                        </p:cTn>
                                        <p:tgtEl>
                                          <p:spTgt spid="5"/>
                                        </p:tgtEl>
                                        <p:attrNameLst>
                                          <p:attrName>r</p:attrName>
                                        </p:attrNameLst>
                                      </p:cBhvr>
                                    </p:animRot>
                                    <p:animRot by="120000">
                                      <p:cBhvr>
                                        <p:cTn id="23"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29DB-D528-C41A-F21A-34187E8301C8}"/>
              </a:ext>
            </a:extLst>
          </p:cNvPr>
          <p:cNvSpPr>
            <a:spLocks noGrp="1"/>
          </p:cNvSpPr>
          <p:nvPr>
            <p:ph type="title"/>
          </p:nvPr>
        </p:nvSpPr>
        <p:spPr>
          <a:xfrm>
            <a:off x="609600" y="1013619"/>
            <a:ext cx="5511800" cy="5287962"/>
          </a:xfrm>
        </p:spPr>
        <p:txBody>
          <a:bodyPr anchor="ctr">
            <a:normAutofit/>
          </a:bodyPr>
          <a:lstStyle/>
          <a:p>
            <a:r>
              <a:rPr lang="en-US" b="1" dirty="0"/>
              <a:t>Social </a:t>
            </a:r>
            <a:r>
              <a:rPr lang="en-US" b="1" dirty="0">
                <a:solidFill>
                  <a:srgbClr val="008000"/>
                </a:solidFill>
              </a:rPr>
              <a:t>Services</a:t>
            </a:r>
            <a:endParaRPr lang="en-US" dirty="0">
              <a:solidFill>
                <a:srgbClr val="008000"/>
              </a:solidFill>
            </a:endParaRPr>
          </a:p>
        </p:txBody>
      </p:sp>
      <p:pic>
        <p:nvPicPr>
          <p:cNvPr id="4" name="Picture 3" descr="A signpost with different colored arrows&#10;&#10;Description automatically generated">
            <a:extLst>
              <a:ext uri="{FF2B5EF4-FFF2-40B4-BE49-F238E27FC236}">
                <a16:creationId xmlns:a16="http://schemas.microsoft.com/office/drawing/2014/main" id="{36985672-8C5A-F03F-C53F-65C71DDBAE49}"/>
              </a:ext>
            </a:extLst>
          </p:cNvPr>
          <p:cNvPicPr>
            <a:picLocks noChangeAspect="1"/>
          </p:cNvPicPr>
          <p:nvPr/>
        </p:nvPicPr>
        <p:blipFill rotWithShape="1">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l="10000" r="9000"/>
          <a:stretch/>
        </p:blipFill>
        <p:spPr>
          <a:xfrm>
            <a:off x="6470338" y="838200"/>
            <a:ext cx="5892800" cy="5303520"/>
          </a:xfrm>
          <a:prstGeom prst="rect">
            <a:avLst/>
          </a:prstGeom>
          <a:noFill/>
        </p:spPr>
      </p:pic>
    </p:spTree>
    <p:extLst>
      <p:ext uri="{BB962C8B-B14F-4D97-AF65-F5344CB8AC3E}">
        <p14:creationId xmlns:p14="http://schemas.microsoft.com/office/powerpoint/2010/main" val="1302536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2537563" y="152400"/>
            <a:ext cx="7929675" cy="1572619"/>
          </a:xfrm>
        </p:spPr>
        <p:txBody>
          <a:bodyPr>
            <a:normAutofit/>
          </a:bodyPr>
          <a:lstStyle/>
          <a:p>
            <a:r>
              <a:rPr lang="en-US" dirty="0"/>
              <a:t>Social Services</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3375763" y="1276935"/>
            <a:ext cx="6253275" cy="628065"/>
          </a:xfrm>
        </p:spPr>
        <p:txBody>
          <a:bodyPr vert="horz" lIns="97536" tIns="48768" rIns="97536" bIns="48768" rtlCol="0" anchor="t">
            <a:normAutofit/>
          </a:bodyPr>
          <a:lstStyle/>
          <a:p>
            <a:pPr marL="0" indent="0" algn="ctr">
              <a:lnSpc>
                <a:spcPct val="100000"/>
              </a:lnSpc>
              <a:buNone/>
            </a:pPr>
            <a:r>
              <a:rPr lang="en-US" sz="3000" dirty="0">
                <a:hlinkClick r:id="rId3"/>
              </a:rPr>
              <a:t>www.usa.gov</a:t>
            </a:r>
            <a:endParaRPr lang="en-US" sz="3000" dirty="0"/>
          </a:p>
          <a:p>
            <a:pPr>
              <a:lnSpc>
                <a:spcPct val="100000"/>
              </a:lnSpc>
            </a:pPr>
            <a:endParaRPr lang="en-US" sz="2133" dirty="0"/>
          </a:p>
          <a:p>
            <a:pPr>
              <a:lnSpc>
                <a:spcPct val="100000"/>
              </a:lnSpc>
            </a:pPr>
            <a:endParaRPr lang="en-US" sz="2133" dirty="0"/>
          </a:p>
        </p:txBody>
      </p:sp>
      <p:sp>
        <p:nvSpPr>
          <p:cNvPr id="7" name="TextBox 6">
            <a:extLst>
              <a:ext uri="{FF2B5EF4-FFF2-40B4-BE49-F238E27FC236}">
                <a16:creationId xmlns:a16="http://schemas.microsoft.com/office/drawing/2014/main" id="{67343D1B-2B42-4D29-AD38-43D76D94DE3D}"/>
              </a:ext>
            </a:extLst>
          </p:cNvPr>
          <p:cNvSpPr txBox="1"/>
          <p:nvPr/>
        </p:nvSpPr>
        <p:spPr>
          <a:xfrm>
            <a:off x="6045200" y="6493795"/>
            <a:ext cx="6515548" cy="400110"/>
          </a:xfrm>
          <a:prstGeom prst="rect">
            <a:avLst/>
          </a:prstGeom>
          <a:noFill/>
        </p:spPr>
        <p:txBody>
          <a:bodyPr wrap="square">
            <a:spAutoFit/>
          </a:bodyPr>
          <a:lstStyle/>
          <a:p>
            <a:pPr algn="r">
              <a:lnSpc>
                <a:spcPct val="100000"/>
              </a:lnSpc>
            </a:pPr>
            <a:r>
              <a:rPr lang="en-US" sz="2000" dirty="0">
                <a:hlinkClick r:id="rId4"/>
              </a:rPr>
              <a:t>Government benefits | USAGov</a:t>
            </a:r>
            <a:r>
              <a:rPr lang="en-US" sz="2000" dirty="0"/>
              <a:t>, www.usa.gov/benefits</a:t>
            </a:r>
            <a:endParaRPr lang="en-US" sz="1920" dirty="0"/>
          </a:p>
        </p:txBody>
      </p:sp>
      <p:pic>
        <p:nvPicPr>
          <p:cNvPr id="4" name="Picture 3">
            <a:extLst>
              <a:ext uri="{FF2B5EF4-FFF2-40B4-BE49-F238E27FC236}">
                <a16:creationId xmlns:a16="http://schemas.microsoft.com/office/drawing/2014/main" id="{EA87E284-D1D2-663A-9106-85374D9EDE7C}"/>
              </a:ext>
            </a:extLst>
          </p:cNvPr>
          <p:cNvPicPr>
            <a:picLocks noChangeAspect="1"/>
          </p:cNvPicPr>
          <p:nvPr/>
        </p:nvPicPr>
        <p:blipFill rotWithShape="1">
          <a:blip r:embed="rId5"/>
          <a:srcRect l="21042" t="16261" r="18229" b="25125"/>
          <a:stretch/>
        </p:blipFill>
        <p:spPr>
          <a:xfrm>
            <a:off x="2043482" y="1893521"/>
            <a:ext cx="8917837" cy="4283272"/>
          </a:xfrm>
          <a:prstGeom prst="rect">
            <a:avLst/>
          </a:prstGeom>
        </p:spPr>
      </p:pic>
      <p:sp>
        <p:nvSpPr>
          <p:cNvPr id="5" name="Rectangle: Rounded Corners 4">
            <a:extLst>
              <a:ext uri="{FF2B5EF4-FFF2-40B4-BE49-F238E27FC236}">
                <a16:creationId xmlns:a16="http://schemas.microsoft.com/office/drawing/2014/main" id="{7AD5B1C3-DB89-F88F-EBC1-AC406E444D35}"/>
              </a:ext>
            </a:extLst>
          </p:cNvPr>
          <p:cNvSpPr/>
          <p:nvPr/>
        </p:nvSpPr>
        <p:spPr>
          <a:xfrm>
            <a:off x="5588000" y="2930481"/>
            <a:ext cx="1295401" cy="578046"/>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0521257-55B1-674E-07D9-1F3DFF8FA9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512800" y="2867117"/>
            <a:ext cx="3458404" cy="2633654"/>
          </a:xfrm>
          <a:prstGeom prst="rect">
            <a:avLst/>
          </a:prstGeom>
        </p:spPr>
      </p:pic>
    </p:spTree>
    <p:extLst>
      <p:ext uri="{BB962C8B-B14F-4D97-AF65-F5344CB8AC3E}">
        <p14:creationId xmlns:p14="http://schemas.microsoft.com/office/powerpoint/2010/main" val="806563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330200" y="2871291"/>
            <a:ext cx="3845809" cy="1572619"/>
          </a:xfrm>
        </p:spPr>
        <p:txBody>
          <a:bodyPr>
            <a:normAutofit/>
          </a:bodyPr>
          <a:lstStyle/>
          <a:p>
            <a:r>
              <a:rPr lang="en-US" dirty="0"/>
              <a:t>Social Services</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482601" y="4419600"/>
            <a:ext cx="3505200" cy="628065"/>
          </a:xfrm>
        </p:spPr>
        <p:txBody>
          <a:bodyPr vert="horz" lIns="97536" tIns="48768" rIns="97536" bIns="48768" rtlCol="0" anchor="t">
            <a:normAutofit/>
          </a:bodyPr>
          <a:lstStyle/>
          <a:p>
            <a:pPr marL="0" indent="0" algn="ctr">
              <a:lnSpc>
                <a:spcPct val="100000"/>
              </a:lnSpc>
              <a:buNone/>
            </a:pPr>
            <a:r>
              <a:rPr lang="en-US" sz="3000" dirty="0">
                <a:hlinkClick r:id="rId3"/>
              </a:rPr>
              <a:t>www.usa.gov</a:t>
            </a:r>
            <a:endParaRPr lang="en-US" sz="2133" dirty="0"/>
          </a:p>
          <a:p>
            <a:pPr>
              <a:lnSpc>
                <a:spcPct val="100000"/>
              </a:lnSpc>
            </a:pPr>
            <a:endParaRPr lang="en-US" sz="2133" dirty="0"/>
          </a:p>
        </p:txBody>
      </p:sp>
      <p:sp>
        <p:nvSpPr>
          <p:cNvPr id="7" name="TextBox 6">
            <a:extLst>
              <a:ext uri="{FF2B5EF4-FFF2-40B4-BE49-F238E27FC236}">
                <a16:creationId xmlns:a16="http://schemas.microsoft.com/office/drawing/2014/main" id="{67343D1B-2B42-4D29-AD38-43D76D94DE3D}"/>
              </a:ext>
            </a:extLst>
          </p:cNvPr>
          <p:cNvSpPr txBox="1"/>
          <p:nvPr/>
        </p:nvSpPr>
        <p:spPr>
          <a:xfrm>
            <a:off x="2768600" y="6571485"/>
            <a:ext cx="6515548" cy="400110"/>
          </a:xfrm>
          <a:prstGeom prst="rect">
            <a:avLst/>
          </a:prstGeom>
          <a:noFill/>
        </p:spPr>
        <p:txBody>
          <a:bodyPr wrap="square">
            <a:spAutoFit/>
          </a:bodyPr>
          <a:lstStyle/>
          <a:p>
            <a:pPr algn="r">
              <a:lnSpc>
                <a:spcPct val="100000"/>
              </a:lnSpc>
            </a:pPr>
            <a:r>
              <a:rPr lang="en-US" sz="2000" dirty="0">
                <a:hlinkClick r:id="rId4"/>
              </a:rPr>
              <a:t>Government benefits | USAGov</a:t>
            </a:r>
            <a:r>
              <a:rPr lang="en-US" sz="2000" dirty="0"/>
              <a:t>, www.usa.gov/benefits</a:t>
            </a:r>
            <a:endParaRPr lang="en-US" sz="1920" dirty="0"/>
          </a:p>
        </p:txBody>
      </p:sp>
      <p:pic>
        <p:nvPicPr>
          <p:cNvPr id="8" name="Picture 7">
            <a:extLst>
              <a:ext uri="{FF2B5EF4-FFF2-40B4-BE49-F238E27FC236}">
                <a16:creationId xmlns:a16="http://schemas.microsoft.com/office/drawing/2014/main" id="{D0521257-55B1-674E-07D9-1F3DFF8FA9C8}"/>
              </a:ext>
            </a:extLst>
          </p:cNvPr>
          <p:cNvPicPr>
            <a:picLocks noChangeAspect="1"/>
          </p:cNvPicPr>
          <p:nvPr/>
        </p:nvPicPr>
        <p:blipFill>
          <a:blip r:embed="rId5"/>
          <a:stretch>
            <a:fillRect/>
          </a:stretch>
        </p:blipFill>
        <p:spPr>
          <a:xfrm>
            <a:off x="4002262" y="189647"/>
            <a:ext cx="8278343" cy="6304148"/>
          </a:xfrm>
          <a:prstGeom prst="rect">
            <a:avLst/>
          </a:prstGeom>
        </p:spPr>
      </p:pic>
    </p:spTree>
    <p:extLst>
      <p:ext uri="{BB962C8B-B14F-4D97-AF65-F5344CB8AC3E}">
        <p14:creationId xmlns:p14="http://schemas.microsoft.com/office/powerpoint/2010/main" val="200601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2537563" y="-152400"/>
            <a:ext cx="7929675" cy="1572619"/>
          </a:xfrm>
        </p:spPr>
        <p:txBody>
          <a:bodyPr>
            <a:normAutofit/>
          </a:bodyPr>
          <a:lstStyle/>
          <a:p>
            <a:r>
              <a:rPr lang="en-US" dirty="0"/>
              <a:t>Food Assistance</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641353" y="1219200"/>
            <a:ext cx="7922148" cy="5291245"/>
          </a:xfrm>
        </p:spPr>
        <p:txBody>
          <a:bodyPr vert="horz" lIns="97536" tIns="48768" rIns="97536" bIns="48768" rtlCol="0" anchor="t">
            <a:normAutofit fontScale="77500" lnSpcReduction="20000"/>
          </a:bodyPr>
          <a:lstStyle/>
          <a:p>
            <a:pPr marL="243848" lvl="1">
              <a:lnSpc>
                <a:spcPct val="150000"/>
              </a:lnSpc>
              <a:buFont typeface="Arial" panose="020B0604020202020204" pitchFamily="34" charset="0"/>
              <a:buChar char="•"/>
            </a:pPr>
            <a:r>
              <a:rPr lang="en-US" sz="3600" dirty="0">
                <a:hlinkClick r:id="rId3">
                  <a:extLst>
                    <a:ext uri="{A12FA001-AC4F-418D-AE19-62706E023703}">
                      <ahyp:hlinkClr xmlns:ahyp="http://schemas.microsoft.com/office/drawing/2018/hyperlinkcolor" val="tx"/>
                    </a:ext>
                  </a:extLst>
                </a:hlinkClick>
              </a:rPr>
              <a:t>Emergency food assistance</a:t>
            </a:r>
            <a:endParaRPr lang="en-US" sz="3600" dirty="0"/>
          </a:p>
          <a:p>
            <a:pPr marL="571500" lvl="1" indent="-571500">
              <a:lnSpc>
                <a:spcPct val="150000"/>
              </a:lnSpc>
              <a:buFont typeface="Arial" panose="020B0604020202020204" pitchFamily="34" charset="0"/>
              <a:buChar char="•"/>
            </a:pPr>
            <a:r>
              <a:rPr lang="en-US" sz="3600" b="1" dirty="0">
                <a:solidFill>
                  <a:srgbClr val="008000"/>
                </a:solidFill>
                <a:hlinkClick r:id="rId4">
                  <a:extLst>
                    <a:ext uri="{A12FA001-AC4F-418D-AE19-62706E023703}">
                      <ahyp:hlinkClr xmlns:ahyp="http://schemas.microsoft.com/office/drawing/2018/hyperlinkcolor" val="tx"/>
                    </a:ext>
                  </a:extLst>
                </a:hlinkClick>
              </a:rPr>
              <a:t>Supplemental Nutrition Assistance Program (SNAP, formerly food stamps)</a:t>
            </a:r>
          </a:p>
          <a:p>
            <a:pPr marL="571500" lvl="1" indent="-571500">
              <a:lnSpc>
                <a:spcPct val="150000"/>
              </a:lnSpc>
              <a:buFont typeface="Arial" panose="020B0604020202020204" pitchFamily="34" charset="0"/>
              <a:buChar char="•"/>
            </a:pPr>
            <a:r>
              <a:rPr lang="en-US" sz="3600" dirty="0">
                <a:hlinkClick r:id="rId5">
                  <a:extLst>
                    <a:ext uri="{A12FA001-AC4F-418D-AE19-62706E023703}">
                      <ahyp:hlinkClr xmlns:ahyp="http://schemas.microsoft.com/office/drawing/2018/hyperlinkcolor" val="tx"/>
                    </a:ext>
                  </a:extLst>
                </a:hlinkClick>
              </a:rPr>
              <a:t>Special Supplemental Nutrition Program for Women, Infants, and Children (WIC)</a:t>
            </a:r>
          </a:p>
          <a:p>
            <a:pPr marL="243848" lvl="1">
              <a:lnSpc>
                <a:spcPct val="150000"/>
              </a:lnSpc>
              <a:buFont typeface="Arial" panose="020B0604020202020204" pitchFamily="34" charset="0"/>
              <a:buChar char="•"/>
            </a:pPr>
            <a:r>
              <a:rPr lang="en-US" sz="3600" dirty="0">
                <a:hlinkClick r:id="rId6">
                  <a:extLst>
                    <a:ext uri="{A12FA001-AC4F-418D-AE19-62706E023703}">
                      <ahyp:hlinkClr xmlns:ahyp="http://schemas.microsoft.com/office/drawing/2018/hyperlinkcolor" val="tx"/>
                    </a:ext>
                  </a:extLst>
                </a:hlinkClick>
              </a:rPr>
              <a:t>School meals and food programs for children</a:t>
            </a:r>
          </a:p>
          <a:p>
            <a:pPr marL="243848" lvl="1">
              <a:lnSpc>
                <a:spcPct val="150000"/>
              </a:lnSpc>
              <a:buFont typeface="Arial" panose="020B0604020202020204" pitchFamily="34" charset="0"/>
              <a:buChar char="•"/>
            </a:pPr>
            <a:r>
              <a:rPr lang="en-US" sz="3600" dirty="0">
                <a:hlinkClick r:id="rId7">
                  <a:extLst>
                    <a:ext uri="{A12FA001-AC4F-418D-AE19-62706E023703}">
                      <ahyp:hlinkClr xmlns:ahyp="http://schemas.microsoft.com/office/drawing/2018/hyperlinkcolor" val="tx"/>
                    </a:ext>
                  </a:extLst>
                </a:hlinkClick>
              </a:rPr>
              <a:t>Food assistance programs for older adults</a:t>
            </a:r>
          </a:p>
          <a:p>
            <a:pPr marL="243848" lvl="1">
              <a:lnSpc>
                <a:spcPct val="150000"/>
              </a:lnSpc>
              <a:buFont typeface="Arial" panose="020B0604020202020204" pitchFamily="34" charset="0"/>
              <a:buChar char="•"/>
            </a:pPr>
            <a:r>
              <a:rPr lang="en-US" sz="3600" dirty="0">
                <a:hlinkClick r:id="rId8">
                  <a:extLst>
                    <a:ext uri="{A12FA001-AC4F-418D-AE19-62706E023703}">
                      <ahyp:hlinkClr xmlns:ahyp="http://schemas.microsoft.com/office/drawing/2018/hyperlinkcolor" val="tx"/>
                    </a:ext>
                  </a:extLst>
                </a:hlinkClick>
              </a:rPr>
              <a:t>Food assistance for Native Americans</a:t>
            </a:r>
          </a:p>
          <a:p>
            <a:pPr>
              <a:lnSpc>
                <a:spcPct val="150000"/>
              </a:lnSpc>
            </a:pPr>
            <a:endParaRPr lang="en-US" sz="2133" dirty="0"/>
          </a:p>
        </p:txBody>
      </p:sp>
      <p:sp>
        <p:nvSpPr>
          <p:cNvPr id="9" name="TextBox 8">
            <a:extLst>
              <a:ext uri="{FF2B5EF4-FFF2-40B4-BE49-F238E27FC236}">
                <a16:creationId xmlns:a16="http://schemas.microsoft.com/office/drawing/2014/main" id="{47B70B1F-A444-4872-BD09-164643D2DE99}"/>
              </a:ext>
            </a:extLst>
          </p:cNvPr>
          <p:cNvSpPr txBox="1"/>
          <p:nvPr/>
        </p:nvSpPr>
        <p:spPr>
          <a:xfrm>
            <a:off x="-2616421" y="6503647"/>
            <a:ext cx="6515548" cy="387798"/>
          </a:xfrm>
          <a:prstGeom prst="rect">
            <a:avLst/>
          </a:prstGeom>
          <a:noFill/>
        </p:spPr>
        <p:txBody>
          <a:bodyPr wrap="square">
            <a:spAutoFit/>
          </a:bodyPr>
          <a:lstStyle/>
          <a:p>
            <a:pPr algn="r">
              <a:lnSpc>
                <a:spcPct val="100000"/>
              </a:lnSpc>
            </a:pPr>
            <a:r>
              <a:rPr lang="en-US" sz="1920" dirty="0">
                <a:hlinkClick r:id="rId9"/>
              </a:rPr>
              <a:t>https://www.usa.gov/food-help</a:t>
            </a:r>
            <a:r>
              <a:rPr lang="en-US" sz="1920" dirty="0"/>
              <a:t> </a:t>
            </a:r>
          </a:p>
        </p:txBody>
      </p:sp>
      <p:pic>
        <p:nvPicPr>
          <p:cNvPr id="6" name="Picture 5">
            <a:extLst>
              <a:ext uri="{FF2B5EF4-FFF2-40B4-BE49-F238E27FC236}">
                <a16:creationId xmlns:a16="http://schemas.microsoft.com/office/drawing/2014/main" id="{B0EF044D-E2F1-AE38-DE0D-418653EAD3B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26137" y="1305985"/>
            <a:ext cx="3682200" cy="5562600"/>
          </a:xfrm>
          <a:prstGeom prst="rect">
            <a:avLst/>
          </a:prstGeom>
          <a:ln w="3175">
            <a:solidFill>
              <a:schemeClr val="tx1"/>
            </a:solidFill>
          </a:ln>
        </p:spPr>
      </p:pic>
      <p:sp>
        <p:nvSpPr>
          <p:cNvPr id="7" name="Rectangle: Rounded Corners 6">
            <a:extLst>
              <a:ext uri="{FF2B5EF4-FFF2-40B4-BE49-F238E27FC236}">
                <a16:creationId xmlns:a16="http://schemas.microsoft.com/office/drawing/2014/main" id="{8C8D61DB-F20C-2112-EFC6-D1287C192D1D}"/>
              </a:ext>
            </a:extLst>
          </p:cNvPr>
          <p:cNvSpPr/>
          <p:nvPr/>
        </p:nvSpPr>
        <p:spPr>
          <a:xfrm>
            <a:off x="8563501" y="3069513"/>
            <a:ext cx="3744836" cy="985566"/>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C4C582E-D45C-DC73-7DE4-9741ADBC6D36}"/>
              </a:ext>
            </a:extLst>
          </p:cNvPr>
          <p:cNvSpPr txBox="1"/>
          <p:nvPr/>
        </p:nvSpPr>
        <p:spPr>
          <a:xfrm rot="1441793">
            <a:off x="10977547" y="2412847"/>
            <a:ext cx="2536911" cy="960263"/>
          </a:xfrm>
          <a:prstGeom prst="rect">
            <a:avLst/>
          </a:prstGeom>
          <a:noFill/>
          <a:ln>
            <a:noFill/>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spAutoFit/>
          </a:bodyPr>
          <a:lstStyle/>
          <a:p>
            <a:pPr algn="ctr"/>
            <a:r>
              <a:rPr lang="en-US" sz="2800" b="1" dirty="0">
                <a:highlight>
                  <a:srgbClr val="FFFF00"/>
                </a:highlight>
              </a:rPr>
              <a:t>Let's</a:t>
            </a:r>
            <a:endParaRPr lang="en-US" sz="2800" b="1" dirty="0"/>
          </a:p>
          <a:p>
            <a:pPr algn="ctr"/>
            <a:r>
              <a:rPr lang="en-US" sz="2800" b="1" dirty="0">
                <a:highlight>
                  <a:srgbClr val="FFFF00"/>
                </a:highlight>
              </a:rPr>
              <a:t>explore</a:t>
            </a:r>
            <a:endParaRPr lang="en-US" sz="2800" b="1" dirty="0"/>
          </a:p>
        </p:txBody>
      </p:sp>
    </p:spTree>
    <p:extLst>
      <p:ext uri="{BB962C8B-B14F-4D97-AF65-F5344CB8AC3E}">
        <p14:creationId xmlns:p14="http://schemas.microsoft.com/office/powerpoint/2010/main" val="1353882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9B4BFC1-4F4F-DA7C-2CE1-5AAC1C1517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726" r="22470"/>
          <a:stretch/>
        </p:blipFill>
        <p:spPr>
          <a:xfrm>
            <a:off x="365906" y="388114"/>
            <a:ext cx="6888641" cy="6143031"/>
          </a:xfrm>
          <a:prstGeom prst="rect">
            <a:avLst/>
          </a:prstGeom>
        </p:spPr>
      </p:pic>
      <p:grpSp>
        <p:nvGrpSpPr>
          <p:cNvPr id="15" name="Group 14">
            <a:extLst>
              <a:ext uri="{FF2B5EF4-FFF2-40B4-BE49-F238E27FC236}">
                <a16:creationId xmlns:a16="http://schemas.microsoft.com/office/drawing/2014/main" id="{9B07F731-AED3-F459-D10F-E25F98529DE1}"/>
              </a:ext>
            </a:extLst>
          </p:cNvPr>
          <p:cNvGrpSpPr/>
          <p:nvPr/>
        </p:nvGrpSpPr>
        <p:grpSpPr>
          <a:xfrm>
            <a:off x="4749800" y="5562600"/>
            <a:ext cx="1246293" cy="555413"/>
            <a:chOff x="9305925" y="1066800"/>
            <a:chExt cx="1168400" cy="520700"/>
          </a:xfrm>
        </p:grpSpPr>
        <p:sp>
          <p:nvSpPr>
            <p:cNvPr id="16" name="Arrow: Right 15">
              <a:extLst>
                <a:ext uri="{FF2B5EF4-FFF2-40B4-BE49-F238E27FC236}">
                  <a16:creationId xmlns:a16="http://schemas.microsoft.com/office/drawing/2014/main" id="{555FBDF7-A539-D9CB-C407-75CC9B413370}"/>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17" name="TextBox 16">
              <a:extLst>
                <a:ext uri="{FF2B5EF4-FFF2-40B4-BE49-F238E27FC236}">
                  <a16:creationId xmlns:a16="http://schemas.microsoft.com/office/drawing/2014/main" id="{08C915A3-F37E-F940-6685-90D5C5962DA0}"/>
                </a:ext>
              </a:extLst>
            </p:cNvPr>
            <p:cNvSpPr txBox="1"/>
            <p:nvPr/>
          </p:nvSpPr>
          <p:spPr>
            <a:xfrm>
              <a:off x="9550400" y="1181100"/>
              <a:ext cx="923925" cy="301946"/>
            </a:xfrm>
            <a:prstGeom prst="rect">
              <a:avLst/>
            </a:prstGeom>
            <a:noFill/>
          </p:spPr>
          <p:txBody>
            <a:bodyPr wrap="square" rtlCol="0">
              <a:spAutoFit/>
            </a:bodyPr>
            <a:lstStyle/>
            <a:p>
              <a:r>
                <a:rPr lang="en-US" sz="1493" b="1" dirty="0"/>
                <a:t>SEARCH</a:t>
              </a:r>
            </a:p>
          </p:txBody>
        </p:sp>
      </p:grpSp>
      <p:sp>
        <p:nvSpPr>
          <p:cNvPr id="22" name="TextBox 21">
            <a:extLst>
              <a:ext uri="{FF2B5EF4-FFF2-40B4-BE49-F238E27FC236}">
                <a16:creationId xmlns:a16="http://schemas.microsoft.com/office/drawing/2014/main" id="{D37ED056-2D2A-ECEA-7D09-1B6395024152}"/>
              </a:ext>
            </a:extLst>
          </p:cNvPr>
          <p:cNvSpPr txBox="1"/>
          <p:nvPr/>
        </p:nvSpPr>
        <p:spPr>
          <a:xfrm>
            <a:off x="8788400" y="6477000"/>
            <a:ext cx="4348480" cy="387798"/>
          </a:xfrm>
          <a:prstGeom prst="rect">
            <a:avLst/>
          </a:prstGeom>
          <a:noFill/>
        </p:spPr>
        <p:txBody>
          <a:bodyPr wrap="square">
            <a:spAutoFit/>
          </a:bodyPr>
          <a:lstStyle/>
          <a:p>
            <a:r>
              <a:rPr lang="en-US" sz="1920" dirty="0">
                <a:hlinkClick r:id="rId4"/>
              </a:rPr>
              <a:t>https://www.usa.gov/food-stamps</a:t>
            </a:r>
            <a:r>
              <a:rPr lang="en-US" sz="1920" dirty="0"/>
              <a:t> </a:t>
            </a:r>
          </a:p>
        </p:txBody>
      </p:sp>
      <p:pic>
        <p:nvPicPr>
          <p:cNvPr id="3" name="Picture 2">
            <a:extLst>
              <a:ext uri="{FF2B5EF4-FFF2-40B4-BE49-F238E27FC236}">
                <a16:creationId xmlns:a16="http://schemas.microsoft.com/office/drawing/2014/main" id="{2A4254B4-2C34-7DB5-E882-00352A9FB0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6041" y="2107190"/>
            <a:ext cx="4510717" cy="3100820"/>
          </a:xfrm>
          <a:prstGeom prst="rect">
            <a:avLst/>
          </a:prstGeom>
        </p:spPr>
      </p:pic>
      <p:pic>
        <p:nvPicPr>
          <p:cNvPr id="5" name="Picture 4">
            <a:extLst>
              <a:ext uri="{FF2B5EF4-FFF2-40B4-BE49-F238E27FC236}">
                <a16:creationId xmlns:a16="http://schemas.microsoft.com/office/drawing/2014/main" id="{BFC21CA2-2348-9689-4696-65EE91F87734}"/>
              </a:ext>
            </a:extLst>
          </p:cNvPr>
          <p:cNvPicPr>
            <a:picLocks noChangeAspect="1"/>
          </p:cNvPicPr>
          <p:nvPr/>
        </p:nvPicPr>
        <p:blipFill>
          <a:blip r:embed="rId6"/>
          <a:stretch>
            <a:fillRect/>
          </a:stretch>
        </p:blipFill>
        <p:spPr>
          <a:xfrm>
            <a:off x="13360400" y="1550078"/>
            <a:ext cx="3258749" cy="4930235"/>
          </a:xfrm>
          <a:prstGeom prst="rect">
            <a:avLst/>
          </a:prstGeom>
        </p:spPr>
      </p:pic>
      <p:sp>
        <p:nvSpPr>
          <p:cNvPr id="2" name="Title 1">
            <a:extLst>
              <a:ext uri="{FF2B5EF4-FFF2-40B4-BE49-F238E27FC236}">
                <a16:creationId xmlns:a16="http://schemas.microsoft.com/office/drawing/2014/main" id="{554C420D-A62A-84E1-4F1A-1BFB3914016C}"/>
              </a:ext>
            </a:extLst>
          </p:cNvPr>
          <p:cNvSpPr>
            <a:spLocks noGrp="1"/>
          </p:cNvSpPr>
          <p:nvPr>
            <p:ph type="title"/>
          </p:nvPr>
        </p:nvSpPr>
        <p:spPr>
          <a:xfrm>
            <a:off x="6959600" y="48577"/>
            <a:ext cx="6598845" cy="1572619"/>
          </a:xfrm>
        </p:spPr>
        <p:txBody>
          <a:bodyPr>
            <a:normAutofit/>
          </a:bodyPr>
          <a:lstStyle/>
          <a:p>
            <a:r>
              <a:rPr lang="en-US" dirty="0"/>
              <a:t>Food Assistance</a:t>
            </a:r>
          </a:p>
        </p:txBody>
      </p:sp>
    </p:spTree>
    <p:extLst>
      <p:ext uri="{BB962C8B-B14F-4D97-AF65-F5344CB8AC3E}">
        <p14:creationId xmlns:p14="http://schemas.microsoft.com/office/powerpoint/2010/main" val="3763274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200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9506C-2070-B273-F5C0-CA934EDF675C}"/>
              </a:ext>
            </a:extLst>
          </p:cNvPr>
          <p:cNvSpPr>
            <a:spLocks noGrp="1"/>
          </p:cNvSpPr>
          <p:nvPr>
            <p:ph idx="1"/>
          </p:nvPr>
        </p:nvSpPr>
        <p:spPr>
          <a:xfrm>
            <a:off x="635000" y="1600200"/>
            <a:ext cx="11734800" cy="5430037"/>
          </a:xfrm>
        </p:spPr>
        <p:txBody>
          <a:bodyPr>
            <a:normAutofit/>
          </a:bodyPr>
          <a:lstStyle/>
          <a:p>
            <a:pPr marL="0" indent="0">
              <a:buNone/>
            </a:pPr>
            <a:r>
              <a:rPr lang="en-US" sz="2400" dirty="0"/>
              <a:t>In accordance with Federal law and the U.S. Department of Agriculture (USDA) civil rights regulations and policies, this institution is prohibited from discriminating on the basis of race, color, national origin (including English proficiency), limited religion, sex, disability, age, marital status, family/parental status, income derived from a public assistance program, political beliefs, reprisal or retaliation for prior civil rights activity in any program or activity conducted or funded by USDA. (Not all prohibited bases apply to all programs) </a:t>
            </a:r>
          </a:p>
          <a:p>
            <a:pPr marL="0" indent="0">
              <a:buNone/>
            </a:pPr>
            <a:endParaRPr lang="en-US" sz="2400" dirty="0"/>
          </a:p>
          <a:p>
            <a:pPr marL="0" indent="0">
              <a:buNone/>
            </a:pPr>
            <a:r>
              <a:rPr lang="en-US" sz="2400" dirty="0"/>
              <a:t>Program information may be made available in languages other than English. Persons with disabilities who require alternative means of communication for program information (e.g., braille, large print, audiotape, American Sign Language) should contact the responsible State or local Agency that administers the program or contact USDA through the Telecommunications Relay Service at 711 (voice and TTY). </a:t>
            </a:r>
          </a:p>
        </p:txBody>
      </p:sp>
      <p:pic>
        <p:nvPicPr>
          <p:cNvPr id="4" name="Picture 3">
            <a:extLst>
              <a:ext uri="{FF2B5EF4-FFF2-40B4-BE49-F238E27FC236}">
                <a16:creationId xmlns:a16="http://schemas.microsoft.com/office/drawing/2014/main" id="{190DB79B-FB40-AD62-8825-10F85907CCD1}"/>
              </a:ext>
            </a:extLst>
          </p:cNvPr>
          <p:cNvPicPr>
            <a:picLocks noChangeAspect="1"/>
          </p:cNvPicPr>
          <p:nvPr/>
        </p:nvPicPr>
        <p:blipFill>
          <a:blip r:embed="rId2"/>
          <a:stretch>
            <a:fillRect/>
          </a:stretch>
        </p:blipFill>
        <p:spPr>
          <a:xfrm>
            <a:off x="3995964" y="389467"/>
            <a:ext cx="5012872" cy="457200"/>
          </a:xfrm>
          <a:prstGeom prst="rect">
            <a:avLst/>
          </a:prstGeom>
        </p:spPr>
      </p:pic>
    </p:spTree>
    <p:extLst>
      <p:ext uri="{BB962C8B-B14F-4D97-AF65-F5344CB8AC3E}">
        <p14:creationId xmlns:p14="http://schemas.microsoft.com/office/powerpoint/2010/main" val="1864388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9B4BFC1-4F4F-DA7C-2CE1-5AAC1C1517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726" r="22470"/>
          <a:stretch/>
        </p:blipFill>
        <p:spPr>
          <a:xfrm>
            <a:off x="-2580317" y="1087905"/>
            <a:ext cx="2286000" cy="2038569"/>
          </a:xfrm>
          <a:prstGeom prst="rect">
            <a:avLst/>
          </a:prstGeom>
        </p:spPr>
      </p:pic>
      <p:sp>
        <p:nvSpPr>
          <p:cNvPr id="22" name="TextBox 21">
            <a:extLst>
              <a:ext uri="{FF2B5EF4-FFF2-40B4-BE49-F238E27FC236}">
                <a16:creationId xmlns:a16="http://schemas.microsoft.com/office/drawing/2014/main" id="{D37ED056-2D2A-ECEA-7D09-1B6395024152}"/>
              </a:ext>
            </a:extLst>
          </p:cNvPr>
          <p:cNvSpPr txBox="1"/>
          <p:nvPr/>
        </p:nvSpPr>
        <p:spPr>
          <a:xfrm>
            <a:off x="8788400" y="6477000"/>
            <a:ext cx="4348480" cy="387798"/>
          </a:xfrm>
          <a:prstGeom prst="rect">
            <a:avLst/>
          </a:prstGeom>
          <a:noFill/>
        </p:spPr>
        <p:txBody>
          <a:bodyPr wrap="square">
            <a:spAutoFit/>
          </a:bodyPr>
          <a:lstStyle/>
          <a:p>
            <a:r>
              <a:rPr lang="en-US" sz="1920" dirty="0">
                <a:hlinkClick r:id="rId4"/>
              </a:rPr>
              <a:t>https://www.usa.gov/food-stamps</a:t>
            </a:r>
            <a:r>
              <a:rPr lang="en-US" sz="1920" dirty="0"/>
              <a:t> </a:t>
            </a:r>
          </a:p>
        </p:txBody>
      </p:sp>
      <p:pic>
        <p:nvPicPr>
          <p:cNvPr id="3" name="Picture 2">
            <a:extLst>
              <a:ext uri="{FF2B5EF4-FFF2-40B4-BE49-F238E27FC236}">
                <a16:creationId xmlns:a16="http://schemas.microsoft.com/office/drawing/2014/main" id="{2A4254B4-2C34-7DB5-E882-00352A9FB0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8400" y="1683181"/>
            <a:ext cx="5744315" cy="3948837"/>
          </a:xfrm>
          <a:prstGeom prst="rect">
            <a:avLst/>
          </a:prstGeom>
        </p:spPr>
      </p:pic>
      <p:pic>
        <p:nvPicPr>
          <p:cNvPr id="5" name="Picture 4">
            <a:extLst>
              <a:ext uri="{FF2B5EF4-FFF2-40B4-BE49-F238E27FC236}">
                <a16:creationId xmlns:a16="http://schemas.microsoft.com/office/drawing/2014/main" id="{BFC21CA2-2348-9689-4696-65EE91F87734}"/>
              </a:ext>
            </a:extLst>
          </p:cNvPr>
          <p:cNvPicPr>
            <a:picLocks noChangeAspect="1"/>
          </p:cNvPicPr>
          <p:nvPr/>
        </p:nvPicPr>
        <p:blipFill>
          <a:blip r:embed="rId6"/>
          <a:stretch>
            <a:fillRect/>
          </a:stretch>
        </p:blipFill>
        <p:spPr>
          <a:xfrm>
            <a:off x="7264400" y="313199"/>
            <a:ext cx="3973370" cy="6011401"/>
          </a:xfrm>
          <a:prstGeom prst="rect">
            <a:avLst/>
          </a:prstGeom>
        </p:spPr>
      </p:pic>
      <p:grpSp>
        <p:nvGrpSpPr>
          <p:cNvPr id="2" name="Group 1">
            <a:extLst>
              <a:ext uri="{FF2B5EF4-FFF2-40B4-BE49-F238E27FC236}">
                <a16:creationId xmlns:a16="http://schemas.microsoft.com/office/drawing/2014/main" id="{044441BF-B413-48B5-D816-6D4A6A2FB5A6}"/>
              </a:ext>
            </a:extLst>
          </p:cNvPr>
          <p:cNvGrpSpPr/>
          <p:nvPr/>
        </p:nvGrpSpPr>
        <p:grpSpPr>
          <a:xfrm>
            <a:off x="3911600" y="3318899"/>
            <a:ext cx="1246293" cy="555413"/>
            <a:chOff x="9305925" y="1066800"/>
            <a:chExt cx="1168400" cy="520700"/>
          </a:xfrm>
        </p:grpSpPr>
        <p:sp>
          <p:nvSpPr>
            <p:cNvPr id="4" name="Arrow: Right 3">
              <a:extLst>
                <a:ext uri="{FF2B5EF4-FFF2-40B4-BE49-F238E27FC236}">
                  <a16:creationId xmlns:a16="http://schemas.microsoft.com/office/drawing/2014/main" id="{5A1C7803-55D9-8214-4282-3401273FF63D}"/>
                </a:ext>
              </a:extLst>
            </p:cNvPr>
            <p:cNvSpPr/>
            <p:nvPr/>
          </p:nvSpPr>
          <p:spPr>
            <a:xfrm rot="10800000">
              <a:off x="9305925" y="1066800"/>
              <a:ext cx="1155700"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6" name="TextBox 5">
              <a:extLst>
                <a:ext uri="{FF2B5EF4-FFF2-40B4-BE49-F238E27FC236}">
                  <a16:creationId xmlns:a16="http://schemas.microsoft.com/office/drawing/2014/main" id="{981A1CA3-EDDE-82A7-1AED-B9A1B322669B}"/>
                </a:ext>
              </a:extLst>
            </p:cNvPr>
            <p:cNvSpPr txBox="1"/>
            <p:nvPr/>
          </p:nvSpPr>
          <p:spPr>
            <a:xfrm>
              <a:off x="9550400" y="1181100"/>
              <a:ext cx="923925" cy="301946"/>
            </a:xfrm>
            <a:prstGeom prst="rect">
              <a:avLst/>
            </a:prstGeom>
            <a:noFill/>
          </p:spPr>
          <p:txBody>
            <a:bodyPr wrap="square" rtlCol="0">
              <a:spAutoFit/>
            </a:bodyPr>
            <a:lstStyle/>
            <a:p>
              <a:r>
                <a:rPr lang="en-US" sz="1493" b="1" dirty="0"/>
                <a:t>SEARCH</a:t>
              </a:r>
            </a:p>
          </p:txBody>
        </p:sp>
      </p:grpSp>
      <p:pic>
        <p:nvPicPr>
          <p:cNvPr id="7" name="Picture 6">
            <a:extLst>
              <a:ext uri="{FF2B5EF4-FFF2-40B4-BE49-F238E27FC236}">
                <a16:creationId xmlns:a16="http://schemas.microsoft.com/office/drawing/2014/main" id="{DCCE879F-5D1B-28ED-51BC-C7A0DDFC48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589000" y="5170885"/>
            <a:ext cx="605540" cy="461133"/>
          </a:xfrm>
          <a:prstGeom prst="rect">
            <a:avLst/>
          </a:prstGeom>
        </p:spPr>
      </p:pic>
      <p:sp>
        <p:nvSpPr>
          <p:cNvPr id="8" name="Title 1">
            <a:extLst>
              <a:ext uri="{FF2B5EF4-FFF2-40B4-BE49-F238E27FC236}">
                <a16:creationId xmlns:a16="http://schemas.microsoft.com/office/drawing/2014/main" id="{27A7BE0B-290D-FD49-01AE-07CBB0DAAE36}"/>
              </a:ext>
            </a:extLst>
          </p:cNvPr>
          <p:cNvSpPr>
            <a:spLocks noGrp="1"/>
          </p:cNvSpPr>
          <p:nvPr>
            <p:ph type="title"/>
          </p:nvPr>
        </p:nvSpPr>
        <p:spPr>
          <a:xfrm>
            <a:off x="-53239" y="18053"/>
            <a:ext cx="7929675" cy="1572619"/>
          </a:xfrm>
        </p:spPr>
        <p:txBody>
          <a:bodyPr>
            <a:normAutofit/>
          </a:bodyPr>
          <a:lstStyle/>
          <a:p>
            <a:r>
              <a:rPr lang="en-US" dirty="0"/>
              <a:t>Food Assistance</a:t>
            </a:r>
          </a:p>
        </p:txBody>
      </p:sp>
    </p:spTree>
    <p:extLst>
      <p:ext uri="{BB962C8B-B14F-4D97-AF65-F5344CB8AC3E}">
        <p14:creationId xmlns:p14="http://schemas.microsoft.com/office/powerpoint/2010/main" val="2001522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200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1" y="260663"/>
            <a:ext cx="13004799" cy="958537"/>
          </a:xfrm>
        </p:spPr>
        <p:txBody>
          <a:bodyPr>
            <a:normAutofit/>
          </a:bodyPr>
          <a:lstStyle/>
          <a:p>
            <a:r>
              <a:rPr lang="en-US" dirty="0"/>
              <a:t>Housing &amp; Utility Assistance</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7057511" y="1443318"/>
            <a:ext cx="5811823" cy="5272557"/>
          </a:xfrm>
        </p:spPr>
        <p:txBody>
          <a:bodyPr vert="horz" lIns="97536" tIns="48768" rIns="97536" bIns="48768" rtlCol="0" anchor="t">
            <a:normAutofit/>
          </a:bodyPr>
          <a:lstStyle/>
          <a:p>
            <a:pPr algn="l">
              <a:buFont typeface="Arial" panose="020B0604020202020204" pitchFamily="34" charset="0"/>
              <a:buChar char="•"/>
            </a:pPr>
            <a:r>
              <a:rPr lang="en-US" sz="2800" dirty="0">
                <a:hlinkClick r:id="rId3">
                  <a:extLst>
                    <a:ext uri="{A12FA001-AC4F-418D-AE19-62706E023703}">
                      <ahyp:hlinkClr xmlns:ahyp="http://schemas.microsoft.com/office/drawing/2018/hyperlinkcolor" val="tx"/>
                    </a:ext>
                  </a:extLst>
                </a:hlinkClick>
              </a:rPr>
              <a:t>Emergency housing assistance</a:t>
            </a:r>
          </a:p>
          <a:p>
            <a:pPr algn="l">
              <a:buFont typeface="Arial" panose="020B0604020202020204" pitchFamily="34" charset="0"/>
              <a:buChar char="•"/>
            </a:pPr>
            <a:r>
              <a:rPr lang="en-US" sz="2800" dirty="0">
                <a:hlinkClick r:id="rId4">
                  <a:extLst>
                    <a:ext uri="{A12FA001-AC4F-418D-AE19-62706E023703}">
                      <ahyp:hlinkClr xmlns:ahyp="http://schemas.microsoft.com/office/drawing/2018/hyperlinkcolor" val="tx"/>
                    </a:ext>
                  </a:extLst>
                </a:hlinkClick>
              </a:rPr>
              <a:t>Eviction and foreclosure</a:t>
            </a:r>
          </a:p>
          <a:p>
            <a:pPr algn="l">
              <a:buFont typeface="Arial" panose="020B0604020202020204" pitchFamily="34" charset="0"/>
              <a:buChar char="•"/>
            </a:pPr>
            <a:r>
              <a:rPr lang="en-US" sz="2800" dirty="0">
                <a:hlinkClick r:id="rId5">
                  <a:extLst>
                    <a:ext uri="{A12FA001-AC4F-418D-AE19-62706E023703}">
                      <ahyp:hlinkClr xmlns:ahyp="http://schemas.microsoft.com/office/drawing/2018/hyperlinkcolor" val="tx"/>
                    </a:ext>
                  </a:extLst>
                </a:hlinkClick>
              </a:rPr>
              <a:t>Rental assistance</a:t>
            </a:r>
          </a:p>
          <a:p>
            <a:pPr algn="l">
              <a:buFont typeface="Arial" panose="020B0604020202020204" pitchFamily="34" charset="0"/>
              <a:buChar char="•"/>
            </a:pPr>
            <a:r>
              <a:rPr lang="en-US" sz="2800" dirty="0">
                <a:hlinkClick r:id="rId6">
                  <a:extLst>
                    <a:ext uri="{A12FA001-AC4F-418D-AE19-62706E023703}">
                      <ahyp:hlinkClr xmlns:ahyp="http://schemas.microsoft.com/office/drawing/2018/hyperlinkcolor" val="tx"/>
                    </a:ext>
                  </a:extLst>
                </a:hlinkClick>
              </a:rPr>
              <a:t>Home buying assistance</a:t>
            </a:r>
          </a:p>
          <a:p>
            <a:pPr>
              <a:buFont typeface="Arial,Sans-Serif" panose="020B0604020202020204" pitchFamily="34" charset="0"/>
            </a:pPr>
            <a:r>
              <a:rPr lang="en-US" sz="2800" dirty="0">
                <a:hlinkClick r:id="rId7">
                  <a:extLst>
                    <a:ext uri="{A12FA001-AC4F-418D-AE19-62706E023703}">
                      <ahyp:hlinkClr xmlns:ahyp="http://schemas.microsoft.com/office/drawing/2018/hyperlinkcolor" val="tx"/>
                    </a:ext>
                  </a:extLst>
                </a:hlinkClick>
              </a:rPr>
              <a:t>Home repair and energy efficiency assistance</a:t>
            </a:r>
            <a:endParaRPr lang="en-US" sz="2800" dirty="0">
              <a:latin typeface="Calibri"/>
              <a:cs typeface="Calibri"/>
            </a:endParaRPr>
          </a:p>
          <a:p>
            <a:pPr lvl="1">
              <a:buFont typeface="Arial" panose="020B0604020202020204" pitchFamily="34" charset="0"/>
              <a:buChar char="•"/>
            </a:pPr>
            <a:r>
              <a:rPr lang="en-US" dirty="0">
                <a:solidFill>
                  <a:srgbClr val="0C0C0C"/>
                </a:solidFill>
                <a:hlinkClick r:id="rId8">
                  <a:extLst>
                    <a:ext uri="{A12FA001-AC4F-418D-AE19-62706E023703}">
                      <ahyp:hlinkClr xmlns:ahyp="http://schemas.microsoft.com/office/drawing/2018/hyperlinkcolor" val="tx"/>
                    </a:ext>
                  </a:extLst>
                </a:hlinkClick>
              </a:rPr>
              <a:t>Low-Income Home Energy Assistance Program (LIHEAP)</a:t>
            </a:r>
            <a:endParaRPr lang="en-US" dirty="0"/>
          </a:p>
          <a:p>
            <a:pPr algn="l">
              <a:buFont typeface="Arial" panose="020B0604020202020204" pitchFamily="34" charset="0"/>
              <a:buChar char="•"/>
            </a:pPr>
            <a:r>
              <a:rPr lang="en-US" sz="2800" dirty="0">
                <a:hlinkClick r:id="rId9">
                  <a:extLst>
                    <a:ext uri="{A12FA001-AC4F-418D-AE19-62706E023703}">
                      <ahyp:hlinkClr xmlns:ahyp="http://schemas.microsoft.com/office/drawing/2018/hyperlinkcolor" val="tx"/>
                    </a:ext>
                  </a:extLst>
                </a:hlinkClick>
              </a:rPr>
              <a:t>How to change your address</a:t>
            </a:r>
            <a:endParaRPr lang="en-US" sz="2800" dirty="0"/>
          </a:p>
          <a:p>
            <a:pPr algn="l">
              <a:buFont typeface="Arial" panose="020B0604020202020204" pitchFamily="34" charset="0"/>
              <a:buChar char="•"/>
            </a:pPr>
            <a:r>
              <a:rPr lang="en-US" sz="2800" dirty="0">
                <a:hlinkClick r:id="rId10">
                  <a:extLst>
                    <a:ext uri="{A12FA001-AC4F-418D-AE19-62706E023703}">
                      <ahyp:hlinkClr xmlns:ahyp="http://schemas.microsoft.com/office/drawing/2018/hyperlinkcolor" val="tx"/>
                    </a:ext>
                  </a:extLst>
                </a:hlinkClick>
              </a:rPr>
              <a:t>Tenant rights</a:t>
            </a:r>
          </a:p>
          <a:p>
            <a:pPr>
              <a:lnSpc>
                <a:spcPct val="100000"/>
              </a:lnSpc>
            </a:pPr>
            <a:endParaRPr lang="en-US" sz="2133" dirty="0"/>
          </a:p>
        </p:txBody>
      </p:sp>
      <p:sp>
        <p:nvSpPr>
          <p:cNvPr id="7" name="TextBox 6">
            <a:extLst>
              <a:ext uri="{FF2B5EF4-FFF2-40B4-BE49-F238E27FC236}">
                <a16:creationId xmlns:a16="http://schemas.microsoft.com/office/drawing/2014/main" id="{619016BF-FF9C-4A3D-9181-0D69E35132F7}"/>
              </a:ext>
            </a:extLst>
          </p:cNvPr>
          <p:cNvSpPr txBox="1"/>
          <p:nvPr/>
        </p:nvSpPr>
        <p:spPr>
          <a:xfrm>
            <a:off x="-1103645" y="6521976"/>
            <a:ext cx="6515548" cy="387798"/>
          </a:xfrm>
          <a:prstGeom prst="rect">
            <a:avLst/>
          </a:prstGeom>
          <a:noFill/>
        </p:spPr>
        <p:txBody>
          <a:bodyPr wrap="square">
            <a:spAutoFit/>
          </a:bodyPr>
          <a:lstStyle/>
          <a:p>
            <a:pPr algn="r">
              <a:lnSpc>
                <a:spcPct val="100000"/>
              </a:lnSpc>
            </a:pPr>
            <a:r>
              <a:rPr lang="en-US" sz="1920" dirty="0">
                <a:hlinkClick r:id="rId11"/>
              </a:rPr>
              <a:t>https://www.usa.gov/housing-help</a:t>
            </a:r>
            <a:r>
              <a:rPr lang="en-US" sz="1920" dirty="0"/>
              <a:t> </a:t>
            </a:r>
          </a:p>
        </p:txBody>
      </p:sp>
      <p:pic>
        <p:nvPicPr>
          <p:cNvPr id="4" name="Picture 3">
            <a:extLst>
              <a:ext uri="{FF2B5EF4-FFF2-40B4-BE49-F238E27FC236}">
                <a16:creationId xmlns:a16="http://schemas.microsoft.com/office/drawing/2014/main" id="{EBA7C21A-1D01-38C5-41E9-710F08935C6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8800" y="1524000"/>
            <a:ext cx="6278518" cy="4781236"/>
          </a:xfrm>
          <a:prstGeom prst="rect">
            <a:avLst/>
          </a:prstGeom>
          <a:ln w="3175">
            <a:solidFill>
              <a:schemeClr val="tx1"/>
            </a:solidFill>
          </a:ln>
        </p:spPr>
      </p:pic>
      <p:sp>
        <p:nvSpPr>
          <p:cNvPr id="5" name="Rectangle: Rounded Corners 4">
            <a:extLst>
              <a:ext uri="{FF2B5EF4-FFF2-40B4-BE49-F238E27FC236}">
                <a16:creationId xmlns:a16="http://schemas.microsoft.com/office/drawing/2014/main" id="{44CDE59C-38B4-B7D3-BE98-CEF9C4311AD0}"/>
              </a:ext>
            </a:extLst>
          </p:cNvPr>
          <p:cNvSpPr/>
          <p:nvPr/>
        </p:nvSpPr>
        <p:spPr>
          <a:xfrm>
            <a:off x="2768600" y="4851679"/>
            <a:ext cx="1747008" cy="1453557"/>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4572300-4BCE-13B5-562F-3E73B9C4713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794436" y="3694558"/>
            <a:ext cx="1401561" cy="1524000"/>
          </a:xfrm>
          <a:prstGeom prst="rect">
            <a:avLst/>
          </a:prstGeom>
        </p:spPr>
      </p:pic>
    </p:spTree>
    <p:extLst>
      <p:ext uri="{BB962C8B-B14F-4D97-AF65-F5344CB8AC3E}">
        <p14:creationId xmlns:p14="http://schemas.microsoft.com/office/powerpoint/2010/main" val="1397672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DFF8CD-B87B-1AED-E33C-820EB7CB1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468" y="685255"/>
            <a:ext cx="5158025" cy="5608623"/>
          </a:xfrm>
          <a:prstGeom prst="rect">
            <a:avLst/>
          </a:prstGeom>
          <a:ln w="3175">
            <a:solidFill>
              <a:schemeClr val="tx1"/>
            </a:solidFill>
          </a:ln>
        </p:spPr>
      </p:pic>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6136205" y="1637217"/>
            <a:ext cx="6820348" cy="5272557"/>
          </a:xfrm>
        </p:spPr>
        <p:txBody>
          <a:bodyPr vert="horz" lIns="97536" tIns="48768" rIns="97536" bIns="48768" rtlCol="0" anchor="t">
            <a:normAutofit/>
          </a:bodyPr>
          <a:lstStyle/>
          <a:p>
            <a:pPr algn="l">
              <a:buFont typeface="Arial" panose="020B0604020202020204" pitchFamily="34" charset="0"/>
              <a:buChar char="•"/>
            </a:pPr>
            <a:r>
              <a:rPr lang="en-US" sz="2800" dirty="0">
                <a:hlinkClick r:id="rId4">
                  <a:extLst>
                    <a:ext uri="{A12FA001-AC4F-418D-AE19-62706E023703}">
                      <ahyp:hlinkClr xmlns:ahyp="http://schemas.microsoft.com/office/drawing/2018/hyperlinkcolor" val="tx"/>
                    </a:ext>
                  </a:extLst>
                </a:hlinkClick>
              </a:rPr>
              <a:t>Emergency housing assistance</a:t>
            </a:r>
          </a:p>
          <a:p>
            <a:pPr algn="l">
              <a:buFont typeface="Arial" panose="020B0604020202020204" pitchFamily="34" charset="0"/>
              <a:buChar char="•"/>
            </a:pPr>
            <a:r>
              <a:rPr lang="en-US" sz="2800" dirty="0">
                <a:hlinkClick r:id="rId5">
                  <a:extLst>
                    <a:ext uri="{A12FA001-AC4F-418D-AE19-62706E023703}">
                      <ahyp:hlinkClr xmlns:ahyp="http://schemas.microsoft.com/office/drawing/2018/hyperlinkcolor" val="tx"/>
                    </a:ext>
                  </a:extLst>
                </a:hlinkClick>
              </a:rPr>
              <a:t>Eviction and foreclosure</a:t>
            </a:r>
          </a:p>
          <a:p>
            <a:pPr algn="l">
              <a:buFont typeface="Arial" panose="020B0604020202020204" pitchFamily="34" charset="0"/>
              <a:buChar char="•"/>
            </a:pPr>
            <a:r>
              <a:rPr lang="en-US" sz="2800" b="1" dirty="0">
                <a:solidFill>
                  <a:srgbClr val="008000"/>
                </a:solidFill>
                <a:hlinkClick r:id="rId6">
                  <a:extLst>
                    <a:ext uri="{A12FA001-AC4F-418D-AE19-62706E023703}">
                      <ahyp:hlinkClr xmlns:ahyp="http://schemas.microsoft.com/office/drawing/2018/hyperlinkcolor" val="tx"/>
                    </a:ext>
                  </a:extLst>
                </a:hlinkClick>
              </a:rPr>
              <a:t>Rental assistance</a:t>
            </a:r>
          </a:p>
          <a:p>
            <a:pPr algn="l">
              <a:buFont typeface="Arial" panose="020B0604020202020204" pitchFamily="34" charset="0"/>
              <a:buChar char="•"/>
            </a:pPr>
            <a:r>
              <a:rPr lang="en-US" sz="2800" b="1" dirty="0">
                <a:solidFill>
                  <a:srgbClr val="008000"/>
                </a:solidFill>
                <a:hlinkClick r:id="rId7">
                  <a:extLst>
                    <a:ext uri="{A12FA001-AC4F-418D-AE19-62706E023703}">
                      <ahyp:hlinkClr xmlns:ahyp="http://schemas.microsoft.com/office/drawing/2018/hyperlinkcolor" val="tx"/>
                    </a:ext>
                  </a:extLst>
                </a:hlinkClick>
              </a:rPr>
              <a:t>Home buying assistance</a:t>
            </a:r>
          </a:p>
          <a:p>
            <a:pPr>
              <a:buFont typeface="Arial,Sans-Serif" panose="020B0604020202020204" pitchFamily="34" charset="0"/>
            </a:pPr>
            <a:r>
              <a:rPr lang="en-US" sz="2800" dirty="0">
                <a:hlinkClick r:id="rId8">
                  <a:extLst>
                    <a:ext uri="{A12FA001-AC4F-418D-AE19-62706E023703}">
                      <ahyp:hlinkClr xmlns:ahyp="http://schemas.microsoft.com/office/drawing/2018/hyperlinkcolor" val="tx"/>
                    </a:ext>
                  </a:extLst>
                </a:hlinkClick>
              </a:rPr>
              <a:t>Home repair and energy efficiency assistance</a:t>
            </a:r>
            <a:endParaRPr lang="en-US" sz="2800" dirty="0">
              <a:latin typeface="Calibri"/>
              <a:cs typeface="Calibri"/>
            </a:endParaRPr>
          </a:p>
          <a:p>
            <a:pPr lvl="1">
              <a:buFont typeface="Arial" panose="020B0604020202020204" pitchFamily="34" charset="0"/>
              <a:buChar char="•"/>
            </a:pPr>
            <a:r>
              <a:rPr lang="en-US" dirty="0">
                <a:solidFill>
                  <a:srgbClr val="0C0C0C"/>
                </a:solidFill>
                <a:hlinkClick r:id="rId9">
                  <a:extLst>
                    <a:ext uri="{A12FA001-AC4F-418D-AE19-62706E023703}">
                      <ahyp:hlinkClr xmlns:ahyp="http://schemas.microsoft.com/office/drawing/2018/hyperlinkcolor" val="tx"/>
                    </a:ext>
                  </a:extLst>
                </a:hlinkClick>
              </a:rPr>
              <a:t>Low-Income Home Energy Assistance Program (LIHEAP)</a:t>
            </a:r>
            <a:endParaRPr lang="en-US" dirty="0"/>
          </a:p>
          <a:p>
            <a:pPr algn="l">
              <a:buFont typeface="Arial" panose="020B0604020202020204" pitchFamily="34" charset="0"/>
              <a:buChar char="•"/>
            </a:pPr>
            <a:r>
              <a:rPr lang="en-US" sz="2800" dirty="0">
                <a:hlinkClick r:id="rId10">
                  <a:extLst>
                    <a:ext uri="{A12FA001-AC4F-418D-AE19-62706E023703}">
                      <ahyp:hlinkClr xmlns:ahyp="http://schemas.microsoft.com/office/drawing/2018/hyperlinkcolor" val="tx"/>
                    </a:ext>
                  </a:extLst>
                </a:hlinkClick>
              </a:rPr>
              <a:t>How to change your address</a:t>
            </a:r>
            <a:endParaRPr lang="en-US" sz="2800" dirty="0"/>
          </a:p>
          <a:p>
            <a:pPr algn="l">
              <a:buFont typeface="Arial" panose="020B0604020202020204" pitchFamily="34" charset="0"/>
              <a:buChar char="•"/>
            </a:pPr>
            <a:r>
              <a:rPr lang="en-US" sz="2800" dirty="0">
                <a:hlinkClick r:id="rId11">
                  <a:extLst>
                    <a:ext uri="{A12FA001-AC4F-418D-AE19-62706E023703}">
                      <ahyp:hlinkClr xmlns:ahyp="http://schemas.microsoft.com/office/drawing/2018/hyperlinkcolor" val="tx"/>
                    </a:ext>
                  </a:extLst>
                </a:hlinkClick>
              </a:rPr>
              <a:t>Tenant rights</a:t>
            </a:r>
          </a:p>
          <a:p>
            <a:pPr>
              <a:lnSpc>
                <a:spcPct val="100000"/>
              </a:lnSpc>
            </a:pPr>
            <a:endParaRPr lang="en-US" sz="2133" dirty="0"/>
          </a:p>
        </p:txBody>
      </p:sp>
      <p:sp>
        <p:nvSpPr>
          <p:cNvPr id="7" name="TextBox 6">
            <a:extLst>
              <a:ext uri="{FF2B5EF4-FFF2-40B4-BE49-F238E27FC236}">
                <a16:creationId xmlns:a16="http://schemas.microsoft.com/office/drawing/2014/main" id="{619016BF-FF9C-4A3D-9181-0D69E35132F7}"/>
              </a:ext>
            </a:extLst>
          </p:cNvPr>
          <p:cNvSpPr txBox="1"/>
          <p:nvPr/>
        </p:nvSpPr>
        <p:spPr>
          <a:xfrm>
            <a:off x="-1103645" y="6521976"/>
            <a:ext cx="6515548" cy="387798"/>
          </a:xfrm>
          <a:prstGeom prst="rect">
            <a:avLst/>
          </a:prstGeom>
          <a:noFill/>
        </p:spPr>
        <p:txBody>
          <a:bodyPr wrap="square">
            <a:spAutoFit/>
          </a:bodyPr>
          <a:lstStyle/>
          <a:p>
            <a:pPr algn="r">
              <a:lnSpc>
                <a:spcPct val="100000"/>
              </a:lnSpc>
            </a:pPr>
            <a:r>
              <a:rPr lang="en-US" sz="1920" dirty="0">
                <a:hlinkClick r:id="rId12"/>
              </a:rPr>
              <a:t>https://www.usa.gov/housing-help</a:t>
            </a:r>
            <a:r>
              <a:rPr lang="en-US" sz="1920" dirty="0"/>
              <a:t> </a:t>
            </a:r>
          </a:p>
        </p:txBody>
      </p:sp>
      <p:pic>
        <p:nvPicPr>
          <p:cNvPr id="4" name="Picture 3">
            <a:extLst>
              <a:ext uri="{FF2B5EF4-FFF2-40B4-BE49-F238E27FC236}">
                <a16:creationId xmlns:a16="http://schemas.microsoft.com/office/drawing/2014/main" id="{EBA7C21A-1D01-38C5-41E9-710F08935C6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89200" y="2042642"/>
            <a:ext cx="1701065" cy="1295400"/>
          </a:xfrm>
          <a:prstGeom prst="rect">
            <a:avLst/>
          </a:prstGeom>
          <a:ln w="3175">
            <a:solidFill>
              <a:schemeClr val="tx1"/>
            </a:solidFill>
          </a:ln>
        </p:spPr>
      </p:pic>
      <p:sp>
        <p:nvSpPr>
          <p:cNvPr id="5" name="Rectangle: Rounded Corners 4">
            <a:extLst>
              <a:ext uri="{FF2B5EF4-FFF2-40B4-BE49-F238E27FC236}">
                <a16:creationId xmlns:a16="http://schemas.microsoft.com/office/drawing/2014/main" id="{44CDE59C-38B4-B7D3-BE98-CEF9C4311AD0}"/>
              </a:ext>
            </a:extLst>
          </p:cNvPr>
          <p:cNvSpPr/>
          <p:nvPr/>
        </p:nvSpPr>
        <p:spPr>
          <a:xfrm>
            <a:off x="4140200" y="3395994"/>
            <a:ext cx="1390553" cy="1224853"/>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589682D3-CA92-0A8D-0630-B80B9F93FB99}"/>
              </a:ext>
            </a:extLst>
          </p:cNvPr>
          <p:cNvSpPr/>
          <p:nvPr/>
        </p:nvSpPr>
        <p:spPr>
          <a:xfrm>
            <a:off x="2444847" y="4800600"/>
            <a:ext cx="1390553" cy="1224853"/>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744143A-7A30-AAF4-048C-E7553BBBE280}"/>
              </a:ext>
            </a:extLst>
          </p:cNvPr>
          <p:cNvSpPr txBox="1"/>
          <p:nvPr/>
        </p:nvSpPr>
        <p:spPr>
          <a:xfrm rot="1441793">
            <a:off x="4584499" y="3870915"/>
            <a:ext cx="2536911" cy="960263"/>
          </a:xfrm>
          <a:prstGeom prst="rect">
            <a:avLst/>
          </a:prstGeom>
          <a:noFill/>
          <a:ln>
            <a:noFill/>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spAutoFit/>
          </a:bodyPr>
          <a:lstStyle/>
          <a:p>
            <a:pPr algn="ctr"/>
            <a:r>
              <a:rPr lang="en-US" sz="2800" b="1" dirty="0">
                <a:highlight>
                  <a:srgbClr val="FFFF00"/>
                </a:highlight>
              </a:rPr>
              <a:t>Let's</a:t>
            </a:r>
            <a:endParaRPr lang="en-US" sz="2800" b="1" dirty="0"/>
          </a:p>
          <a:p>
            <a:pPr algn="ctr"/>
            <a:r>
              <a:rPr lang="en-US" sz="2800" b="1" dirty="0">
                <a:highlight>
                  <a:srgbClr val="FFFF00"/>
                </a:highlight>
              </a:rPr>
              <a:t>explore</a:t>
            </a:r>
            <a:endParaRPr lang="en-US" sz="2800" b="1" dirty="0"/>
          </a:p>
        </p:txBody>
      </p:sp>
      <p:sp>
        <p:nvSpPr>
          <p:cNvPr id="2" name="Title 1">
            <a:extLst>
              <a:ext uri="{FF2B5EF4-FFF2-40B4-BE49-F238E27FC236}">
                <a16:creationId xmlns:a16="http://schemas.microsoft.com/office/drawing/2014/main" id="{5739EE84-9687-F375-23DB-9A6EBA01E154}"/>
              </a:ext>
            </a:extLst>
          </p:cNvPr>
          <p:cNvSpPr>
            <a:spLocks noGrp="1"/>
          </p:cNvSpPr>
          <p:nvPr>
            <p:ph type="title"/>
          </p:nvPr>
        </p:nvSpPr>
        <p:spPr>
          <a:xfrm>
            <a:off x="5818493" y="228600"/>
            <a:ext cx="6820348" cy="1307805"/>
          </a:xfrm>
        </p:spPr>
        <p:txBody>
          <a:bodyPr>
            <a:normAutofit fontScale="90000"/>
          </a:bodyPr>
          <a:lstStyle/>
          <a:p>
            <a:r>
              <a:rPr lang="en-US" dirty="0"/>
              <a:t>Housing &amp; Utility Assistance</a:t>
            </a:r>
          </a:p>
        </p:txBody>
      </p:sp>
    </p:spTree>
    <p:extLst>
      <p:ext uri="{BB962C8B-B14F-4D97-AF65-F5344CB8AC3E}">
        <p14:creationId xmlns:p14="http://schemas.microsoft.com/office/powerpoint/2010/main" val="246395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40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7F2E446-8C96-0EFB-A59F-EB26571279B4}"/>
              </a:ext>
            </a:extLst>
          </p:cNvPr>
          <p:cNvSpPr txBox="1"/>
          <p:nvPr/>
        </p:nvSpPr>
        <p:spPr>
          <a:xfrm>
            <a:off x="3979333" y="6735972"/>
            <a:ext cx="5655733" cy="387798"/>
          </a:xfrm>
          <a:prstGeom prst="rect">
            <a:avLst/>
          </a:prstGeom>
          <a:noFill/>
        </p:spPr>
        <p:txBody>
          <a:bodyPr wrap="square">
            <a:spAutoFit/>
          </a:bodyPr>
          <a:lstStyle/>
          <a:p>
            <a:pPr algn="ctr"/>
            <a:r>
              <a:rPr lang="en-US" sz="1920" dirty="0">
                <a:hlinkClick r:id="rId3"/>
              </a:rPr>
              <a:t>https://www.usa.gov/rental-housing-programs</a:t>
            </a:r>
            <a:r>
              <a:rPr lang="en-US" sz="1920" dirty="0"/>
              <a:t> </a:t>
            </a:r>
          </a:p>
        </p:txBody>
      </p:sp>
      <p:pic>
        <p:nvPicPr>
          <p:cNvPr id="17" name="Picture 16">
            <a:extLst>
              <a:ext uri="{FF2B5EF4-FFF2-40B4-BE49-F238E27FC236}">
                <a16:creationId xmlns:a16="http://schemas.microsoft.com/office/drawing/2014/main" id="{305CD27B-748B-CA7E-DC05-CD570AF53A7B}"/>
              </a:ext>
            </a:extLst>
          </p:cNvPr>
          <p:cNvPicPr>
            <a:picLocks noChangeAspect="1"/>
          </p:cNvPicPr>
          <p:nvPr/>
        </p:nvPicPr>
        <p:blipFill rotWithShape="1">
          <a:blip r:embed="rId4"/>
          <a:srcRect l="40132" t="15115" r="23683" b="41852"/>
          <a:stretch/>
        </p:blipFill>
        <p:spPr>
          <a:xfrm>
            <a:off x="1423423" y="543339"/>
            <a:ext cx="4953000" cy="5899676"/>
          </a:xfrm>
          <a:prstGeom prst="rect">
            <a:avLst/>
          </a:prstGeom>
          <a:ln w="3175">
            <a:solidFill>
              <a:schemeClr val="tx1"/>
            </a:solidFill>
          </a:ln>
        </p:spPr>
      </p:pic>
      <p:pic>
        <p:nvPicPr>
          <p:cNvPr id="3" name="Picture 2">
            <a:extLst>
              <a:ext uri="{FF2B5EF4-FFF2-40B4-BE49-F238E27FC236}">
                <a16:creationId xmlns:a16="http://schemas.microsoft.com/office/drawing/2014/main" id="{B4FD2DD6-9719-432D-EDD2-9A02480293F7}"/>
              </a:ext>
            </a:extLst>
          </p:cNvPr>
          <p:cNvPicPr>
            <a:picLocks noChangeAspect="1"/>
          </p:cNvPicPr>
          <p:nvPr/>
        </p:nvPicPr>
        <p:blipFill>
          <a:blip r:embed="rId5"/>
          <a:stretch>
            <a:fillRect/>
          </a:stretch>
        </p:blipFill>
        <p:spPr>
          <a:xfrm>
            <a:off x="7085576" y="533400"/>
            <a:ext cx="4495801" cy="5893841"/>
          </a:xfrm>
          <a:prstGeom prst="rect">
            <a:avLst/>
          </a:prstGeom>
          <a:ln w="3175">
            <a:solidFill>
              <a:schemeClr val="tx1"/>
            </a:solidFill>
          </a:ln>
        </p:spPr>
      </p:pic>
      <p:cxnSp>
        <p:nvCxnSpPr>
          <p:cNvPr id="6" name="Straight Arrow Connector 5">
            <a:extLst>
              <a:ext uri="{FF2B5EF4-FFF2-40B4-BE49-F238E27FC236}">
                <a16:creationId xmlns:a16="http://schemas.microsoft.com/office/drawing/2014/main" id="{C7CC5F5E-E6CB-5725-D01D-D05C0200554C}"/>
              </a:ext>
            </a:extLst>
          </p:cNvPr>
          <p:cNvCxnSpPr>
            <a:cxnSpLocks/>
          </p:cNvCxnSpPr>
          <p:nvPr/>
        </p:nvCxnSpPr>
        <p:spPr>
          <a:xfrm flipV="1">
            <a:off x="3123176" y="887191"/>
            <a:ext cx="3962400" cy="35814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E6AD973-2CDB-F13B-4E19-90F1E0196CCA}"/>
              </a:ext>
            </a:extLst>
          </p:cNvPr>
          <p:cNvSpPr>
            <a:spLocks noGrp="1"/>
          </p:cNvSpPr>
          <p:nvPr>
            <p:ph type="title"/>
          </p:nvPr>
        </p:nvSpPr>
        <p:spPr>
          <a:xfrm rot="16200000">
            <a:off x="-2810173" y="2706868"/>
            <a:ext cx="7396166" cy="1572619"/>
          </a:xfrm>
        </p:spPr>
        <p:txBody>
          <a:bodyPr>
            <a:normAutofit/>
          </a:bodyPr>
          <a:lstStyle/>
          <a:p>
            <a:r>
              <a:rPr lang="en-US" sz="2800" dirty="0"/>
              <a:t>Housing &amp; Utility Assistance</a:t>
            </a:r>
          </a:p>
        </p:txBody>
      </p:sp>
    </p:spTree>
    <p:extLst>
      <p:ext uri="{BB962C8B-B14F-4D97-AF65-F5344CB8AC3E}">
        <p14:creationId xmlns:p14="http://schemas.microsoft.com/office/powerpoint/2010/main" val="998681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A7BF48-33BF-8F6C-3C1D-AF2E9637A499}"/>
              </a:ext>
            </a:extLst>
          </p:cNvPr>
          <p:cNvSpPr txBox="1"/>
          <p:nvPr/>
        </p:nvSpPr>
        <p:spPr>
          <a:xfrm>
            <a:off x="3688080" y="6852735"/>
            <a:ext cx="5628640" cy="387798"/>
          </a:xfrm>
          <a:prstGeom prst="rect">
            <a:avLst/>
          </a:prstGeom>
          <a:noFill/>
        </p:spPr>
        <p:txBody>
          <a:bodyPr wrap="square">
            <a:spAutoFit/>
          </a:bodyPr>
          <a:lstStyle/>
          <a:p>
            <a:pPr algn="ctr"/>
            <a:r>
              <a:rPr lang="en-US" sz="1920" dirty="0">
                <a:hlinkClick r:id="rId3"/>
              </a:rPr>
              <a:t>https://www.usa.gov/buying-home-programs</a:t>
            </a:r>
            <a:r>
              <a:rPr lang="en-US" sz="1920" dirty="0"/>
              <a:t> </a:t>
            </a:r>
          </a:p>
        </p:txBody>
      </p:sp>
      <p:pic>
        <p:nvPicPr>
          <p:cNvPr id="7" name="Picture 6">
            <a:extLst>
              <a:ext uri="{FF2B5EF4-FFF2-40B4-BE49-F238E27FC236}">
                <a16:creationId xmlns:a16="http://schemas.microsoft.com/office/drawing/2014/main" id="{0E56AF35-3BEE-65C2-9661-3E44CDADEFC4}"/>
              </a:ext>
            </a:extLst>
          </p:cNvPr>
          <p:cNvPicPr>
            <a:picLocks noChangeAspect="1"/>
          </p:cNvPicPr>
          <p:nvPr/>
        </p:nvPicPr>
        <p:blipFill rotWithShape="1">
          <a:blip r:embed="rId4"/>
          <a:srcRect l="41739" t="15394" r="24544" b="42778"/>
          <a:stretch/>
        </p:blipFill>
        <p:spPr>
          <a:xfrm>
            <a:off x="939800" y="457200"/>
            <a:ext cx="4953000" cy="6037899"/>
          </a:xfrm>
          <a:prstGeom prst="rect">
            <a:avLst/>
          </a:prstGeom>
          <a:ln w="3175">
            <a:solidFill>
              <a:schemeClr val="tx1"/>
            </a:solidFill>
          </a:ln>
        </p:spPr>
      </p:pic>
      <p:pic>
        <p:nvPicPr>
          <p:cNvPr id="3" name="Picture 2">
            <a:extLst>
              <a:ext uri="{FF2B5EF4-FFF2-40B4-BE49-F238E27FC236}">
                <a16:creationId xmlns:a16="http://schemas.microsoft.com/office/drawing/2014/main" id="{9C2263A6-9FDC-F496-E0E8-6037F6B99EA2}"/>
              </a:ext>
            </a:extLst>
          </p:cNvPr>
          <p:cNvPicPr>
            <a:picLocks noChangeAspect="1"/>
          </p:cNvPicPr>
          <p:nvPr/>
        </p:nvPicPr>
        <p:blipFill>
          <a:blip r:embed="rId5"/>
          <a:stretch>
            <a:fillRect/>
          </a:stretch>
        </p:blipFill>
        <p:spPr>
          <a:xfrm>
            <a:off x="7112002" y="228599"/>
            <a:ext cx="4414477" cy="6495099"/>
          </a:xfrm>
          <a:prstGeom prst="rect">
            <a:avLst/>
          </a:prstGeom>
          <a:ln w="3175">
            <a:solidFill>
              <a:schemeClr val="tx1"/>
            </a:solidFill>
          </a:ln>
        </p:spPr>
      </p:pic>
      <p:cxnSp>
        <p:nvCxnSpPr>
          <p:cNvPr id="4" name="Straight Arrow Connector 3">
            <a:extLst>
              <a:ext uri="{FF2B5EF4-FFF2-40B4-BE49-F238E27FC236}">
                <a16:creationId xmlns:a16="http://schemas.microsoft.com/office/drawing/2014/main" id="{DF2B4B1F-E8D8-70CF-1ED9-1F1C58E77D81}"/>
              </a:ext>
            </a:extLst>
          </p:cNvPr>
          <p:cNvCxnSpPr>
            <a:cxnSpLocks/>
          </p:cNvCxnSpPr>
          <p:nvPr/>
        </p:nvCxnSpPr>
        <p:spPr>
          <a:xfrm flipV="1">
            <a:off x="5283200" y="457200"/>
            <a:ext cx="1828802" cy="16002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6CCE95-D318-0AE6-D2CE-398C0925DB6C}"/>
              </a:ext>
            </a:extLst>
          </p:cNvPr>
          <p:cNvSpPr>
            <a:spLocks noGrp="1"/>
          </p:cNvSpPr>
          <p:nvPr>
            <p:ph type="title"/>
          </p:nvPr>
        </p:nvSpPr>
        <p:spPr>
          <a:xfrm rot="16200000">
            <a:off x="-3305527" y="2871291"/>
            <a:ext cx="7929675" cy="1572619"/>
          </a:xfrm>
        </p:spPr>
        <p:txBody>
          <a:bodyPr>
            <a:normAutofit/>
          </a:bodyPr>
          <a:lstStyle/>
          <a:p>
            <a:r>
              <a:rPr lang="en-US" sz="2800" dirty="0"/>
              <a:t>Housing &amp; Utility Assistance</a:t>
            </a:r>
          </a:p>
        </p:txBody>
      </p:sp>
    </p:spTree>
    <p:extLst>
      <p:ext uri="{BB962C8B-B14F-4D97-AF65-F5344CB8AC3E}">
        <p14:creationId xmlns:p14="http://schemas.microsoft.com/office/powerpoint/2010/main" val="1310106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241479" y="322502"/>
            <a:ext cx="12521842" cy="883846"/>
          </a:xfrm>
        </p:spPr>
        <p:txBody>
          <a:bodyPr>
            <a:normAutofit/>
          </a:bodyPr>
          <a:lstStyle/>
          <a:p>
            <a:r>
              <a:rPr lang="en-US" dirty="0"/>
              <a:t>Caring for Family Across the Life Course</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4826000" y="1828800"/>
            <a:ext cx="4013413" cy="3829104"/>
          </a:xfrm>
        </p:spPr>
        <p:txBody>
          <a:bodyPr vert="horz" lIns="97536" tIns="48768" rIns="97536" bIns="48768" rtlCol="0" anchor="t">
            <a:normAutofit/>
          </a:bodyPr>
          <a:lstStyle/>
          <a:p>
            <a:pPr algn="l"/>
            <a:r>
              <a:rPr lang="en-US" sz="2800" dirty="0">
                <a:solidFill>
                  <a:srgbClr val="0C0C0C"/>
                </a:solidFill>
                <a:hlinkClick r:id="rId3">
                  <a:extLst>
                    <a:ext uri="{A12FA001-AC4F-418D-AE19-62706E023703}">
                      <ahyp:hlinkClr xmlns:ahyp="http://schemas.microsoft.com/office/drawing/2018/hyperlinkcolor" val="tx"/>
                    </a:ext>
                  </a:extLst>
                </a:hlinkClick>
              </a:rPr>
              <a:t>Adoption</a:t>
            </a:r>
            <a:endParaRPr lang="en-US" sz="2800" dirty="0">
              <a:solidFill>
                <a:srgbClr val="0C0C0C"/>
              </a:solidFill>
            </a:endParaRPr>
          </a:p>
          <a:p>
            <a:pPr algn="l"/>
            <a:r>
              <a:rPr lang="en-US" sz="2800" dirty="0">
                <a:solidFill>
                  <a:srgbClr val="0C0C0C"/>
                </a:solidFill>
                <a:hlinkClick r:id="rId4">
                  <a:extLst>
                    <a:ext uri="{A12FA001-AC4F-418D-AE19-62706E023703}">
                      <ahyp:hlinkClr xmlns:ahyp="http://schemas.microsoft.com/office/drawing/2018/hyperlinkcolor" val="tx"/>
                    </a:ext>
                  </a:extLst>
                </a:hlinkClick>
              </a:rPr>
              <a:t>Home visiting</a:t>
            </a:r>
          </a:p>
          <a:p>
            <a:pPr algn="l"/>
            <a:r>
              <a:rPr lang="en-US" sz="2800" dirty="0">
                <a:solidFill>
                  <a:srgbClr val="0C0C0C"/>
                </a:solidFill>
                <a:hlinkClick r:id="rId5">
                  <a:extLst>
                    <a:ext uri="{A12FA001-AC4F-418D-AE19-62706E023703}">
                      <ahyp:hlinkClr xmlns:ahyp="http://schemas.microsoft.com/office/drawing/2018/hyperlinkcolor" val="tx"/>
                    </a:ext>
                  </a:extLst>
                </a:hlinkClick>
              </a:rPr>
              <a:t>Persons with disabilities</a:t>
            </a:r>
          </a:p>
          <a:p>
            <a:pPr algn="l"/>
            <a:r>
              <a:rPr lang="en-US" sz="2800" b="1" dirty="0">
                <a:solidFill>
                  <a:srgbClr val="008000"/>
                </a:solidFill>
                <a:hlinkClick r:id="rId6">
                  <a:extLst>
                    <a:ext uri="{A12FA001-AC4F-418D-AE19-62706E023703}">
                      <ahyp:hlinkClr xmlns:ahyp="http://schemas.microsoft.com/office/drawing/2018/hyperlinkcolor" val="tx"/>
                    </a:ext>
                  </a:extLst>
                </a:hlinkClick>
              </a:rPr>
              <a:t>Programs for seniors</a:t>
            </a:r>
          </a:p>
          <a:p>
            <a:pPr algn="l"/>
            <a:r>
              <a:rPr lang="en-US" sz="2800" dirty="0">
                <a:solidFill>
                  <a:srgbClr val="0C0C0C"/>
                </a:solidFill>
                <a:hlinkClick r:id="rId7">
                  <a:extLst>
                    <a:ext uri="{A12FA001-AC4F-418D-AE19-62706E023703}">
                      <ahyp:hlinkClr xmlns:ahyp="http://schemas.microsoft.com/office/drawing/2018/hyperlinkcolor" val="tx"/>
                    </a:ext>
                  </a:extLst>
                </a:hlinkClick>
              </a:rPr>
              <a:t>Homelessness</a:t>
            </a:r>
          </a:p>
          <a:p>
            <a:pPr algn="l"/>
            <a:r>
              <a:rPr lang="en-US" sz="2800" dirty="0">
                <a:solidFill>
                  <a:srgbClr val="0C0C0C"/>
                </a:solidFill>
                <a:hlinkClick r:id="rId8">
                  <a:extLst>
                    <a:ext uri="{A12FA001-AC4F-418D-AE19-62706E023703}">
                      <ahyp:hlinkClr xmlns:ahyp="http://schemas.microsoft.com/office/drawing/2018/hyperlinkcolor" val="tx"/>
                    </a:ext>
                  </a:extLst>
                </a:hlinkClick>
              </a:rPr>
              <a:t>Military families</a:t>
            </a:r>
          </a:p>
          <a:p>
            <a:pPr>
              <a:lnSpc>
                <a:spcPct val="100000"/>
              </a:lnSpc>
            </a:pPr>
            <a:endParaRPr lang="en-US" sz="2133" dirty="0">
              <a:solidFill>
                <a:srgbClr val="0C0C0C"/>
              </a:solidFill>
            </a:endParaRPr>
          </a:p>
        </p:txBody>
      </p:sp>
      <p:sp>
        <p:nvSpPr>
          <p:cNvPr id="7" name="TextBox 6">
            <a:extLst>
              <a:ext uri="{FF2B5EF4-FFF2-40B4-BE49-F238E27FC236}">
                <a16:creationId xmlns:a16="http://schemas.microsoft.com/office/drawing/2014/main" id="{88159B83-4DFC-425B-8867-284B5CE2743B}"/>
              </a:ext>
            </a:extLst>
          </p:cNvPr>
          <p:cNvSpPr txBox="1"/>
          <p:nvPr/>
        </p:nvSpPr>
        <p:spPr>
          <a:xfrm>
            <a:off x="2332213" y="6705600"/>
            <a:ext cx="8340374" cy="387798"/>
          </a:xfrm>
          <a:prstGeom prst="rect">
            <a:avLst/>
          </a:prstGeom>
          <a:noFill/>
        </p:spPr>
        <p:txBody>
          <a:bodyPr wrap="square">
            <a:spAutoFit/>
          </a:bodyPr>
          <a:lstStyle/>
          <a:p>
            <a:pPr algn="ctr">
              <a:lnSpc>
                <a:spcPct val="100000"/>
              </a:lnSpc>
            </a:pPr>
            <a:r>
              <a:rPr lang="en-US" sz="1920" dirty="0">
                <a:hlinkClick r:id="rId9"/>
              </a:rPr>
              <a:t>https://www.hhs.gov/programs/social-services/index.html</a:t>
            </a:r>
            <a:r>
              <a:rPr lang="en-US" sz="1920" dirty="0"/>
              <a:t> </a:t>
            </a:r>
          </a:p>
        </p:txBody>
      </p:sp>
      <p:sp>
        <p:nvSpPr>
          <p:cNvPr id="9" name="Content Placeholder 2">
            <a:extLst>
              <a:ext uri="{FF2B5EF4-FFF2-40B4-BE49-F238E27FC236}">
                <a16:creationId xmlns:a16="http://schemas.microsoft.com/office/drawing/2014/main" id="{C120AAEF-0140-4AD4-8967-92E3E481D29A}"/>
              </a:ext>
            </a:extLst>
          </p:cNvPr>
          <p:cNvSpPr txBox="1">
            <a:spLocks/>
          </p:cNvSpPr>
          <p:nvPr/>
        </p:nvSpPr>
        <p:spPr>
          <a:xfrm>
            <a:off x="576440" y="1828800"/>
            <a:ext cx="4626175" cy="3829104"/>
          </a:xfrm>
          <a:prstGeom prst="rect">
            <a:avLst/>
          </a:prstGeom>
        </p:spPr>
        <p:txBody>
          <a:bodyPr vert="horz" lIns="97536" tIns="48768" rIns="97536" bIns="48768"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2800" dirty="0">
                <a:solidFill>
                  <a:srgbClr val="0C0C0C"/>
                </a:solidFill>
                <a:hlinkClick r:id="rId10">
                  <a:extLst>
                    <a:ext uri="{A12FA001-AC4F-418D-AE19-62706E023703}">
                      <ahyp:hlinkClr xmlns:ahyp="http://schemas.microsoft.com/office/drawing/2018/hyperlinkcolor" val="tx"/>
                    </a:ext>
                  </a:extLst>
                </a:hlinkClick>
              </a:rPr>
              <a:t>Unaccompanied children</a:t>
            </a:r>
            <a:endParaRPr lang="en-US" sz="2800" dirty="0">
              <a:solidFill>
                <a:srgbClr val="0C0C0C"/>
              </a:solidFill>
            </a:endParaRPr>
          </a:p>
          <a:p>
            <a:r>
              <a:rPr lang="en-US" sz="2800" b="1" dirty="0">
                <a:solidFill>
                  <a:srgbClr val="008000"/>
                </a:solidFill>
                <a:hlinkClick r:id="rId11">
                  <a:extLst>
                    <a:ext uri="{A12FA001-AC4F-418D-AE19-62706E023703}">
                      <ahyp:hlinkClr xmlns:ahyp="http://schemas.microsoft.com/office/drawing/2018/hyperlinkcolor" val="tx"/>
                    </a:ext>
                  </a:extLst>
                </a:hlinkClick>
              </a:rPr>
              <a:t>Temporary Assistance for Needy Families (TANF)</a:t>
            </a:r>
            <a:endParaRPr lang="en-US" sz="2800" b="1" dirty="0">
              <a:solidFill>
                <a:srgbClr val="008000"/>
              </a:solidFill>
            </a:endParaRPr>
          </a:p>
          <a:p>
            <a:pPr lvl="1"/>
            <a:r>
              <a:rPr lang="en-US" sz="2800" dirty="0">
                <a:hlinkClick r:id="rId11">
                  <a:extLst>
                    <a:ext uri="{A12FA001-AC4F-418D-AE19-62706E023703}">
                      <ahyp:hlinkClr xmlns:ahyp="http://schemas.microsoft.com/office/drawing/2018/hyperlinkcolor" val="tx"/>
                    </a:ext>
                  </a:extLst>
                </a:hlinkClick>
              </a:rPr>
              <a:t>State-specific map</a:t>
            </a:r>
          </a:p>
          <a:p>
            <a:r>
              <a:rPr lang="en-US" sz="2800" dirty="0">
                <a:solidFill>
                  <a:srgbClr val="0C0C0C"/>
                </a:solidFill>
                <a:hlinkClick r:id="rId12">
                  <a:extLst>
                    <a:ext uri="{A12FA001-AC4F-418D-AE19-62706E023703}">
                      <ahyp:hlinkClr xmlns:ahyp="http://schemas.microsoft.com/office/drawing/2018/hyperlinkcolor" val="tx"/>
                    </a:ext>
                  </a:extLst>
                </a:hlinkClick>
              </a:rPr>
              <a:t>Head Start</a:t>
            </a:r>
          </a:p>
          <a:p>
            <a:r>
              <a:rPr lang="en-US" sz="2800" dirty="0">
                <a:solidFill>
                  <a:srgbClr val="0C0C0C"/>
                </a:solidFill>
                <a:hlinkClick r:id="rId13">
                  <a:extLst>
                    <a:ext uri="{A12FA001-AC4F-418D-AE19-62706E023703}">
                      <ahyp:hlinkClr xmlns:ahyp="http://schemas.microsoft.com/office/drawing/2018/hyperlinkcolor" val="tx"/>
                    </a:ext>
                  </a:extLst>
                </a:hlinkClick>
              </a:rPr>
              <a:t>Child support enforcement</a:t>
            </a:r>
          </a:p>
          <a:p>
            <a:r>
              <a:rPr lang="en-US" sz="2800" b="1" dirty="0">
                <a:solidFill>
                  <a:srgbClr val="008000"/>
                </a:solidFill>
                <a:hlinkClick r:id="rId14">
                  <a:extLst>
                    <a:ext uri="{A12FA001-AC4F-418D-AE19-62706E023703}">
                      <ahyp:hlinkClr xmlns:ahyp="http://schemas.microsoft.com/office/drawing/2018/hyperlinkcolor" val="tx"/>
                    </a:ext>
                  </a:extLst>
                </a:hlinkClick>
              </a:rPr>
              <a:t>Paying for childcare</a:t>
            </a:r>
            <a:endParaRPr lang="en-US" sz="2800" b="1" dirty="0">
              <a:solidFill>
                <a:srgbClr val="008000"/>
              </a:solidFill>
            </a:endParaRPr>
          </a:p>
          <a:p>
            <a:r>
              <a:rPr lang="en-US" sz="2800" dirty="0">
                <a:solidFill>
                  <a:srgbClr val="0C0C0C"/>
                </a:solidFill>
                <a:hlinkClick r:id="rId15">
                  <a:extLst>
                    <a:ext uri="{A12FA001-AC4F-418D-AE19-62706E023703}">
                      <ahyp:hlinkClr xmlns:ahyp="http://schemas.microsoft.com/office/drawing/2018/hyperlinkcolor" val="tx"/>
                    </a:ext>
                  </a:extLst>
                </a:hlinkClick>
              </a:rPr>
              <a:t>Foster care</a:t>
            </a:r>
          </a:p>
          <a:p>
            <a:pPr>
              <a:lnSpc>
                <a:spcPct val="100000"/>
              </a:lnSpc>
            </a:pPr>
            <a:endParaRPr lang="en-US" sz="2133" dirty="0">
              <a:solidFill>
                <a:srgbClr val="0C0C0C"/>
              </a:solidFill>
            </a:endParaRPr>
          </a:p>
        </p:txBody>
      </p:sp>
      <p:pic>
        <p:nvPicPr>
          <p:cNvPr id="4" name="Picture 3">
            <a:extLst>
              <a:ext uri="{FF2B5EF4-FFF2-40B4-BE49-F238E27FC236}">
                <a16:creationId xmlns:a16="http://schemas.microsoft.com/office/drawing/2014/main" id="{BE03A476-1238-5D2E-E012-8256E0F3D97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868126" y="1206347"/>
            <a:ext cx="3407987" cy="5499253"/>
          </a:xfrm>
          <a:prstGeom prst="rect">
            <a:avLst/>
          </a:prstGeom>
        </p:spPr>
      </p:pic>
      <p:pic>
        <p:nvPicPr>
          <p:cNvPr id="6" name="Picture 5">
            <a:extLst>
              <a:ext uri="{FF2B5EF4-FFF2-40B4-BE49-F238E27FC236}">
                <a16:creationId xmlns:a16="http://schemas.microsoft.com/office/drawing/2014/main" id="{FB8DBBF6-B51C-5F9E-1A4B-AEDD6A3A8E5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4315684" y="1895120"/>
            <a:ext cx="1625940" cy="1452011"/>
          </a:xfrm>
          <a:prstGeom prst="rect">
            <a:avLst/>
          </a:prstGeom>
        </p:spPr>
      </p:pic>
    </p:spTree>
    <p:extLst>
      <p:ext uri="{BB962C8B-B14F-4D97-AF65-F5344CB8AC3E}">
        <p14:creationId xmlns:p14="http://schemas.microsoft.com/office/powerpoint/2010/main" val="3131386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558979" y="152400"/>
            <a:ext cx="11886842" cy="883846"/>
          </a:xfrm>
        </p:spPr>
        <p:txBody>
          <a:bodyPr>
            <a:normAutofit/>
          </a:bodyPr>
          <a:lstStyle/>
          <a:p>
            <a:r>
              <a:rPr lang="en-US" dirty="0"/>
              <a:t>Caring for Family Across the Life Course</a:t>
            </a:r>
          </a:p>
        </p:txBody>
      </p:sp>
      <p:sp>
        <p:nvSpPr>
          <p:cNvPr id="7" name="TextBox 6">
            <a:extLst>
              <a:ext uri="{FF2B5EF4-FFF2-40B4-BE49-F238E27FC236}">
                <a16:creationId xmlns:a16="http://schemas.microsoft.com/office/drawing/2014/main" id="{88159B83-4DFC-425B-8867-284B5CE2743B}"/>
              </a:ext>
            </a:extLst>
          </p:cNvPr>
          <p:cNvSpPr txBox="1"/>
          <p:nvPr/>
        </p:nvSpPr>
        <p:spPr>
          <a:xfrm>
            <a:off x="2332213" y="6705600"/>
            <a:ext cx="8340374" cy="387798"/>
          </a:xfrm>
          <a:prstGeom prst="rect">
            <a:avLst/>
          </a:prstGeom>
          <a:noFill/>
        </p:spPr>
        <p:txBody>
          <a:bodyPr wrap="square">
            <a:spAutoFit/>
          </a:bodyPr>
          <a:lstStyle/>
          <a:p>
            <a:pPr algn="ctr">
              <a:lnSpc>
                <a:spcPct val="100000"/>
              </a:lnSpc>
            </a:pPr>
            <a:r>
              <a:rPr lang="en-US" sz="1920" dirty="0">
                <a:hlinkClick r:id="rId3"/>
              </a:rPr>
              <a:t>https://www.hhs.gov/programs/social-services/index.html</a:t>
            </a:r>
            <a:r>
              <a:rPr lang="en-US" sz="1920" dirty="0"/>
              <a:t> </a:t>
            </a:r>
          </a:p>
        </p:txBody>
      </p:sp>
      <p:pic>
        <p:nvPicPr>
          <p:cNvPr id="4" name="Picture 3">
            <a:extLst>
              <a:ext uri="{FF2B5EF4-FFF2-40B4-BE49-F238E27FC236}">
                <a16:creationId xmlns:a16="http://schemas.microsoft.com/office/drawing/2014/main" id="{BE03A476-1238-5D2E-E012-8256E0F3D9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8126" y="1206347"/>
            <a:ext cx="3407987" cy="5499253"/>
          </a:xfrm>
          <a:prstGeom prst="rect">
            <a:avLst/>
          </a:prstGeom>
        </p:spPr>
      </p:pic>
      <p:pic>
        <p:nvPicPr>
          <p:cNvPr id="6" name="Picture 5">
            <a:extLst>
              <a:ext uri="{FF2B5EF4-FFF2-40B4-BE49-F238E27FC236}">
                <a16:creationId xmlns:a16="http://schemas.microsoft.com/office/drawing/2014/main" id="{D7B6610E-49A6-9BB5-B70C-1965EBAE39D4}"/>
              </a:ext>
            </a:extLst>
          </p:cNvPr>
          <p:cNvPicPr>
            <a:picLocks noChangeAspect="1"/>
          </p:cNvPicPr>
          <p:nvPr/>
        </p:nvPicPr>
        <p:blipFill>
          <a:blip r:embed="rId5"/>
          <a:stretch>
            <a:fillRect/>
          </a:stretch>
        </p:blipFill>
        <p:spPr>
          <a:xfrm>
            <a:off x="1625601" y="990600"/>
            <a:ext cx="6239442" cy="5572002"/>
          </a:xfrm>
          <a:prstGeom prst="rect">
            <a:avLst/>
          </a:prstGeom>
        </p:spPr>
      </p:pic>
      <p:sp>
        <p:nvSpPr>
          <p:cNvPr id="11" name="Rectangle: Rounded Corners 10">
            <a:extLst>
              <a:ext uri="{FF2B5EF4-FFF2-40B4-BE49-F238E27FC236}">
                <a16:creationId xmlns:a16="http://schemas.microsoft.com/office/drawing/2014/main" id="{41436C42-1137-CF5D-8B42-BC10E2D31049}"/>
              </a:ext>
            </a:extLst>
          </p:cNvPr>
          <p:cNvSpPr/>
          <p:nvPr/>
        </p:nvSpPr>
        <p:spPr>
          <a:xfrm>
            <a:off x="4909588" y="2010818"/>
            <a:ext cx="2735812" cy="1265782"/>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7395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01554C5-FD81-5B9F-F0D1-17520E1FD9DA}"/>
              </a:ext>
            </a:extLst>
          </p:cNvPr>
          <p:cNvGrpSpPr/>
          <p:nvPr/>
        </p:nvGrpSpPr>
        <p:grpSpPr>
          <a:xfrm>
            <a:off x="409228" y="609600"/>
            <a:ext cx="11194201" cy="6096000"/>
            <a:chOff x="388604" y="488692"/>
            <a:chExt cx="10494564" cy="5715000"/>
          </a:xfrm>
        </p:grpSpPr>
        <p:pic>
          <p:nvPicPr>
            <p:cNvPr id="16" name="Picture 15" descr="A map of the united states&#10;&#10;Description automatically generated">
              <a:extLst>
                <a:ext uri="{FF2B5EF4-FFF2-40B4-BE49-F238E27FC236}">
                  <a16:creationId xmlns:a16="http://schemas.microsoft.com/office/drawing/2014/main" id="{60270AE9-CD2C-6D6C-DB73-91CB71DF3258}"/>
                </a:ext>
              </a:extLst>
            </p:cNvPr>
            <p:cNvPicPr>
              <a:picLocks noChangeAspect="1"/>
            </p:cNvPicPr>
            <p:nvPr/>
          </p:nvPicPr>
          <p:blipFill>
            <a:blip r:embed="rId3"/>
            <a:stretch>
              <a:fillRect/>
            </a:stretch>
          </p:blipFill>
          <p:spPr>
            <a:xfrm>
              <a:off x="4025168" y="488692"/>
              <a:ext cx="6858000" cy="5715000"/>
            </a:xfrm>
            <a:prstGeom prst="rect">
              <a:avLst/>
            </a:prstGeom>
          </p:spPr>
        </p:pic>
        <p:sp>
          <p:nvSpPr>
            <p:cNvPr id="18" name="TextBox 17">
              <a:extLst>
                <a:ext uri="{FF2B5EF4-FFF2-40B4-BE49-F238E27FC236}">
                  <a16:creationId xmlns:a16="http://schemas.microsoft.com/office/drawing/2014/main" id="{F8717780-FBD5-ABA7-8380-EC4C6DF9F006}"/>
                </a:ext>
              </a:extLst>
            </p:cNvPr>
            <p:cNvSpPr txBox="1"/>
            <p:nvPr/>
          </p:nvSpPr>
          <p:spPr>
            <a:xfrm>
              <a:off x="388604" y="1715939"/>
              <a:ext cx="3636565" cy="3260508"/>
            </a:xfrm>
            <a:prstGeom prst="rect">
              <a:avLst/>
            </a:prstGeom>
            <a:noFill/>
          </p:spPr>
          <p:txBody>
            <a:bodyPr wrap="square">
              <a:spAutoFit/>
            </a:bodyPr>
            <a:lstStyle/>
            <a:p>
              <a:pPr algn="ctr"/>
              <a:r>
                <a:rPr lang="en-US" sz="5500" b="1" dirty="0"/>
                <a:t>TANF Program Contact Information</a:t>
              </a:r>
            </a:p>
          </p:txBody>
        </p:sp>
      </p:grpSp>
      <p:sp>
        <p:nvSpPr>
          <p:cNvPr id="21" name="TextBox 20">
            <a:extLst>
              <a:ext uri="{FF2B5EF4-FFF2-40B4-BE49-F238E27FC236}">
                <a16:creationId xmlns:a16="http://schemas.microsoft.com/office/drawing/2014/main" id="{B39ED815-6244-67B3-A2F0-6E514FC0C0BB}"/>
              </a:ext>
            </a:extLst>
          </p:cNvPr>
          <p:cNvSpPr txBox="1"/>
          <p:nvPr/>
        </p:nvSpPr>
        <p:spPr>
          <a:xfrm>
            <a:off x="3683000" y="6705600"/>
            <a:ext cx="6822237" cy="387798"/>
          </a:xfrm>
          <a:prstGeom prst="rect">
            <a:avLst/>
          </a:prstGeom>
          <a:noFill/>
        </p:spPr>
        <p:txBody>
          <a:bodyPr wrap="square">
            <a:spAutoFit/>
          </a:bodyPr>
          <a:lstStyle/>
          <a:p>
            <a:r>
              <a:rPr lang="en-US" sz="1920" dirty="0">
                <a:hlinkClick r:id="rId4"/>
              </a:rPr>
              <a:t>https://www.acf.hhs.gov/ofa/map/about/help-families</a:t>
            </a:r>
            <a:r>
              <a:rPr lang="en-US" sz="1920" dirty="0"/>
              <a:t> </a:t>
            </a:r>
          </a:p>
        </p:txBody>
      </p:sp>
      <p:grpSp>
        <p:nvGrpSpPr>
          <p:cNvPr id="22" name="Group 21">
            <a:extLst>
              <a:ext uri="{FF2B5EF4-FFF2-40B4-BE49-F238E27FC236}">
                <a16:creationId xmlns:a16="http://schemas.microsoft.com/office/drawing/2014/main" id="{E97A9A0F-82B0-5D2C-20D0-5841AD5B60C6}"/>
              </a:ext>
            </a:extLst>
          </p:cNvPr>
          <p:cNvGrpSpPr/>
          <p:nvPr/>
        </p:nvGrpSpPr>
        <p:grpSpPr>
          <a:xfrm>
            <a:off x="10764612" y="2533227"/>
            <a:ext cx="1830961" cy="1306511"/>
            <a:chOff x="9305924" y="1066800"/>
            <a:chExt cx="1259664" cy="520700"/>
          </a:xfrm>
        </p:grpSpPr>
        <p:sp>
          <p:nvSpPr>
            <p:cNvPr id="23" name="Arrow: Right 22">
              <a:extLst>
                <a:ext uri="{FF2B5EF4-FFF2-40B4-BE49-F238E27FC236}">
                  <a16:creationId xmlns:a16="http://schemas.microsoft.com/office/drawing/2014/main" id="{AE05251C-A13B-BC16-618D-A90C209C6E52}"/>
                </a:ext>
              </a:extLst>
            </p:cNvPr>
            <p:cNvSpPr/>
            <p:nvPr/>
          </p:nvSpPr>
          <p:spPr>
            <a:xfrm rot="10800000">
              <a:off x="9305924" y="1066800"/>
              <a:ext cx="1259664" cy="5207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920" dirty="0"/>
            </a:p>
          </p:txBody>
        </p:sp>
        <p:sp>
          <p:nvSpPr>
            <p:cNvPr id="24" name="TextBox 23">
              <a:extLst>
                <a:ext uri="{FF2B5EF4-FFF2-40B4-BE49-F238E27FC236}">
                  <a16:creationId xmlns:a16="http://schemas.microsoft.com/office/drawing/2014/main" id="{CA6CF7B0-99E7-F7C4-8355-40E7260ABF3E}"/>
                </a:ext>
              </a:extLst>
            </p:cNvPr>
            <p:cNvSpPr txBox="1"/>
            <p:nvPr/>
          </p:nvSpPr>
          <p:spPr>
            <a:xfrm>
              <a:off x="9480220" y="1213494"/>
              <a:ext cx="1059345" cy="219923"/>
            </a:xfrm>
            <a:prstGeom prst="rect">
              <a:avLst/>
            </a:prstGeom>
            <a:noFill/>
          </p:spPr>
          <p:txBody>
            <a:bodyPr wrap="square" rtlCol="0">
              <a:spAutoFit/>
            </a:bodyPr>
            <a:lstStyle/>
            <a:p>
              <a:pPr algn="ctr"/>
              <a:r>
                <a:rPr lang="en-US" sz="1493" b="1" dirty="0"/>
                <a:t>CLICK ON ANY LOCATION</a:t>
              </a:r>
            </a:p>
          </p:txBody>
        </p:sp>
      </p:grpSp>
      <p:pic>
        <p:nvPicPr>
          <p:cNvPr id="3" name="Picture 2">
            <a:extLst>
              <a:ext uri="{FF2B5EF4-FFF2-40B4-BE49-F238E27FC236}">
                <a16:creationId xmlns:a16="http://schemas.microsoft.com/office/drawing/2014/main" id="{46BFF2DA-DFCA-054C-C8F0-279E7F90C142}"/>
              </a:ext>
            </a:extLst>
          </p:cNvPr>
          <p:cNvPicPr>
            <a:picLocks noChangeAspect="1"/>
          </p:cNvPicPr>
          <p:nvPr/>
        </p:nvPicPr>
        <p:blipFill>
          <a:blip r:embed="rId5"/>
          <a:stretch>
            <a:fillRect/>
          </a:stretch>
        </p:blipFill>
        <p:spPr>
          <a:xfrm>
            <a:off x="4984647" y="1484441"/>
            <a:ext cx="6065445" cy="4858877"/>
          </a:xfrm>
          <a:prstGeom prst="rect">
            <a:avLst/>
          </a:prstGeom>
          <a:ln w="3175">
            <a:solidFill>
              <a:schemeClr val="tx1"/>
            </a:solidFill>
          </a:ln>
        </p:spPr>
      </p:pic>
      <p:sp>
        <p:nvSpPr>
          <p:cNvPr id="2" name="Title 1">
            <a:extLst>
              <a:ext uri="{FF2B5EF4-FFF2-40B4-BE49-F238E27FC236}">
                <a16:creationId xmlns:a16="http://schemas.microsoft.com/office/drawing/2014/main" id="{94F886BD-46C1-8483-7864-A627DDDF6A92}"/>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TANF Program Contact Information</a:t>
            </a:r>
          </a:p>
        </p:txBody>
      </p:sp>
    </p:spTree>
    <p:extLst>
      <p:ext uri="{BB962C8B-B14F-4D97-AF65-F5344CB8AC3E}">
        <p14:creationId xmlns:p14="http://schemas.microsoft.com/office/powerpoint/2010/main" val="567007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01554C5-FD81-5B9F-F0D1-17520E1FD9DA}"/>
              </a:ext>
            </a:extLst>
          </p:cNvPr>
          <p:cNvGrpSpPr/>
          <p:nvPr/>
        </p:nvGrpSpPr>
        <p:grpSpPr>
          <a:xfrm>
            <a:off x="-2926611" y="2765048"/>
            <a:ext cx="6689321" cy="2850525"/>
            <a:chOff x="-2738745" y="2509424"/>
            <a:chExt cx="6271239" cy="2672367"/>
          </a:xfrm>
        </p:grpSpPr>
        <p:pic>
          <p:nvPicPr>
            <p:cNvPr id="16" name="Picture 15" descr="A map of the united states&#10;&#10;Description automatically generated">
              <a:extLst>
                <a:ext uri="{FF2B5EF4-FFF2-40B4-BE49-F238E27FC236}">
                  <a16:creationId xmlns:a16="http://schemas.microsoft.com/office/drawing/2014/main" id="{60270AE9-CD2C-6D6C-DB73-91CB71DF32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8745" y="3956936"/>
              <a:ext cx="1469826" cy="1224855"/>
            </a:xfrm>
            <a:prstGeom prst="rect">
              <a:avLst/>
            </a:prstGeom>
          </p:spPr>
        </p:pic>
        <p:sp>
          <p:nvSpPr>
            <p:cNvPr id="18" name="TextBox 17">
              <a:extLst>
                <a:ext uri="{FF2B5EF4-FFF2-40B4-BE49-F238E27FC236}">
                  <a16:creationId xmlns:a16="http://schemas.microsoft.com/office/drawing/2014/main" id="{F8717780-FBD5-ABA7-8380-EC4C6DF9F006}"/>
                </a:ext>
              </a:extLst>
            </p:cNvPr>
            <p:cNvSpPr txBox="1"/>
            <p:nvPr/>
          </p:nvSpPr>
          <p:spPr>
            <a:xfrm>
              <a:off x="389245" y="2509424"/>
              <a:ext cx="3143249" cy="1673535"/>
            </a:xfrm>
            <a:prstGeom prst="rect">
              <a:avLst/>
            </a:prstGeom>
            <a:noFill/>
          </p:spPr>
          <p:txBody>
            <a:bodyPr wrap="square">
              <a:spAutoFit/>
            </a:bodyPr>
            <a:lstStyle/>
            <a:p>
              <a:pPr algn="ctr"/>
              <a:r>
                <a:rPr lang="en-US" sz="5500" b="1" dirty="0"/>
                <a:t>Paying for Childcare</a:t>
              </a:r>
            </a:p>
          </p:txBody>
        </p:sp>
      </p:grpSp>
      <p:pic>
        <p:nvPicPr>
          <p:cNvPr id="3" name="Picture 2">
            <a:extLst>
              <a:ext uri="{FF2B5EF4-FFF2-40B4-BE49-F238E27FC236}">
                <a16:creationId xmlns:a16="http://schemas.microsoft.com/office/drawing/2014/main" id="{46BFF2DA-DFCA-054C-C8F0-279E7F90C1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8800" y="2533226"/>
            <a:ext cx="1539791" cy="1233488"/>
          </a:xfrm>
          <a:prstGeom prst="rect">
            <a:avLst/>
          </a:prstGeom>
          <a:ln w="3175">
            <a:solidFill>
              <a:schemeClr val="tx1"/>
            </a:solidFill>
          </a:ln>
        </p:spPr>
      </p:pic>
      <p:pic>
        <p:nvPicPr>
          <p:cNvPr id="2" name="Picture 1">
            <a:extLst>
              <a:ext uri="{FF2B5EF4-FFF2-40B4-BE49-F238E27FC236}">
                <a16:creationId xmlns:a16="http://schemas.microsoft.com/office/drawing/2014/main" id="{91023128-C648-B714-CCFF-C710C341A1AD}"/>
              </a:ext>
            </a:extLst>
          </p:cNvPr>
          <p:cNvPicPr>
            <a:picLocks noChangeAspect="1"/>
          </p:cNvPicPr>
          <p:nvPr/>
        </p:nvPicPr>
        <p:blipFill>
          <a:blip r:embed="rId5"/>
          <a:stretch>
            <a:fillRect/>
          </a:stretch>
        </p:blipFill>
        <p:spPr>
          <a:xfrm>
            <a:off x="4978400" y="102656"/>
            <a:ext cx="7381343" cy="6591753"/>
          </a:xfrm>
          <a:prstGeom prst="rect">
            <a:avLst/>
          </a:prstGeom>
        </p:spPr>
      </p:pic>
      <p:sp>
        <p:nvSpPr>
          <p:cNvPr id="4" name="Rectangle: Rounded Corners 3">
            <a:extLst>
              <a:ext uri="{FF2B5EF4-FFF2-40B4-BE49-F238E27FC236}">
                <a16:creationId xmlns:a16="http://schemas.microsoft.com/office/drawing/2014/main" id="{1A44AE74-6443-B425-357E-99FE69E8EE40}"/>
              </a:ext>
            </a:extLst>
          </p:cNvPr>
          <p:cNvSpPr/>
          <p:nvPr/>
        </p:nvSpPr>
        <p:spPr>
          <a:xfrm>
            <a:off x="8788400" y="5241234"/>
            <a:ext cx="3342743" cy="1436609"/>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31130C4-AF18-8523-0327-F7BBF4F5F5C1}"/>
              </a:ext>
            </a:extLst>
          </p:cNvPr>
          <p:cNvSpPr txBox="1"/>
          <p:nvPr/>
        </p:nvSpPr>
        <p:spPr>
          <a:xfrm>
            <a:off x="3184102" y="6791567"/>
            <a:ext cx="7938346" cy="387798"/>
          </a:xfrm>
          <a:prstGeom prst="rect">
            <a:avLst/>
          </a:prstGeom>
          <a:noFill/>
        </p:spPr>
        <p:txBody>
          <a:bodyPr wrap="square">
            <a:spAutoFit/>
          </a:bodyPr>
          <a:lstStyle/>
          <a:p>
            <a:r>
              <a:rPr lang="en-US" sz="1920" dirty="0">
                <a:hlinkClick r:id="rId6"/>
              </a:rPr>
              <a:t>https://childcare.gov/consumer-education/paying-for-childcare</a:t>
            </a:r>
            <a:r>
              <a:rPr lang="en-US" sz="1920" dirty="0"/>
              <a:t> </a:t>
            </a:r>
          </a:p>
        </p:txBody>
      </p:sp>
      <p:sp>
        <p:nvSpPr>
          <p:cNvPr id="6" name="Title 5">
            <a:extLst>
              <a:ext uri="{FF2B5EF4-FFF2-40B4-BE49-F238E27FC236}">
                <a16:creationId xmlns:a16="http://schemas.microsoft.com/office/drawing/2014/main" id="{D7CF4320-25C3-020E-BDED-01F1D04AC030}"/>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Paying for Childcare</a:t>
            </a:r>
          </a:p>
        </p:txBody>
      </p:sp>
    </p:spTree>
    <p:extLst>
      <p:ext uri="{BB962C8B-B14F-4D97-AF65-F5344CB8AC3E}">
        <p14:creationId xmlns:p14="http://schemas.microsoft.com/office/powerpoint/2010/main" val="2115128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0"/>
                            </p:stCondLst>
                            <p:childTnLst>
                              <p:par>
                                <p:cTn id="11" presetID="21"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558B7-7294-1D17-391C-78D99E1B59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106" r="17105" b="15638"/>
          <a:stretch/>
        </p:blipFill>
        <p:spPr>
          <a:xfrm>
            <a:off x="536787" y="380999"/>
            <a:ext cx="6629400" cy="6365633"/>
          </a:xfrm>
          <a:prstGeom prst="rect">
            <a:avLst/>
          </a:prstGeom>
          <a:ln w="3175">
            <a:solidFill>
              <a:schemeClr val="tx1"/>
            </a:solidFill>
          </a:ln>
        </p:spPr>
      </p:pic>
      <p:sp>
        <p:nvSpPr>
          <p:cNvPr id="5" name="TextBox 4">
            <a:extLst>
              <a:ext uri="{FF2B5EF4-FFF2-40B4-BE49-F238E27FC236}">
                <a16:creationId xmlns:a16="http://schemas.microsoft.com/office/drawing/2014/main" id="{09A5924B-A1E1-44CC-5B7F-79E9C17B6216}"/>
              </a:ext>
            </a:extLst>
          </p:cNvPr>
          <p:cNvSpPr txBox="1"/>
          <p:nvPr/>
        </p:nvSpPr>
        <p:spPr>
          <a:xfrm>
            <a:off x="3197014" y="6904211"/>
            <a:ext cx="7938346" cy="387798"/>
          </a:xfrm>
          <a:prstGeom prst="rect">
            <a:avLst/>
          </a:prstGeom>
          <a:noFill/>
        </p:spPr>
        <p:txBody>
          <a:bodyPr wrap="square">
            <a:spAutoFit/>
          </a:bodyPr>
          <a:lstStyle/>
          <a:p>
            <a:r>
              <a:rPr lang="en-US" sz="1920" dirty="0">
                <a:hlinkClick r:id="rId4"/>
              </a:rPr>
              <a:t>https://childcare.gov/consumer-education/paying-for-childcare</a:t>
            </a:r>
            <a:r>
              <a:rPr lang="en-US" sz="1920" dirty="0"/>
              <a:t> </a:t>
            </a:r>
          </a:p>
        </p:txBody>
      </p:sp>
      <p:sp>
        <p:nvSpPr>
          <p:cNvPr id="2" name="TextBox 1">
            <a:extLst>
              <a:ext uri="{FF2B5EF4-FFF2-40B4-BE49-F238E27FC236}">
                <a16:creationId xmlns:a16="http://schemas.microsoft.com/office/drawing/2014/main" id="{831858CB-4294-876A-4BD3-30C9860DE5DC}"/>
              </a:ext>
            </a:extLst>
          </p:cNvPr>
          <p:cNvSpPr txBox="1"/>
          <p:nvPr/>
        </p:nvSpPr>
        <p:spPr>
          <a:xfrm>
            <a:off x="7166187" y="380999"/>
            <a:ext cx="5660813" cy="6093976"/>
          </a:xfrm>
          <a:prstGeom prst="rect">
            <a:avLst/>
          </a:prstGeom>
          <a:noFill/>
        </p:spPr>
        <p:txBody>
          <a:bodyPr wrap="square">
            <a:spAutoFit/>
          </a:bodyPr>
          <a:lstStyle/>
          <a:p>
            <a:pPr algn="ctr"/>
            <a:r>
              <a:rPr lang="en-US" sz="5500" b="1" dirty="0"/>
              <a:t>Paying for Childcare</a:t>
            </a:r>
          </a:p>
          <a:p>
            <a:pPr marL="457200" indent="-457200">
              <a:buFont typeface="Arial" panose="020B0604020202020204" pitchFamily="34" charset="0"/>
              <a:buChar char="•"/>
            </a:pPr>
            <a:r>
              <a:rPr lang="en-US" sz="2800" dirty="0"/>
              <a:t>Government programs</a:t>
            </a:r>
          </a:p>
          <a:p>
            <a:pPr marL="1371600" lvl="2" indent="-457200">
              <a:buFont typeface="Arial" panose="020B0604020202020204" pitchFamily="34" charset="0"/>
              <a:buChar char="•"/>
            </a:pPr>
            <a:r>
              <a:rPr lang="en-US" sz="2800" dirty="0"/>
              <a:t>Financial assistance</a:t>
            </a:r>
          </a:p>
          <a:p>
            <a:pPr marL="1371600" lvl="2" indent="-457200">
              <a:buFont typeface="Arial" panose="020B0604020202020204" pitchFamily="34" charset="0"/>
              <a:buChar char="•"/>
            </a:pPr>
            <a:r>
              <a:rPr lang="en-US" sz="2800" dirty="0" err="1"/>
              <a:t>Headstart</a:t>
            </a:r>
            <a:r>
              <a:rPr lang="en-US" sz="2800" dirty="0"/>
              <a:t>/Early Start</a:t>
            </a:r>
          </a:p>
          <a:p>
            <a:pPr marL="1371600" lvl="2" indent="-457200">
              <a:buFont typeface="Arial" panose="020B0604020202020204" pitchFamily="34" charset="0"/>
              <a:buChar char="•"/>
            </a:pPr>
            <a:r>
              <a:rPr lang="en-US" sz="2800" dirty="0"/>
              <a:t>Pre-K </a:t>
            </a:r>
          </a:p>
          <a:p>
            <a:pPr marL="1371600" lvl="2" indent="-457200">
              <a:buFont typeface="Arial" panose="020B0604020202020204" pitchFamily="34" charset="0"/>
              <a:buChar char="•"/>
            </a:pPr>
            <a:r>
              <a:rPr lang="en-US" sz="2800" dirty="0"/>
              <a:t>Military care</a:t>
            </a:r>
          </a:p>
          <a:p>
            <a:pPr marL="457200" indent="-457200">
              <a:buFont typeface="Arial" panose="020B0604020202020204" pitchFamily="34" charset="0"/>
              <a:buChar char="•"/>
            </a:pPr>
            <a:r>
              <a:rPr lang="en-US" sz="2800" dirty="0"/>
              <a:t>Local &amp; provider specific</a:t>
            </a:r>
          </a:p>
          <a:p>
            <a:pPr marL="1371600" lvl="2" indent="-457200">
              <a:buFont typeface="Arial" panose="020B0604020202020204" pitchFamily="34" charset="0"/>
              <a:buChar char="•"/>
            </a:pPr>
            <a:r>
              <a:rPr lang="en-US" sz="2800" dirty="0"/>
              <a:t>Employer</a:t>
            </a:r>
          </a:p>
          <a:p>
            <a:pPr marL="1371600" lvl="2" indent="-457200">
              <a:buFont typeface="Arial" panose="020B0604020202020204" pitchFamily="34" charset="0"/>
              <a:buChar char="•"/>
            </a:pPr>
            <a:r>
              <a:rPr lang="en-US" sz="2800" dirty="0"/>
              <a:t>College/university</a:t>
            </a:r>
          </a:p>
          <a:p>
            <a:pPr marL="457200" indent="-457200">
              <a:buFont typeface="Arial" panose="020B0604020202020204" pitchFamily="34" charset="0"/>
              <a:buChar char="•"/>
            </a:pPr>
            <a:r>
              <a:rPr lang="en-US" sz="2800" dirty="0"/>
              <a:t>Native Hawaiian, Native Alaskan,       and American Indian programs </a:t>
            </a:r>
          </a:p>
        </p:txBody>
      </p:sp>
      <p:sp>
        <p:nvSpPr>
          <p:cNvPr id="4" name="Title 3">
            <a:extLst>
              <a:ext uri="{FF2B5EF4-FFF2-40B4-BE49-F238E27FC236}">
                <a16:creationId xmlns:a16="http://schemas.microsoft.com/office/drawing/2014/main" id="{64839E75-69A9-1BDC-9A38-46195EAEBFA1}"/>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Paying for Childcare</a:t>
            </a:r>
          </a:p>
        </p:txBody>
      </p:sp>
    </p:spTree>
    <p:extLst>
      <p:ext uri="{BB962C8B-B14F-4D97-AF65-F5344CB8AC3E}">
        <p14:creationId xmlns:p14="http://schemas.microsoft.com/office/powerpoint/2010/main" val="3803562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76F909-01BD-31F8-57F7-F9E4EBFF13E7}"/>
              </a:ext>
            </a:extLst>
          </p:cNvPr>
          <p:cNvSpPr>
            <a:spLocks noGrp="1"/>
          </p:cNvSpPr>
          <p:nvPr>
            <p:ph idx="1"/>
          </p:nvPr>
        </p:nvSpPr>
        <p:spPr>
          <a:xfrm>
            <a:off x="711200" y="1219200"/>
            <a:ext cx="11811000" cy="5828608"/>
          </a:xfrm>
        </p:spPr>
        <p:txBody>
          <a:bodyPr>
            <a:normAutofit/>
          </a:bodyPr>
          <a:lstStyle/>
          <a:p>
            <a:pPr marL="0" indent="0">
              <a:lnSpc>
                <a:spcPct val="120000"/>
              </a:lnSpc>
              <a:buNone/>
            </a:pPr>
            <a:r>
              <a:rPr lang="en-US" sz="2400" dirty="0"/>
              <a:t>To file a program discrimination complaint, a complainant should complete a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USDA. The letter must contain the complainant’s name, address, telephone number, and a written description of the alleged discriminatory action in sufficient detail to inform the Office of the Assistant Secretary for Civil Rights (OASCR) about the nature and date of an alleged civil rights violation. The completed AD-3027 form or letter must be submitted to USDA by: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20000"/>
              </a:lnSpc>
              <a:buNone/>
            </a:pPr>
            <a:endParaRPr lang="en-US" sz="2400" dirty="0"/>
          </a:p>
          <a:p>
            <a:pPr marL="0" indent="0">
              <a:lnSpc>
                <a:spcPct val="120000"/>
              </a:lnSpc>
              <a:buNone/>
            </a:pPr>
            <a:r>
              <a:rPr lang="en-US" sz="2400" dirty="0"/>
              <a:t>This institution is an equal opportunity provider.</a:t>
            </a:r>
          </a:p>
        </p:txBody>
      </p:sp>
      <p:pic>
        <p:nvPicPr>
          <p:cNvPr id="7" name="Picture 6">
            <a:extLst>
              <a:ext uri="{FF2B5EF4-FFF2-40B4-BE49-F238E27FC236}">
                <a16:creationId xmlns:a16="http://schemas.microsoft.com/office/drawing/2014/main" id="{4D3E44AF-DF06-684C-C2F0-5197956569FE}"/>
              </a:ext>
            </a:extLst>
          </p:cNvPr>
          <p:cNvPicPr>
            <a:picLocks noChangeAspect="1"/>
          </p:cNvPicPr>
          <p:nvPr/>
        </p:nvPicPr>
        <p:blipFill>
          <a:blip r:embed="rId2"/>
          <a:stretch>
            <a:fillRect/>
          </a:stretch>
        </p:blipFill>
        <p:spPr>
          <a:xfrm>
            <a:off x="3995964" y="396635"/>
            <a:ext cx="5012873" cy="457200"/>
          </a:xfrm>
          <a:prstGeom prst="rect">
            <a:avLst/>
          </a:prstGeom>
        </p:spPr>
      </p:pic>
    </p:spTree>
    <p:extLst>
      <p:ext uri="{BB962C8B-B14F-4D97-AF65-F5344CB8AC3E}">
        <p14:creationId xmlns:p14="http://schemas.microsoft.com/office/powerpoint/2010/main" val="2172297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4B5EE7-EB61-D575-B55F-0A5BFEF9609A}"/>
              </a:ext>
            </a:extLst>
          </p:cNvPr>
          <p:cNvPicPr>
            <a:picLocks noChangeAspect="1"/>
          </p:cNvPicPr>
          <p:nvPr/>
        </p:nvPicPr>
        <p:blipFill>
          <a:blip r:embed="rId3"/>
          <a:stretch>
            <a:fillRect/>
          </a:stretch>
        </p:blipFill>
        <p:spPr>
          <a:xfrm>
            <a:off x="3911600" y="189007"/>
            <a:ext cx="8640317" cy="6346962"/>
          </a:xfrm>
          <a:prstGeom prst="rect">
            <a:avLst/>
          </a:prstGeom>
          <a:ln w="3175">
            <a:solidFill>
              <a:schemeClr val="tx1"/>
            </a:solidFill>
          </a:ln>
        </p:spPr>
      </p:pic>
      <p:sp>
        <p:nvSpPr>
          <p:cNvPr id="4" name="Rectangle: Rounded Corners 3">
            <a:extLst>
              <a:ext uri="{FF2B5EF4-FFF2-40B4-BE49-F238E27FC236}">
                <a16:creationId xmlns:a16="http://schemas.microsoft.com/office/drawing/2014/main" id="{1A44AE74-6443-B425-357E-99FE69E8EE40}"/>
              </a:ext>
            </a:extLst>
          </p:cNvPr>
          <p:cNvSpPr/>
          <p:nvPr/>
        </p:nvSpPr>
        <p:spPr>
          <a:xfrm>
            <a:off x="8483600" y="2906165"/>
            <a:ext cx="3810000" cy="1480305"/>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661948F8-B23C-865C-9076-9B6099582207}"/>
              </a:ext>
            </a:extLst>
          </p:cNvPr>
          <p:cNvSpPr txBox="1">
            <a:spLocks noGrp="1"/>
          </p:cNvSpPr>
          <p:nvPr>
            <p:ph type="title" idx="4294967295"/>
          </p:nvPr>
        </p:nvSpPr>
        <p:spPr>
          <a:xfrm>
            <a:off x="565998" y="2341855"/>
            <a:ext cx="3193202" cy="26314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chemeClr val="tx1"/>
                </a:solidFill>
                <a:effectLst/>
                <a:uLnTx/>
                <a:uFillTx/>
                <a:latin typeface="+mn-lt"/>
                <a:ea typeface="+mn-ea"/>
                <a:cs typeface="+mn-cs"/>
              </a:rPr>
              <a:t>Programs for Seniors</a:t>
            </a:r>
          </a:p>
        </p:txBody>
      </p:sp>
      <p:pic>
        <p:nvPicPr>
          <p:cNvPr id="9" name="Picture 8">
            <a:extLst>
              <a:ext uri="{FF2B5EF4-FFF2-40B4-BE49-F238E27FC236}">
                <a16:creationId xmlns:a16="http://schemas.microsoft.com/office/drawing/2014/main" id="{2F98DE18-8C53-F631-30EB-57A393BECC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17600" y="3426115"/>
            <a:ext cx="1616418" cy="960355"/>
          </a:xfrm>
          <a:prstGeom prst="rect">
            <a:avLst/>
          </a:prstGeom>
        </p:spPr>
      </p:pic>
      <p:sp>
        <p:nvSpPr>
          <p:cNvPr id="3" name="TextBox 2">
            <a:extLst>
              <a:ext uri="{FF2B5EF4-FFF2-40B4-BE49-F238E27FC236}">
                <a16:creationId xmlns:a16="http://schemas.microsoft.com/office/drawing/2014/main" id="{C1933581-1A8A-E9BA-589A-DFB3C081D3F2}"/>
              </a:ext>
            </a:extLst>
          </p:cNvPr>
          <p:cNvSpPr txBox="1"/>
          <p:nvPr/>
        </p:nvSpPr>
        <p:spPr>
          <a:xfrm>
            <a:off x="2332213" y="6738395"/>
            <a:ext cx="8340374" cy="387798"/>
          </a:xfrm>
          <a:prstGeom prst="rect">
            <a:avLst/>
          </a:prstGeom>
          <a:noFill/>
        </p:spPr>
        <p:txBody>
          <a:bodyPr wrap="square">
            <a:spAutoFit/>
          </a:bodyPr>
          <a:lstStyle/>
          <a:p>
            <a:pPr algn="ctr">
              <a:lnSpc>
                <a:spcPct val="100000"/>
              </a:lnSpc>
            </a:pPr>
            <a:r>
              <a:rPr lang="en-US" sz="1920" dirty="0">
                <a:hlinkClick r:id="rId5"/>
              </a:rPr>
              <a:t>https://www.hhs.gov/programs/social-services/index.html</a:t>
            </a:r>
            <a:r>
              <a:rPr lang="en-US" sz="1920" dirty="0"/>
              <a:t> </a:t>
            </a:r>
          </a:p>
        </p:txBody>
      </p:sp>
    </p:spTree>
    <p:extLst>
      <p:ext uri="{BB962C8B-B14F-4D97-AF65-F5344CB8AC3E}">
        <p14:creationId xmlns:p14="http://schemas.microsoft.com/office/powerpoint/2010/main" val="2575399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C4539D-3973-610A-357C-C752FAE56364}"/>
              </a:ext>
            </a:extLst>
          </p:cNvPr>
          <p:cNvPicPr>
            <a:picLocks noChangeAspect="1"/>
          </p:cNvPicPr>
          <p:nvPr/>
        </p:nvPicPr>
        <p:blipFill rotWithShape="1">
          <a:blip r:embed="rId3"/>
          <a:srcRect l="35937" t="25391" r="17970" b="38397"/>
          <a:stretch/>
        </p:blipFill>
        <p:spPr>
          <a:xfrm>
            <a:off x="1168400" y="380999"/>
            <a:ext cx="10668000" cy="6328477"/>
          </a:xfrm>
          <a:prstGeom prst="rect">
            <a:avLst/>
          </a:prstGeom>
          <a:ln w="3175">
            <a:solidFill>
              <a:schemeClr val="tx1"/>
            </a:solidFill>
          </a:ln>
        </p:spPr>
      </p:pic>
      <p:sp>
        <p:nvSpPr>
          <p:cNvPr id="7" name="TextBox 6">
            <a:extLst>
              <a:ext uri="{FF2B5EF4-FFF2-40B4-BE49-F238E27FC236}">
                <a16:creationId xmlns:a16="http://schemas.microsoft.com/office/drawing/2014/main" id="{4495B513-8CAB-2BD2-B51B-7BC85A07903A}"/>
              </a:ext>
            </a:extLst>
          </p:cNvPr>
          <p:cNvSpPr txBox="1"/>
          <p:nvPr/>
        </p:nvSpPr>
        <p:spPr>
          <a:xfrm>
            <a:off x="2239766" y="6764924"/>
            <a:ext cx="8525268" cy="387798"/>
          </a:xfrm>
          <a:prstGeom prst="rect">
            <a:avLst/>
          </a:prstGeom>
          <a:noFill/>
        </p:spPr>
        <p:txBody>
          <a:bodyPr wrap="square">
            <a:spAutoFit/>
          </a:bodyPr>
          <a:lstStyle/>
          <a:p>
            <a:pPr algn="ctr"/>
            <a:r>
              <a:rPr lang="en-US" sz="1920" dirty="0">
                <a:hlinkClick r:id="rId4"/>
              </a:rPr>
              <a:t>Programs for Seniors | HHS.gov</a:t>
            </a:r>
            <a:endParaRPr lang="en-US" sz="1920" dirty="0"/>
          </a:p>
        </p:txBody>
      </p:sp>
      <p:sp>
        <p:nvSpPr>
          <p:cNvPr id="2" name="Title 1">
            <a:extLst>
              <a:ext uri="{FF2B5EF4-FFF2-40B4-BE49-F238E27FC236}">
                <a16:creationId xmlns:a16="http://schemas.microsoft.com/office/drawing/2014/main" id="{0F40482B-432D-3598-1B6F-419F73994B09}"/>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Programs for Older Adults</a:t>
            </a:r>
          </a:p>
        </p:txBody>
      </p:sp>
    </p:spTree>
    <p:extLst>
      <p:ext uri="{BB962C8B-B14F-4D97-AF65-F5344CB8AC3E}">
        <p14:creationId xmlns:p14="http://schemas.microsoft.com/office/powerpoint/2010/main" val="2540518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198039" y="890132"/>
            <a:ext cx="8534400" cy="1572619"/>
          </a:xfrm>
        </p:spPr>
        <p:txBody>
          <a:bodyPr>
            <a:normAutofit/>
          </a:bodyPr>
          <a:lstStyle/>
          <a:p>
            <a:r>
              <a:rPr lang="en-US" dirty="0"/>
              <a:t>Telephone &amp; Internet Access</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1244600" y="2462751"/>
            <a:ext cx="6705599" cy="3829104"/>
          </a:xfrm>
        </p:spPr>
        <p:txBody>
          <a:bodyPr vert="horz" lIns="97536" tIns="48768" rIns="97536" bIns="48768" rtlCol="0" anchor="t">
            <a:normAutofit/>
          </a:bodyPr>
          <a:lstStyle/>
          <a:p>
            <a:pPr marL="0" indent="0">
              <a:lnSpc>
                <a:spcPct val="100000"/>
              </a:lnSpc>
              <a:buNone/>
            </a:pPr>
            <a:r>
              <a:rPr lang="en-US" sz="2800" b="1" dirty="0">
                <a:solidFill>
                  <a:srgbClr val="000000"/>
                </a:solidFill>
                <a:hlinkClick r:id="rId3">
                  <a:extLst>
                    <a:ext uri="{A12FA001-AC4F-418D-AE19-62706E023703}">
                      <ahyp:hlinkClr xmlns:ahyp="http://schemas.microsoft.com/office/drawing/2018/hyperlinkcolor" val="tx"/>
                    </a:ext>
                  </a:extLst>
                </a:hlinkClick>
              </a:rPr>
              <a:t>Lifeline for telephone and internet services</a:t>
            </a:r>
            <a:endParaRPr lang="en-US" sz="2800" b="1" dirty="0">
              <a:solidFill>
                <a:srgbClr val="000000"/>
              </a:solidFill>
            </a:endParaRPr>
          </a:p>
          <a:p>
            <a:pPr lvl="1">
              <a:buFont typeface="Arial" panose="020B0604020202020204" pitchFamily="34" charset="0"/>
              <a:buChar char="•"/>
            </a:pPr>
            <a:r>
              <a:rPr lang="en-US" sz="2400" dirty="0">
                <a:solidFill>
                  <a:srgbClr val="000000"/>
                </a:solidFill>
              </a:rPr>
              <a:t>www.usa.gov/help-with-phone-internet-bills</a:t>
            </a:r>
          </a:p>
          <a:p>
            <a:pPr lvl="1"/>
            <a:endParaRPr lang="en-US" sz="2400" dirty="0">
              <a:solidFill>
                <a:srgbClr val="000000"/>
              </a:solidFill>
            </a:endParaRPr>
          </a:p>
          <a:p>
            <a:pPr marL="0" indent="0">
              <a:lnSpc>
                <a:spcPct val="100000"/>
              </a:lnSpc>
              <a:buNone/>
            </a:pPr>
            <a:r>
              <a:rPr lang="en-US" sz="2800" b="1" dirty="0">
                <a:solidFill>
                  <a:srgbClr val="000000"/>
                </a:solidFill>
                <a:hlinkClick r:id="rId4">
                  <a:extLst>
                    <a:ext uri="{A12FA001-AC4F-418D-AE19-62706E023703}">
                      <ahyp:hlinkClr xmlns:ahyp="http://schemas.microsoft.com/office/drawing/2018/hyperlinkcolor" val="tx"/>
                    </a:ext>
                  </a:extLst>
                </a:hlinkClick>
              </a:rPr>
              <a:t>Affordable Connectivity Program for broadband internet</a:t>
            </a:r>
            <a:endParaRPr lang="en-US" sz="2800" b="1" dirty="0">
              <a:solidFill>
                <a:srgbClr val="000000"/>
              </a:solidFill>
            </a:endParaRPr>
          </a:p>
          <a:p>
            <a:pPr lvl="1">
              <a:buFont typeface="Arial" panose="020B0604020202020204" pitchFamily="34" charset="0"/>
              <a:buChar char="•"/>
            </a:pPr>
            <a:r>
              <a:rPr lang="en-US" sz="2400" dirty="0">
                <a:solidFill>
                  <a:srgbClr val="000000"/>
                </a:solidFill>
              </a:rPr>
              <a:t>www.fcc.gov/acp</a:t>
            </a:r>
            <a:endParaRPr lang="en-US" sz="2800" dirty="0">
              <a:solidFill>
                <a:srgbClr val="000000"/>
              </a:solidFill>
            </a:endParaRPr>
          </a:p>
          <a:p>
            <a:pPr>
              <a:lnSpc>
                <a:spcPct val="100000"/>
              </a:lnSpc>
            </a:pPr>
            <a:endParaRPr lang="en-US" sz="2133" dirty="0">
              <a:solidFill>
                <a:srgbClr val="000000"/>
              </a:solidFill>
            </a:endParaRPr>
          </a:p>
        </p:txBody>
      </p:sp>
      <p:pic>
        <p:nvPicPr>
          <p:cNvPr id="4" name="Picture 3">
            <a:extLst>
              <a:ext uri="{FF2B5EF4-FFF2-40B4-BE49-F238E27FC236}">
                <a16:creationId xmlns:a16="http://schemas.microsoft.com/office/drawing/2014/main" id="{966EBA82-3016-DEB0-88B8-74B9C68625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8642" t="13043" r="30694" b="35270"/>
          <a:stretch/>
        </p:blipFill>
        <p:spPr>
          <a:xfrm>
            <a:off x="8845083" y="0"/>
            <a:ext cx="4386758" cy="7315200"/>
          </a:xfrm>
          <a:prstGeom prst="rect">
            <a:avLst/>
          </a:prstGeom>
        </p:spPr>
      </p:pic>
    </p:spTree>
    <p:extLst>
      <p:ext uri="{BB962C8B-B14F-4D97-AF65-F5344CB8AC3E}">
        <p14:creationId xmlns:p14="http://schemas.microsoft.com/office/powerpoint/2010/main" val="1021652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457700-E7A7-F8C9-39D0-18D8ABA15E9B}"/>
              </a:ext>
            </a:extLst>
          </p:cNvPr>
          <p:cNvPicPr>
            <a:picLocks noChangeAspect="1"/>
          </p:cNvPicPr>
          <p:nvPr/>
        </p:nvPicPr>
        <p:blipFill>
          <a:blip r:embed="rId3"/>
          <a:stretch>
            <a:fillRect/>
          </a:stretch>
        </p:blipFill>
        <p:spPr>
          <a:xfrm>
            <a:off x="1402287" y="360769"/>
            <a:ext cx="4913421" cy="6246146"/>
          </a:xfrm>
          <a:prstGeom prst="rect">
            <a:avLst/>
          </a:prstGeom>
          <a:ln w="3175">
            <a:solidFill>
              <a:schemeClr val="tx1"/>
            </a:solidFill>
          </a:ln>
        </p:spPr>
      </p:pic>
      <p:pic>
        <p:nvPicPr>
          <p:cNvPr id="11" name="Picture 10">
            <a:extLst>
              <a:ext uri="{FF2B5EF4-FFF2-40B4-BE49-F238E27FC236}">
                <a16:creationId xmlns:a16="http://schemas.microsoft.com/office/drawing/2014/main" id="{753CD3C8-DB26-CDE3-78E7-90813B288A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687" r="22396"/>
          <a:stretch/>
        </p:blipFill>
        <p:spPr>
          <a:xfrm>
            <a:off x="13817600" y="4800600"/>
            <a:ext cx="1682381" cy="1445546"/>
          </a:xfrm>
          <a:prstGeom prst="rect">
            <a:avLst/>
          </a:prstGeom>
          <a:ln w="3175">
            <a:solidFill>
              <a:schemeClr val="tx1"/>
            </a:solidFill>
          </a:ln>
        </p:spPr>
      </p:pic>
      <p:pic>
        <p:nvPicPr>
          <p:cNvPr id="14" name="Picture 13">
            <a:extLst>
              <a:ext uri="{FF2B5EF4-FFF2-40B4-BE49-F238E27FC236}">
                <a16:creationId xmlns:a16="http://schemas.microsoft.com/office/drawing/2014/main" id="{2ECEEA96-28C1-DD86-289B-480D4FED30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1771" t="4577" r="21042" b="62357"/>
          <a:stretch/>
        </p:blipFill>
        <p:spPr>
          <a:xfrm flipV="1">
            <a:off x="14362062" y="2531165"/>
            <a:ext cx="1137919" cy="327411"/>
          </a:xfrm>
          <a:prstGeom prst="rect">
            <a:avLst/>
          </a:prstGeom>
          <a:ln w="3175">
            <a:solidFill>
              <a:schemeClr val="tx1"/>
            </a:solidFill>
          </a:ln>
        </p:spPr>
      </p:pic>
      <p:sp>
        <p:nvSpPr>
          <p:cNvPr id="16" name="TextBox 15">
            <a:extLst>
              <a:ext uri="{FF2B5EF4-FFF2-40B4-BE49-F238E27FC236}">
                <a16:creationId xmlns:a16="http://schemas.microsoft.com/office/drawing/2014/main" id="{F3B9FFDB-2ECF-993A-6A02-1D51DE06FC27}"/>
              </a:ext>
            </a:extLst>
          </p:cNvPr>
          <p:cNvSpPr txBox="1"/>
          <p:nvPr/>
        </p:nvSpPr>
        <p:spPr>
          <a:xfrm>
            <a:off x="3073400" y="6733502"/>
            <a:ext cx="6858000" cy="400110"/>
          </a:xfrm>
          <a:prstGeom prst="rect">
            <a:avLst/>
          </a:prstGeom>
          <a:noFill/>
        </p:spPr>
        <p:txBody>
          <a:bodyPr wrap="square">
            <a:spAutoFit/>
          </a:bodyPr>
          <a:lstStyle/>
          <a:p>
            <a:pPr algn="ctr"/>
            <a:r>
              <a:rPr lang="en-US" sz="2000" dirty="0">
                <a:hlinkClick r:id="rId6"/>
              </a:rPr>
              <a:t>Get help paying for phone and internet service | USAGov</a:t>
            </a:r>
            <a:endParaRPr lang="en-US" sz="1920" dirty="0"/>
          </a:p>
        </p:txBody>
      </p:sp>
      <p:sp>
        <p:nvSpPr>
          <p:cNvPr id="2" name="Content Placeholder 2">
            <a:extLst>
              <a:ext uri="{FF2B5EF4-FFF2-40B4-BE49-F238E27FC236}">
                <a16:creationId xmlns:a16="http://schemas.microsoft.com/office/drawing/2014/main" id="{ED218960-901D-4B50-F3D6-451F771107D1}"/>
              </a:ext>
            </a:extLst>
          </p:cNvPr>
          <p:cNvSpPr>
            <a:spLocks noGrp="1"/>
          </p:cNvSpPr>
          <p:nvPr>
            <p:ph type="title" idx="4294967295"/>
          </p:nvPr>
        </p:nvSpPr>
        <p:spPr>
          <a:xfrm>
            <a:off x="7267575" y="1066800"/>
            <a:ext cx="4648200" cy="4953000"/>
          </a:xfrm>
          <a:prstGeom prst="rect">
            <a:avLst/>
          </a:prstGeom>
          <a:noFill/>
          <a:ln>
            <a:noFill/>
            <a:prstDash/>
          </a:ln>
          <a:effectLst/>
        </p:spPr>
        <p:txBody>
          <a:bodyPr rot="0" spcFirstLastPara="0" vertOverflow="overflow" horzOverflow="overflow" vert="horz" wrap="square" lIns="97536" tIns="48768" rIns="97536" bIns="48768" numCol="1" spcCol="0" rtlCol="0" fromWordArt="0" anchor="t" anchorCtr="0" forceAA="0" compatLnSpc="1">
            <a:prstTxWarp prst="textNoShape">
              <a:avLst/>
            </a:prstTxWarp>
            <a:normAutofit/>
          </a:bodyPr>
          <a:lstStyle/>
          <a:p>
            <a:pPr marL="0" marR="0" lvl="0" indent="0" algn="ctr" defTabSz="914378" rtl="0" eaLnBrk="1" fontAlgn="auto" latinLnBrk="0" hangingPunct="1">
              <a:lnSpc>
                <a:spcPct val="100000"/>
              </a:lnSpc>
              <a:spcBef>
                <a:spcPct val="20000"/>
              </a:spcBef>
              <a:spcAft>
                <a:spcPts val="0"/>
              </a:spcAft>
              <a:buClrTx/>
              <a:buSzTx/>
              <a:buFont typeface="Arial" pitchFamily="34" charset="0"/>
              <a:buNone/>
              <a:tabLst/>
              <a:defRPr/>
            </a:pPr>
            <a:r>
              <a:rPr kumimoji="0" lang="en-US" sz="5500" b="1" i="0" u="none" strike="noStrike" kern="1200" cap="none" spc="0" normalizeH="0" baseline="0" noProof="0" dirty="0">
                <a:ln>
                  <a:noFill/>
                </a:ln>
                <a:solidFill>
                  <a:srgbClr val="000000"/>
                </a:solidFill>
                <a:effectLst/>
                <a:uLnTx/>
                <a:uFillTx/>
                <a:latin typeface="+mn-lt"/>
                <a:ea typeface="+mn-ea"/>
                <a:cs typeface="+mn-cs"/>
              </a:rPr>
              <a:t>Lifeline for Telephone and Internet Services</a:t>
            </a:r>
          </a:p>
          <a:p>
            <a:pPr marL="0" marR="0" lvl="0" indent="0" algn="ctr" defTabSz="914378" rtl="0" eaLnBrk="1" fontAlgn="auto" latinLnBrk="0" hangingPunct="1">
              <a:lnSpc>
                <a:spcPct val="100000"/>
              </a:lnSpc>
              <a:spcBef>
                <a:spcPct val="20000"/>
              </a:spcBef>
              <a:spcAft>
                <a:spcPts val="0"/>
              </a:spcAft>
              <a:buClrTx/>
              <a:buSzTx/>
              <a:buFont typeface="Arial" pitchFamily="34" charset="0"/>
              <a:buNone/>
              <a:tabLst/>
              <a:defRPr/>
            </a:pPr>
            <a:r>
              <a:rPr kumimoji="0" lang="en-US" sz="5500" b="1" i="0" u="none" strike="noStrike" kern="1200" cap="none" spc="0" normalizeH="0" baseline="0" noProof="0" dirty="0">
                <a:ln>
                  <a:noFill/>
                </a:ln>
                <a:solidFill>
                  <a:srgbClr val="000000"/>
                </a:solidFill>
                <a:effectLst/>
                <a:uLnTx/>
                <a:uFillTx/>
                <a:latin typeface="+mn-lt"/>
                <a:ea typeface="+mn-ea"/>
                <a:cs typeface="+mn-cs"/>
              </a:rPr>
              <a:t>USA.gov</a:t>
            </a:r>
            <a:endParaRPr kumimoji="0" lang="en-US" sz="5500" b="0" i="0" u="none" strike="noStrike" kern="1200" cap="none" spc="0" normalizeH="0" baseline="0" noProof="0" dirty="0">
              <a:ln>
                <a:noFill/>
              </a:ln>
              <a:solidFill>
                <a:srgbClr val="000000"/>
              </a:solidFill>
              <a:effectLst/>
              <a:uLnTx/>
              <a:uFillTx/>
              <a:latin typeface="+mn-lt"/>
              <a:ea typeface="+mn-ea"/>
              <a:cs typeface="+mn-cs"/>
            </a:endParaRP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endParaRPr kumimoji="0" lang="en-US" sz="2133" b="0" i="0" u="none" strike="noStrike" kern="1200" cap="none" spc="0" normalizeH="0" baseline="0" noProof="0" dirty="0">
              <a:ln>
                <a:noFill/>
              </a:ln>
              <a:solidFill>
                <a:srgbClr val="000000"/>
              </a:solidFill>
              <a:effectLst/>
              <a:uLnTx/>
              <a:uFillTx/>
              <a:latin typeface="+mn-lt"/>
              <a:ea typeface="+mn-ea"/>
              <a:cs typeface="+mn-cs"/>
            </a:endParaRPr>
          </a:p>
        </p:txBody>
      </p:sp>
      <p:sp>
        <p:nvSpPr>
          <p:cNvPr id="3" name="Rectangle: Rounded Corners 2">
            <a:extLst>
              <a:ext uri="{FF2B5EF4-FFF2-40B4-BE49-F238E27FC236}">
                <a16:creationId xmlns:a16="http://schemas.microsoft.com/office/drawing/2014/main" id="{3C9B6F5D-B3F6-6840-8672-118314CDAD81}"/>
              </a:ext>
            </a:extLst>
          </p:cNvPr>
          <p:cNvSpPr/>
          <p:nvPr/>
        </p:nvSpPr>
        <p:spPr>
          <a:xfrm>
            <a:off x="1381399" y="304800"/>
            <a:ext cx="4934309" cy="1501515"/>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9498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3CD3C8-DB26-CDE3-78E7-90813B288A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687" r="22396"/>
          <a:stretch/>
        </p:blipFill>
        <p:spPr>
          <a:xfrm>
            <a:off x="650240" y="838200"/>
            <a:ext cx="5852160" cy="5028331"/>
          </a:xfrm>
          <a:prstGeom prst="rect">
            <a:avLst/>
          </a:prstGeom>
          <a:ln w="3175">
            <a:solidFill>
              <a:schemeClr val="tx1"/>
            </a:solidFill>
          </a:ln>
        </p:spPr>
      </p:pic>
      <p:pic>
        <p:nvPicPr>
          <p:cNvPr id="14" name="Picture 13">
            <a:extLst>
              <a:ext uri="{FF2B5EF4-FFF2-40B4-BE49-F238E27FC236}">
                <a16:creationId xmlns:a16="http://schemas.microsoft.com/office/drawing/2014/main" id="{2ECEEA96-28C1-DD86-289B-480D4FED30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771" t="4577" r="21042" b="62357"/>
          <a:stretch/>
        </p:blipFill>
        <p:spPr>
          <a:xfrm>
            <a:off x="6664959" y="838201"/>
            <a:ext cx="5852160" cy="1683828"/>
          </a:xfrm>
          <a:prstGeom prst="rect">
            <a:avLst/>
          </a:prstGeom>
          <a:ln w="3175">
            <a:solidFill>
              <a:schemeClr val="tx1"/>
            </a:solidFill>
          </a:ln>
        </p:spPr>
      </p:pic>
      <p:sp>
        <p:nvSpPr>
          <p:cNvPr id="16" name="TextBox 15">
            <a:extLst>
              <a:ext uri="{FF2B5EF4-FFF2-40B4-BE49-F238E27FC236}">
                <a16:creationId xmlns:a16="http://schemas.microsoft.com/office/drawing/2014/main" id="{F3B9FFDB-2ECF-993A-6A02-1D51DE06FC27}"/>
              </a:ext>
            </a:extLst>
          </p:cNvPr>
          <p:cNvSpPr txBox="1"/>
          <p:nvPr/>
        </p:nvSpPr>
        <p:spPr>
          <a:xfrm>
            <a:off x="4838802" y="6733502"/>
            <a:ext cx="3327197" cy="387798"/>
          </a:xfrm>
          <a:prstGeom prst="rect">
            <a:avLst/>
          </a:prstGeom>
          <a:noFill/>
        </p:spPr>
        <p:txBody>
          <a:bodyPr wrap="square">
            <a:spAutoFit/>
          </a:bodyPr>
          <a:lstStyle/>
          <a:p>
            <a:pPr algn="ctr"/>
            <a:r>
              <a:rPr lang="en-US" sz="1920" dirty="0">
                <a:hlinkClick r:id="rId5"/>
              </a:rPr>
              <a:t>https://www.fcc.gov/acp</a:t>
            </a:r>
            <a:r>
              <a:rPr lang="en-US" sz="1920" dirty="0"/>
              <a:t> </a:t>
            </a:r>
          </a:p>
        </p:txBody>
      </p:sp>
      <p:sp>
        <p:nvSpPr>
          <p:cNvPr id="2" name="Content Placeholder 2">
            <a:extLst>
              <a:ext uri="{FF2B5EF4-FFF2-40B4-BE49-F238E27FC236}">
                <a16:creationId xmlns:a16="http://schemas.microsoft.com/office/drawing/2014/main" id="{ED218960-901D-4B50-F3D6-451F771107D1}"/>
              </a:ext>
            </a:extLst>
          </p:cNvPr>
          <p:cNvSpPr>
            <a:spLocks noGrp="1"/>
          </p:cNvSpPr>
          <p:nvPr>
            <p:ph type="title" idx="4294967295"/>
          </p:nvPr>
        </p:nvSpPr>
        <p:spPr>
          <a:xfrm>
            <a:off x="7267575" y="3178175"/>
            <a:ext cx="4648200" cy="2228850"/>
          </a:xfrm>
          <a:prstGeom prst="rect">
            <a:avLst/>
          </a:prstGeom>
          <a:noFill/>
          <a:ln>
            <a:noFill/>
            <a:prstDash/>
          </a:ln>
          <a:effectLst/>
        </p:spPr>
        <p:txBody>
          <a:bodyPr rot="0" spcFirstLastPara="0" vertOverflow="overflow" horzOverflow="overflow" vert="horz" wrap="square" lIns="97536" tIns="48768" rIns="97536" bIns="48768" numCol="1" spcCol="0" rtlCol="0" fromWordArt="0" anchor="t" anchorCtr="0" forceAA="0" compatLnSpc="1">
            <a:prstTxWarp prst="textNoShape">
              <a:avLst/>
            </a:prstTxWarp>
            <a:normAutofit fontScale="90000"/>
          </a:bodyPr>
          <a:lstStyle/>
          <a:p>
            <a:pPr marL="0" marR="0" lvl="0" indent="0" algn="ctr" defTabSz="914378"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rgbClr val="000000"/>
                </a:solidFill>
                <a:effectLst/>
                <a:uLnTx/>
                <a:uFillTx/>
                <a:latin typeface="+mn-lt"/>
                <a:ea typeface="+mn-ea"/>
                <a:cs typeface="+mn-cs"/>
              </a:rPr>
              <a:t>Affordable Connectivity Program for broadband internet</a:t>
            </a:r>
          </a:p>
          <a:p>
            <a:pPr marL="0" marR="0" lvl="0" indent="0" algn="ctr" defTabSz="914378"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a:ln>
                  <a:noFill/>
                </a:ln>
                <a:solidFill>
                  <a:srgbClr val="000000"/>
                </a:solidFill>
                <a:effectLst/>
                <a:uLnTx/>
                <a:uFillTx/>
                <a:latin typeface="+mn-lt"/>
                <a:ea typeface="+mn-ea"/>
                <a:cs typeface="+mn-cs"/>
              </a:rPr>
              <a:t>fcc.gov/</a:t>
            </a:r>
            <a:r>
              <a:rPr kumimoji="0" lang="en-US" sz="3600" b="1" i="0" u="none" strike="noStrike" kern="1200" cap="none" spc="0" normalizeH="0" baseline="0" noProof="0" dirty="0" err="1">
                <a:ln>
                  <a:noFill/>
                </a:ln>
                <a:solidFill>
                  <a:srgbClr val="000000"/>
                </a:solidFill>
                <a:effectLst/>
                <a:uLnTx/>
                <a:uFillTx/>
                <a:latin typeface="+mn-lt"/>
                <a:ea typeface="+mn-ea"/>
                <a:cs typeface="+mn-cs"/>
              </a:rPr>
              <a:t>acp</a:t>
            </a:r>
            <a:endParaRPr kumimoji="0" lang="en-US" sz="3600" b="0" i="0" u="none" strike="noStrike" kern="1200" cap="none" spc="0" normalizeH="0" baseline="0" noProof="0" dirty="0">
              <a:ln>
                <a:noFill/>
              </a:ln>
              <a:solidFill>
                <a:srgbClr val="000000"/>
              </a:solidFill>
              <a:effectLst/>
              <a:uLnTx/>
              <a:uFillTx/>
              <a:latin typeface="+mn-lt"/>
              <a:ea typeface="+mn-ea"/>
              <a:cs typeface="+mn-cs"/>
            </a:endParaRPr>
          </a:p>
          <a:p>
            <a:pPr marL="342892" marR="0" lvl="0" indent="-342892" algn="l" defTabSz="914378" rtl="0" eaLnBrk="1" fontAlgn="auto" latinLnBrk="0" hangingPunct="1">
              <a:lnSpc>
                <a:spcPct val="100000"/>
              </a:lnSpc>
              <a:spcBef>
                <a:spcPct val="20000"/>
              </a:spcBef>
              <a:spcAft>
                <a:spcPts val="0"/>
              </a:spcAft>
              <a:buClrTx/>
              <a:buSzTx/>
              <a:buFont typeface="Arial" pitchFamily="34" charset="0"/>
              <a:buChar char="•"/>
              <a:tabLst/>
              <a:defRPr/>
            </a:pPr>
            <a:endParaRPr kumimoji="0" lang="en-US" sz="2133" b="0" i="0" u="none" strike="noStrike" kern="1200" cap="none" spc="0" normalizeH="0" baseline="0" noProof="0" dirty="0">
              <a:ln>
                <a:noFill/>
              </a:ln>
              <a:solidFill>
                <a:srgbClr val="000000"/>
              </a:solidFill>
              <a:effectLst/>
              <a:uLnTx/>
              <a:uFillTx/>
              <a:latin typeface="+mn-lt"/>
              <a:ea typeface="+mn-ea"/>
              <a:cs typeface="+mn-cs"/>
            </a:endParaRPr>
          </a:p>
        </p:txBody>
      </p:sp>
      <p:sp>
        <p:nvSpPr>
          <p:cNvPr id="3" name="Rectangle: Rounded Corners 2">
            <a:extLst>
              <a:ext uri="{FF2B5EF4-FFF2-40B4-BE49-F238E27FC236}">
                <a16:creationId xmlns:a16="http://schemas.microsoft.com/office/drawing/2014/main" id="{3C9B6F5D-B3F6-6840-8672-118314CDAD81}"/>
              </a:ext>
            </a:extLst>
          </p:cNvPr>
          <p:cNvSpPr/>
          <p:nvPr/>
        </p:nvSpPr>
        <p:spPr>
          <a:xfrm>
            <a:off x="10619738" y="1371600"/>
            <a:ext cx="1295401" cy="762000"/>
          </a:xfrm>
          <a:prstGeom prst="roundRect">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7010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8347AD-7C74-A2EF-A7CC-F06E512FC7B0}"/>
              </a:ext>
            </a:extLst>
          </p:cNvPr>
          <p:cNvPicPr>
            <a:picLocks noChangeAspect="1"/>
          </p:cNvPicPr>
          <p:nvPr/>
        </p:nvPicPr>
        <p:blipFill>
          <a:blip r:embed="rId3"/>
          <a:stretch>
            <a:fillRect/>
          </a:stretch>
        </p:blipFill>
        <p:spPr>
          <a:xfrm>
            <a:off x="496555" y="1447800"/>
            <a:ext cx="3916929" cy="1443080"/>
          </a:xfrm>
          <a:prstGeom prst="rect">
            <a:avLst/>
          </a:prstGeom>
        </p:spPr>
      </p:pic>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11559" y="152400"/>
            <a:ext cx="11581682" cy="985704"/>
          </a:xfrm>
        </p:spPr>
        <p:txBody>
          <a:bodyPr>
            <a:normAutofit/>
          </a:bodyPr>
          <a:lstStyle/>
          <a:p>
            <a:r>
              <a:rPr lang="en-US" dirty="0"/>
              <a:t>Emergency Services</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556638" y="3124200"/>
            <a:ext cx="4936336" cy="3829104"/>
          </a:xfrm>
        </p:spPr>
        <p:txBody>
          <a:bodyPr vert="horz" lIns="97536" tIns="48768" rIns="97536" bIns="48768" rtlCol="0" anchor="t">
            <a:normAutofit/>
          </a:bodyPr>
          <a:lstStyle/>
          <a:p>
            <a:pPr marL="0" indent="0">
              <a:lnSpc>
                <a:spcPct val="100000"/>
              </a:lnSpc>
              <a:buNone/>
            </a:pPr>
            <a:r>
              <a:rPr lang="en-US" sz="2800" dirty="0">
                <a:solidFill>
                  <a:srgbClr val="000000"/>
                </a:solidFill>
                <a:hlinkClick r:id="rId4">
                  <a:extLst>
                    <a:ext uri="{A12FA001-AC4F-418D-AE19-62706E023703}">
                      <ahyp:hlinkClr xmlns:ahyp="http://schemas.microsoft.com/office/drawing/2018/hyperlinkcolor" val="tx"/>
                    </a:ext>
                  </a:extLst>
                </a:hlinkClick>
              </a:rPr>
              <a:t>Emergency assistance from Federal Emergency Management Agency (FEMA)</a:t>
            </a:r>
            <a:endParaRPr lang="en-US" sz="2800" dirty="0">
              <a:solidFill>
                <a:srgbClr val="000000"/>
              </a:solidFill>
            </a:endParaRPr>
          </a:p>
          <a:p>
            <a:pPr>
              <a:lnSpc>
                <a:spcPct val="100000"/>
              </a:lnSpc>
            </a:pPr>
            <a:endParaRPr lang="en-US" sz="2133" dirty="0">
              <a:solidFill>
                <a:srgbClr val="000000"/>
              </a:solidFill>
            </a:endParaRPr>
          </a:p>
        </p:txBody>
      </p:sp>
      <p:sp>
        <p:nvSpPr>
          <p:cNvPr id="7" name="TextBox 6">
            <a:extLst>
              <a:ext uri="{FF2B5EF4-FFF2-40B4-BE49-F238E27FC236}">
                <a16:creationId xmlns:a16="http://schemas.microsoft.com/office/drawing/2014/main" id="{82962F69-BF8E-4049-BE2C-65589C91339E}"/>
              </a:ext>
            </a:extLst>
          </p:cNvPr>
          <p:cNvSpPr txBox="1"/>
          <p:nvPr/>
        </p:nvSpPr>
        <p:spPr>
          <a:xfrm>
            <a:off x="3244626" y="6669326"/>
            <a:ext cx="6515548" cy="393954"/>
          </a:xfrm>
          <a:prstGeom prst="rect">
            <a:avLst/>
          </a:prstGeom>
          <a:noFill/>
        </p:spPr>
        <p:txBody>
          <a:bodyPr wrap="square" lIns="97536" tIns="48768" rIns="97536" bIns="48768" anchor="t">
            <a:spAutoFit/>
          </a:bodyPr>
          <a:lstStyle/>
          <a:p>
            <a:pPr algn="ctr">
              <a:lnSpc>
                <a:spcPct val="100000"/>
              </a:lnSpc>
            </a:pPr>
            <a:r>
              <a:rPr lang="en-US" sz="1920" dirty="0">
                <a:ea typeface="+mn-lt"/>
                <a:cs typeface="+mn-lt"/>
                <a:hlinkClick r:id="rId4"/>
              </a:rPr>
              <a:t>https://www.fema.gov/assistance/individual</a:t>
            </a:r>
            <a:r>
              <a:rPr lang="en-US" sz="1920" dirty="0">
                <a:ea typeface="+mn-lt"/>
                <a:cs typeface="+mn-lt"/>
              </a:rPr>
              <a:t> </a:t>
            </a:r>
            <a:endParaRPr lang="en-US" sz="1920" dirty="0"/>
          </a:p>
        </p:txBody>
      </p:sp>
      <p:pic>
        <p:nvPicPr>
          <p:cNvPr id="8" name="Picture 7">
            <a:extLst>
              <a:ext uri="{FF2B5EF4-FFF2-40B4-BE49-F238E27FC236}">
                <a16:creationId xmlns:a16="http://schemas.microsoft.com/office/drawing/2014/main" id="{A011F24F-D746-5910-26E6-EA6A2ADFFAF8}"/>
              </a:ext>
            </a:extLst>
          </p:cNvPr>
          <p:cNvPicPr>
            <a:picLocks noChangeAspect="1"/>
          </p:cNvPicPr>
          <p:nvPr/>
        </p:nvPicPr>
        <p:blipFill>
          <a:blip r:embed="rId5"/>
          <a:stretch>
            <a:fillRect/>
          </a:stretch>
        </p:blipFill>
        <p:spPr>
          <a:xfrm>
            <a:off x="5104103" y="1447800"/>
            <a:ext cx="7404142" cy="4794852"/>
          </a:xfrm>
          <a:prstGeom prst="rect">
            <a:avLst/>
          </a:prstGeom>
          <a:ln w="3175">
            <a:solidFill>
              <a:schemeClr val="tx1"/>
            </a:solidFill>
          </a:ln>
        </p:spPr>
      </p:pic>
    </p:spTree>
    <p:extLst>
      <p:ext uri="{BB962C8B-B14F-4D97-AF65-F5344CB8AC3E}">
        <p14:creationId xmlns:p14="http://schemas.microsoft.com/office/powerpoint/2010/main" val="42193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4747362" y="614653"/>
            <a:ext cx="7929675" cy="1572619"/>
          </a:xfrm>
        </p:spPr>
        <p:txBody>
          <a:bodyPr>
            <a:normAutofit/>
          </a:bodyPr>
          <a:lstStyle/>
          <a:p>
            <a:r>
              <a:rPr lang="en-US" dirty="0"/>
              <a:t>Apply to Federal Benefits</a:t>
            </a:r>
          </a:p>
        </p:txBody>
      </p:sp>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8950558" y="3999551"/>
            <a:ext cx="3602023" cy="1005839"/>
          </a:xfrm>
        </p:spPr>
        <p:txBody>
          <a:bodyPr>
            <a:normAutofit/>
          </a:bodyPr>
          <a:lstStyle/>
          <a:p>
            <a:pPr marL="0" indent="0" algn="ctr">
              <a:lnSpc>
                <a:spcPct val="100000"/>
              </a:lnSpc>
              <a:buNone/>
            </a:pPr>
            <a:r>
              <a:rPr lang="en-US" sz="2800" b="1" dirty="0">
                <a:hlinkClick r:id="rId3" action="ppaction://hlinkfile">
                  <a:extLst>
                    <a:ext uri="{A12FA001-AC4F-418D-AE19-62706E023703}">
                      <ahyp:hlinkClr xmlns:ahyp="http://schemas.microsoft.com/office/drawing/2018/hyperlinkcolor" val="tx"/>
                    </a:ext>
                  </a:extLst>
                </a:hlinkClick>
              </a:rPr>
              <a:t>benefits.gov</a:t>
            </a:r>
            <a:endParaRPr lang="en-US" sz="2800" b="1" dirty="0"/>
          </a:p>
        </p:txBody>
      </p:sp>
      <p:pic>
        <p:nvPicPr>
          <p:cNvPr id="5" name="Picture 4">
            <a:extLst>
              <a:ext uri="{FF2B5EF4-FFF2-40B4-BE49-F238E27FC236}">
                <a16:creationId xmlns:a16="http://schemas.microsoft.com/office/drawing/2014/main" id="{A0C88345-2999-483A-85E2-2204CD5BD4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490" t="8235" r="20698" b="49479"/>
          <a:stretch/>
        </p:blipFill>
        <p:spPr>
          <a:xfrm>
            <a:off x="510950" y="2505803"/>
            <a:ext cx="8472823" cy="3993337"/>
          </a:xfrm>
          <a:prstGeom prst="rect">
            <a:avLst/>
          </a:prstGeom>
        </p:spPr>
      </p:pic>
      <p:pic>
        <p:nvPicPr>
          <p:cNvPr id="6" name="Picture 5">
            <a:extLst>
              <a:ext uri="{FF2B5EF4-FFF2-40B4-BE49-F238E27FC236}">
                <a16:creationId xmlns:a16="http://schemas.microsoft.com/office/drawing/2014/main" id="{FA8C2937-D935-8435-9F26-911AF94EE291}"/>
              </a:ext>
            </a:extLst>
          </p:cNvPr>
          <p:cNvPicPr>
            <a:picLocks noChangeAspect="1"/>
          </p:cNvPicPr>
          <p:nvPr/>
        </p:nvPicPr>
        <p:blipFill>
          <a:blip r:embed="rId5"/>
          <a:stretch>
            <a:fillRect/>
          </a:stretch>
        </p:blipFill>
        <p:spPr>
          <a:xfrm>
            <a:off x="634734" y="381000"/>
            <a:ext cx="3810532" cy="1810003"/>
          </a:xfrm>
          <a:prstGeom prst="rect">
            <a:avLst/>
          </a:prstGeom>
        </p:spPr>
      </p:pic>
      <p:sp>
        <p:nvSpPr>
          <p:cNvPr id="8" name="Rectangle: Rounded Corners 7">
            <a:extLst>
              <a:ext uri="{FF2B5EF4-FFF2-40B4-BE49-F238E27FC236}">
                <a16:creationId xmlns:a16="http://schemas.microsoft.com/office/drawing/2014/main" id="{02A167BE-31E9-41AB-C82A-817A53D13554}"/>
              </a:ext>
            </a:extLst>
          </p:cNvPr>
          <p:cNvSpPr/>
          <p:nvPr/>
        </p:nvSpPr>
        <p:spPr>
          <a:xfrm>
            <a:off x="2768600" y="381000"/>
            <a:ext cx="1523999" cy="1904999"/>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D235AE87-4E8C-C36F-565B-1DBC36FB3271}"/>
              </a:ext>
            </a:extLst>
          </p:cNvPr>
          <p:cNvSpPr/>
          <p:nvPr/>
        </p:nvSpPr>
        <p:spPr>
          <a:xfrm>
            <a:off x="6883400" y="4572000"/>
            <a:ext cx="1447800" cy="1639442"/>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252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FF863C5E-BA89-29D5-1AE3-3FBAE6690CEC}"/>
              </a:ext>
            </a:extLst>
          </p:cNvPr>
          <p:cNvPicPr>
            <a:picLocks noGrp="1" noChangeAspect="1"/>
          </p:cNvPicPr>
          <p:nvPr>
            <p:ph idx="1"/>
          </p:nvPr>
        </p:nvPicPr>
        <p:blipFill rotWithShape="1">
          <a:blip r:embed="rId3"/>
          <a:srcRect r="13894"/>
          <a:stretch/>
        </p:blipFill>
        <p:spPr>
          <a:xfrm>
            <a:off x="592660" y="332808"/>
            <a:ext cx="8931242" cy="6377953"/>
          </a:xfrm>
          <a:ln w="3175">
            <a:solidFill>
              <a:schemeClr val="tx1"/>
            </a:solidFill>
          </a:ln>
        </p:spPr>
      </p:pic>
      <p:pic>
        <p:nvPicPr>
          <p:cNvPr id="5" name="Picture 4">
            <a:extLst>
              <a:ext uri="{FF2B5EF4-FFF2-40B4-BE49-F238E27FC236}">
                <a16:creationId xmlns:a16="http://schemas.microsoft.com/office/drawing/2014/main" id="{A0C88345-2999-483A-85E2-2204CD5BD4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490" t="8235" r="20698" b="49479"/>
          <a:stretch/>
        </p:blipFill>
        <p:spPr>
          <a:xfrm>
            <a:off x="-3251200" y="2971800"/>
            <a:ext cx="2333850" cy="1099970"/>
          </a:xfrm>
          <a:prstGeom prst="rect">
            <a:avLst/>
          </a:prstGeom>
        </p:spPr>
      </p:pic>
      <p:pic>
        <p:nvPicPr>
          <p:cNvPr id="6" name="Picture 5">
            <a:extLst>
              <a:ext uri="{FF2B5EF4-FFF2-40B4-BE49-F238E27FC236}">
                <a16:creationId xmlns:a16="http://schemas.microsoft.com/office/drawing/2014/main" id="{FA8C2937-D935-8435-9F26-911AF94EE2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0600" y="720715"/>
            <a:ext cx="1110183" cy="527337"/>
          </a:xfrm>
          <a:prstGeom prst="rect">
            <a:avLst/>
          </a:prstGeom>
        </p:spPr>
      </p:pic>
      <p:sp>
        <p:nvSpPr>
          <p:cNvPr id="8" name="Rectangle: Rounded Corners 7">
            <a:extLst>
              <a:ext uri="{FF2B5EF4-FFF2-40B4-BE49-F238E27FC236}">
                <a16:creationId xmlns:a16="http://schemas.microsoft.com/office/drawing/2014/main" id="{02A167BE-31E9-41AB-C82A-817A53D13554}"/>
              </a:ext>
            </a:extLst>
          </p:cNvPr>
          <p:cNvSpPr/>
          <p:nvPr/>
        </p:nvSpPr>
        <p:spPr>
          <a:xfrm>
            <a:off x="618060" y="1066800"/>
            <a:ext cx="2531540" cy="1143000"/>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D235AE87-4E8C-C36F-565B-1DBC36FB3271}"/>
              </a:ext>
            </a:extLst>
          </p:cNvPr>
          <p:cNvSpPr/>
          <p:nvPr/>
        </p:nvSpPr>
        <p:spPr>
          <a:xfrm>
            <a:off x="3183834" y="1066801"/>
            <a:ext cx="2327965" cy="1143000"/>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2F785A6B-7F12-EFC2-C177-BC00052A0156}"/>
              </a:ext>
            </a:extLst>
          </p:cNvPr>
          <p:cNvPicPr>
            <a:picLocks noChangeAspect="1"/>
          </p:cNvPicPr>
          <p:nvPr/>
        </p:nvPicPr>
        <p:blipFill>
          <a:blip r:embed="rId6"/>
          <a:stretch>
            <a:fillRect/>
          </a:stretch>
        </p:blipFill>
        <p:spPr>
          <a:xfrm>
            <a:off x="7633664" y="1828169"/>
            <a:ext cx="4950951" cy="3049261"/>
          </a:xfrm>
          <a:prstGeom prst="rect">
            <a:avLst/>
          </a:prstGeom>
          <a:ln w="3175">
            <a:solidFill>
              <a:schemeClr val="tx1"/>
            </a:solidFill>
          </a:ln>
        </p:spPr>
      </p:pic>
      <p:sp>
        <p:nvSpPr>
          <p:cNvPr id="17" name="Rectangle: Rounded Corners 16">
            <a:extLst>
              <a:ext uri="{FF2B5EF4-FFF2-40B4-BE49-F238E27FC236}">
                <a16:creationId xmlns:a16="http://schemas.microsoft.com/office/drawing/2014/main" id="{BF0AD1F0-FA95-FE75-9060-D90CF4B6BF3D}"/>
              </a:ext>
            </a:extLst>
          </p:cNvPr>
          <p:cNvSpPr/>
          <p:nvPr/>
        </p:nvSpPr>
        <p:spPr>
          <a:xfrm>
            <a:off x="722972" y="5486399"/>
            <a:ext cx="2327965" cy="609601"/>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DC9E80-9B15-E69B-2CEF-7D4835ED3A7B}"/>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Food and Nutrition</a:t>
            </a:r>
          </a:p>
        </p:txBody>
      </p:sp>
    </p:spTree>
    <p:extLst>
      <p:ext uri="{BB962C8B-B14F-4D97-AF65-F5344CB8AC3E}">
        <p14:creationId xmlns:p14="http://schemas.microsoft.com/office/powerpoint/2010/main" val="3565667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FF863C5E-BA89-29D5-1AE3-3FBAE6690CEC}"/>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r="13894"/>
          <a:stretch/>
        </p:blipFill>
        <p:spPr>
          <a:xfrm>
            <a:off x="-3011350" y="4600639"/>
            <a:ext cx="2094000" cy="1495361"/>
          </a:xfrm>
          <a:ln w="3175">
            <a:solidFill>
              <a:schemeClr val="tx1"/>
            </a:solidFill>
          </a:ln>
        </p:spPr>
      </p:pic>
      <p:pic>
        <p:nvPicPr>
          <p:cNvPr id="5" name="Picture 4">
            <a:extLst>
              <a:ext uri="{FF2B5EF4-FFF2-40B4-BE49-F238E27FC236}">
                <a16:creationId xmlns:a16="http://schemas.microsoft.com/office/drawing/2014/main" id="{A0C88345-2999-483A-85E2-2204CD5BD4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490" t="8235" r="20698" b="49479"/>
          <a:stretch/>
        </p:blipFill>
        <p:spPr>
          <a:xfrm>
            <a:off x="-3251200" y="2971800"/>
            <a:ext cx="2333850" cy="1099970"/>
          </a:xfrm>
          <a:prstGeom prst="rect">
            <a:avLst/>
          </a:prstGeom>
        </p:spPr>
      </p:pic>
      <p:pic>
        <p:nvPicPr>
          <p:cNvPr id="6" name="Picture 5">
            <a:extLst>
              <a:ext uri="{FF2B5EF4-FFF2-40B4-BE49-F238E27FC236}">
                <a16:creationId xmlns:a16="http://schemas.microsoft.com/office/drawing/2014/main" id="{FA8C2937-D935-8435-9F26-911AF94EE2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0600" y="720715"/>
            <a:ext cx="1110183" cy="527337"/>
          </a:xfrm>
          <a:prstGeom prst="rect">
            <a:avLst/>
          </a:prstGeom>
        </p:spPr>
      </p:pic>
      <p:pic>
        <p:nvPicPr>
          <p:cNvPr id="16" name="Picture 15">
            <a:extLst>
              <a:ext uri="{FF2B5EF4-FFF2-40B4-BE49-F238E27FC236}">
                <a16:creationId xmlns:a16="http://schemas.microsoft.com/office/drawing/2014/main" id="{2F785A6B-7F12-EFC2-C177-BC00052A01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27278" y="6393543"/>
            <a:ext cx="1485696" cy="915031"/>
          </a:xfrm>
          <a:prstGeom prst="rect">
            <a:avLst/>
          </a:prstGeom>
          <a:ln w="3175">
            <a:solidFill>
              <a:schemeClr val="tx1"/>
            </a:solidFill>
          </a:ln>
        </p:spPr>
      </p:pic>
      <p:pic>
        <p:nvPicPr>
          <p:cNvPr id="3" name="Picture 2">
            <a:extLst>
              <a:ext uri="{FF2B5EF4-FFF2-40B4-BE49-F238E27FC236}">
                <a16:creationId xmlns:a16="http://schemas.microsoft.com/office/drawing/2014/main" id="{698D27B6-DA32-463C-4201-4B7EA1D96AC2}"/>
              </a:ext>
            </a:extLst>
          </p:cNvPr>
          <p:cNvPicPr>
            <a:picLocks noChangeAspect="1"/>
          </p:cNvPicPr>
          <p:nvPr/>
        </p:nvPicPr>
        <p:blipFill>
          <a:blip r:embed="rId7"/>
          <a:stretch>
            <a:fillRect/>
          </a:stretch>
        </p:blipFill>
        <p:spPr>
          <a:xfrm>
            <a:off x="1988035" y="-9939"/>
            <a:ext cx="9062965" cy="6597590"/>
          </a:xfrm>
          <a:prstGeom prst="rect">
            <a:avLst/>
          </a:prstGeom>
          <a:ln w="3175">
            <a:solidFill>
              <a:schemeClr val="tx1"/>
            </a:solidFill>
          </a:ln>
        </p:spPr>
      </p:pic>
      <p:sp>
        <p:nvSpPr>
          <p:cNvPr id="8" name="Rectangle: Rounded Corners 7">
            <a:extLst>
              <a:ext uri="{FF2B5EF4-FFF2-40B4-BE49-F238E27FC236}">
                <a16:creationId xmlns:a16="http://schemas.microsoft.com/office/drawing/2014/main" id="{02A167BE-31E9-41AB-C82A-817A53D13554}"/>
              </a:ext>
            </a:extLst>
          </p:cNvPr>
          <p:cNvSpPr/>
          <p:nvPr/>
        </p:nvSpPr>
        <p:spPr>
          <a:xfrm>
            <a:off x="1988035" y="1041951"/>
            <a:ext cx="3475570" cy="609601"/>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D235AE87-4E8C-C36F-565B-1DBC36FB3271}"/>
              </a:ext>
            </a:extLst>
          </p:cNvPr>
          <p:cNvSpPr/>
          <p:nvPr/>
        </p:nvSpPr>
        <p:spPr>
          <a:xfrm>
            <a:off x="7978205" y="1651552"/>
            <a:ext cx="2743200" cy="2615648"/>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F0AD1F0-FA95-FE75-9060-D90CF4B6BF3D}"/>
              </a:ext>
            </a:extLst>
          </p:cNvPr>
          <p:cNvSpPr/>
          <p:nvPr/>
        </p:nvSpPr>
        <p:spPr>
          <a:xfrm>
            <a:off x="1953800" y="6096000"/>
            <a:ext cx="4348005" cy="491651"/>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DC2A924F-5916-A9F8-A24D-277C6326D8C4}"/>
              </a:ext>
            </a:extLst>
          </p:cNvPr>
          <p:cNvSpPr/>
          <p:nvPr/>
        </p:nvSpPr>
        <p:spPr>
          <a:xfrm>
            <a:off x="1988035" y="2645875"/>
            <a:ext cx="4085170" cy="478326"/>
          </a:xfrm>
          <a:prstGeom prst="roundRect">
            <a:avLst>
              <a:gd name="adj" fmla="val 24493"/>
            </a:avLst>
          </a:prstGeom>
          <a:noFill/>
          <a:ln w="762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562978A8-53E4-408A-AB50-BF2910124D95}"/>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Alaska Food Stamp Program</a:t>
            </a:r>
          </a:p>
        </p:txBody>
      </p:sp>
    </p:spTree>
    <p:extLst>
      <p:ext uri="{BB962C8B-B14F-4D97-AF65-F5344CB8AC3E}">
        <p14:creationId xmlns:p14="http://schemas.microsoft.com/office/powerpoint/2010/main" val="323075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AF74-08FC-A9EC-0F3E-D54FA2345E80}"/>
              </a:ext>
            </a:extLst>
          </p:cNvPr>
          <p:cNvSpPr>
            <a:spLocks noGrp="1"/>
          </p:cNvSpPr>
          <p:nvPr>
            <p:ph type="title"/>
          </p:nvPr>
        </p:nvSpPr>
        <p:spPr>
          <a:xfrm>
            <a:off x="1016000" y="274638"/>
            <a:ext cx="10972800" cy="1143000"/>
          </a:xfrm>
        </p:spPr>
        <p:txBody>
          <a:bodyPr anchor="ctr">
            <a:normAutofit/>
          </a:bodyPr>
          <a:lstStyle/>
          <a:p>
            <a:r>
              <a:rPr lang="en-US" dirty="0"/>
              <a:t>Voter Registration</a:t>
            </a:r>
          </a:p>
        </p:txBody>
      </p:sp>
      <p:pic>
        <p:nvPicPr>
          <p:cNvPr id="4" name="Picture 3" descr="A pile of red white and blue buttons&#10;&#10;Description automatically generated">
            <a:extLst>
              <a:ext uri="{FF2B5EF4-FFF2-40B4-BE49-F238E27FC236}">
                <a16:creationId xmlns:a16="http://schemas.microsoft.com/office/drawing/2014/main" id="{B6028262-6DAF-FB90-56DA-FF42E5FA9DF1}"/>
              </a:ext>
            </a:extLst>
          </p:cNvPr>
          <p:cNvPicPr>
            <a:picLocks noChangeAspect="1"/>
          </p:cNvPicPr>
          <p:nvPr/>
        </p:nvPicPr>
        <p:blipFill rotWithShape="1">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t="2254" r="2" b="32099"/>
          <a:stretch/>
        </p:blipFill>
        <p:spPr>
          <a:xfrm>
            <a:off x="850900" y="1600201"/>
            <a:ext cx="11303000" cy="4952999"/>
          </a:xfrm>
          <a:prstGeom prst="rect">
            <a:avLst/>
          </a:prstGeom>
          <a:noFill/>
        </p:spPr>
      </p:pic>
    </p:spTree>
    <p:extLst>
      <p:ext uri="{BB962C8B-B14F-4D97-AF65-F5344CB8AC3E}">
        <p14:creationId xmlns:p14="http://schemas.microsoft.com/office/powerpoint/2010/main" val="3512685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C872-69B7-6688-304D-DA64C0DE34A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460301-8A3E-1290-E994-50FD0472CE74}"/>
              </a:ext>
            </a:extLst>
          </p:cNvPr>
          <p:cNvSpPr>
            <a:spLocks noGrp="1"/>
          </p:cNvSpPr>
          <p:nvPr>
            <p:ph idx="1"/>
          </p:nvPr>
        </p:nvSpPr>
        <p:spPr>
          <a:xfrm>
            <a:off x="474253" y="938045"/>
            <a:ext cx="12056293" cy="6199727"/>
          </a:xfrm>
        </p:spPr>
        <p:txBody>
          <a:bodyPr>
            <a:normAutofit/>
          </a:bodyPr>
          <a:lstStyle/>
          <a:p>
            <a:pPr marL="0" indent="0">
              <a:buNone/>
            </a:pPr>
            <a:r>
              <a:rPr lang="en-US" sz="2400" dirty="0"/>
              <a:t>Title IX of the Education Amendments Act of 1972 (Title IX) prohibits discrimination on the basis of sex, pregnancy, or parental status - in educational programs and activities that receive Federal financial assistance. The law also prohibits individuals from exclusion from such programs or activities or from denial of benefits from such programs or activities based on sex. This prohibition applies to a wide array of public and private schools at the K-12 grade levels, as well as colleges and universities which receive federal funding. A school that is controlled by a religious organization is exempt from Title IX when the law’s requirements would conflict with the organization’s religious tenets. The law requires federally funded education institutions or programs to disseminate Title IX information widely, including the name, address, and telephone number (or other contact information) of the designated Title IX Coordinator.</a:t>
            </a:r>
          </a:p>
          <a:p>
            <a:pPr marL="0" indent="0">
              <a:buNone/>
            </a:pPr>
            <a:endParaRPr lang="en-US" sz="2400" dirty="0"/>
          </a:p>
          <a:p>
            <a:pPr marL="0" indent="0">
              <a:buNone/>
            </a:pPr>
            <a:r>
              <a:rPr lang="en-US" sz="2400" dirty="0"/>
              <a:t> Program information is available in languages other than English. Persons with disabilities who require alternative means of communication (e.g., braille, large print, audiotape, American Sign Language) should contact the responsible State or local Agency that administers the program or contact USDA through the Federal Telecommunications Relay Service at 711 (voice and TTY).</a:t>
            </a:r>
          </a:p>
        </p:txBody>
      </p:sp>
      <p:pic>
        <p:nvPicPr>
          <p:cNvPr id="7" name="Picture 6">
            <a:extLst>
              <a:ext uri="{FF2B5EF4-FFF2-40B4-BE49-F238E27FC236}">
                <a16:creationId xmlns:a16="http://schemas.microsoft.com/office/drawing/2014/main" id="{3D6E8DFC-9D7B-6093-9CC0-74043F636C5C}"/>
              </a:ext>
            </a:extLst>
          </p:cNvPr>
          <p:cNvPicPr>
            <a:picLocks noChangeAspect="1"/>
          </p:cNvPicPr>
          <p:nvPr/>
        </p:nvPicPr>
        <p:blipFill>
          <a:blip r:embed="rId2"/>
          <a:stretch>
            <a:fillRect/>
          </a:stretch>
        </p:blipFill>
        <p:spPr>
          <a:xfrm>
            <a:off x="3995965" y="205137"/>
            <a:ext cx="5012870" cy="457200"/>
          </a:xfrm>
          <a:prstGeom prst="rect">
            <a:avLst/>
          </a:prstGeom>
        </p:spPr>
      </p:pic>
    </p:spTree>
    <p:extLst>
      <p:ext uri="{BB962C8B-B14F-4D97-AF65-F5344CB8AC3E}">
        <p14:creationId xmlns:p14="http://schemas.microsoft.com/office/powerpoint/2010/main" val="2094178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950200" y="1714500"/>
            <a:ext cx="4362796" cy="3886200"/>
          </a:xfrm>
        </p:spPr>
        <p:txBody>
          <a:bodyPr>
            <a:normAutofit/>
          </a:bodyPr>
          <a:lstStyle/>
          <a:p>
            <a:r>
              <a:rPr lang="en-US" dirty="0"/>
              <a:t>Voter Registration</a:t>
            </a:r>
            <a:br>
              <a:rPr lang="en-US" dirty="0"/>
            </a:br>
            <a:br>
              <a:rPr lang="en-US" dirty="0"/>
            </a:br>
            <a:r>
              <a:rPr lang="en-US" sz="2800" dirty="0"/>
              <a:t>vote.gov</a:t>
            </a:r>
          </a:p>
        </p:txBody>
      </p:sp>
      <p:sp>
        <p:nvSpPr>
          <p:cNvPr id="7" name="TextBox 6">
            <a:extLst>
              <a:ext uri="{FF2B5EF4-FFF2-40B4-BE49-F238E27FC236}">
                <a16:creationId xmlns:a16="http://schemas.microsoft.com/office/drawing/2014/main" id="{82962F69-BF8E-4049-BE2C-65589C91339E}"/>
              </a:ext>
            </a:extLst>
          </p:cNvPr>
          <p:cNvSpPr txBox="1"/>
          <p:nvPr/>
        </p:nvSpPr>
        <p:spPr>
          <a:xfrm>
            <a:off x="939800" y="6633265"/>
            <a:ext cx="6515548" cy="393954"/>
          </a:xfrm>
          <a:prstGeom prst="rect">
            <a:avLst/>
          </a:prstGeom>
          <a:noFill/>
        </p:spPr>
        <p:txBody>
          <a:bodyPr wrap="square" lIns="97536" tIns="48768" rIns="97536" bIns="48768" anchor="t">
            <a:spAutoFit/>
          </a:bodyPr>
          <a:lstStyle/>
          <a:p>
            <a:pPr algn="r">
              <a:lnSpc>
                <a:spcPct val="100000"/>
              </a:lnSpc>
            </a:pPr>
            <a:r>
              <a:rPr lang="en-US" sz="1920" dirty="0">
                <a:ea typeface="+mn-lt"/>
                <a:cs typeface="+mn-lt"/>
                <a:hlinkClick r:id="rId3"/>
              </a:rPr>
              <a:t>https://vote.gov/</a:t>
            </a:r>
            <a:r>
              <a:rPr lang="en-US" sz="1920" dirty="0">
                <a:ea typeface="+mn-lt"/>
                <a:cs typeface="+mn-lt"/>
              </a:rPr>
              <a:t> </a:t>
            </a:r>
            <a:endParaRPr lang="en-US" sz="1920" dirty="0"/>
          </a:p>
        </p:txBody>
      </p:sp>
      <p:pic>
        <p:nvPicPr>
          <p:cNvPr id="4" name="Picture 3">
            <a:extLst>
              <a:ext uri="{FF2B5EF4-FFF2-40B4-BE49-F238E27FC236}">
                <a16:creationId xmlns:a16="http://schemas.microsoft.com/office/drawing/2014/main" id="{E18F29CB-D174-77DA-6DC5-DD9D8EBA03DA}"/>
              </a:ext>
            </a:extLst>
          </p:cNvPr>
          <p:cNvPicPr>
            <a:picLocks noChangeAspect="1"/>
          </p:cNvPicPr>
          <p:nvPr/>
        </p:nvPicPr>
        <p:blipFill rotWithShape="1">
          <a:blip r:embed="rId4"/>
          <a:srcRect l="22976"/>
          <a:stretch/>
        </p:blipFill>
        <p:spPr>
          <a:xfrm>
            <a:off x="1397000" y="116076"/>
            <a:ext cx="6386279" cy="6517189"/>
          </a:xfrm>
          <a:prstGeom prst="rect">
            <a:avLst/>
          </a:prstGeom>
        </p:spPr>
      </p:pic>
    </p:spTree>
    <p:extLst>
      <p:ext uri="{BB962C8B-B14F-4D97-AF65-F5344CB8AC3E}">
        <p14:creationId xmlns:p14="http://schemas.microsoft.com/office/powerpoint/2010/main" val="2619176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BE3D-96D7-6744-2426-33D27C4D02F6}"/>
              </a:ext>
            </a:extLst>
          </p:cNvPr>
          <p:cNvSpPr>
            <a:spLocks noGrp="1"/>
          </p:cNvSpPr>
          <p:nvPr>
            <p:ph type="title"/>
          </p:nvPr>
        </p:nvSpPr>
        <p:spPr>
          <a:xfrm>
            <a:off x="406400" y="1356615"/>
            <a:ext cx="5196221" cy="4601970"/>
          </a:xfrm>
        </p:spPr>
        <p:txBody>
          <a:bodyPr anchor="ctr">
            <a:normAutofit/>
          </a:bodyPr>
          <a:lstStyle/>
          <a:p>
            <a:r>
              <a:rPr lang="en-US" dirty="0"/>
              <a:t>Summary of Connecting to </a:t>
            </a:r>
            <a:br>
              <a:rPr lang="en-US" dirty="0"/>
            </a:br>
            <a:r>
              <a:rPr lang="en-US" dirty="0"/>
              <a:t>Government Resources</a:t>
            </a:r>
          </a:p>
        </p:txBody>
      </p:sp>
      <p:pic>
        <p:nvPicPr>
          <p:cNvPr id="12" name="Picture 11" descr="A diagram of a company&#10;&#10;Description automatically generated">
            <a:extLst>
              <a:ext uri="{FF2B5EF4-FFF2-40B4-BE49-F238E27FC236}">
                <a16:creationId xmlns:a16="http://schemas.microsoft.com/office/drawing/2014/main" id="{944EE6FF-2EA3-41D7-E441-9E94F53EB351}"/>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602621" y="1356615"/>
            <a:ext cx="6792579" cy="4601971"/>
          </a:xfrm>
          <a:prstGeom prst="rect">
            <a:avLst/>
          </a:prstGeom>
          <a:noFill/>
        </p:spPr>
      </p:pic>
    </p:spTree>
    <p:extLst>
      <p:ext uri="{BB962C8B-B14F-4D97-AF65-F5344CB8AC3E}">
        <p14:creationId xmlns:p14="http://schemas.microsoft.com/office/powerpoint/2010/main" val="3341637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38822" y="217627"/>
            <a:ext cx="11527157" cy="1572619"/>
          </a:xfrm>
        </p:spPr>
        <p:txBody>
          <a:bodyPr>
            <a:normAutofit/>
          </a:bodyPr>
          <a:lstStyle/>
          <a:p>
            <a:r>
              <a:rPr lang="en-US" dirty="0"/>
              <a:t>Final Points Connecting to </a:t>
            </a:r>
            <a:br>
              <a:rPr lang="en-US" dirty="0"/>
            </a:br>
            <a:r>
              <a:rPr lang="en-US" dirty="0"/>
              <a:t>Government Resources</a:t>
            </a:r>
          </a:p>
        </p:txBody>
      </p:sp>
      <p:pic>
        <p:nvPicPr>
          <p:cNvPr id="4" name="Picture 3">
            <a:extLst>
              <a:ext uri="{FF2B5EF4-FFF2-40B4-BE49-F238E27FC236}">
                <a16:creationId xmlns:a16="http://schemas.microsoft.com/office/drawing/2014/main" id="{CE78F747-584F-FFE8-03E2-F4AE6DA513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61737" y="2734280"/>
            <a:ext cx="3420232" cy="2287370"/>
          </a:xfrm>
          <a:prstGeom prst="rect">
            <a:avLst/>
          </a:prstGeom>
        </p:spPr>
      </p:pic>
      <p:pic>
        <p:nvPicPr>
          <p:cNvPr id="5" name="Picture 4">
            <a:extLst>
              <a:ext uri="{FF2B5EF4-FFF2-40B4-BE49-F238E27FC236}">
                <a16:creationId xmlns:a16="http://schemas.microsoft.com/office/drawing/2014/main" id="{3776F2BD-5E1A-46D0-CE7D-EADAF6643957}"/>
              </a:ext>
            </a:extLst>
          </p:cNvPr>
          <p:cNvPicPr>
            <a:picLocks noChangeAspect="1"/>
          </p:cNvPicPr>
          <p:nvPr/>
        </p:nvPicPr>
        <p:blipFill>
          <a:blip r:embed="rId4"/>
          <a:stretch>
            <a:fillRect/>
          </a:stretch>
        </p:blipFill>
        <p:spPr>
          <a:xfrm>
            <a:off x="14122400" y="198912"/>
            <a:ext cx="4972908" cy="1084519"/>
          </a:xfrm>
          <a:prstGeom prst="rect">
            <a:avLst/>
          </a:prstGeom>
        </p:spPr>
      </p:pic>
      <p:sp>
        <p:nvSpPr>
          <p:cNvPr id="6" name="Flowchart: Connector 5">
            <a:extLst>
              <a:ext uri="{FF2B5EF4-FFF2-40B4-BE49-F238E27FC236}">
                <a16:creationId xmlns:a16="http://schemas.microsoft.com/office/drawing/2014/main" id="{56457D43-8639-CB16-E6BA-313CF2C93FCF}"/>
              </a:ext>
            </a:extLst>
          </p:cNvPr>
          <p:cNvSpPr/>
          <p:nvPr/>
        </p:nvSpPr>
        <p:spPr>
          <a:xfrm>
            <a:off x="14528452" y="6020425"/>
            <a:ext cx="944125" cy="553603"/>
          </a:xfrm>
          <a:prstGeom prst="flowChartConnector">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6661B651-F57E-35D8-F71D-0E03055E0C3F}"/>
              </a:ext>
            </a:extLst>
          </p:cNvPr>
          <p:cNvSpPr/>
          <p:nvPr/>
        </p:nvSpPr>
        <p:spPr>
          <a:xfrm>
            <a:off x="15868315" y="6305104"/>
            <a:ext cx="457200" cy="553603"/>
          </a:xfrm>
          <a:prstGeom prst="flowChartConnector">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pic>
        <p:nvPicPr>
          <p:cNvPr id="9" name="Picture 8">
            <a:extLst>
              <a:ext uri="{FF2B5EF4-FFF2-40B4-BE49-F238E27FC236}">
                <a16:creationId xmlns:a16="http://schemas.microsoft.com/office/drawing/2014/main" id="{EAAAD5E6-1944-02B0-8F9B-6F7E6A136DFB}"/>
              </a:ext>
            </a:extLst>
          </p:cNvPr>
          <p:cNvPicPr>
            <a:picLocks noChangeAspect="1"/>
          </p:cNvPicPr>
          <p:nvPr/>
        </p:nvPicPr>
        <p:blipFill>
          <a:blip r:embed="rId5"/>
          <a:stretch>
            <a:fillRect/>
          </a:stretch>
        </p:blipFill>
        <p:spPr>
          <a:xfrm>
            <a:off x="6313915" y="4537658"/>
            <a:ext cx="2196824" cy="1962211"/>
          </a:xfrm>
          <a:prstGeom prst="rect">
            <a:avLst/>
          </a:prstGeom>
        </p:spPr>
      </p:pic>
      <p:pic>
        <p:nvPicPr>
          <p:cNvPr id="11" name="Picture 10">
            <a:extLst>
              <a:ext uri="{FF2B5EF4-FFF2-40B4-BE49-F238E27FC236}">
                <a16:creationId xmlns:a16="http://schemas.microsoft.com/office/drawing/2014/main" id="{E0A26124-D22F-D768-16A1-9895595BB709}"/>
              </a:ext>
            </a:extLst>
          </p:cNvPr>
          <p:cNvPicPr>
            <a:picLocks noChangeAspect="1"/>
          </p:cNvPicPr>
          <p:nvPr/>
        </p:nvPicPr>
        <p:blipFill>
          <a:blip r:embed="rId6"/>
          <a:stretch>
            <a:fillRect/>
          </a:stretch>
        </p:blipFill>
        <p:spPr>
          <a:xfrm>
            <a:off x="8708608" y="4260408"/>
            <a:ext cx="3259045" cy="1051305"/>
          </a:xfrm>
          <a:prstGeom prst="rect">
            <a:avLst/>
          </a:prstGeom>
        </p:spPr>
      </p:pic>
      <p:pic>
        <p:nvPicPr>
          <p:cNvPr id="13" name="Picture 12">
            <a:extLst>
              <a:ext uri="{FF2B5EF4-FFF2-40B4-BE49-F238E27FC236}">
                <a16:creationId xmlns:a16="http://schemas.microsoft.com/office/drawing/2014/main" id="{AA13F5F1-A2CB-F737-C54A-F1DFCAAFD3D8}"/>
              </a:ext>
            </a:extLst>
          </p:cNvPr>
          <p:cNvPicPr>
            <a:picLocks noChangeAspect="1"/>
          </p:cNvPicPr>
          <p:nvPr/>
        </p:nvPicPr>
        <p:blipFill>
          <a:blip r:embed="rId7"/>
          <a:stretch>
            <a:fillRect/>
          </a:stretch>
        </p:blipFill>
        <p:spPr>
          <a:xfrm>
            <a:off x="4787516" y="4605611"/>
            <a:ext cx="1327008" cy="1962211"/>
          </a:xfrm>
          <a:prstGeom prst="rect">
            <a:avLst/>
          </a:prstGeom>
        </p:spPr>
      </p:pic>
      <p:pic>
        <p:nvPicPr>
          <p:cNvPr id="15" name="Picture 14">
            <a:extLst>
              <a:ext uri="{FF2B5EF4-FFF2-40B4-BE49-F238E27FC236}">
                <a16:creationId xmlns:a16="http://schemas.microsoft.com/office/drawing/2014/main" id="{2207A4B4-5F15-48A4-57AC-5B9376DD4F7D}"/>
              </a:ext>
            </a:extLst>
          </p:cNvPr>
          <p:cNvPicPr>
            <a:picLocks noChangeAspect="1"/>
          </p:cNvPicPr>
          <p:nvPr/>
        </p:nvPicPr>
        <p:blipFill>
          <a:blip r:embed="rId8"/>
          <a:stretch>
            <a:fillRect/>
          </a:stretch>
        </p:blipFill>
        <p:spPr>
          <a:xfrm>
            <a:off x="8708608" y="5586717"/>
            <a:ext cx="3313203" cy="1051305"/>
          </a:xfrm>
          <a:prstGeom prst="rect">
            <a:avLst/>
          </a:prstGeom>
        </p:spPr>
      </p:pic>
      <p:pic>
        <p:nvPicPr>
          <p:cNvPr id="16" name="Picture 15">
            <a:extLst>
              <a:ext uri="{FF2B5EF4-FFF2-40B4-BE49-F238E27FC236}">
                <a16:creationId xmlns:a16="http://schemas.microsoft.com/office/drawing/2014/main" id="{E8CC360A-F18D-11EF-2B9F-CA3146E9CB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2945" y="5514635"/>
            <a:ext cx="2991498" cy="1104338"/>
          </a:xfrm>
          <a:prstGeom prst="rect">
            <a:avLst/>
          </a:prstGeom>
        </p:spPr>
      </p:pic>
      <p:pic>
        <p:nvPicPr>
          <p:cNvPr id="18" name="Picture 17">
            <a:extLst>
              <a:ext uri="{FF2B5EF4-FFF2-40B4-BE49-F238E27FC236}">
                <a16:creationId xmlns:a16="http://schemas.microsoft.com/office/drawing/2014/main" id="{63CB541E-7DBD-8435-478C-CCFCA94A61AB}"/>
              </a:ext>
            </a:extLst>
          </p:cNvPr>
          <p:cNvPicPr>
            <a:picLocks noChangeAspect="1"/>
          </p:cNvPicPr>
          <p:nvPr/>
        </p:nvPicPr>
        <p:blipFill>
          <a:blip r:embed="rId10"/>
          <a:stretch>
            <a:fillRect/>
          </a:stretch>
        </p:blipFill>
        <p:spPr>
          <a:xfrm>
            <a:off x="1036043" y="4475429"/>
            <a:ext cx="3484109" cy="707817"/>
          </a:xfrm>
          <a:prstGeom prst="rect">
            <a:avLst/>
          </a:prstGeom>
        </p:spPr>
      </p:pic>
      <p:sp>
        <p:nvSpPr>
          <p:cNvPr id="20" name="Content Placeholder 19">
            <a:extLst>
              <a:ext uri="{FF2B5EF4-FFF2-40B4-BE49-F238E27FC236}">
                <a16:creationId xmlns:a16="http://schemas.microsoft.com/office/drawing/2014/main" id="{4CAF701F-3EAC-78E8-F42D-BB0593582240}"/>
              </a:ext>
            </a:extLst>
          </p:cNvPr>
          <p:cNvSpPr>
            <a:spLocks noGrp="1"/>
          </p:cNvSpPr>
          <p:nvPr>
            <p:ph idx="1"/>
          </p:nvPr>
        </p:nvSpPr>
        <p:spPr>
          <a:xfrm>
            <a:off x="822945" y="1991067"/>
            <a:ext cx="6197600" cy="2199933"/>
          </a:xfrm>
        </p:spPr>
        <p:txBody>
          <a:bodyPr>
            <a:normAutofit/>
          </a:bodyPr>
          <a:lstStyle/>
          <a:p>
            <a:r>
              <a:rPr lang="en-US" dirty="0"/>
              <a:t>Connecting resources and citizens </a:t>
            </a:r>
          </a:p>
          <a:p>
            <a:r>
              <a:rPr lang="en-US" dirty="0"/>
              <a:t>Making sure it is secure</a:t>
            </a:r>
          </a:p>
          <a:p>
            <a:r>
              <a:rPr lang="en-US" dirty="0"/>
              <a:t>Multiple Levels collaborating</a:t>
            </a:r>
          </a:p>
          <a:p>
            <a:endParaRPr lang="en-US" dirty="0"/>
          </a:p>
        </p:txBody>
      </p:sp>
    </p:spTree>
    <p:extLst>
      <p:ext uri="{BB962C8B-B14F-4D97-AF65-F5344CB8AC3E}">
        <p14:creationId xmlns:p14="http://schemas.microsoft.com/office/powerpoint/2010/main" val="917588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38822" y="228600"/>
            <a:ext cx="11527157" cy="1572619"/>
          </a:xfrm>
        </p:spPr>
        <p:txBody>
          <a:bodyPr>
            <a:normAutofit/>
          </a:bodyPr>
          <a:lstStyle/>
          <a:p>
            <a:r>
              <a:rPr lang="en-US" dirty="0"/>
              <a:t>Final Points Connecting to </a:t>
            </a:r>
            <a:br>
              <a:rPr lang="en-US" dirty="0"/>
            </a:br>
            <a:r>
              <a:rPr lang="en-US" dirty="0"/>
              <a:t>Government Resources</a:t>
            </a:r>
          </a:p>
        </p:txBody>
      </p:sp>
      <p:pic>
        <p:nvPicPr>
          <p:cNvPr id="4" name="Picture 3">
            <a:extLst>
              <a:ext uri="{FF2B5EF4-FFF2-40B4-BE49-F238E27FC236}">
                <a16:creationId xmlns:a16="http://schemas.microsoft.com/office/drawing/2014/main" id="{CE78F747-584F-FFE8-03E2-F4AE6DA513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61737" y="2734280"/>
            <a:ext cx="3420232" cy="2287370"/>
          </a:xfrm>
          <a:prstGeom prst="rect">
            <a:avLst/>
          </a:prstGeom>
        </p:spPr>
      </p:pic>
      <p:pic>
        <p:nvPicPr>
          <p:cNvPr id="5" name="Picture 4">
            <a:extLst>
              <a:ext uri="{FF2B5EF4-FFF2-40B4-BE49-F238E27FC236}">
                <a16:creationId xmlns:a16="http://schemas.microsoft.com/office/drawing/2014/main" id="{3776F2BD-5E1A-46D0-CE7D-EADAF6643957}"/>
              </a:ext>
            </a:extLst>
          </p:cNvPr>
          <p:cNvPicPr>
            <a:picLocks noChangeAspect="1"/>
          </p:cNvPicPr>
          <p:nvPr/>
        </p:nvPicPr>
        <p:blipFill>
          <a:blip r:embed="rId4"/>
          <a:stretch>
            <a:fillRect/>
          </a:stretch>
        </p:blipFill>
        <p:spPr>
          <a:xfrm>
            <a:off x="2896890" y="4343400"/>
            <a:ext cx="7211021" cy="1572619"/>
          </a:xfrm>
          <a:prstGeom prst="rect">
            <a:avLst/>
          </a:prstGeom>
        </p:spPr>
      </p:pic>
      <p:sp>
        <p:nvSpPr>
          <p:cNvPr id="6" name="Flowchart: Connector 5">
            <a:extLst>
              <a:ext uri="{FF2B5EF4-FFF2-40B4-BE49-F238E27FC236}">
                <a16:creationId xmlns:a16="http://schemas.microsoft.com/office/drawing/2014/main" id="{56457D43-8639-CB16-E6BA-313CF2C93FCF}"/>
              </a:ext>
            </a:extLst>
          </p:cNvPr>
          <p:cNvSpPr/>
          <p:nvPr/>
        </p:nvSpPr>
        <p:spPr>
          <a:xfrm>
            <a:off x="6853307" y="4648200"/>
            <a:ext cx="1930018" cy="1250030"/>
          </a:xfrm>
          <a:prstGeom prst="flowChartConnector">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6661B651-F57E-35D8-F71D-0E03055E0C3F}"/>
              </a:ext>
            </a:extLst>
          </p:cNvPr>
          <p:cNvSpPr/>
          <p:nvPr/>
        </p:nvSpPr>
        <p:spPr>
          <a:xfrm>
            <a:off x="3375729" y="4648200"/>
            <a:ext cx="1000623" cy="1147058"/>
          </a:xfrm>
          <a:prstGeom prst="flowChartConnector">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pic>
        <p:nvPicPr>
          <p:cNvPr id="9" name="Picture 8">
            <a:extLst>
              <a:ext uri="{FF2B5EF4-FFF2-40B4-BE49-F238E27FC236}">
                <a16:creationId xmlns:a16="http://schemas.microsoft.com/office/drawing/2014/main" id="{EAAAD5E6-1944-02B0-8F9B-6F7E6A136DFB}"/>
              </a:ext>
            </a:extLst>
          </p:cNvPr>
          <p:cNvPicPr>
            <a:picLocks noChangeAspect="1"/>
          </p:cNvPicPr>
          <p:nvPr/>
        </p:nvPicPr>
        <p:blipFill>
          <a:blip r:embed="rId5"/>
          <a:stretch>
            <a:fillRect/>
          </a:stretch>
        </p:blipFill>
        <p:spPr>
          <a:xfrm>
            <a:off x="-3670646" y="5323998"/>
            <a:ext cx="2196824" cy="1962211"/>
          </a:xfrm>
          <a:prstGeom prst="rect">
            <a:avLst/>
          </a:prstGeom>
        </p:spPr>
      </p:pic>
      <p:pic>
        <p:nvPicPr>
          <p:cNvPr id="11" name="Picture 10">
            <a:extLst>
              <a:ext uri="{FF2B5EF4-FFF2-40B4-BE49-F238E27FC236}">
                <a16:creationId xmlns:a16="http://schemas.microsoft.com/office/drawing/2014/main" id="{E0A26124-D22F-D768-16A1-9895595BB709}"/>
              </a:ext>
            </a:extLst>
          </p:cNvPr>
          <p:cNvPicPr>
            <a:picLocks noChangeAspect="1"/>
          </p:cNvPicPr>
          <p:nvPr/>
        </p:nvPicPr>
        <p:blipFill>
          <a:blip r:embed="rId6"/>
          <a:stretch>
            <a:fillRect/>
          </a:stretch>
        </p:blipFill>
        <p:spPr>
          <a:xfrm>
            <a:off x="-5300169" y="7734393"/>
            <a:ext cx="3259045" cy="1051305"/>
          </a:xfrm>
          <a:prstGeom prst="rect">
            <a:avLst/>
          </a:prstGeom>
        </p:spPr>
      </p:pic>
      <p:pic>
        <p:nvPicPr>
          <p:cNvPr id="13" name="Picture 12">
            <a:extLst>
              <a:ext uri="{FF2B5EF4-FFF2-40B4-BE49-F238E27FC236}">
                <a16:creationId xmlns:a16="http://schemas.microsoft.com/office/drawing/2014/main" id="{AA13F5F1-A2CB-F737-C54A-F1DFCAAFD3D8}"/>
              </a:ext>
            </a:extLst>
          </p:cNvPr>
          <p:cNvPicPr>
            <a:picLocks noChangeAspect="1"/>
          </p:cNvPicPr>
          <p:nvPr/>
        </p:nvPicPr>
        <p:blipFill>
          <a:blip r:embed="rId7"/>
          <a:stretch>
            <a:fillRect/>
          </a:stretch>
        </p:blipFill>
        <p:spPr>
          <a:xfrm>
            <a:off x="-2800830" y="2387950"/>
            <a:ext cx="1327008" cy="1962211"/>
          </a:xfrm>
          <a:prstGeom prst="rect">
            <a:avLst/>
          </a:prstGeom>
        </p:spPr>
      </p:pic>
      <p:pic>
        <p:nvPicPr>
          <p:cNvPr id="15" name="Picture 14">
            <a:extLst>
              <a:ext uri="{FF2B5EF4-FFF2-40B4-BE49-F238E27FC236}">
                <a16:creationId xmlns:a16="http://schemas.microsoft.com/office/drawing/2014/main" id="{2207A4B4-5F15-48A4-57AC-5B9376DD4F7D}"/>
              </a:ext>
            </a:extLst>
          </p:cNvPr>
          <p:cNvPicPr>
            <a:picLocks noChangeAspect="1"/>
          </p:cNvPicPr>
          <p:nvPr/>
        </p:nvPicPr>
        <p:blipFill>
          <a:blip r:embed="rId8"/>
          <a:stretch>
            <a:fillRect/>
          </a:stretch>
        </p:blipFill>
        <p:spPr>
          <a:xfrm>
            <a:off x="-6556253" y="6789955"/>
            <a:ext cx="3313203" cy="1051305"/>
          </a:xfrm>
          <a:prstGeom prst="rect">
            <a:avLst/>
          </a:prstGeom>
        </p:spPr>
      </p:pic>
      <p:pic>
        <p:nvPicPr>
          <p:cNvPr id="16" name="Picture 15">
            <a:extLst>
              <a:ext uri="{FF2B5EF4-FFF2-40B4-BE49-F238E27FC236}">
                <a16:creationId xmlns:a16="http://schemas.microsoft.com/office/drawing/2014/main" id="{E8CC360A-F18D-11EF-2B9F-CA3146E9CB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70600" y="4813115"/>
            <a:ext cx="2991498" cy="1104338"/>
          </a:xfrm>
          <a:prstGeom prst="rect">
            <a:avLst/>
          </a:prstGeom>
        </p:spPr>
      </p:pic>
      <p:pic>
        <p:nvPicPr>
          <p:cNvPr id="18" name="Picture 17">
            <a:extLst>
              <a:ext uri="{FF2B5EF4-FFF2-40B4-BE49-F238E27FC236}">
                <a16:creationId xmlns:a16="http://schemas.microsoft.com/office/drawing/2014/main" id="{63CB541E-7DBD-8435-478C-CCFCA94A61AB}"/>
              </a:ext>
            </a:extLst>
          </p:cNvPr>
          <p:cNvPicPr>
            <a:picLocks noChangeAspect="1"/>
          </p:cNvPicPr>
          <p:nvPr/>
        </p:nvPicPr>
        <p:blipFill>
          <a:blip r:embed="rId10"/>
          <a:stretch>
            <a:fillRect/>
          </a:stretch>
        </p:blipFill>
        <p:spPr>
          <a:xfrm>
            <a:off x="-7442200" y="3170148"/>
            <a:ext cx="3484109" cy="707817"/>
          </a:xfrm>
          <a:prstGeom prst="rect">
            <a:avLst/>
          </a:prstGeom>
        </p:spPr>
      </p:pic>
      <p:sp>
        <p:nvSpPr>
          <p:cNvPr id="20" name="Content Placeholder 19">
            <a:extLst>
              <a:ext uri="{FF2B5EF4-FFF2-40B4-BE49-F238E27FC236}">
                <a16:creationId xmlns:a16="http://schemas.microsoft.com/office/drawing/2014/main" id="{4CAF701F-3EAC-78E8-F42D-BB0593582240}"/>
              </a:ext>
            </a:extLst>
          </p:cNvPr>
          <p:cNvSpPr>
            <a:spLocks noGrp="1"/>
          </p:cNvSpPr>
          <p:nvPr>
            <p:ph idx="1"/>
          </p:nvPr>
        </p:nvSpPr>
        <p:spPr>
          <a:xfrm>
            <a:off x="690243" y="2057400"/>
            <a:ext cx="6197600" cy="2199933"/>
          </a:xfrm>
        </p:spPr>
        <p:txBody>
          <a:bodyPr/>
          <a:lstStyle/>
          <a:p>
            <a:r>
              <a:rPr lang="en-US" dirty="0"/>
              <a:t>Connection resources and citizens </a:t>
            </a:r>
          </a:p>
          <a:p>
            <a:r>
              <a:rPr lang="en-US" dirty="0"/>
              <a:t>Making sure it is secure</a:t>
            </a:r>
          </a:p>
          <a:p>
            <a:r>
              <a:rPr lang="en-US" dirty="0"/>
              <a:t>Multiple levels collaborating</a:t>
            </a:r>
          </a:p>
          <a:p>
            <a:endParaRPr lang="en-US" dirty="0"/>
          </a:p>
        </p:txBody>
      </p:sp>
    </p:spTree>
    <p:extLst>
      <p:ext uri="{BB962C8B-B14F-4D97-AF65-F5344CB8AC3E}">
        <p14:creationId xmlns:p14="http://schemas.microsoft.com/office/powerpoint/2010/main" val="3233430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738822" y="228600"/>
            <a:ext cx="11527157" cy="1572619"/>
          </a:xfrm>
        </p:spPr>
        <p:txBody>
          <a:bodyPr>
            <a:normAutofit/>
          </a:bodyPr>
          <a:lstStyle/>
          <a:p>
            <a:r>
              <a:rPr lang="en-US" dirty="0"/>
              <a:t>Final Points Connecting to </a:t>
            </a:r>
            <a:br>
              <a:rPr lang="en-US" dirty="0"/>
            </a:br>
            <a:r>
              <a:rPr lang="en-US" dirty="0"/>
              <a:t>Government Resources</a:t>
            </a:r>
          </a:p>
        </p:txBody>
      </p:sp>
      <p:pic>
        <p:nvPicPr>
          <p:cNvPr id="5" name="Picture 4">
            <a:extLst>
              <a:ext uri="{FF2B5EF4-FFF2-40B4-BE49-F238E27FC236}">
                <a16:creationId xmlns:a16="http://schemas.microsoft.com/office/drawing/2014/main" id="{3776F2BD-5E1A-46D0-CE7D-EADAF6643957}"/>
              </a:ext>
            </a:extLst>
          </p:cNvPr>
          <p:cNvPicPr>
            <a:picLocks noChangeAspect="1"/>
          </p:cNvPicPr>
          <p:nvPr/>
        </p:nvPicPr>
        <p:blipFill>
          <a:blip r:embed="rId3"/>
          <a:stretch>
            <a:fillRect/>
          </a:stretch>
        </p:blipFill>
        <p:spPr>
          <a:xfrm>
            <a:off x="-8505163" y="141534"/>
            <a:ext cx="7211021" cy="1572619"/>
          </a:xfrm>
          <a:prstGeom prst="rect">
            <a:avLst/>
          </a:prstGeom>
        </p:spPr>
      </p:pic>
      <p:sp>
        <p:nvSpPr>
          <p:cNvPr id="6" name="Flowchart: Connector 5">
            <a:extLst>
              <a:ext uri="{FF2B5EF4-FFF2-40B4-BE49-F238E27FC236}">
                <a16:creationId xmlns:a16="http://schemas.microsoft.com/office/drawing/2014/main" id="{56457D43-8639-CB16-E6BA-313CF2C93FCF}"/>
              </a:ext>
            </a:extLst>
          </p:cNvPr>
          <p:cNvSpPr/>
          <p:nvPr/>
        </p:nvSpPr>
        <p:spPr>
          <a:xfrm>
            <a:off x="-5929904" y="2194329"/>
            <a:ext cx="1930018" cy="1250030"/>
          </a:xfrm>
          <a:prstGeom prst="flowChartConnector">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6661B651-F57E-35D8-F71D-0E03055E0C3F}"/>
              </a:ext>
            </a:extLst>
          </p:cNvPr>
          <p:cNvSpPr/>
          <p:nvPr/>
        </p:nvSpPr>
        <p:spPr>
          <a:xfrm>
            <a:off x="-4243673" y="2250846"/>
            <a:ext cx="1000623" cy="1147058"/>
          </a:xfrm>
          <a:prstGeom prst="flowChartConnector">
            <a:avLst/>
          </a:prstGeom>
          <a:no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pic>
        <p:nvPicPr>
          <p:cNvPr id="9" name="Picture 8">
            <a:extLst>
              <a:ext uri="{FF2B5EF4-FFF2-40B4-BE49-F238E27FC236}">
                <a16:creationId xmlns:a16="http://schemas.microsoft.com/office/drawing/2014/main" id="{EAAAD5E6-1944-02B0-8F9B-6F7E6A136DFB}"/>
              </a:ext>
            </a:extLst>
          </p:cNvPr>
          <p:cNvPicPr>
            <a:picLocks noChangeAspect="1"/>
          </p:cNvPicPr>
          <p:nvPr/>
        </p:nvPicPr>
        <p:blipFill>
          <a:blip r:embed="rId4"/>
          <a:stretch>
            <a:fillRect/>
          </a:stretch>
        </p:blipFill>
        <p:spPr>
          <a:xfrm>
            <a:off x="-3670646" y="5323998"/>
            <a:ext cx="2196824" cy="1962211"/>
          </a:xfrm>
          <a:prstGeom prst="rect">
            <a:avLst/>
          </a:prstGeom>
        </p:spPr>
      </p:pic>
      <p:pic>
        <p:nvPicPr>
          <p:cNvPr id="11" name="Picture 10">
            <a:extLst>
              <a:ext uri="{FF2B5EF4-FFF2-40B4-BE49-F238E27FC236}">
                <a16:creationId xmlns:a16="http://schemas.microsoft.com/office/drawing/2014/main" id="{E0A26124-D22F-D768-16A1-9895595BB709}"/>
              </a:ext>
            </a:extLst>
          </p:cNvPr>
          <p:cNvPicPr>
            <a:picLocks noChangeAspect="1"/>
          </p:cNvPicPr>
          <p:nvPr/>
        </p:nvPicPr>
        <p:blipFill>
          <a:blip r:embed="rId5"/>
          <a:stretch>
            <a:fillRect/>
          </a:stretch>
        </p:blipFill>
        <p:spPr>
          <a:xfrm>
            <a:off x="-5300169" y="7734393"/>
            <a:ext cx="3259045" cy="1051305"/>
          </a:xfrm>
          <a:prstGeom prst="rect">
            <a:avLst/>
          </a:prstGeom>
        </p:spPr>
      </p:pic>
      <p:pic>
        <p:nvPicPr>
          <p:cNvPr id="13" name="Picture 12">
            <a:extLst>
              <a:ext uri="{FF2B5EF4-FFF2-40B4-BE49-F238E27FC236}">
                <a16:creationId xmlns:a16="http://schemas.microsoft.com/office/drawing/2014/main" id="{AA13F5F1-A2CB-F737-C54A-F1DFCAAFD3D8}"/>
              </a:ext>
            </a:extLst>
          </p:cNvPr>
          <p:cNvPicPr>
            <a:picLocks noChangeAspect="1"/>
          </p:cNvPicPr>
          <p:nvPr/>
        </p:nvPicPr>
        <p:blipFill>
          <a:blip r:embed="rId6"/>
          <a:stretch>
            <a:fillRect/>
          </a:stretch>
        </p:blipFill>
        <p:spPr>
          <a:xfrm>
            <a:off x="-2800830" y="2387950"/>
            <a:ext cx="1327008" cy="1962211"/>
          </a:xfrm>
          <a:prstGeom prst="rect">
            <a:avLst/>
          </a:prstGeom>
        </p:spPr>
      </p:pic>
      <p:pic>
        <p:nvPicPr>
          <p:cNvPr id="15" name="Picture 14">
            <a:extLst>
              <a:ext uri="{FF2B5EF4-FFF2-40B4-BE49-F238E27FC236}">
                <a16:creationId xmlns:a16="http://schemas.microsoft.com/office/drawing/2014/main" id="{2207A4B4-5F15-48A4-57AC-5B9376DD4F7D}"/>
              </a:ext>
            </a:extLst>
          </p:cNvPr>
          <p:cNvPicPr>
            <a:picLocks noChangeAspect="1"/>
          </p:cNvPicPr>
          <p:nvPr/>
        </p:nvPicPr>
        <p:blipFill>
          <a:blip r:embed="rId7"/>
          <a:stretch>
            <a:fillRect/>
          </a:stretch>
        </p:blipFill>
        <p:spPr>
          <a:xfrm>
            <a:off x="-6556253" y="6789955"/>
            <a:ext cx="3313203" cy="1051305"/>
          </a:xfrm>
          <a:prstGeom prst="rect">
            <a:avLst/>
          </a:prstGeom>
        </p:spPr>
      </p:pic>
      <p:pic>
        <p:nvPicPr>
          <p:cNvPr id="16" name="Picture 15">
            <a:extLst>
              <a:ext uri="{FF2B5EF4-FFF2-40B4-BE49-F238E27FC236}">
                <a16:creationId xmlns:a16="http://schemas.microsoft.com/office/drawing/2014/main" id="{E8CC360A-F18D-11EF-2B9F-CA3146E9CB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70600" y="4813115"/>
            <a:ext cx="2991498" cy="1104338"/>
          </a:xfrm>
          <a:prstGeom prst="rect">
            <a:avLst/>
          </a:prstGeom>
        </p:spPr>
      </p:pic>
      <p:pic>
        <p:nvPicPr>
          <p:cNvPr id="18" name="Picture 17">
            <a:extLst>
              <a:ext uri="{FF2B5EF4-FFF2-40B4-BE49-F238E27FC236}">
                <a16:creationId xmlns:a16="http://schemas.microsoft.com/office/drawing/2014/main" id="{63CB541E-7DBD-8435-478C-CCFCA94A61AB}"/>
              </a:ext>
            </a:extLst>
          </p:cNvPr>
          <p:cNvPicPr>
            <a:picLocks noChangeAspect="1"/>
          </p:cNvPicPr>
          <p:nvPr/>
        </p:nvPicPr>
        <p:blipFill>
          <a:blip r:embed="rId9"/>
          <a:stretch>
            <a:fillRect/>
          </a:stretch>
        </p:blipFill>
        <p:spPr>
          <a:xfrm>
            <a:off x="-7442200" y="3170148"/>
            <a:ext cx="3484109" cy="707817"/>
          </a:xfrm>
          <a:prstGeom prst="rect">
            <a:avLst/>
          </a:prstGeom>
        </p:spPr>
      </p:pic>
      <p:sp>
        <p:nvSpPr>
          <p:cNvPr id="20" name="Content Placeholder 19">
            <a:extLst>
              <a:ext uri="{FF2B5EF4-FFF2-40B4-BE49-F238E27FC236}">
                <a16:creationId xmlns:a16="http://schemas.microsoft.com/office/drawing/2014/main" id="{4CAF701F-3EAC-78E8-F42D-BB0593582240}"/>
              </a:ext>
            </a:extLst>
          </p:cNvPr>
          <p:cNvSpPr>
            <a:spLocks noGrp="1"/>
          </p:cNvSpPr>
          <p:nvPr>
            <p:ph idx="1"/>
          </p:nvPr>
        </p:nvSpPr>
        <p:spPr>
          <a:xfrm>
            <a:off x="890572" y="2514600"/>
            <a:ext cx="6197600" cy="2199933"/>
          </a:xfrm>
        </p:spPr>
        <p:txBody>
          <a:bodyPr/>
          <a:lstStyle/>
          <a:p>
            <a:r>
              <a:rPr lang="en-US" dirty="0"/>
              <a:t>Connecting resources and citizens </a:t>
            </a:r>
          </a:p>
          <a:p>
            <a:r>
              <a:rPr lang="en-US" dirty="0"/>
              <a:t>Making sure it is secure</a:t>
            </a:r>
          </a:p>
          <a:p>
            <a:r>
              <a:rPr lang="en-US" dirty="0"/>
              <a:t>Multiple levels collaborating</a:t>
            </a:r>
          </a:p>
          <a:p>
            <a:endParaRPr lang="en-US" dirty="0"/>
          </a:p>
        </p:txBody>
      </p:sp>
      <p:graphicFrame>
        <p:nvGraphicFramePr>
          <p:cNvPr id="3" name="Diagram 2">
            <a:extLst>
              <a:ext uri="{FF2B5EF4-FFF2-40B4-BE49-F238E27FC236}">
                <a16:creationId xmlns:a16="http://schemas.microsoft.com/office/drawing/2014/main" id="{8EFBDB9E-6888-5253-FB98-1077098DF869}"/>
              </a:ext>
            </a:extLst>
          </p:cNvPr>
          <p:cNvGraphicFramePr/>
          <p:nvPr>
            <p:extLst>
              <p:ext uri="{D42A27DB-BD31-4B8C-83A1-F6EECF244321}">
                <p14:modId xmlns:p14="http://schemas.microsoft.com/office/powerpoint/2010/main" val="2160183340"/>
              </p:ext>
            </p:extLst>
          </p:nvPr>
        </p:nvGraphicFramePr>
        <p:xfrm>
          <a:off x="5969000" y="1752600"/>
          <a:ext cx="7298267" cy="459915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214637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FD878A5-D912-ED14-8ECB-C36DBCAE0DF8}"/>
              </a:ext>
            </a:extLst>
          </p:cNvPr>
          <p:cNvGrpSpPr/>
          <p:nvPr/>
        </p:nvGrpSpPr>
        <p:grpSpPr>
          <a:xfrm>
            <a:off x="3989272" y="1594822"/>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Lst>
          </p:cNvPr>
          <p:cNvSpPr/>
          <p:nvPr/>
        </p:nvSpPr>
        <p:spPr>
          <a:xfrm>
            <a:off x="1374140"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9" name="Graphic 8" descr="Customer review with solid fill">
            <a:extLst>
              <a:ext uri="{FF2B5EF4-FFF2-40B4-BE49-F238E27FC236}">
                <a16:creationId xmlns:a16="http://schemas.microsoft.com/office/drawing/2014/main" id="{EBA21F9E-ECC6-F7DA-C30C-98205054E211}"/>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78917" y="2365487"/>
            <a:ext cx="2411118" cy="2411118"/>
          </a:xfrm>
          <a:prstGeom prst="rect">
            <a:avLst/>
          </a:prstGeom>
          <a:effectLst>
            <a:outerShdw blurRad="50800" dist="38100" dir="2700000" algn="tl" rotWithShape="0">
              <a:prstClr val="black">
                <a:alpha val="40000"/>
              </a:prstClr>
            </a:outerShdw>
          </a:effectLst>
        </p:spPr>
      </p:pic>
      <p:pic>
        <p:nvPicPr>
          <p:cNvPr id="11" name="Graphic 10" descr="Question Mark with solid fill">
            <a:extLst>
              <a:ext uri="{FF2B5EF4-FFF2-40B4-BE49-F238E27FC236}">
                <a16:creationId xmlns:a16="http://schemas.microsoft.com/office/drawing/2014/main" id="{0F57251A-0766-683E-9D11-3DCE2B8D266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30552" y="1306757"/>
            <a:ext cx="2411118" cy="2411118"/>
          </a:xfrm>
          <a:prstGeom prst="rect">
            <a:avLst/>
          </a:prstGeom>
          <a:effectLst>
            <a:outerShdw blurRad="50800" dist="38100" dir="2700000" algn="tl" rotWithShape="0">
              <a:prstClr val="black">
                <a:alpha val="40000"/>
              </a:prstClr>
            </a:outerShdw>
          </a:effectLst>
        </p:spPr>
      </p:pic>
      <p:pic>
        <p:nvPicPr>
          <p:cNvPr id="20" name="Graphic 19" descr="End with solid fill">
            <a:extLst>
              <a:ext uri="{FF2B5EF4-FFF2-40B4-BE49-F238E27FC236}">
                <a16:creationId xmlns:a16="http://schemas.microsoft.com/office/drawing/2014/main" id="{670E899E-37EC-F16C-34B8-C8B1017F863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31008" y="4637501"/>
            <a:ext cx="1496130" cy="149613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3D44D490-6ACA-10AD-4BB5-D92DFFD6E5E4}"/>
              </a:ext>
            </a:extLst>
          </p:cNvPr>
          <p:cNvSpPr>
            <a:spLocks noGrp="1"/>
          </p:cNvSpPr>
          <p:nvPr>
            <p:ph type="title"/>
          </p:nvPr>
        </p:nvSpPr>
        <p:spPr>
          <a:xfrm>
            <a:off x="609600" y="-1143000"/>
            <a:ext cx="10972800" cy="1143000"/>
          </a:xfrm>
        </p:spPr>
        <p:txBody>
          <a:bodyPr vert="horz" lIns="91440" tIns="45720" rIns="91440" bIns="45720" rtlCol="0" anchor="b">
            <a:normAutofit/>
          </a:bodyPr>
          <a:lstStyle/>
          <a:p>
            <a:r>
              <a:rPr lang="en-US" dirty="0"/>
              <a:t>Questions, Discussion, Next Steps</a:t>
            </a:r>
          </a:p>
        </p:txBody>
      </p:sp>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EF4A-8C0E-CD7D-3C9C-B15538F4E8D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49A48B-5933-B941-90F1-5AD06DD405A4}"/>
              </a:ext>
            </a:extLst>
          </p:cNvPr>
          <p:cNvSpPr>
            <a:spLocks noGrp="1"/>
          </p:cNvSpPr>
          <p:nvPr>
            <p:ph idx="1"/>
          </p:nvPr>
        </p:nvSpPr>
        <p:spPr>
          <a:xfrm>
            <a:off x="1015999" y="1126307"/>
            <a:ext cx="11353801" cy="5974386"/>
          </a:xfrm>
        </p:spPr>
        <p:txBody>
          <a:bodyPr>
            <a:noAutofit/>
          </a:bodyPr>
          <a:lstStyle/>
          <a:p>
            <a:pPr marL="0" indent="0">
              <a:lnSpc>
                <a:spcPct val="110000"/>
              </a:lnSpc>
              <a:buNone/>
            </a:pPr>
            <a:r>
              <a:rPr lang="en-US" sz="2400" dirty="0"/>
              <a:t>Prior to filing a Title IX complaint with USDA against an institution, a potential complainant may want to find out about the institution’s grievance process and use that process to have the complaint resolved. However, a complainant is not required by law to use the institutional grievance process before filing a complaint with the Office of the Assistant Secretary of Civil Rights (OASCR). If a complainant uses an institutional grievance process and chooses to file the complaint with OASCR, the complaint must be filed with OASCR within 60 days after completion of the institutional grievance process. </a:t>
            </a:r>
          </a:p>
        </p:txBody>
      </p:sp>
      <p:pic>
        <p:nvPicPr>
          <p:cNvPr id="7" name="Picture 6">
            <a:extLst>
              <a:ext uri="{FF2B5EF4-FFF2-40B4-BE49-F238E27FC236}">
                <a16:creationId xmlns:a16="http://schemas.microsoft.com/office/drawing/2014/main" id="{FBC1D139-B694-3167-2EB2-0356789A19CF}"/>
              </a:ext>
            </a:extLst>
          </p:cNvPr>
          <p:cNvPicPr>
            <a:picLocks noChangeAspect="1"/>
          </p:cNvPicPr>
          <p:nvPr/>
        </p:nvPicPr>
        <p:blipFill>
          <a:blip r:embed="rId2"/>
          <a:stretch>
            <a:fillRect/>
          </a:stretch>
        </p:blipFill>
        <p:spPr>
          <a:xfrm>
            <a:off x="3995964" y="214507"/>
            <a:ext cx="5012872" cy="457200"/>
          </a:xfrm>
          <a:prstGeom prst="rect">
            <a:avLst/>
          </a:prstGeom>
        </p:spPr>
      </p:pic>
    </p:spTree>
    <p:extLst>
      <p:ext uri="{BB962C8B-B14F-4D97-AF65-F5344CB8AC3E}">
        <p14:creationId xmlns:p14="http://schemas.microsoft.com/office/powerpoint/2010/main" val="1556874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67744-E77A-62FF-93E6-0A5D61B12BF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A852248-BD88-81D7-0AB2-537AC6D79307}"/>
              </a:ext>
            </a:extLst>
          </p:cNvPr>
          <p:cNvSpPr>
            <a:spLocks noGrp="1"/>
          </p:cNvSpPr>
          <p:nvPr>
            <p:ph idx="1"/>
          </p:nvPr>
        </p:nvSpPr>
        <p:spPr>
          <a:xfrm>
            <a:off x="711200" y="1447799"/>
            <a:ext cx="11658600" cy="5588727"/>
          </a:xfrm>
        </p:spPr>
        <p:txBody>
          <a:bodyPr>
            <a:noAutofit/>
          </a:bodyPr>
          <a:lstStyle/>
          <a:p>
            <a:pPr marL="0" indent="0">
              <a:lnSpc>
                <a:spcPct val="110000"/>
              </a:lnSpc>
              <a:buNone/>
            </a:pPr>
            <a:r>
              <a:rPr lang="en-US" sz="2400" dirty="0"/>
              <a:t>To file a USDA program discrimination complaint, a complainant should complete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the USDA office listed below. The letter must contain the complainant’s name, address, telephone number, and a written description of the alleged discriminatory action in sufficient detail to inform OASCR about the nature and date of an alleged civil rights violation. The completed AD3027 form or letter must be submitted to USDA via: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10000"/>
              </a:lnSpc>
              <a:buNone/>
            </a:pPr>
            <a:endParaRPr lang="en-US" sz="2400" dirty="0"/>
          </a:p>
          <a:p>
            <a:pPr marL="0" indent="0">
              <a:lnSpc>
                <a:spcPct val="110000"/>
              </a:lnSpc>
              <a:buNone/>
            </a:pPr>
            <a:r>
              <a:rPr lang="en-US" sz="2400" dirty="0"/>
              <a:t>This institution is an equal opportunity provider.</a:t>
            </a:r>
            <a:endParaRPr lang="en-US" sz="2844" dirty="0"/>
          </a:p>
        </p:txBody>
      </p:sp>
      <p:pic>
        <p:nvPicPr>
          <p:cNvPr id="7" name="Picture 6">
            <a:extLst>
              <a:ext uri="{FF2B5EF4-FFF2-40B4-BE49-F238E27FC236}">
                <a16:creationId xmlns:a16="http://schemas.microsoft.com/office/drawing/2014/main" id="{521F5FC1-52FB-3D68-8544-CFFC8175014D}"/>
              </a:ext>
            </a:extLst>
          </p:cNvPr>
          <p:cNvPicPr>
            <a:picLocks noChangeAspect="1"/>
          </p:cNvPicPr>
          <p:nvPr/>
        </p:nvPicPr>
        <p:blipFill>
          <a:blip r:embed="rId2"/>
          <a:stretch>
            <a:fillRect/>
          </a:stretch>
        </p:blipFill>
        <p:spPr>
          <a:xfrm>
            <a:off x="2492103" y="330621"/>
            <a:ext cx="8020594" cy="731520"/>
          </a:xfrm>
          <a:prstGeom prst="rect">
            <a:avLst/>
          </a:prstGeom>
        </p:spPr>
      </p:pic>
    </p:spTree>
    <p:extLst>
      <p:ext uri="{BB962C8B-B14F-4D97-AF65-F5344CB8AC3E}">
        <p14:creationId xmlns:p14="http://schemas.microsoft.com/office/powerpoint/2010/main" val="274661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a:xfrm>
            <a:off x="1016000" y="274638"/>
            <a:ext cx="10972800" cy="1143000"/>
          </a:xfrm>
        </p:spPr>
        <p:txBody>
          <a:bodyPr/>
          <a:lstStyle/>
          <a:p>
            <a:r>
              <a:rPr lang="en-US" dirty="0"/>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a:xfrm>
            <a:off x="609600" y="1417639"/>
            <a:ext cx="11303000" cy="5135562"/>
          </a:xfrm>
        </p:spPr>
        <p:txBody>
          <a:bodyPr/>
          <a:lstStyle/>
          <a:p>
            <a:pPr marL="0" indent="0">
              <a:buNone/>
            </a:pPr>
            <a:r>
              <a:rPr lang="en-US" dirty="0"/>
              <a:t>We wish to thank the authors of this training material:</a:t>
            </a:r>
          </a:p>
          <a:p>
            <a:pPr marL="0" indent="0">
              <a:buNone/>
            </a:pPr>
            <a:endParaRPr lang="en-US" sz="1200" dirty="0"/>
          </a:p>
          <a:p>
            <a:pPr marL="0" indent="0">
              <a:buNone/>
            </a:pPr>
            <a:r>
              <a:rPr lang="en-US" dirty="0"/>
              <a:t>Authors:</a:t>
            </a:r>
          </a:p>
          <a:p>
            <a:r>
              <a:rPr lang="en-US" b="1" dirty="0"/>
              <a:t>Jimmy Henry, </a:t>
            </a:r>
            <a:r>
              <a:rPr lang="en-US" dirty="0"/>
              <a:t>Prairie View A&amp;M University, </a:t>
            </a:r>
          </a:p>
          <a:p>
            <a:pPr>
              <a:spcAft>
                <a:spcPts val="1200"/>
              </a:spcAft>
            </a:pPr>
            <a:r>
              <a:rPr lang="en-US" b="1" dirty="0"/>
              <a:t>John Green, PhD</a:t>
            </a:r>
            <a:r>
              <a:rPr lang="en-US" dirty="0"/>
              <a:t>, Director, Southern Rural Development Center</a:t>
            </a:r>
          </a:p>
          <a:p>
            <a:pPr marL="0" indent="0">
              <a:buNone/>
            </a:pPr>
            <a:r>
              <a:rPr lang="en-US" dirty="0"/>
              <a:t>Contributor:</a:t>
            </a:r>
          </a:p>
          <a:p>
            <a:r>
              <a:rPr lang="en-US" b="1" dirty="0"/>
              <a:t>Roseanne Scammahorn, PhD, </a:t>
            </a:r>
            <a:r>
              <a:rPr lang="en-US" dirty="0"/>
              <a:t>Extension Research Associate, Southern Rural Development Center </a:t>
            </a:r>
          </a:p>
        </p:txBody>
      </p:sp>
    </p:spTree>
    <p:extLst>
      <p:ext uri="{BB962C8B-B14F-4D97-AF65-F5344CB8AC3E}">
        <p14:creationId xmlns:p14="http://schemas.microsoft.com/office/powerpoint/2010/main" val="748812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a:xfrm>
            <a:off x="1016000" y="274638"/>
            <a:ext cx="10972800" cy="1143000"/>
          </a:xfrm>
        </p:spPr>
        <p:txBody>
          <a:bodyPr/>
          <a:lstStyle/>
          <a:p>
            <a:r>
              <a:rPr lang="en-US" dirty="0"/>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a:xfrm>
            <a:off x="850900" y="1600201"/>
            <a:ext cx="11303000" cy="4952999"/>
          </a:xfrm>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21153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Props1.xml><?xml version="1.0" encoding="utf-8"?>
<ds:datastoreItem xmlns:ds="http://schemas.openxmlformats.org/officeDocument/2006/customXml" ds:itemID="{26E6E4E3-5785-4BDD-BBEE-6E739E5F0A6A}">
  <ds:schemaRefs>
    <ds:schemaRef ds:uri="http://schemas.microsoft.com/sharepoint/v3/contenttype/forms"/>
  </ds:schemaRefs>
</ds:datastoreItem>
</file>

<file path=customXml/itemProps2.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4D6E3B-DF99-4DBB-B9AE-80C3F38EE84B}">
  <ds:schemaRefs>
    <ds:schemaRef ds:uri="http://schemas.microsoft.com/office/2006/metadata/properties"/>
    <ds:schemaRef ds:uri="4952b6e6-1201-4b83-9aa2-f3529dd868f3"/>
    <ds:schemaRef ds:uri="3357c18c-d4a0-41a0-9a16-012894502ed4"/>
    <ds:schemaRef ds:uri="http://schemas.microsoft.com/office/2006/documentManagement/types"/>
    <ds:schemaRef ds:uri="http://purl.org/dc/dcmitype/"/>
    <ds:schemaRef ds:uri="http://schemas.openxmlformats.org/package/2006/metadata/core-properties"/>
    <ds:schemaRef ds:uri="http://purl.org/dc/terms/"/>
    <ds:schemaRef ds:uri="http://www.w3.org/XML/1998/namespace"/>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13192</TotalTime>
  <Words>5138</Words>
  <Application>Microsoft Macintosh PowerPoint</Application>
  <PresentationFormat>Custom</PresentationFormat>
  <Paragraphs>700</Paragraphs>
  <Slides>55</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League Spartan</vt:lpstr>
      <vt:lpstr>Avenir Next LT Pro Demi</vt:lpstr>
      <vt:lpstr>Arial Black</vt:lpstr>
      <vt:lpstr>PlusJakartaSans</vt:lpstr>
      <vt:lpstr>Arial</vt:lpstr>
      <vt:lpstr>-apple-system</vt:lpstr>
      <vt:lpstr>Arial,Sans-Serif</vt:lpstr>
      <vt:lpstr>Calibri</vt:lpstr>
      <vt:lpstr>Open Sans</vt:lpstr>
      <vt:lpstr>Office Theme</vt:lpstr>
      <vt:lpstr>Connecting to Government Resources</vt:lpstr>
      <vt:lpstr>Bridging the Digital Divide Partners</vt:lpstr>
      <vt:lpstr>PowerPoint Presentation</vt:lpstr>
      <vt:lpstr>PowerPoint Presentation</vt:lpstr>
      <vt:lpstr>PowerPoint Presentation</vt:lpstr>
      <vt:lpstr>PowerPoint Presentation</vt:lpstr>
      <vt:lpstr>PowerPoint Presentation</vt:lpstr>
      <vt:lpstr>Author Acknowledgement</vt:lpstr>
      <vt:lpstr>Presenter Acknowledgement</vt:lpstr>
      <vt:lpstr>Structure of Today’s Session</vt:lpstr>
      <vt:lpstr>Introductions</vt:lpstr>
      <vt:lpstr>Government Information and Resources Topics Covered</vt:lpstr>
      <vt:lpstr>Defining  E-Government</vt:lpstr>
      <vt:lpstr>E-Government</vt:lpstr>
      <vt:lpstr>Identifying Legitimate Portals to Start Your Search</vt:lpstr>
      <vt:lpstr>Identifying Legitimate Information</vt:lpstr>
      <vt:lpstr>Identifying Legitimate Information</vt:lpstr>
      <vt:lpstr>Exploring Three Common Search Areas</vt:lpstr>
      <vt:lpstr>Starting Your Search – Local</vt:lpstr>
      <vt:lpstr>Local Governments</vt:lpstr>
      <vt:lpstr>Starting Your Search Local</vt:lpstr>
      <vt:lpstr>Starting Your Search Federal &amp; State</vt:lpstr>
      <vt:lpstr>Starting Your Search Federal &amp; State</vt:lpstr>
      <vt:lpstr>Starting Your Search Federal &amp; State</vt:lpstr>
      <vt:lpstr>Social Services</vt:lpstr>
      <vt:lpstr>Social Services</vt:lpstr>
      <vt:lpstr>Social Services</vt:lpstr>
      <vt:lpstr>Food Assistance</vt:lpstr>
      <vt:lpstr>Food Assistance</vt:lpstr>
      <vt:lpstr>Food Assistance</vt:lpstr>
      <vt:lpstr>Housing &amp; Utility Assistance</vt:lpstr>
      <vt:lpstr>Housing &amp; Utility Assistance</vt:lpstr>
      <vt:lpstr>Housing &amp; Utility Assistance</vt:lpstr>
      <vt:lpstr>Housing &amp; Utility Assistance</vt:lpstr>
      <vt:lpstr>Caring for Family Across the Life Course</vt:lpstr>
      <vt:lpstr>Caring for Family Across the Life Course</vt:lpstr>
      <vt:lpstr>TANF Program Contact Information</vt:lpstr>
      <vt:lpstr>Paying for Childcare</vt:lpstr>
      <vt:lpstr>Paying for Childcare</vt:lpstr>
      <vt:lpstr>Programs for Seniors</vt:lpstr>
      <vt:lpstr>Programs for Older Adults</vt:lpstr>
      <vt:lpstr>Telephone &amp; Internet Access</vt:lpstr>
      <vt:lpstr>Lifeline for Telephone and Internet Services USA.gov </vt:lpstr>
      <vt:lpstr>Affordable Connectivity Program for broadband internet fcc.gov/acp </vt:lpstr>
      <vt:lpstr>Emergency Services</vt:lpstr>
      <vt:lpstr>Apply to Federal Benefits</vt:lpstr>
      <vt:lpstr>Food and Nutrition</vt:lpstr>
      <vt:lpstr>Alaska Food Stamp Program</vt:lpstr>
      <vt:lpstr>Voter Registration</vt:lpstr>
      <vt:lpstr>Voter Registration  vote.gov</vt:lpstr>
      <vt:lpstr>Summary of Connecting to  Government Resources</vt:lpstr>
      <vt:lpstr>Final Points Connecting to  Government Resources</vt:lpstr>
      <vt:lpstr>Final Points Connecting to  Government Resources</vt:lpstr>
      <vt:lpstr>Final Points Connecting to  Government Resources</vt:lpstr>
      <vt:lpstr>Questions, Discussion,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Kelly, Carmen</cp:lastModifiedBy>
  <cp:revision>249</cp:revision>
  <cp:lastPrinted>2022-04-05T14:11:51Z</cp:lastPrinted>
  <dcterms:created xsi:type="dcterms:W3CDTF">2006-08-16T00:00:00Z</dcterms:created>
  <dcterms:modified xsi:type="dcterms:W3CDTF">2026-04-14T20:56:15Z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