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5"/>
  </p:notesMasterIdLst>
  <p:sldIdLst>
    <p:sldId id="363" r:id="rId5"/>
    <p:sldId id="373" r:id="rId6"/>
    <p:sldId id="327" r:id="rId7"/>
    <p:sldId id="328" r:id="rId8"/>
    <p:sldId id="329" r:id="rId9"/>
    <p:sldId id="330" r:id="rId10"/>
    <p:sldId id="331" r:id="rId11"/>
    <p:sldId id="371" r:id="rId12"/>
    <p:sldId id="422" r:id="rId13"/>
    <p:sldId id="424" r:id="rId14"/>
    <p:sldId id="394" r:id="rId15"/>
    <p:sldId id="257" r:id="rId16"/>
    <p:sldId id="426" r:id="rId17"/>
    <p:sldId id="428" r:id="rId18"/>
    <p:sldId id="427" r:id="rId19"/>
    <p:sldId id="446" r:id="rId20"/>
    <p:sldId id="447" r:id="rId21"/>
    <p:sldId id="448" r:id="rId22"/>
    <p:sldId id="449" r:id="rId23"/>
    <p:sldId id="450" r:id="rId24"/>
    <p:sldId id="451" r:id="rId25"/>
    <p:sldId id="452" r:id="rId26"/>
    <p:sldId id="453" r:id="rId27"/>
    <p:sldId id="454" r:id="rId28"/>
    <p:sldId id="455" r:id="rId29"/>
    <p:sldId id="439" r:id="rId30"/>
    <p:sldId id="456" r:id="rId31"/>
    <p:sldId id="457" r:id="rId32"/>
    <p:sldId id="444" r:id="rId33"/>
    <p:sldId id="391" r:id="rId34"/>
  </p:sldIdLst>
  <p:sldSz cx="13004800" cy="7315200"/>
  <p:notesSz cx="7010400" cy="9296400"/>
  <p:embeddedFontLst>
    <p:embeddedFont>
      <p:font typeface="Arial Black" panose="020B0604020202020204" pitchFamily="34" charset="0"/>
      <p:bold r:id="rId36"/>
    </p:embeddedFont>
    <p:embeddedFont>
      <p:font typeface="Georgia" panose="02040502050405020303" pitchFamily="18" charset="0"/>
      <p:regular r:id="rId37"/>
      <p:bold r:id="rId38"/>
      <p:italic r:id="rId39"/>
      <p:boldItalic r:id="rId40"/>
    </p:embeddedFont>
    <p:embeddedFont>
      <p:font typeface="League Spartan" pitchFamily="2" charset="77"/>
      <p:regular r:id="rId41"/>
      <p:bold r:id="rId42"/>
    </p:embeddedFont>
    <p:embeddedFont>
      <p:font typeface="Open Sans" panose="020B0706030804020204" pitchFamily="34" charset="0"/>
      <p:regular r:id="rId43"/>
      <p:bold r:id="rId44"/>
      <p:italic r:id="rId45"/>
      <p:boldItalic r:id="rId46"/>
    </p:embeddedFont>
    <p:embeddedFont>
      <p:font typeface="Source Sans Pro" panose="020B0603030403020204" pitchFamily="34" charset="0"/>
      <p:regular r:id="rId47"/>
      <p:bold r:id="rId48"/>
      <p:italic r:id="rId49"/>
      <p:bold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A1F929BE-58E7-4CD2-9019-A205F87CE797}">
          <p14:sldIdLst>
            <p14:sldId id="363"/>
            <p14:sldId id="373"/>
            <p14:sldId id="327"/>
            <p14:sldId id="328"/>
            <p14:sldId id="329"/>
            <p14:sldId id="330"/>
            <p14:sldId id="331"/>
            <p14:sldId id="371"/>
            <p14:sldId id="422"/>
            <p14:sldId id="424"/>
            <p14:sldId id="394"/>
            <p14:sldId id="257"/>
            <p14:sldId id="426"/>
            <p14:sldId id="428"/>
            <p14:sldId id="427"/>
            <p14:sldId id="446"/>
            <p14:sldId id="447"/>
            <p14:sldId id="448"/>
            <p14:sldId id="449"/>
            <p14:sldId id="450"/>
            <p14:sldId id="451"/>
            <p14:sldId id="452"/>
            <p14:sldId id="453"/>
            <p14:sldId id="454"/>
            <p14:sldId id="455"/>
            <p14:sldId id="439"/>
            <p14:sldId id="456"/>
            <p14:sldId id="457"/>
            <p14:sldId id="444"/>
            <p14:sldId id="39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rson, Adam (UMKC-Student)" initials="LA(S" lastIdx="1" clrIdx="0">
    <p:extLst>
      <p:ext uri="{19B8F6BF-5375-455C-9EA6-DF929625EA0E}">
        <p15:presenceInfo xmlns:p15="http://schemas.microsoft.com/office/powerpoint/2012/main" userId="S::amlbhp@umsystem.edu::ac001f5f-9ff5-490f-98e1-2a3719be593b" providerId="AD"/>
      </p:ext>
    </p:extLst>
  </p:cmAuthor>
  <p:cmAuthor id="2" name="McCarty, Marcus" initials="MM" lastIdx="1" clrIdx="1">
    <p:extLst>
      <p:ext uri="{19B8F6BF-5375-455C-9EA6-DF929625EA0E}">
        <p15:presenceInfo xmlns:p15="http://schemas.microsoft.com/office/powerpoint/2012/main" userId="S::mccartymc@umsystem.edu::44bce40d-0aaa-43e4-95da-dfd769bbb4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FDFE"/>
    <a:srgbClr val="F9FBFD"/>
    <a:srgbClr val="E6AF00"/>
    <a:srgbClr val="EEF3FC"/>
    <a:srgbClr val="EBF6FF"/>
    <a:srgbClr val="E5F8FF"/>
    <a:srgbClr val="3D3D3D"/>
    <a:srgbClr val="6E6E6E"/>
    <a:srgbClr val="CC9B00"/>
    <a:srgbClr val="A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38" autoAdjust="0"/>
    <p:restoredTop sz="75646" autoAdjust="0"/>
  </p:normalViewPr>
  <p:slideViewPr>
    <p:cSldViewPr>
      <p:cViewPr varScale="1">
        <p:scale>
          <a:sx n="85" d="100"/>
          <a:sy n="85" d="100"/>
        </p:scale>
        <p:origin x="2040"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6.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font" Target="fonts/font14.fntdata"/></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BDF769B-935A-434D-A50C-3C33FF97B3D7}"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4BEFFFB2-DFB5-4AEA-9F3B-DC18F2D7E978}">
      <dgm:prSet phldrT="[Text]"/>
      <dgm:spPr/>
      <dgm:t>
        <a:bodyPr/>
        <a:lstStyle/>
        <a:p>
          <a:r>
            <a:rPr lang="en-US" dirty="0"/>
            <a:t>What is good netiquette</a:t>
          </a:r>
        </a:p>
      </dgm:t>
    </dgm:pt>
    <dgm:pt modelId="{541D7A1B-894F-4DFA-9714-BD37AA17AEF0}" type="parTrans" cxnId="{26B43614-51AC-4A21-BBFF-6042FF49A6FE}">
      <dgm:prSet/>
      <dgm:spPr/>
      <dgm:t>
        <a:bodyPr/>
        <a:lstStyle/>
        <a:p>
          <a:endParaRPr lang="en-US"/>
        </a:p>
      </dgm:t>
    </dgm:pt>
    <dgm:pt modelId="{B65386E8-CC32-4DBF-94D5-5860DED6A6EA}" type="sibTrans" cxnId="{26B43614-51AC-4A21-BBFF-6042FF49A6FE}">
      <dgm:prSet/>
      <dgm:spPr/>
      <dgm:t>
        <a:bodyPr/>
        <a:lstStyle/>
        <a:p>
          <a:endParaRPr lang="en-US"/>
        </a:p>
      </dgm:t>
    </dgm:pt>
    <dgm:pt modelId="{2D102108-080B-4FAB-9549-9D519687F6A8}">
      <dgm:prSet phldrT="[Text]"/>
      <dgm:spPr/>
      <dgm:t>
        <a:bodyPr/>
        <a:lstStyle/>
        <a:p>
          <a:r>
            <a:rPr lang="en-US" dirty="0"/>
            <a:t>The 10 Netiquette Basics</a:t>
          </a:r>
        </a:p>
      </dgm:t>
    </dgm:pt>
    <dgm:pt modelId="{F524F2A9-7228-48CD-8BED-CCABEAF17FDD}" type="parTrans" cxnId="{32B27C41-229C-476B-B3E3-4C966854747B}">
      <dgm:prSet/>
      <dgm:spPr/>
      <dgm:t>
        <a:bodyPr/>
        <a:lstStyle/>
        <a:p>
          <a:endParaRPr lang="en-US"/>
        </a:p>
      </dgm:t>
    </dgm:pt>
    <dgm:pt modelId="{F2B07834-5BD8-4993-BDFD-C00FDD781644}" type="sibTrans" cxnId="{32B27C41-229C-476B-B3E3-4C966854747B}">
      <dgm:prSet/>
      <dgm:spPr/>
      <dgm:t>
        <a:bodyPr/>
        <a:lstStyle/>
        <a:p>
          <a:endParaRPr lang="en-US"/>
        </a:p>
      </dgm:t>
    </dgm:pt>
    <dgm:pt modelId="{58D3FD11-B69F-46E6-A6A5-32A2B68CBC4E}">
      <dgm:prSet phldrT="[Text]"/>
      <dgm:spPr/>
      <dgm:t>
        <a:bodyPr/>
        <a:lstStyle/>
        <a:p>
          <a:r>
            <a:rPr lang="en-US" dirty="0">
              <a:latin typeface="Calibri" panose="020F0502020204030204"/>
              <a:ea typeface="+mn-ea"/>
              <a:cs typeface="+mn-cs"/>
            </a:rPr>
            <a:t>Activity: Netiquette Go or No? </a:t>
          </a:r>
          <a:endParaRPr lang="en-US" dirty="0"/>
        </a:p>
      </dgm:t>
    </dgm:pt>
    <dgm:pt modelId="{A2F1DE61-A8FA-4790-BA61-90F519FC2A42}" type="parTrans" cxnId="{446859B7-7FA6-4A90-9951-4317B8464BA8}">
      <dgm:prSet/>
      <dgm:spPr/>
      <dgm:t>
        <a:bodyPr/>
        <a:lstStyle/>
        <a:p>
          <a:endParaRPr lang="en-US"/>
        </a:p>
      </dgm:t>
    </dgm:pt>
    <dgm:pt modelId="{F5A35D93-25FB-42C5-864E-DF70F0A029B9}" type="sibTrans" cxnId="{446859B7-7FA6-4A90-9951-4317B8464BA8}">
      <dgm:prSet/>
      <dgm:spPr/>
      <dgm:t>
        <a:bodyPr/>
        <a:lstStyle/>
        <a:p>
          <a:endParaRPr lang="en-US"/>
        </a:p>
      </dgm:t>
    </dgm:pt>
    <dgm:pt modelId="{08F7E290-CDDC-4152-8C65-B2958C22A215}">
      <dgm:prSet phldrT="[Text]"/>
      <dgm:spPr/>
      <dgm:t>
        <a:bodyPr/>
        <a:lstStyle/>
        <a:p>
          <a:r>
            <a:rPr lang="en-US" dirty="0"/>
            <a:t>Activity: Do or Don’t?</a:t>
          </a:r>
        </a:p>
      </dgm:t>
    </dgm:pt>
    <dgm:pt modelId="{24220A48-40A0-46A1-A092-5DBCDBBB7A37}" type="parTrans" cxnId="{82FC097F-7351-4165-A7B5-94B0EC49146F}">
      <dgm:prSet/>
      <dgm:spPr/>
      <dgm:t>
        <a:bodyPr/>
        <a:lstStyle/>
        <a:p>
          <a:endParaRPr lang="en-US"/>
        </a:p>
      </dgm:t>
    </dgm:pt>
    <dgm:pt modelId="{230F5A45-35EB-4EC1-A20A-7A2C8F7BE8DF}" type="sibTrans" cxnId="{82FC097F-7351-4165-A7B5-94B0EC49146F}">
      <dgm:prSet/>
      <dgm:spPr/>
      <dgm:t>
        <a:bodyPr/>
        <a:lstStyle/>
        <a:p>
          <a:endParaRPr lang="en-US"/>
        </a:p>
      </dgm:t>
    </dgm:pt>
    <dgm:pt modelId="{87D6B0EF-00CC-404A-BF95-A924FF2146D0}" type="pres">
      <dgm:prSet presAssocID="{3BDF769B-935A-434D-A50C-3C33FF97B3D7}" presName="Name0" presStyleCnt="0">
        <dgm:presLayoutVars>
          <dgm:dir/>
          <dgm:animLvl val="lvl"/>
          <dgm:resizeHandles val="exact"/>
        </dgm:presLayoutVars>
      </dgm:prSet>
      <dgm:spPr/>
    </dgm:pt>
    <dgm:pt modelId="{3B64E134-9B80-4172-93CB-97FFB5CACD51}" type="pres">
      <dgm:prSet presAssocID="{08F7E290-CDDC-4152-8C65-B2958C22A215}" presName="boxAndChildren" presStyleCnt="0"/>
      <dgm:spPr/>
    </dgm:pt>
    <dgm:pt modelId="{1EB85FA9-F4ED-4148-8326-2FE9E71CC372}" type="pres">
      <dgm:prSet presAssocID="{08F7E290-CDDC-4152-8C65-B2958C22A215}" presName="parentTextBox" presStyleLbl="node1" presStyleIdx="0" presStyleCnt="4"/>
      <dgm:spPr/>
    </dgm:pt>
    <dgm:pt modelId="{3417F2EF-4043-4144-A69B-F428DDC20D1B}" type="pres">
      <dgm:prSet presAssocID="{F5A35D93-25FB-42C5-864E-DF70F0A029B9}" presName="sp" presStyleCnt="0"/>
      <dgm:spPr/>
    </dgm:pt>
    <dgm:pt modelId="{6C4FCABE-DDFA-4220-BF46-39DA58FB6B1B}" type="pres">
      <dgm:prSet presAssocID="{58D3FD11-B69F-46E6-A6A5-32A2B68CBC4E}" presName="arrowAndChildren" presStyleCnt="0"/>
      <dgm:spPr/>
    </dgm:pt>
    <dgm:pt modelId="{20909882-4C04-4E1B-B3FE-5DE506E9C275}" type="pres">
      <dgm:prSet presAssocID="{58D3FD11-B69F-46E6-A6A5-32A2B68CBC4E}" presName="parentTextArrow" presStyleLbl="node1" presStyleIdx="1" presStyleCnt="4"/>
      <dgm:spPr/>
    </dgm:pt>
    <dgm:pt modelId="{EE0F8E23-C40D-4605-9098-C0706A24E0FE}" type="pres">
      <dgm:prSet presAssocID="{F2B07834-5BD8-4993-BDFD-C00FDD781644}" presName="sp" presStyleCnt="0"/>
      <dgm:spPr/>
    </dgm:pt>
    <dgm:pt modelId="{EC601AED-0C6D-4D08-8A48-BFB1FF5C98EA}" type="pres">
      <dgm:prSet presAssocID="{2D102108-080B-4FAB-9549-9D519687F6A8}" presName="arrowAndChildren" presStyleCnt="0"/>
      <dgm:spPr/>
    </dgm:pt>
    <dgm:pt modelId="{18B7180F-FD75-4B6D-A171-F14719209D77}" type="pres">
      <dgm:prSet presAssocID="{2D102108-080B-4FAB-9549-9D519687F6A8}" presName="parentTextArrow" presStyleLbl="node1" presStyleIdx="2" presStyleCnt="4"/>
      <dgm:spPr/>
    </dgm:pt>
    <dgm:pt modelId="{9662AF0A-D77D-4254-90F6-0DE1B6E7302F}" type="pres">
      <dgm:prSet presAssocID="{B65386E8-CC32-4DBF-94D5-5860DED6A6EA}" presName="sp" presStyleCnt="0"/>
      <dgm:spPr/>
    </dgm:pt>
    <dgm:pt modelId="{11E8BFDF-900A-4E5C-AFD1-EE088789395E}" type="pres">
      <dgm:prSet presAssocID="{4BEFFFB2-DFB5-4AEA-9F3B-DC18F2D7E978}" presName="arrowAndChildren" presStyleCnt="0"/>
      <dgm:spPr/>
    </dgm:pt>
    <dgm:pt modelId="{85C82971-17C5-430A-A6EA-ED5487EA7B91}" type="pres">
      <dgm:prSet presAssocID="{4BEFFFB2-DFB5-4AEA-9F3B-DC18F2D7E978}" presName="parentTextArrow" presStyleLbl="node1" presStyleIdx="3" presStyleCnt="4" custLinFactNeighborX="-4192" custLinFactNeighborY="-221"/>
      <dgm:spPr/>
    </dgm:pt>
  </dgm:ptLst>
  <dgm:cxnLst>
    <dgm:cxn modelId="{26B43614-51AC-4A21-BBFF-6042FF49A6FE}" srcId="{3BDF769B-935A-434D-A50C-3C33FF97B3D7}" destId="{4BEFFFB2-DFB5-4AEA-9F3B-DC18F2D7E978}" srcOrd="0" destOrd="0" parTransId="{541D7A1B-894F-4DFA-9714-BD37AA17AEF0}" sibTransId="{B65386E8-CC32-4DBF-94D5-5860DED6A6EA}"/>
    <dgm:cxn modelId="{60F72622-E076-413B-BCEE-00672653D9BD}" type="presOf" srcId="{4BEFFFB2-DFB5-4AEA-9F3B-DC18F2D7E978}" destId="{85C82971-17C5-430A-A6EA-ED5487EA7B91}" srcOrd="0" destOrd="0" presId="urn:microsoft.com/office/officeart/2005/8/layout/process4"/>
    <dgm:cxn modelId="{AE960825-F456-4BFD-B9C5-159B5C792B68}" type="presOf" srcId="{08F7E290-CDDC-4152-8C65-B2958C22A215}" destId="{1EB85FA9-F4ED-4148-8326-2FE9E71CC372}" srcOrd="0" destOrd="0" presId="urn:microsoft.com/office/officeart/2005/8/layout/process4"/>
    <dgm:cxn modelId="{32B27C41-229C-476B-B3E3-4C966854747B}" srcId="{3BDF769B-935A-434D-A50C-3C33FF97B3D7}" destId="{2D102108-080B-4FAB-9549-9D519687F6A8}" srcOrd="1" destOrd="0" parTransId="{F524F2A9-7228-48CD-8BED-CCABEAF17FDD}" sibTransId="{F2B07834-5BD8-4993-BDFD-C00FDD781644}"/>
    <dgm:cxn modelId="{82FC097F-7351-4165-A7B5-94B0EC49146F}" srcId="{3BDF769B-935A-434D-A50C-3C33FF97B3D7}" destId="{08F7E290-CDDC-4152-8C65-B2958C22A215}" srcOrd="3" destOrd="0" parTransId="{24220A48-40A0-46A1-A092-5DBCDBBB7A37}" sibTransId="{230F5A45-35EB-4EC1-A20A-7A2C8F7BE8DF}"/>
    <dgm:cxn modelId="{BA5B8184-FEDF-4D5E-8070-E3F7C9CDECF0}" type="presOf" srcId="{58D3FD11-B69F-46E6-A6A5-32A2B68CBC4E}" destId="{20909882-4C04-4E1B-B3FE-5DE506E9C275}" srcOrd="0" destOrd="0" presId="urn:microsoft.com/office/officeart/2005/8/layout/process4"/>
    <dgm:cxn modelId="{DC92FB89-F4AD-46A3-ADD9-E51818AE7D33}" type="presOf" srcId="{3BDF769B-935A-434D-A50C-3C33FF97B3D7}" destId="{87D6B0EF-00CC-404A-BF95-A924FF2146D0}" srcOrd="0" destOrd="0" presId="urn:microsoft.com/office/officeart/2005/8/layout/process4"/>
    <dgm:cxn modelId="{E15BBCA1-80D6-4F4C-96A7-CAA97EE89E10}" type="presOf" srcId="{2D102108-080B-4FAB-9549-9D519687F6A8}" destId="{18B7180F-FD75-4B6D-A171-F14719209D77}" srcOrd="0" destOrd="0" presId="urn:microsoft.com/office/officeart/2005/8/layout/process4"/>
    <dgm:cxn modelId="{446859B7-7FA6-4A90-9951-4317B8464BA8}" srcId="{3BDF769B-935A-434D-A50C-3C33FF97B3D7}" destId="{58D3FD11-B69F-46E6-A6A5-32A2B68CBC4E}" srcOrd="2" destOrd="0" parTransId="{A2F1DE61-A8FA-4790-BA61-90F519FC2A42}" sibTransId="{F5A35D93-25FB-42C5-864E-DF70F0A029B9}"/>
    <dgm:cxn modelId="{01132FC4-0B2E-4995-B7C6-DD463CD18971}" type="presParOf" srcId="{87D6B0EF-00CC-404A-BF95-A924FF2146D0}" destId="{3B64E134-9B80-4172-93CB-97FFB5CACD51}" srcOrd="0" destOrd="0" presId="urn:microsoft.com/office/officeart/2005/8/layout/process4"/>
    <dgm:cxn modelId="{2F4120C1-2556-44B7-B62A-784436ABD6AE}" type="presParOf" srcId="{3B64E134-9B80-4172-93CB-97FFB5CACD51}" destId="{1EB85FA9-F4ED-4148-8326-2FE9E71CC372}" srcOrd="0" destOrd="0" presId="urn:microsoft.com/office/officeart/2005/8/layout/process4"/>
    <dgm:cxn modelId="{C3DA8FDE-B80E-4969-9B6F-094FD213C1BC}" type="presParOf" srcId="{87D6B0EF-00CC-404A-BF95-A924FF2146D0}" destId="{3417F2EF-4043-4144-A69B-F428DDC20D1B}" srcOrd="1" destOrd="0" presId="urn:microsoft.com/office/officeart/2005/8/layout/process4"/>
    <dgm:cxn modelId="{5C07E338-A501-44BD-9728-5F342EC428EB}" type="presParOf" srcId="{87D6B0EF-00CC-404A-BF95-A924FF2146D0}" destId="{6C4FCABE-DDFA-4220-BF46-39DA58FB6B1B}" srcOrd="2" destOrd="0" presId="urn:microsoft.com/office/officeart/2005/8/layout/process4"/>
    <dgm:cxn modelId="{19230529-86E1-4531-920F-88E3DFF3E16C}" type="presParOf" srcId="{6C4FCABE-DDFA-4220-BF46-39DA58FB6B1B}" destId="{20909882-4C04-4E1B-B3FE-5DE506E9C275}" srcOrd="0" destOrd="0" presId="urn:microsoft.com/office/officeart/2005/8/layout/process4"/>
    <dgm:cxn modelId="{CEFA75B7-9DFC-4B6D-AEFF-9F1D236881CB}" type="presParOf" srcId="{87D6B0EF-00CC-404A-BF95-A924FF2146D0}" destId="{EE0F8E23-C40D-4605-9098-C0706A24E0FE}" srcOrd="3" destOrd="0" presId="urn:microsoft.com/office/officeart/2005/8/layout/process4"/>
    <dgm:cxn modelId="{7F16A4A7-25F2-4E60-9E4F-8D63901FB6FE}" type="presParOf" srcId="{87D6B0EF-00CC-404A-BF95-A924FF2146D0}" destId="{EC601AED-0C6D-4D08-8A48-BFB1FF5C98EA}" srcOrd="4" destOrd="0" presId="urn:microsoft.com/office/officeart/2005/8/layout/process4"/>
    <dgm:cxn modelId="{270AC565-17BE-49D0-869D-18D611B21B9D}" type="presParOf" srcId="{EC601AED-0C6D-4D08-8A48-BFB1FF5C98EA}" destId="{18B7180F-FD75-4B6D-A171-F14719209D77}" srcOrd="0" destOrd="0" presId="urn:microsoft.com/office/officeart/2005/8/layout/process4"/>
    <dgm:cxn modelId="{F77E6253-CF9D-4D3A-8590-E10C9221B929}" type="presParOf" srcId="{87D6B0EF-00CC-404A-BF95-A924FF2146D0}" destId="{9662AF0A-D77D-4254-90F6-0DE1B6E7302F}" srcOrd="5" destOrd="0" presId="urn:microsoft.com/office/officeart/2005/8/layout/process4"/>
    <dgm:cxn modelId="{14B8F555-B654-47C8-8227-DE764A0BBA40}" type="presParOf" srcId="{87D6B0EF-00CC-404A-BF95-A924FF2146D0}" destId="{11E8BFDF-900A-4E5C-AFD1-EE088789395E}" srcOrd="6" destOrd="0" presId="urn:microsoft.com/office/officeart/2005/8/layout/process4"/>
    <dgm:cxn modelId="{E240E478-4D5C-490C-8050-3B13E88EC710}" type="presParOf" srcId="{11E8BFDF-900A-4E5C-AFD1-EE088789395E}" destId="{85C82971-17C5-430A-A6EA-ED5487EA7B91}"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3B36C49-3015-457F-AE28-7C1B5FB5EC36}"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US"/>
        </a:p>
      </dgm:t>
    </dgm:pt>
    <dgm:pt modelId="{2E114DB3-D08A-41A6-B0C8-5C4AAF91C6E1}">
      <dgm:prSet phldrT="[Text]"/>
      <dgm:spPr/>
      <dgm:t>
        <a:bodyPr/>
        <a:lstStyle/>
        <a:p>
          <a:r>
            <a:rPr lang="en-US" dirty="0"/>
            <a:t>Online Communication</a:t>
          </a:r>
        </a:p>
      </dgm:t>
    </dgm:pt>
    <dgm:pt modelId="{1335D832-1EFD-4293-9E57-3D338509B00C}" type="parTrans" cxnId="{92CC4BF2-925A-48FC-A0DC-C9D32D03A248}">
      <dgm:prSet/>
      <dgm:spPr/>
      <dgm:t>
        <a:bodyPr/>
        <a:lstStyle/>
        <a:p>
          <a:endParaRPr lang="en-US"/>
        </a:p>
      </dgm:t>
    </dgm:pt>
    <dgm:pt modelId="{AE589EAA-AF39-4702-A846-BC5B9B1BBC9C}" type="sibTrans" cxnId="{92CC4BF2-925A-48FC-A0DC-C9D32D03A248}">
      <dgm:prSet/>
      <dgm:spPr/>
      <dgm:t>
        <a:bodyPr/>
        <a:lstStyle/>
        <a:p>
          <a:endParaRPr lang="en-US"/>
        </a:p>
      </dgm:t>
    </dgm:pt>
    <dgm:pt modelId="{41624A87-637B-4DD2-8B57-88BEA610A41F}">
      <dgm:prSet phldrT="[Text]"/>
      <dgm:spPr>
        <a:solidFill>
          <a:srgbClr val="0070C0"/>
        </a:solidFill>
        <a:ln w="19050">
          <a:solidFill>
            <a:srgbClr val="0070C0"/>
          </a:solidFill>
        </a:ln>
      </dgm:spPr>
      <dgm:t>
        <a:bodyPr/>
        <a:lstStyle/>
        <a:p>
          <a:endParaRPr lang="en-US" dirty="0"/>
        </a:p>
      </dgm:t>
    </dgm:pt>
    <dgm:pt modelId="{90E3A6D9-A692-4C67-A797-20091D75347A}" type="parTrans" cxnId="{E281F382-706C-43FD-9D02-4C2946D4EF1C}">
      <dgm:prSet/>
      <dgm:spPr/>
      <dgm:t>
        <a:bodyPr/>
        <a:lstStyle/>
        <a:p>
          <a:endParaRPr lang="en-US"/>
        </a:p>
      </dgm:t>
    </dgm:pt>
    <dgm:pt modelId="{62EA3F05-1D7F-423C-AD67-B629A3C63507}" type="sibTrans" cxnId="{E281F382-706C-43FD-9D02-4C2946D4EF1C}">
      <dgm:prSet/>
      <dgm:spPr/>
      <dgm:t>
        <a:bodyPr/>
        <a:lstStyle/>
        <a:p>
          <a:endParaRPr lang="en-US"/>
        </a:p>
      </dgm:t>
    </dgm:pt>
    <dgm:pt modelId="{E01C4D66-5376-4049-9859-86C0DA1823E9}">
      <dgm:prSet phldrT="[Text]"/>
      <dgm:spPr>
        <a:solidFill>
          <a:srgbClr val="0070C0"/>
        </a:solidFill>
        <a:ln w="19050">
          <a:solidFill>
            <a:srgbClr val="0070C0"/>
          </a:solidFill>
        </a:ln>
      </dgm:spPr>
      <dgm:t>
        <a:bodyPr/>
        <a:lstStyle/>
        <a:p>
          <a:endParaRPr lang="en-US" dirty="0"/>
        </a:p>
      </dgm:t>
    </dgm:pt>
    <dgm:pt modelId="{66CBE6BB-AAF9-4071-B0DC-CFCA265C155D}" type="parTrans" cxnId="{EEA3A35C-3ABC-4664-891A-8910583DFDA9}">
      <dgm:prSet/>
      <dgm:spPr/>
      <dgm:t>
        <a:bodyPr/>
        <a:lstStyle/>
        <a:p>
          <a:endParaRPr lang="en-US"/>
        </a:p>
      </dgm:t>
    </dgm:pt>
    <dgm:pt modelId="{D3651301-E1BD-40D1-9550-56B31E54F498}" type="sibTrans" cxnId="{EEA3A35C-3ABC-4664-891A-8910583DFDA9}">
      <dgm:prSet/>
      <dgm:spPr/>
      <dgm:t>
        <a:bodyPr/>
        <a:lstStyle/>
        <a:p>
          <a:endParaRPr lang="en-US"/>
        </a:p>
      </dgm:t>
    </dgm:pt>
    <dgm:pt modelId="{032D56B7-C3D5-4588-96E7-D4CF3D58FFF4}">
      <dgm:prSet phldrT="[Text]"/>
      <dgm:spPr>
        <a:solidFill>
          <a:srgbClr val="0070C0"/>
        </a:solidFill>
        <a:ln w="19050">
          <a:solidFill>
            <a:srgbClr val="0070C0"/>
          </a:solidFill>
        </a:ln>
      </dgm:spPr>
      <dgm:t>
        <a:bodyPr/>
        <a:lstStyle/>
        <a:p>
          <a:endParaRPr lang="en-US" dirty="0"/>
        </a:p>
      </dgm:t>
    </dgm:pt>
    <dgm:pt modelId="{D051823D-6E1F-48BE-89E3-4704725A6A3E}" type="parTrans" cxnId="{2252BF40-C65B-4EFE-B772-D5A0670D19E6}">
      <dgm:prSet/>
      <dgm:spPr/>
      <dgm:t>
        <a:bodyPr/>
        <a:lstStyle/>
        <a:p>
          <a:endParaRPr lang="en-US"/>
        </a:p>
      </dgm:t>
    </dgm:pt>
    <dgm:pt modelId="{EAF92E7A-7D37-4774-87A6-FA7D61C10A5D}" type="sibTrans" cxnId="{2252BF40-C65B-4EFE-B772-D5A0670D19E6}">
      <dgm:prSet/>
      <dgm:spPr/>
      <dgm:t>
        <a:bodyPr/>
        <a:lstStyle/>
        <a:p>
          <a:endParaRPr lang="en-US"/>
        </a:p>
      </dgm:t>
    </dgm:pt>
    <dgm:pt modelId="{677288FB-8176-4E31-AB0E-D440E172DE51}">
      <dgm:prSet phldrT="[Text]"/>
      <dgm:spPr>
        <a:solidFill>
          <a:srgbClr val="0070C0"/>
        </a:solidFill>
        <a:ln w="19050">
          <a:solidFill>
            <a:srgbClr val="0070C0"/>
          </a:solidFill>
        </a:ln>
      </dgm:spPr>
      <dgm:t>
        <a:bodyPr/>
        <a:lstStyle/>
        <a:p>
          <a:endParaRPr lang="en-US" dirty="0"/>
        </a:p>
      </dgm:t>
    </dgm:pt>
    <dgm:pt modelId="{8E07C22C-AA76-4DC9-9591-636017D667F4}" type="parTrans" cxnId="{5E40C8AB-9579-47AE-A64B-326786DFBDB7}">
      <dgm:prSet/>
      <dgm:spPr/>
      <dgm:t>
        <a:bodyPr/>
        <a:lstStyle/>
        <a:p>
          <a:endParaRPr lang="en-US"/>
        </a:p>
      </dgm:t>
    </dgm:pt>
    <dgm:pt modelId="{90A917EF-1D44-49A4-8BAA-95DD0809CFC8}" type="sibTrans" cxnId="{5E40C8AB-9579-47AE-A64B-326786DFBDB7}">
      <dgm:prSet/>
      <dgm:spPr/>
      <dgm:t>
        <a:bodyPr/>
        <a:lstStyle/>
        <a:p>
          <a:endParaRPr lang="en-US"/>
        </a:p>
      </dgm:t>
    </dgm:pt>
    <dgm:pt modelId="{A871FE6B-3D42-4FC9-83D6-A9645C9BF6E6}">
      <dgm:prSet phldrT="[Text]"/>
      <dgm:spPr>
        <a:solidFill>
          <a:srgbClr val="0070C0"/>
        </a:solidFill>
        <a:ln w="19050">
          <a:solidFill>
            <a:srgbClr val="0070C0"/>
          </a:solidFill>
        </a:ln>
      </dgm:spPr>
      <dgm:t>
        <a:bodyPr/>
        <a:lstStyle/>
        <a:p>
          <a:endParaRPr lang="en-US" dirty="0"/>
        </a:p>
      </dgm:t>
    </dgm:pt>
    <dgm:pt modelId="{2C2DE59A-DFE5-4673-A350-BAD667BE9B19}" type="parTrans" cxnId="{90D50A67-AB54-48FD-8560-C2CB3955255B}">
      <dgm:prSet/>
      <dgm:spPr/>
      <dgm:t>
        <a:bodyPr/>
        <a:lstStyle/>
        <a:p>
          <a:endParaRPr lang="en-US"/>
        </a:p>
      </dgm:t>
    </dgm:pt>
    <dgm:pt modelId="{2E43C240-CE5D-47E3-899D-9A8EC5BE870C}" type="sibTrans" cxnId="{90D50A67-AB54-48FD-8560-C2CB3955255B}">
      <dgm:prSet/>
      <dgm:spPr/>
      <dgm:t>
        <a:bodyPr/>
        <a:lstStyle/>
        <a:p>
          <a:endParaRPr lang="en-US"/>
        </a:p>
      </dgm:t>
    </dgm:pt>
    <dgm:pt modelId="{3B52458A-545A-4C92-874A-EC7BEFB6911E}">
      <dgm:prSet phldrT="[Text]"/>
      <dgm:spPr>
        <a:solidFill>
          <a:srgbClr val="0070C0"/>
        </a:solidFill>
        <a:ln w="19050">
          <a:solidFill>
            <a:srgbClr val="0070C0"/>
          </a:solidFill>
        </a:ln>
      </dgm:spPr>
      <dgm:t>
        <a:bodyPr/>
        <a:lstStyle/>
        <a:p>
          <a:endParaRPr lang="en-US" dirty="0"/>
        </a:p>
      </dgm:t>
    </dgm:pt>
    <dgm:pt modelId="{AB1970B2-3336-4E2A-A1CE-E2AA537CB6D1}" type="parTrans" cxnId="{1962BB7A-6FA8-4170-B66F-F2E3293A33B7}">
      <dgm:prSet/>
      <dgm:spPr/>
      <dgm:t>
        <a:bodyPr/>
        <a:lstStyle/>
        <a:p>
          <a:endParaRPr lang="en-US"/>
        </a:p>
      </dgm:t>
    </dgm:pt>
    <dgm:pt modelId="{DECD4519-1CCD-45D8-BF80-E7150F09A68B}" type="sibTrans" cxnId="{1962BB7A-6FA8-4170-B66F-F2E3293A33B7}">
      <dgm:prSet/>
      <dgm:spPr/>
      <dgm:t>
        <a:bodyPr/>
        <a:lstStyle/>
        <a:p>
          <a:endParaRPr lang="en-US"/>
        </a:p>
      </dgm:t>
    </dgm:pt>
    <dgm:pt modelId="{167A7845-880A-4508-A420-540AF8328B4B}" type="pres">
      <dgm:prSet presAssocID="{B3B36C49-3015-457F-AE28-7C1B5FB5EC36}" presName="cycle" presStyleCnt="0">
        <dgm:presLayoutVars>
          <dgm:chMax val="1"/>
          <dgm:dir/>
          <dgm:animLvl val="ctr"/>
          <dgm:resizeHandles val="exact"/>
        </dgm:presLayoutVars>
      </dgm:prSet>
      <dgm:spPr/>
    </dgm:pt>
    <dgm:pt modelId="{610A9E11-7B53-46CB-912E-F67F3E00C693}" type="pres">
      <dgm:prSet presAssocID="{2E114DB3-D08A-41A6-B0C8-5C4AAF91C6E1}" presName="centerShape" presStyleLbl="node0" presStyleIdx="0" presStyleCnt="1"/>
      <dgm:spPr/>
    </dgm:pt>
    <dgm:pt modelId="{E5E5CFA6-1B17-4031-9D0B-7F9CBF81419E}" type="pres">
      <dgm:prSet presAssocID="{90E3A6D9-A692-4C67-A797-20091D75347A}" presName="Name9" presStyleLbl="parChTrans1D2" presStyleIdx="0" presStyleCnt="6"/>
      <dgm:spPr/>
    </dgm:pt>
    <dgm:pt modelId="{C72CA5D0-0C86-4331-87EC-7B1BE3244C27}" type="pres">
      <dgm:prSet presAssocID="{90E3A6D9-A692-4C67-A797-20091D75347A}" presName="connTx" presStyleLbl="parChTrans1D2" presStyleIdx="0" presStyleCnt="6"/>
      <dgm:spPr/>
    </dgm:pt>
    <dgm:pt modelId="{C8259A45-2854-460B-BF35-2A7AC8707337}" type="pres">
      <dgm:prSet presAssocID="{41624A87-637B-4DD2-8B57-88BEA610A41F}" presName="node" presStyleLbl="node1" presStyleIdx="0" presStyleCnt="6">
        <dgm:presLayoutVars>
          <dgm:bulletEnabled val="1"/>
        </dgm:presLayoutVars>
      </dgm:prSet>
      <dgm:spPr/>
    </dgm:pt>
    <dgm:pt modelId="{69FECB4E-DF7E-46E7-889F-6630095E8DE7}" type="pres">
      <dgm:prSet presAssocID="{2C2DE59A-DFE5-4673-A350-BAD667BE9B19}" presName="Name9" presStyleLbl="parChTrans1D2" presStyleIdx="1" presStyleCnt="6"/>
      <dgm:spPr/>
    </dgm:pt>
    <dgm:pt modelId="{06A7C25B-5B60-48C8-BF43-8FB3084B9ABF}" type="pres">
      <dgm:prSet presAssocID="{2C2DE59A-DFE5-4673-A350-BAD667BE9B19}" presName="connTx" presStyleLbl="parChTrans1D2" presStyleIdx="1" presStyleCnt="6"/>
      <dgm:spPr/>
    </dgm:pt>
    <dgm:pt modelId="{CD940C0A-8CA4-45AF-B82C-06E395545E7C}" type="pres">
      <dgm:prSet presAssocID="{A871FE6B-3D42-4FC9-83D6-A9645C9BF6E6}" presName="node" presStyleLbl="node1" presStyleIdx="1" presStyleCnt="6">
        <dgm:presLayoutVars>
          <dgm:bulletEnabled val="1"/>
        </dgm:presLayoutVars>
      </dgm:prSet>
      <dgm:spPr/>
    </dgm:pt>
    <dgm:pt modelId="{6C5E11EA-90EA-4288-B7A8-56434D83FF78}" type="pres">
      <dgm:prSet presAssocID="{8E07C22C-AA76-4DC9-9591-636017D667F4}" presName="Name9" presStyleLbl="parChTrans1D2" presStyleIdx="2" presStyleCnt="6"/>
      <dgm:spPr/>
    </dgm:pt>
    <dgm:pt modelId="{CD6CE060-9665-4B39-95C8-0C9F66986D67}" type="pres">
      <dgm:prSet presAssocID="{8E07C22C-AA76-4DC9-9591-636017D667F4}" presName="connTx" presStyleLbl="parChTrans1D2" presStyleIdx="2" presStyleCnt="6"/>
      <dgm:spPr/>
    </dgm:pt>
    <dgm:pt modelId="{F71220C5-4110-477D-ADB7-BBD74231ACD7}" type="pres">
      <dgm:prSet presAssocID="{677288FB-8176-4E31-AB0E-D440E172DE51}" presName="node" presStyleLbl="node1" presStyleIdx="2" presStyleCnt="6">
        <dgm:presLayoutVars>
          <dgm:bulletEnabled val="1"/>
        </dgm:presLayoutVars>
      </dgm:prSet>
      <dgm:spPr/>
    </dgm:pt>
    <dgm:pt modelId="{93AFA752-42B9-424F-9E07-ACE7831809D6}" type="pres">
      <dgm:prSet presAssocID="{D051823D-6E1F-48BE-89E3-4704725A6A3E}" presName="Name9" presStyleLbl="parChTrans1D2" presStyleIdx="3" presStyleCnt="6"/>
      <dgm:spPr/>
    </dgm:pt>
    <dgm:pt modelId="{9448A051-9205-4878-BD41-D90CDB9E2103}" type="pres">
      <dgm:prSet presAssocID="{D051823D-6E1F-48BE-89E3-4704725A6A3E}" presName="connTx" presStyleLbl="parChTrans1D2" presStyleIdx="3" presStyleCnt="6"/>
      <dgm:spPr/>
    </dgm:pt>
    <dgm:pt modelId="{5F5B79C5-B087-4C0B-BD6B-7893E1DAB584}" type="pres">
      <dgm:prSet presAssocID="{032D56B7-C3D5-4588-96E7-D4CF3D58FFF4}" presName="node" presStyleLbl="node1" presStyleIdx="3" presStyleCnt="6">
        <dgm:presLayoutVars>
          <dgm:bulletEnabled val="1"/>
        </dgm:presLayoutVars>
      </dgm:prSet>
      <dgm:spPr/>
    </dgm:pt>
    <dgm:pt modelId="{29A04F23-A1F8-4231-949D-0CF7E5D0C1F9}" type="pres">
      <dgm:prSet presAssocID="{66CBE6BB-AAF9-4071-B0DC-CFCA265C155D}" presName="Name9" presStyleLbl="parChTrans1D2" presStyleIdx="4" presStyleCnt="6"/>
      <dgm:spPr/>
    </dgm:pt>
    <dgm:pt modelId="{8F41A0F3-0674-435F-916A-9AEBBBE5A981}" type="pres">
      <dgm:prSet presAssocID="{66CBE6BB-AAF9-4071-B0DC-CFCA265C155D}" presName="connTx" presStyleLbl="parChTrans1D2" presStyleIdx="4" presStyleCnt="6"/>
      <dgm:spPr/>
    </dgm:pt>
    <dgm:pt modelId="{6CDD79D0-04D4-4BD7-B878-65A4A2839375}" type="pres">
      <dgm:prSet presAssocID="{E01C4D66-5376-4049-9859-86C0DA1823E9}" presName="node" presStyleLbl="node1" presStyleIdx="4" presStyleCnt="6">
        <dgm:presLayoutVars>
          <dgm:bulletEnabled val="1"/>
        </dgm:presLayoutVars>
      </dgm:prSet>
      <dgm:spPr/>
    </dgm:pt>
    <dgm:pt modelId="{66D24AB0-A18A-4724-89F4-148763E6A052}" type="pres">
      <dgm:prSet presAssocID="{AB1970B2-3336-4E2A-A1CE-E2AA537CB6D1}" presName="Name9" presStyleLbl="parChTrans1D2" presStyleIdx="5" presStyleCnt="6"/>
      <dgm:spPr/>
    </dgm:pt>
    <dgm:pt modelId="{7ABC1D95-4256-4AF0-B649-8B71F195F8A2}" type="pres">
      <dgm:prSet presAssocID="{AB1970B2-3336-4E2A-A1CE-E2AA537CB6D1}" presName="connTx" presStyleLbl="parChTrans1D2" presStyleIdx="5" presStyleCnt="6"/>
      <dgm:spPr/>
    </dgm:pt>
    <dgm:pt modelId="{E85FB8FD-2550-4AF1-9C4B-8509A8B2E2FD}" type="pres">
      <dgm:prSet presAssocID="{3B52458A-545A-4C92-874A-EC7BEFB6911E}" presName="node" presStyleLbl="node1" presStyleIdx="5" presStyleCnt="6">
        <dgm:presLayoutVars>
          <dgm:bulletEnabled val="1"/>
        </dgm:presLayoutVars>
      </dgm:prSet>
      <dgm:spPr/>
    </dgm:pt>
  </dgm:ptLst>
  <dgm:cxnLst>
    <dgm:cxn modelId="{3E379306-C834-41EB-AFE1-6D52B897691E}" type="presOf" srcId="{D051823D-6E1F-48BE-89E3-4704725A6A3E}" destId="{93AFA752-42B9-424F-9E07-ACE7831809D6}" srcOrd="0" destOrd="0" presId="urn:microsoft.com/office/officeart/2005/8/layout/radial1"/>
    <dgm:cxn modelId="{8C0CDC10-CC1C-46AC-9E77-CB87FA8C71CB}" type="presOf" srcId="{2E114DB3-D08A-41A6-B0C8-5C4AAF91C6E1}" destId="{610A9E11-7B53-46CB-912E-F67F3E00C693}" srcOrd="0" destOrd="0" presId="urn:microsoft.com/office/officeart/2005/8/layout/radial1"/>
    <dgm:cxn modelId="{21EABD17-0110-4481-9D99-7110FFA4F9B1}" type="presOf" srcId="{41624A87-637B-4DD2-8B57-88BEA610A41F}" destId="{C8259A45-2854-460B-BF35-2A7AC8707337}" srcOrd="0" destOrd="0" presId="urn:microsoft.com/office/officeart/2005/8/layout/radial1"/>
    <dgm:cxn modelId="{76342B1E-2BE4-426A-A615-CDDC1DDE7C06}" type="presOf" srcId="{2C2DE59A-DFE5-4673-A350-BAD667BE9B19}" destId="{69FECB4E-DF7E-46E7-889F-6630095E8DE7}" srcOrd="0" destOrd="0" presId="urn:microsoft.com/office/officeart/2005/8/layout/radial1"/>
    <dgm:cxn modelId="{820A2C2A-3D7D-4725-BEAA-DD8BED505D94}" type="presOf" srcId="{B3B36C49-3015-457F-AE28-7C1B5FB5EC36}" destId="{167A7845-880A-4508-A420-540AF8328B4B}" srcOrd="0" destOrd="0" presId="urn:microsoft.com/office/officeart/2005/8/layout/radial1"/>
    <dgm:cxn modelId="{27454E2D-E316-4FC8-8A62-58CA7F08DB36}" type="presOf" srcId="{3B52458A-545A-4C92-874A-EC7BEFB6911E}" destId="{E85FB8FD-2550-4AF1-9C4B-8509A8B2E2FD}" srcOrd="0" destOrd="0" presId="urn:microsoft.com/office/officeart/2005/8/layout/radial1"/>
    <dgm:cxn modelId="{91C71733-7A28-4B0E-9BB6-66F03AE6F703}" type="presOf" srcId="{2C2DE59A-DFE5-4673-A350-BAD667BE9B19}" destId="{06A7C25B-5B60-48C8-BF43-8FB3084B9ABF}" srcOrd="1" destOrd="0" presId="urn:microsoft.com/office/officeart/2005/8/layout/radial1"/>
    <dgm:cxn modelId="{8E543536-921F-4B4B-A3DC-33046DA70D8B}" type="presOf" srcId="{66CBE6BB-AAF9-4071-B0DC-CFCA265C155D}" destId="{8F41A0F3-0674-435F-916A-9AEBBBE5A981}" srcOrd="1" destOrd="0" presId="urn:microsoft.com/office/officeart/2005/8/layout/radial1"/>
    <dgm:cxn modelId="{C6B49138-995F-4505-92AF-E77FED646ECD}" type="presOf" srcId="{D051823D-6E1F-48BE-89E3-4704725A6A3E}" destId="{9448A051-9205-4878-BD41-D90CDB9E2103}" srcOrd="1" destOrd="0" presId="urn:microsoft.com/office/officeart/2005/8/layout/radial1"/>
    <dgm:cxn modelId="{2252BF40-C65B-4EFE-B772-D5A0670D19E6}" srcId="{2E114DB3-D08A-41A6-B0C8-5C4AAF91C6E1}" destId="{032D56B7-C3D5-4588-96E7-D4CF3D58FFF4}" srcOrd="3" destOrd="0" parTransId="{D051823D-6E1F-48BE-89E3-4704725A6A3E}" sibTransId="{EAF92E7A-7D37-4774-87A6-FA7D61C10A5D}"/>
    <dgm:cxn modelId="{6115E34C-33A2-4ADB-A130-504DA265830A}" type="presOf" srcId="{8E07C22C-AA76-4DC9-9591-636017D667F4}" destId="{6C5E11EA-90EA-4288-B7A8-56434D83FF78}" srcOrd="0" destOrd="0" presId="urn:microsoft.com/office/officeart/2005/8/layout/radial1"/>
    <dgm:cxn modelId="{EEA3A35C-3ABC-4664-891A-8910583DFDA9}" srcId="{2E114DB3-D08A-41A6-B0C8-5C4AAF91C6E1}" destId="{E01C4D66-5376-4049-9859-86C0DA1823E9}" srcOrd="4" destOrd="0" parTransId="{66CBE6BB-AAF9-4071-B0DC-CFCA265C155D}" sibTransId="{D3651301-E1BD-40D1-9550-56B31E54F498}"/>
    <dgm:cxn modelId="{90D50A67-AB54-48FD-8560-C2CB3955255B}" srcId="{2E114DB3-D08A-41A6-B0C8-5C4AAF91C6E1}" destId="{A871FE6B-3D42-4FC9-83D6-A9645C9BF6E6}" srcOrd="1" destOrd="0" parTransId="{2C2DE59A-DFE5-4673-A350-BAD667BE9B19}" sibTransId="{2E43C240-CE5D-47E3-899D-9A8EC5BE870C}"/>
    <dgm:cxn modelId="{CDE0FF68-3EF0-49D2-8599-08D4ECCA15D6}" type="presOf" srcId="{90E3A6D9-A692-4C67-A797-20091D75347A}" destId="{E5E5CFA6-1B17-4031-9D0B-7F9CBF81419E}" srcOrd="0" destOrd="0" presId="urn:microsoft.com/office/officeart/2005/8/layout/radial1"/>
    <dgm:cxn modelId="{67A32274-CA77-4A52-B7A6-FA14A1F0D370}" type="presOf" srcId="{A871FE6B-3D42-4FC9-83D6-A9645C9BF6E6}" destId="{CD940C0A-8CA4-45AF-B82C-06E395545E7C}" srcOrd="0" destOrd="0" presId="urn:microsoft.com/office/officeart/2005/8/layout/radial1"/>
    <dgm:cxn modelId="{1962BB7A-6FA8-4170-B66F-F2E3293A33B7}" srcId="{2E114DB3-D08A-41A6-B0C8-5C4AAF91C6E1}" destId="{3B52458A-545A-4C92-874A-EC7BEFB6911E}" srcOrd="5" destOrd="0" parTransId="{AB1970B2-3336-4E2A-A1CE-E2AA537CB6D1}" sibTransId="{DECD4519-1CCD-45D8-BF80-E7150F09A68B}"/>
    <dgm:cxn modelId="{E281F382-706C-43FD-9D02-4C2946D4EF1C}" srcId="{2E114DB3-D08A-41A6-B0C8-5C4AAF91C6E1}" destId="{41624A87-637B-4DD2-8B57-88BEA610A41F}" srcOrd="0" destOrd="0" parTransId="{90E3A6D9-A692-4C67-A797-20091D75347A}" sibTransId="{62EA3F05-1D7F-423C-AD67-B629A3C63507}"/>
    <dgm:cxn modelId="{41D15292-1A1F-432C-BF57-9CD8DDDDC2D8}" type="presOf" srcId="{032D56B7-C3D5-4588-96E7-D4CF3D58FFF4}" destId="{5F5B79C5-B087-4C0B-BD6B-7893E1DAB584}" srcOrd="0" destOrd="0" presId="urn:microsoft.com/office/officeart/2005/8/layout/radial1"/>
    <dgm:cxn modelId="{B70F7999-006D-4AFD-8A57-4A26609300A6}" type="presOf" srcId="{E01C4D66-5376-4049-9859-86C0DA1823E9}" destId="{6CDD79D0-04D4-4BD7-B878-65A4A2839375}" srcOrd="0" destOrd="0" presId="urn:microsoft.com/office/officeart/2005/8/layout/radial1"/>
    <dgm:cxn modelId="{FB7AA799-F38F-4690-952F-8DFCDF50FCD3}" type="presOf" srcId="{66CBE6BB-AAF9-4071-B0DC-CFCA265C155D}" destId="{29A04F23-A1F8-4231-949D-0CF7E5D0C1F9}" srcOrd="0" destOrd="0" presId="urn:microsoft.com/office/officeart/2005/8/layout/radial1"/>
    <dgm:cxn modelId="{5E40C8AB-9579-47AE-A64B-326786DFBDB7}" srcId="{2E114DB3-D08A-41A6-B0C8-5C4AAF91C6E1}" destId="{677288FB-8176-4E31-AB0E-D440E172DE51}" srcOrd="2" destOrd="0" parTransId="{8E07C22C-AA76-4DC9-9591-636017D667F4}" sibTransId="{90A917EF-1D44-49A4-8BAA-95DD0809CFC8}"/>
    <dgm:cxn modelId="{BE8DEDB6-2F7A-4E00-889B-29820229762E}" type="presOf" srcId="{8E07C22C-AA76-4DC9-9591-636017D667F4}" destId="{CD6CE060-9665-4B39-95C8-0C9F66986D67}" srcOrd="1" destOrd="0" presId="urn:microsoft.com/office/officeart/2005/8/layout/radial1"/>
    <dgm:cxn modelId="{38402ED2-40E6-4C90-B19B-3DED7AC5A990}" type="presOf" srcId="{677288FB-8176-4E31-AB0E-D440E172DE51}" destId="{F71220C5-4110-477D-ADB7-BBD74231ACD7}" srcOrd="0" destOrd="0" presId="urn:microsoft.com/office/officeart/2005/8/layout/radial1"/>
    <dgm:cxn modelId="{5BB10FD7-8551-4B41-9AA0-7D6F5DDD4701}" type="presOf" srcId="{90E3A6D9-A692-4C67-A797-20091D75347A}" destId="{C72CA5D0-0C86-4331-87EC-7B1BE3244C27}" srcOrd="1" destOrd="0" presId="urn:microsoft.com/office/officeart/2005/8/layout/radial1"/>
    <dgm:cxn modelId="{80FF29E6-2DD9-4D27-BD59-20A306BAAAA5}" type="presOf" srcId="{AB1970B2-3336-4E2A-A1CE-E2AA537CB6D1}" destId="{7ABC1D95-4256-4AF0-B649-8B71F195F8A2}" srcOrd="1" destOrd="0" presId="urn:microsoft.com/office/officeart/2005/8/layout/radial1"/>
    <dgm:cxn modelId="{577937F1-2540-4D00-85E6-5FBB8A7F56E5}" type="presOf" srcId="{AB1970B2-3336-4E2A-A1CE-E2AA537CB6D1}" destId="{66D24AB0-A18A-4724-89F4-148763E6A052}" srcOrd="0" destOrd="0" presId="urn:microsoft.com/office/officeart/2005/8/layout/radial1"/>
    <dgm:cxn modelId="{92CC4BF2-925A-48FC-A0DC-C9D32D03A248}" srcId="{B3B36C49-3015-457F-AE28-7C1B5FB5EC36}" destId="{2E114DB3-D08A-41A6-B0C8-5C4AAF91C6E1}" srcOrd="0" destOrd="0" parTransId="{1335D832-1EFD-4293-9E57-3D338509B00C}" sibTransId="{AE589EAA-AF39-4702-A846-BC5B9B1BBC9C}"/>
    <dgm:cxn modelId="{6F8F8A42-F2EE-46B8-8EFD-613EFC4F75AD}" type="presParOf" srcId="{167A7845-880A-4508-A420-540AF8328B4B}" destId="{610A9E11-7B53-46CB-912E-F67F3E00C693}" srcOrd="0" destOrd="0" presId="urn:microsoft.com/office/officeart/2005/8/layout/radial1"/>
    <dgm:cxn modelId="{B1F66D15-5B6E-4B87-BE7B-F63E5C335EF6}" type="presParOf" srcId="{167A7845-880A-4508-A420-540AF8328B4B}" destId="{E5E5CFA6-1B17-4031-9D0B-7F9CBF81419E}" srcOrd="1" destOrd="0" presId="urn:microsoft.com/office/officeart/2005/8/layout/radial1"/>
    <dgm:cxn modelId="{321E22E0-24F0-4DFD-9508-559F71E41464}" type="presParOf" srcId="{E5E5CFA6-1B17-4031-9D0B-7F9CBF81419E}" destId="{C72CA5D0-0C86-4331-87EC-7B1BE3244C27}" srcOrd="0" destOrd="0" presId="urn:microsoft.com/office/officeart/2005/8/layout/radial1"/>
    <dgm:cxn modelId="{58921FE1-82E0-4CEE-A64C-3BFF6F3A82BD}" type="presParOf" srcId="{167A7845-880A-4508-A420-540AF8328B4B}" destId="{C8259A45-2854-460B-BF35-2A7AC8707337}" srcOrd="2" destOrd="0" presId="urn:microsoft.com/office/officeart/2005/8/layout/radial1"/>
    <dgm:cxn modelId="{3A7C7E50-F4B3-4AC2-BB6A-4AF2853CA968}" type="presParOf" srcId="{167A7845-880A-4508-A420-540AF8328B4B}" destId="{69FECB4E-DF7E-46E7-889F-6630095E8DE7}" srcOrd="3" destOrd="0" presId="urn:microsoft.com/office/officeart/2005/8/layout/radial1"/>
    <dgm:cxn modelId="{68E7A1EA-4B5A-4E8F-AA51-D9BAC6725E61}" type="presParOf" srcId="{69FECB4E-DF7E-46E7-889F-6630095E8DE7}" destId="{06A7C25B-5B60-48C8-BF43-8FB3084B9ABF}" srcOrd="0" destOrd="0" presId="urn:microsoft.com/office/officeart/2005/8/layout/radial1"/>
    <dgm:cxn modelId="{76F9F2F8-65F7-4294-A10B-0F7F4E3342B4}" type="presParOf" srcId="{167A7845-880A-4508-A420-540AF8328B4B}" destId="{CD940C0A-8CA4-45AF-B82C-06E395545E7C}" srcOrd="4" destOrd="0" presId="urn:microsoft.com/office/officeart/2005/8/layout/radial1"/>
    <dgm:cxn modelId="{E3664D35-FE5A-4213-BA1C-66756D473895}" type="presParOf" srcId="{167A7845-880A-4508-A420-540AF8328B4B}" destId="{6C5E11EA-90EA-4288-B7A8-56434D83FF78}" srcOrd="5" destOrd="0" presId="urn:microsoft.com/office/officeart/2005/8/layout/radial1"/>
    <dgm:cxn modelId="{5142015A-62A0-4B87-8B25-639207201313}" type="presParOf" srcId="{6C5E11EA-90EA-4288-B7A8-56434D83FF78}" destId="{CD6CE060-9665-4B39-95C8-0C9F66986D67}" srcOrd="0" destOrd="0" presId="urn:microsoft.com/office/officeart/2005/8/layout/radial1"/>
    <dgm:cxn modelId="{C80DCEBC-DA4C-4AD5-9BD7-E19F1042FE3D}" type="presParOf" srcId="{167A7845-880A-4508-A420-540AF8328B4B}" destId="{F71220C5-4110-477D-ADB7-BBD74231ACD7}" srcOrd="6" destOrd="0" presId="urn:microsoft.com/office/officeart/2005/8/layout/radial1"/>
    <dgm:cxn modelId="{54C08546-93B7-449B-BBE0-16FE84248D49}" type="presParOf" srcId="{167A7845-880A-4508-A420-540AF8328B4B}" destId="{93AFA752-42B9-424F-9E07-ACE7831809D6}" srcOrd="7" destOrd="0" presId="urn:microsoft.com/office/officeart/2005/8/layout/radial1"/>
    <dgm:cxn modelId="{23367C00-B291-4007-911C-ECE12882EE43}" type="presParOf" srcId="{93AFA752-42B9-424F-9E07-ACE7831809D6}" destId="{9448A051-9205-4878-BD41-D90CDB9E2103}" srcOrd="0" destOrd="0" presId="urn:microsoft.com/office/officeart/2005/8/layout/radial1"/>
    <dgm:cxn modelId="{91C7FB25-F4A2-41F8-B6FC-3E67C60A139B}" type="presParOf" srcId="{167A7845-880A-4508-A420-540AF8328B4B}" destId="{5F5B79C5-B087-4C0B-BD6B-7893E1DAB584}" srcOrd="8" destOrd="0" presId="urn:microsoft.com/office/officeart/2005/8/layout/radial1"/>
    <dgm:cxn modelId="{22FFF91E-213A-4578-B814-D9223679920D}" type="presParOf" srcId="{167A7845-880A-4508-A420-540AF8328B4B}" destId="{29A04F23-A1F8-4231-949D-0CF7E5D0C1F9}" srcOrd="9" destOrd="0" presId="urn:microsoft.com/office/officeart/2005/8/layout/radial1"/>
    <dgm:cxn modelId="{6BB66DC8-7915-4061-9715-2CCA06B423CA}" type="presParOf" srcId="{29A04F23-A1F8-4231-949D-0CF7E5D0C1F9}" destId="{8F41A0F3-0674-435F-916A-9AEBBBE5A981}" srcOrd="0" destOrd="0" presId="urn:microsoft.com/office/officeart/2005/8/layout/radial1"/>
    <dgm:cxn modelId="{ABDBD3CB-D8EB-46C4-9A7A-C84850F956AF}" type="presParOf" srcId="{167A7845-880A-4508-A420-540AF8328B4B}" destId="{6CDD79D0-04D4-4BD7-B878-65A4A2839375}" srcOrd="10" destOrd="0" presId="urn:microsoft.com/office/officeart/2005/8/layout/radial1"/>
    <dgm:cxn modelId="{413DBF76-5ADC-403D-BAC2-924348378B72}" type="presParOf" srcId="{167A7845-880A-4508-A420-540AF8328B4B}" destId="{66D24AB0-A18A-4724-89F4-148763E6A052}" srcOrd="11" destOrd="0" presId="urn:microsoft.com/office/officeart/2005/8/layout/radial1"/>
    <dgm:cxn modelId="{E17D873D-8CE8-496E-98DB-6539B2CA4D11}" type="presParOf" srcId="{66D24AB0-A18A-4724-89F4-148763E6A052}" destId="{7ABC1D95-4256-4AF0-B649-8B71F195F8A2}" srcOrd="0" destOrd="0" presId="urn:microsoft.com/office/officeart/2005/8/layout/radial1"/>
    <dgm:cxn modelId="{547883B2-1FE0-43DB-ACF8-2AA4B63C4102}" type="presParOf" srcId="{167A7845-880A-4508-A420-540AF8328B4B}" destId="{E85FB8FD-2550-4AF1-9C4B-8509A8B2E2FD}" srcOrd="12" destOrd="0" presId="urn:microsoft.com/office/officeart/2005/8/layout/radial1"/>
  </dgm:cxnLst>
  <dgm:bg>
    <a:noFill/>
  </dgm:bg>
  <dgm:whole>
    <a:ln w="28575">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B85FA9-F4ED-4148-8326-2FE9E71CC372}">
      <dsp:nvSpPr>
        <dsp:cNvPr id="0" name=""/>
        <dsp:cNvSpPr/>
      </dsp:nvSpPr>
      <dsp:spPr>
        <a:xfrm>
          <a:off x="0" y="4062533"/>
          <a:ext cx="8483600" cy="8887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Activity: Do or Don’t?</a:t>
          </a:r>
        </a:p>
      </dsp:txBody>
      <dsp:txXfrm>
        <a:off x="0" y="4062533"/>
        <a:ext cx="8483600" cy="888782"/>
      </dsp:txXfrm>
    </dsp:sp>
    <dsp:sp modelId="{20909882-4C04-4E1B-B3FE-5DE506E9C275}">
      <dsp:nvSpPr>
        <dsp:cNvPr id="0" name=""/>
        <dsp:cNvSpPr/>
      </dsp:nvSpPr>
      <dsp:spPr>
        <a:xfrm rot="10800000">
          <a:off x="0" y="2708916"/>
          <a:ext cx="8483600" cy="1366948"/>
        </a:xfrm>
        <a:prstGeom prst="upArrowCallout">
          <a:avLst/>
        </a:prstGeom>
        <a:solidFill>
          <a:schemeClr val="accent2">
            <a:hueOff val="-6000000"/>
            <a:satOff val="31512"/>
            <a:lumOff val="895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latin typeface="Calibri" panose="020F0502020204030204"/>
              <a:ea typeface="+mn-ea"/>
              <a:cs typeface="+mn-cs"/>
            </a:rPr>
            <a:t>Activity: Netiquette Go or No? </a:t>
          </a:r>
          <a:endParaRPr lang="en-US" sz="3100" kern="1200" dirty="0"/>
        </a:p>
      </dsp:txBody>
      <dsp:txXfrm rot="10800000">
        <a:off x="0" y="2708916"/>
        <a:ext cx="8483600" cy="888202"/>
      </dsp:txXfrm>
    </dsp:sp>
    <dsp:sp modelId="{18B7180F-FD75-4B6D-A171-F14719209D77}">
      <dsp:nvSpPr>
        <dsp:cNvPr id="0" name=""/>
        <dsp:cNvSpPr/>
      </dsp:nvSpPr>
      <dsp:spPr>
        <a:xfrm rot="10800000">
          <a:off x="0" y="1355300"/>
          <a:ext cx="8483600" cy="1366948"/>
        </a:xfrm>
        <a:prstGeom prst="upArrowCallout">
          <a:avLst/>
        </a:prstGeom>
        <a:solidFill>
          <a:schemeClr val="accent2">
            <a:hueOff val="-12000000"/>
            <a:satOff val="63025"/>
            <a:lumOff val="179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The 10 Netiquette Basics</a:t>
          </a:r>
        </a:p>
      </dsp:txBody>
      <dsp:txXfrm rot="10800000">
        <a:off x="0" y="1355300"/>
        <a:ext cx="8483600" cy="888202"/>
      </dsp:txXfrm>
    </dsp:sp>
    <dsp:sp modelId="{85C82971-17C5-430A-A6EA-ED5487EA7B91}">
      <dsp:nvSpPr>
        <dsp:cNvPr id="0" name=""/>
        <dsp:cNvSpPr/>
      </dsp:nvSpPr>
      <dsp:spPr>
        <a:xfrm rot="10800000">
          <a:off x="0" y="0"/>
          <a:ext cx="8483600" cy="1366948"/>
        </a:xfrm>
        <a:prstGeom prst="upArrowCallout">
          <a:avLst/>
        </a:prstGeom>
        <a:solidFill>
          <a:schemeClr val="accent2">
            <a:hueOff val="-18000000"/>
            <a:satOff val="94537"/>
            <a:lumOff val="268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0472" tIns="220472" rIns="220472" bIns="220472" numCol="1" spcCol="1270" anchor="ctr" anchorCtr="0">
          <a:noAutofit/>
        </a:bodyPr>
        <a:lstStyle/>
        <a:p>
          <a:pPr marL="0" lvl="0" indent="0" algn="ctr" defTabSz="1377950">
            <a:lnSpc>
              <a:spcPct val="90000"/>
            </a:lnSpc>
            <a:spcBef>
              <a:spcPct val="0"/>
            </a:spcBef>
            <a:spcAft>
              <a:spcPct val="35000"/>
            </a:spcAft>
            <a:buNone/>
          </a:pPr>
          <a:r>
            <a:rPr lang="en-US" sz="3100" kern="1200" dirty="0"/>
            <a:t>What is good netiquette</a:t>
          </a:r>
        </a:p>
      </dsp:txBody>
      <dsp:txXfrm rot="10800000">
        <a:off x="0" y="0"/>
        <a:ext cx="8483600" cy="8882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A9E11-7B53-46CB-912E-F67F3E00C693}">
      <dsp:nvSpPr>
        <dsp:cNvPr id="0" name=""/>
        <dsp:cNvSpPr/>
      </dsp:nvSpPr>
      <dsp:spPr>
        <a:xfrm>
          <a:off x="3145268" y="1849868"/>
          <a:ext cx="1405663" cy="140566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Online Communication</a:t>
          </a:r>
        </a:p>
      </dsp:txBody>
      <dsp:txXfrm>
        <a:off x="3351123" y="2055723"/>
        <a:ext cx="993953" cy="993953"/>
      </dsp:txXfrm>
    </dsp:sp>
    <dsp:sp modelId="{E5E5CFA6-1B17-4031-9D0B-7F9CBF81419E}">
      <dsp:nvSpPr>
        <dsp:cNvPr id="0" name=""/>
        <dsp:cNvSpPr/>
      </dsp:nvSpPr>
      <dsp:spPr>
        <a:xfrm rot="16200000">
          <a:off x="3635500" y="1620830"/>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7470" y="1626638"/>
        <a:ext cx="21259" cy="21259"/>
      </dsp:txXfrm>
    </dsp:sp>
    <dsp:sp modelId="{C8259A45-2854-460B-BF35-2A7AC8707337}">
      <dsp:nvSpPr>
        <dsp:cNvPr id="0" name=""/>
        <dsp:cNvSpPr/>
      </dsp:nvSpPr>
      <dsp:spPr>
        <a:xfrm>
          <a:off x="3145268" y="19004"/>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51123" y="224859"/>
        <a:ext cx="993953" cy="993953"/>
      </dsp:txXfrm>
    </dsp:sp>
    <dsp:sp modelId="{69FECB4E-DF7E-46E7-889F-6630095E8DE7}">
      <dsp:nvSpPr>
        <dsp:cNvPr id="0" name=""/>
        <dsp:cNvSpPr/>
      </dsp:nvSpPr>
      <dsp:spPr>
        <a:xfrm rot="19800000">
          <a:off x="4428287" y="2078546"/>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0257" y="2084354"/>
        <a:ext cx="21259" cy="21259"/>
      </dsp:txXfrm>
    </dsp:sp>
    <dsp:sp modelId="{CD940C0A-8CA4-45AF-B82C-06E395545E7C}">
      <dsp:nvSpPr>
        <dsp:cNvPr id="0" name=""/>
        <dsp:cNvSpPr/>
      </dsp:nvSpPr>
      <dsp:spPr>
        <a:xfrm>
          <a:off x="4730842" y="934436"/>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936697" y="1140291"/>
        <a:ext cx="993953" cy="993953"/>
      </dsp:txXfrm>
    </dsp:sp>
    <dsp:sp modelId="{6C5E11EA-90EA-4288-B7A8-56434D83FF78}">
      <dsp:nvSpPr>
        <dsp:cNvPr id="0" name=""/>
        <dsp:cNvSpPr/>
      </dsp:nvSpPr>
      <dsp:spPr>
        <a:xfrm rot="1800000">
          <a:off x="4428287" y="2993977"/>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30257" y="2999785"/>
        <a:ext cx="21259" cy="21259"/>
      </dsp:txXfrm>
    </dsp:sp>
    <dsp:sp modelId="{F71220C5-4110-477D-ADB7-BBD74231ACD7}">
      <dsp:nvSpPr>
        <dsp:cNvPr id="0" name=""/>
        <dsp:cNvSpPr/>
      </dsp:nvSpPr>
      <dsp:spPr>
        <a:xfrm>
          <a:off x="4730842" y="2765299"/>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4936697" y="2971154"/>
        <a:ext cx="993953" cy="993953"/>
      </dsp:txXfrm>
    </dsp:sp>
    <dsp:sp modelId="{93AFA752-42B9-424F-9E07-ACE7831809D6}">
      <dsp:nvSpPr>
        <dsp:cNvPr id="0" name=""/>
        <dsp:cNvSpPr/>
      </dsp:nvSpPr>
      <dsp:spPr>
        <a:xfrm rot="5400000">
          <a:off x="3635500" y="3451693"/>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37470" y="3457501"/>
        <a:ext cx="21259" cy="21259"/>
      </dsp:txXfrm>
    </dsp:sp>
    <dsp:sp modelId="{5F5B79C5-B087-4C0B-BD6B-7893E1DAB584}">
      <dsp:nvSpPr>
        <dsp:cNvPr id="0" name=""/>
        <dsp:cNvSpPr/>
      </dsp:nvSpPr>
      <dsp:spPr>
        <a:xfrm>
          <a:off x="3145268" y="3680731"/>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3351123" y="3886586"/>
        <a:ext cx="993953" cy="993953"/>
      </dsp:txXfrm>
    </dsp:sp>
    <dsp:sp modelId="{29A04F23-A1F8-4231-949D-0CF7E5D0C1F9}">
      <dsp:nvSpPr>
        <dsp:cNvPr id="0" name=""/>
        <dsp:cNvSpPr/>
      </dsp:nvSpPr>
      <dsp:spPr>
        <a:xfrm rot="9000000">
          <a:off x="2842713" y="2993977"/>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682" y="2999785"/>
        <a:ext cx="21259" cy="21259"/>
      </dsp:txXfrm>
    </dsp:sp>
    <dsp:sp modelId="{6CDD79D0-04D4-4BD7-B878-65A4A2839375}">
      <dsp:nvSpPr>
        <dsp:cNvPr id="0" name=""/>
        <dsp:cNvSpPr/>
      </dsp:nvSpPr>
      <dsp:spPr>
        <a:xfrm>
          <a:off x="1559694" y="2765299"/>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5549" y="2971154"/>
        <a:ext cx="993953" cy="993953"/>
      </dsp:txXfrm>
    </dsp:sp>
    <dsp:sp modelId="{66D24AB0-A18A-4724-89F4-148763E6A052}">
      <dsp:nvSpPr>
        <dsp:cNvPr id="0" name=""/>
        <dsp:cNvSpPr/>
      </dsp:nvSpPr>
      <dsp:spPr>
        <a:xfrm rot="12600000">
          <a:off x="2842713" y="2078546"/>
          <a:ext cx="425199" cy="32875"/>
        </a:xfrm>
        <a:custGeom>
          <a:avLst/>
          <a:gdLst/>
          <a:ahLst/>
          <a:cxnLst/>
          <a:rect l="0" t="0" r="0" b="0"/>
          <a:pathLst>
            <a:path>
              <a:moveTo>
                <a:pt x="0" y="16437"/>
              </a:moveTo>
              <a:lnTo>
                <a:pt x="425199" y="1643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rot="10800000">
        <a:off x="3044682" y="2084354"/>
        <a:ext cx="21259" cy="21259"/>
      </dsp:txXfrm>
    </dsp:sp>
    <dsp:sp modelId="{E85FB8FD-2550-4AF1-9C4B-8509A8B2E2FD}">
      <dsp:nvSpPr>
        <dsp:cNvPr id="0" name=""/>
        <dsp:cNvSpPr/>
      </dsp:nvSpPr>
      <dsp:spPr>
        <a:xfrm>
          <a:off x="1559694" y="934436"/>
          <a:ext cx="1405663" cy="1405663"/>
        </a:xfrm>
        <a:prstGeom prst="ellipse">
          <a:avLst/>
        </a:prstGeom>
        <a:solidFill>
          <a:srgbClr val="0070C0"/>
        </a:solidFill>
        <a:ln w="19050"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275" tIns="41275" rIns="41275" bIns="41275"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1765549" y="1140291"/>
        <a:ext cx="993953" cy="9939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14AD16E-2658-B34D-86D5-042195B32707}" type="datetimeFigureOut">
              <a:rPr lang="en-US" smtClean="0"/>
              <a:t>4/14/26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ABE4174-4810-B64F-BC74-9939E9C39BD9}" type="slidenum">
              <a:rPr lang="en-US" smtClean="0"/>
              <a:t>‹#›</a:t>
            </a:fld>
            <a:endParaRPr lang="en-US" dirty="0"/>
          </a:p>
        </p:txBody>
      </p:sp>
    </p:spTree>
    <p:extLst>
      <p:ext uri="{BB962C8B-B14F-4D97-AF65-F5344CB8AC3E}">
        <p14:creationId xmlns:p14="http://schemas.microsoft.com/office/powerpoint/2010/main" val="5629646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unsplash.com/@juniorreisfoto?utm_content=creditCopyText&amp;utm_medium=referral&amp;utm_source=unsplash"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unsplash.com/photos/woman-in-white-dress-shirt-and-blue-denim-jeans-smiling-GVsO8wqNuAw?utm_content=creditCopyText&amp;utm_medium=referral&amp;utm_source=unsplas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unsplash.com/@juniorferreir_?utm_content=creditCopyText&amp;utm_medium=referral&amp;utm_source=unsplash"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unsplash.com/photos/person-catching-light-bulb-7esRPTt38nI?utm_content=creditCopyText&amp;utm_medium=referral&amp;utm_source=unsplash"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pixabay.com/users/14398-14398/?utm_source=link-attribution&amp;utm_medium=referral&amp;utm_campaign=image&amp;utm_content=122156"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22156"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unsplash.com/@dargonesti?utm_content=creditCopyText&amp;utm_medium=referral&amp;utm_source=unsplash"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unsplash.com/photos/man-in-gray-button-up-shirt-B9YbNbaemMI?utm_content=creditCopyText&amp;utm_medium=referral&amp;utm_source=unsplas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unsplash.com/@juniorferreir_?utm_content=creditCopyText&amp;utm_medium=referral&amp;utm_source=unsplash"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unsplash.com/photos/person-catching-light-bulb-7esRPTt38nI?utm_content=creditCopyText&amp;utm_medium=referral&amp;utm_source=unsplash"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pixabay.com/users/openclipart-vectors-30363/?utm_source=link-attribution&amp;utm_medium=referral&amp;utm_campaign=image&amp;utm_content=158279"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pixabay.com/?utm_source=link-attribution&amp;utm_medium=referral&amp;utm_campaign=image&amp;utm_content=15827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unsplash.com/@steve_j?utm_content=creditCopyText&amp;utm_medium=referral&amp;utm_source=unsplash"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s://unsplash.com/photos/white-ceramic-mug-on-table-y-mB90P-6DY?utm_content=creditCopyText&amp;utm_medium=referral&amp;utm_source=unsplas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Have this slide up as participants enter the room.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Encourage participants to bring personal laptops or tablets for activities. Additional devices can be provided by instructor or through partnerships. If devices are not available for all, instructor will need to demonstrate activities for all participants to see. </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Copy of presentation slides </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sz="1200" dirty="0">
              <a:latin typeface="Calibri" panose="020F0502020204030204" pitchFamily="34" charset="0"/>
            </a:endParaRP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https://www.pexels.com/photo/a-man-talking-to-his-colleagues-while-showing-something-at-the-laptop-5256523/</a:t>
            </a:r>
          </a:p>
          <a:p>
            <a:r>
              <a:rPr lang="en-US" b="0" i="0" dirty="0">
                <a:solidFill>
                  <a:srgbClr val="000000"/>
                </a:solidFill>
                <a:effectLst/>
                <a:latin typeface="PlusJakartaSans"/>
              </a:rPr>
              <a:t>Photo by </a:t>
            </a:r>
            <a:r>
              <a:rPr lang="en-US" b="0" i="0" dirty="0" err="1">
                <a:solidFill>
                  <a:srgbClr val="000000"/>
                </a:solidFill>
                <a:effectLst/>
                <a:latin typeface="PlusJakartaSans"/>
              </a:rPr>
              <a:t>Thirdman</a:t>
            </a:r>
            <a:r>
              <a:rPr lang="en-US" b="0" i="0" dirty="0">
                <a:solidFill>
                  <a:srgbClr val="000000"/>
                </a:solidFill>
                <a:effectLst/>
                <a:latin typeface="PlusJakartaSans"/>
              </a:rPr>
              <a:t>: https://www.pexels.com/photo/a-group-of-people-having-a-discussion-while-looking-at-laptop-5256526/</a:t>
            </a:r>
          </a:p>
          <a:p>
            <a:endParaRPr lang="en-US" b="0" i="0" dirty="0">
              <a:solidFill>
                <a:srgbClr val="000000"/>
              </a:solidFill>
              <a:effectLst/>
              <a:latin typeface="PlusJakartaSans"/>
            </a:endParaRPr>
          </a:p>
          <a:p>
            <a:r>
              <a:rPr lang="en-US" b="0" i="0" dirty="0">
                <a:solidFill>
                  <a:srgbClr val="000000"/>
                </a:solidFill>
                <a:effectLst/>
                <a:latin typeface="PlusJakartaSans"/>
              </a:rPr>
              <a:t>*Do not delete or move pictures/content on the sides of the PowerPoint slide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a:t>
            </a:fld>
            <a:endParaRPr lang="en-US" dirty="0"/>
          </a:p>
        </p:txBody>
      </p:sp>
    </p:spTree>
    <p:extLst>
      <p:ext uri="{BB962C8B-B14F-4D97-AF65-F5344CB8AC3E}">
        <p14:creationId xmlns:p14="http://schemas.microsoft.com/office/powerpoint/2010/main" val="1910610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The next 10 slides review the basics of Netiquette created by the College of Arts and Sciences Outreach Online at Oklahoma State University. https://cas.okstate.edu/casid/netiquette.html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There are expectations for your behavior regarding all activities related to participating in an online environment.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1 Minute</a:t>
            </a:r>
            <a:endParaRPr lang="en-US" b="1" i="1" dirty="0"/>
          </a:p>
          <a:p>
            <a:endParaRPr lang="en-US" dirty="0"/>
          </a:p>
          <a:p>
            <a:r>
              <a:rPr lang="en-US" b="0" i="0" dirty="0">
                <a:solidFill>
                  <a:srgbClr val="000000"/>
                </a:solidFill>
                <a:effectLst/>
                <a:latin typeface="PlusJakartaSans"/>
              </a:rPr>
              <a:t>Photo by Belle</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15</a:t>
            </a:fld>
            <a:endParaRPr lang="en-US" dirty="0"/>
          </a:p>
        </p:txBody>
      </p:sp>
    </p:spTree>
    <p:extLst>
      <p:ext uri="{BB962C8B-B14F-4D97-AF65-F5344CB8AC3E}">
        <p14:creationId xmlns:p14="http://schemas.microsoft.com/office/powerpoint/2010/main" val="797002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We are all humans. Remember you are talking to real people, with real feelings, lives, and opinions. Be kind to each other.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a:p>
            <a:endParaRPr lang="en-US" dirty="0"/>
          </a:p>
          <a:p>
            <a:r>
              <a:rPr lang="en-US" b="0" i="0" dirty="0">
                <a:solidFill>
                  <a:srgbClr val="000000"/>
                </a:solidFill>
                <a:effectLst/>
                <a:latin typeface="PlusJakartaSans"/>
              </a:rPr>
              <a:t>Photo by Belle Co: https://www.pexels.com/photo/silhouette-photography-of-group-of-people-jumping-during-golden-time-1000445/</a:t>
            </a:r>
            <a:endParaRPr lang="en-US"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16</a:t>
            </a:fld>
            <a:endParaRPr lang="en-US" dirty="0"/>
          </a:p>
        </p:txBody>
      </p:sp>
    </p:spTree>
    <p:extLst>
      <p:ext uri="{BB962C8B-B14F-4D97-AF65-F5344CB8AC3E}">
        <p14:creationId xmlns:p14="http://schemas.microsoft.com/office/powerpoint/2010/main" val="3315043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Respect: Have patience for mistakes, growing, and learning. Manners matter, say please and thank you. Don’t exclude others. When it feels like you're being left out, it can lead to negative emotions and experiences. Don’t post or email obscure comments to groups, this can lead to others feeling left out of the loop, underinformed, or just frustrated.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Don't forward information sent to you without checking with the original sender first; doing this behind their back can create mistrust if they find out. This includes copying and pasting texts or sending screenshots. Also, some people don’t want their names or email address to be shared with those they don’t know.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pPr lvl="0"/>
            <a:endParaRPr lang="en-US" b="1" i="1" dirty="0"/>
          </a:p>
          <a:p>
            <a:endParaRPr lang="en-US" dirty="0"/>
          </a:p>
          <a:p>
            <a:r>
              <a:rPr lang="en-US" b="0" i="0" dirty="0">
                <a:solidFill>
                  <a:srgbClr val="000000"/>
                </a:solidFill>
                <a:effectLst/>
                <a:latin typeface="PlusJakartaSans"/>
              </a:rPr>
              <a:t>Photo by Andrea </a:t>
            </a:r>
            <a:r>
              <a:rPr lang="en-US" b="0" i="0" dirty="0" err="1">
                <a:solidFill>
                  <a:srgbClr val="000000"/>
                </a:solidFill>
                <a:effectLst/>
                <a:latin typeface="PlusJakartaSans"/>
              </a:rPr>
              <a:t>Piacquadio</a:t>
            </a:r>
            <a:r>
              <a:rPr lang="en-US" b="0" i="0" dirty="0">
                <a:solidFill>
                  <a:srgbClr val="000000"/>
                </a:solidFill>
                <a:effectLst/>
                <a:latin typeface="PlusJakartaSans"/>
              </a:rPr>
              <a:t>: https://www.pexels.com/photo/cheerful-multiethnic-coworkers-greeting-each-other-with-fists-surfing-computer-in-office-3866326/</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17</a:t>
            </a:fld>
            <a:endParaRPr lang="en-US" dirty="0"/>
          </a:p>
        </p:txBody>
      </p:sp>
    </p:spTree>
    <p:extLst>
      <p:ext uri="{BB962C8B-B14F-4D97-AF65-F5344CB8AC3E}">
        <p14:creationId xmlns:p14="http://schemas.microsoft.com/office/powerpoint/2010/main" val="2356663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Words: No improper humor, name-calling, cursing, expressing deliberately offensive opinions, or derogatory statements. If you wouldn’t say these words to the person or to anyone who might conceivably see what you write, don't write it. This includes social media sites, forums, chat rooms, and email messages. Think it can't be traced back to you? It can.</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18</a:t>
            </a:fld>
            <a:endParaRPr lang="en-US" dirty="0"/>
          </a:p>
        </p:txBody>
      </p:sp>
    </p:spTree>
    <p:extLst>
      <p:ext uri="{BB962C8B-B14F-4D97-AF65-F5344CB8AC3E}">
        <p14:creationId xmlns:p14="http://schemas.microsoft.com/office/powerpoint/2010/main" val="256007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Attire and Background: Keep in mind other will see your clothes and location in videos.  Proper etiquette for professional video meetings includes: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Creating an uncluttered background so it isn't disruptive or selecting a background offered by the video meeting platform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Choosing a professional screen name (your first and last name is a good option; avoid nicknames or any screen name that could be offensive or unprofessional)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Keep in mind, your attire and background are not something to be overly anxious about and should not hinder you from participating in online programming that will help you on your health and wellness journey, telehealth appointments, or any other programming that increases your overall quality of life. Many facilitators of such programming or services are happy you logged on and are not focused on your clothes or background. They are just happy you are there! </a:t>
            </a:r>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Junior REIS</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19</a:t>
            </a:fld>
            <a:endParaRPr lang="en-US" dirty="0"/>
          </a:p>
        </p:txBody>
      </p:sp>
    </p:spTree>
    <p:extLst>
      <p:ext uri="{BB962C8B-B14F-4D97-AF65-F5344CB8AC3E}">
        <p14:creationId xmlns:p14="http://schemas.microsoft.com/office/powerpoint/2010/main" val="7079871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Criticism: It is not easy to give or take criticism. Think of how you would want to be treated. Open feedback is important, but not all of it is constructive. Know the difference between useful feedback and hurtful comments. Useful feedback is given with good intentions and encourages improvement and growth. If you are the receiver of criticism, take a moment to breathe, you do not have to respond immediately. If the feedback was useful, you can let the person know you will consider their comment. If it wasn’t helpful, try to remember their opinion doesn’t reflect the value of you as a person.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20</a:t>
            </a:fld>
            <a:endParaRPr lang="en-US" dirty="0"/>
          </a:p>
        </p:txBody>
      </p:sp>
    </p:spTree>
    <p:extLst>
      <p:ext uri="{BB962C8B-B14F-4D97-AF65-F5344CB8AC3E}">
        <p14:creationId xmlns:p14="http://schemas.microsoft.com/office/powerpoint/2010/main" val="392331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Professionalism: Address the instructor, team leader, and other participants professionally in emails, discussion boards, or any other means of communication.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U</a:t>
            </a:r>
            <a:r>
              <a:rPr lang="en-US" sz="1800" dirty="0">
                <a:effectLst/>
                <a:latin typeface="Calibri" panose="020F0502020204030204" pitchFamily="34" charset="0"/>
                <a:ea typeface="Calibri" panose="020F0502020204030204" pitchFamily="34" charset="0"/>
                <a:cs typeface="Times New Roman" panose="02020603050405020304" pitchFamily="18" charset="0"/>
              </a:rPr>
              <a:t>se caution regarding what you share about yourself online. One way to avoid sharing too much private information online is to ask yourself if you would have a problem with your boss, parents, or kids seeing that post now or at any point in the future. If the answer is yes, don't post or send it.</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Júnior Ferreira</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21</a:t>
            </a:fld>
            <a:endParaRPr lang="en-US" dirty="0"/>
          </a:p>
        </p:txBody>
      </p:sp>
    </p:spTree>
    <p:extLst>
      <p:ext uri="{BB962C8B-B14F-4D97-AF65-F5344CB8AC3E}">
        <p14:creationId xmlns:p14="http://schemas.microsoft.com/office/powerpoint/2010/main" val="22415103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Bullying: Don’t mock or criticize people for their beliefs, values, or opinions. Using any sort of verbal abuse online can get you banned from your social groups. At a minimum, your remarks will likely be removed; one in three online comments are rejected by page moderators.</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b="0" i="0" dirty="0">
                <a:solidFill>
                  <a:srgbClr val="191B26"/>
                </a:solidFill>
                <a:effectLst/>
                <a:latin typeface="Open Sans" panose="020B0606030504020204" pitchFamily="34" charset="0"/>
              </a:rPr>
              <a:t>Image by </a:t>
            </a:r>
            <a:r>
              <a:rPr lang="en-US" b="0" i="0" u="sng" dirty="0">
                <a:solidFill>
                  <a:srgbClr val="191B26"/>
                </a:solidFill>
                <a:effectLst/>
                <a:latin typeface="Open Sans" panose="020B0606030504020204" pitchFamily="34" charset="0"/>
                <a:hlinkClick r:id="rId3"/>
              </a:rPr>
              <a:t>14398</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22</a:t>
            </a:fld>
            <a:endParaRPr lang="en-US" dirty="0"/>
          </a:p>
        </p:txBody>
      </p:sp>
    </p:spTree>
    <p:extLst>
      <p:ext uri="{BB962C8B-B14F-4D97-AF65-F5344CB8AC3E}">
        <p14:creationId xmlns:p14="http://schemas.microsoft.com/office/powerpoint/2010/main" val="168482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Sarcasm: Jokes and sarcasm are easily misunderstood in text. If you are going to share a joke, just make sure that it is clear to all that you are being funny, and not rude. Emoticons and smiley faces can be helpful to communicate sarcasm and humor.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2 Minutes</a:t>
            </a:r>
            <a:endParaRPr lang="en-US" b="1" i="1" dirty="0"/>
          </a:p>
          <a:p>
            <a:endParaRPr lang="en-US" dirty="0"/>
          </a:p>
          <a:p>
            <a:r>
              <a:rPr lang="en-US" b="0" i="0" dirty="0">
                <a:solidFill>
                  <a:srgbClr val="111111"/>
                </a:solidFill>
                <a:effectLst/>
                <a:latin typeface="-apple-system"/>
              </a:rPr>
              <a:t>Photo by </a:t>
            </a:r>
            <a:r>
              <a:rPr lang="en-US" b="0" i="0" dirty="0">
                <a:effectLst/>
                <a:latin typeface="-apple-system"/>
                <a:hlinkClick r:id="rId3"/>
              </a:rPr>
              <a:t>Ludovic </a:t>
            </a:r>
            <a:r>
              <a:rPr lang="en-US" b="0" i="0" dirty="0" err="1">
                <a:effectLst/>
                <a:latin typeface="-apple-system"/>
                <a:hlinkClick r:id="rId3"/>
              </a:rPr>
              <a:t>Migneault</a:t>
            </a:r>
            <a:r>
              <a:rPr lang="en-US" b="0" i="0" dirty="0">
                <a:solidFill>
                  <a:srgbClr val="111111"/>
                </a:solidFill>
                <a:effectLst/>
                <a:latin typeface="-apple-system"/>
              </a:rPr>
              <a:t> on </a:t>
            </a:r>
            <a:r>
              <a:rPr lang="en-US" b="0" i="0" dirty="0" err="1">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23</a:t>
            </a:fld>
            <a:endParaRPr lang="en-US" dirty="0"/>
          </a:p>
        </p:txBody>
      </p:sp>
    </p:spTree>
    <p:extLst>
      <p:ext uri="{BB962C8B-B14F-4D97-AF65-F5344CB8AC3E}">
        <p14:creationId xmlns:p14="http://schemas.microsoft.com/office/powerpoint/2010/main" val="4072966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Capitals: Keep in mind that it's not just what you say that may be considered disrespectful, but how you say it. Text in all caps is generally perceived as yelling, for instance. So, avoid SHOUTING with all caps. Stick with basic black text and either italics or bold for emphasis.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b="0" i="0" dirty="0">
                <a:solidFill>
                  <a:srgbClr val="000000"/>
                </a:solidFill>
                <a:effectLst/>
                <a:latin typeface="PlusJakartaSans"/>
              </a:rPr>
              <a:t>Photo by Sora </a:t>
            </a:r>
            <a:r>
              <a:rPr lang="en-US" b="0" i="0" dirty="0" err="1">
                <a:solidFill>
                  <a:srgbClr val="000000"/>
                </a:solidFill>
                <a:effectLst/>
                <a:latin typeface="PlusJakartaSans"/>
              </a:rPr>
              <a:t>Shimazaki</a:t>
            </a:r>
            <a:r>
              <a:rPr lang="en-US" b="0" i="0" dirty="0">
                <a:solidFill>
                  <a:srgbClr val="000000"/>
                </a:solidFill>
                <a:effectLst/>
                <a:latin typeface="PlusJakartaSans"/>
              </a:rPr>
              <a:t>: https://www.pexels.com/photo/man-in-blue-denim-jacket-holding-a-megaphone-5935755/</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24</a:t>
            </a:fld>
            <a:endParaRPr lang="en-US" dirty="0"/>
          </a:p>
        </p:txBody>
      </p:sp>
    </p:spTree>
    <p:extLst>
      <p:ext uri="{BB962C8B-B14F-4D97-AF65-F5344CB8AC3E}">
        <p14:creationId xmlns:p14="http://schemas.microsoft.com/office/powerpoint/2010/main" val="268406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Share this acknowledgment of the partnerships in the Bridging the Digital Divide.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a:t>
            </a:fld>
            <a:endParaRPr lang="en-US" dirty="0"/>
          </a:p>
        </p:txBody>
      </p:sp>
    </p:spTree>
    <p:extLst>
      <p:ext uri="{BB962C8B-B14F-4D97-AF65-F5344CB8AC3E}">
        <p14:creationId xmlns:p14="http://schemas.microsoft.com/office/powerpoint/2010/main" val="20542187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 Focus on Quality: Think before you post or email. Include all requirements, interpret posts correctly, and submit your email or post free of spelling and grammar errors or inaccuracies. Don’t forget to fact check. Inaccurate information, fake coupons, and urban myths can have negative consequences for other readers who don’t realize the inaccuracy of the information. If you aren’t sure if the post is fact or fiction, search on Google or snopes.com to see if it is true or a scam. </a:t>
            </a:r>
            <a:endParaRPr lang="en-US" dirty="0"/>
          </a:p>
          <a:p>
            <a:endParaRPr lang="en-US"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Time: </a:t>
            </a:r>
            <a:r>
              <a:rPr lang="en-US" b="0" i="0" dirty="0"/>
              <a:t>2 Minutes</a:t>
            </a:r>
            <a:endParaRPr lang="en-US" b="1" i="1" dirty="0"/>
          </a:p>
          <a:p>
            <a:endParaRPr lang="en-US" dirty="0"/>
          </a:p>
          <a:p>
            <a:r>
              <a:rPr lang="en-US" dirty="0"/>
              <a:t>Photo by </a:t>
            </a:r>
            <a:r>
              <a:rPr lang="en-US" dirty="0">
                <a:hlinkClick r:id="rId3"/>
              </a:rPr>
              <a:t>Júnior Ferreira</a:t>
            </a:r>
            <a:r>
              <a:rPr lang="en-US" dirty="0"/>
              <a:t> on </a:t>
            </a:r>
            <a:r>
              <a:rPr lang="en-US" dirty="0" err="1">
                <a:hlinkClick r:id="rId4"/>
              </a:rPr>
              <a:t>Unsplash</a:t>
            </a:r>
            <a:r>
              <a:rPr lang="en-US" dirty="0"/>
              <a:t> </a:t>
            </a:r>
          </a:p>
        </p:txBody>
      </p:sp>
      <p:sp>
        <p:nvSpPr>
          <p:cNvPr id="4" name="Slide Number Placeholder 3"/>
          <p:cNvSpPr>
            <a:spLocks noGrp="1"/>
          </p:cNvSpPr>
          <p:nvPr>
            <p:ph type="sldNum" sz="quarter" idx="5"/>
          </p:nvPr>
        </p:nvSpPr>
        <p:spPr/>
        <p:txBody>
          <a:bodyPr/>
          <a:lstStyle/>
          <a:p>
            <a:fld id="{2ABE4174-4810-B64F-BC74-9939E9C39BD9}" type="slidenum">
              <a:rPr lang="en-US" smtClean="0"/>
              <a:t>25</a:t>
            </a:fld>
            <a:endParaRPr lang="en-US" dirty="0"/>
          </a:p>
        </p:txBody>
      </p:sp>
    </p:spTree>
    <p:extLst>
      <p:ext uri="{BB962C8B-B14F-4D97-AF65-F5344CB8AC3E}">
        <p14:creationId xmlns:p14="http://schemas.microsoft.com/office/powerpoint/2010/main" val="2853440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Read the statement on the slide: Remember: If it not acceptable face-to-face behavior, then it is not acceptable online behavior either. </a:t>
            </a:r>
            <a:endParaRPr lang="en-US" dirty="0"/>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a:t>
            </a:r>
            <a:r>
              <a:rPr lang="en-US" sz="1200" b="0" dirty="0">
                <a:latin typeface="Calibri" panose="020F0502020204030204" pitchFamily="34" charset="0"/>
              </a:rPr>
              <a:t>none</a:t>
            </a:r>
            <a:endParaRPr lang="en-US" b="0" dirty="0"/>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1 Minute</a:t>
            </a:r>
          </a:p>
          <a:p>
            <a:pPr lvl="0"/>
            <a:endParaRPr lang="en-US" b="0" i="0" u="none" dirty="0"/>
          </a:p>
          <a:p>
            <a:pPr lvl="0"/>
            <a:r>
              <a:rPr lang="en-US" b="0" i="0" dirty="0">
                <a:solidFill>
                  <a:srgbClr val="191B26"/>
                </a:solidFill>
                <a:effectLst/>
                <a:latin typeface="Open Sans" panose="020B0606030504020204" pitchFamily="34" charset="0"/>
              </a:rPr>
              <a:t>Image by </a:t>
            </a:r>
            <a:r>
              <a:rPr lang="en-US" b="0" i="0" u="sng" dirty="0" err="1">
                <a:solidFill>
                  <a:srgbClr val="191B26"/>
                </a:solidFill>
                <a:effectLst/>
                <a:latin typeface="Open Sans" panose="020B0606030504020204" pitchFamily="34" charset="0"/>
                <a:hlinkClick r:id="rId3"/>
              </a:rPr>
              <a:t>OpenClipart</a:t>
            </a:r>
            <a:r>
              <a:rPr lang="en-US" b="0" i="0" u="sng" dirty="0">
                <a:solidFill>
                  <a:srgbClr val="191B26"/>
                </a:solidFill>
                <a:effectLst/>
                <a:latin typeface="Open Sans" panose="020B0606030504020204" pitchFamily="34" charset="0"/>
                <a:hlinkClick r:id="rId3"/>
              </a:rPr>
              <a:t>-Vectors</a:t>
            </a:r>
            <a:r>
              <a:rPr lang="en-US" b="0" i="0" dirty="0">
                <a:solidFill>
                  <a:srgbClr val="191B26"/>
                </a:solidFill>
                <a:effectLst/>
                <a:latin typeface="Open Sans" panose="020B0606030504020204" pitchFamily="34" charset="0"/>
              </a:rPr>
              <a:t> from </a:t>
            </a:r>
            <a:r>
              <a:rPr lang="en-US" b="0" i="0" u="sng" dirty="0" err="1">
                <a:solidFill>
                  <a:srgbClr val="191B26"/>
                </a:solidFill>
                <a:effectLst/>
                <a:latin typeface="Open Sans" panose="020B0606030504020204" pitchFamily="34" charset="0"/>
                <a:hlinkClick r:id="rId4"/>
              </a:rPr>
              <a:t>Pixabay</a:t>
            </a:r>
            <a:endParaRPr lang="en-US" b="0" dirty="0"/>
          </a:p>
          <a:p>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26</a:t>
            </a:fld>
            <a:endParaRPr lang="en-US"/>
          </a:p>
        </p:txBody>
      </p:sp>
    </p:spTree>
    <p:extLst>
      <p:ext uri="{BB962C8B-B14F-4D97-AF65-F5344CB8AC3E}">
        <p14:creationId xmlns:p14="http://schemas.microsoft.com/office/powerpoint/2010/main" val="26320894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Print the Netiquette Go and No cards and distribute to the participants. Each participant can read the card aloud for the entire group.</a:t>
            </a:r>
          </a:p>
          <a:p>
            <a:r>
              <a:rPr lang="en-US" b="0" dirty="0"/>
              <a:t>NOTE: If the participants may not be strong oral readers, multiple facilitators could read the cards aloud or the cards could be passed around and each participant could read them silently. This activity will deepen the understanding of online communication etiquette. </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Netiquette Go and No cards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5 Minutes</a:t>
            </a:r>
          </a:p>
          <a:p>
            <a:endParaRPr lang="en-US" dirty="0"/>
          </a:p>
          <a:p>
            <a:pPr algn="l"/>
            <a:r>
              <a:rPr lang="en-US" b="1" dirty="0"/>
              <a:t>Source: </a:t>
            </a:r>
            <a:r>
              <a:rPr lang="en-US" sz="1200" dirty="0">
                <a:effectLst/>
                <a:latin typeface="Calibri Light" panose="020F0302020204030204" pitchFamily="34" charset="0"/>
                <a:ea typeface="Calibri" panose="020F0502020204030204" pitchFamily="34" charset="0"/>
              </a:rPr>
              <a:t>Responsible Behavior Guidelines for the Internet – 4-H Digital Tech Changemakers</a:t>
            </a:r>
          </a:p>
          <a:p>
            <a:pPr algn="l"/>
            <a:r>
              <a:rPr lang="en-US" sz="1200" dirty="0"/>
              <a:t>https://georgia4h.org/wp-content/uploads/Grab-Go-Netiquette-ResponsibleBehaviorGuidelinesfortheInternet.pdf</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27</a:t>
            </a:fld>
            <a:endParaRPr lang="en-US" dirty="0"/>
          </a:p>
        </p:txBody>
      </p:sp>
    </p:spTree>
    <p:extLst>
      <p:ext uri="{BB962C8B-B14F-4D97-AF65-F5344CB8AC3E}">
        <p14:creationId xmlns:p14="http://schemas.microsoft.com/office/powerpoint/2010/main" val="2919358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Using the handouts, facilitators should distribute different examples of online communication. Participants should review the examples and determine which netiquette behavior(s) were not followed in the communication. After reviewing the examples, facilitators should lead a group discussion about some of the blunders made – typing in all capital letters, harsh tones, complaining, referencing illegal activities,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Materials</a:t>
            </a:r>
            <a:r>
              <a:rPr lang="en-US" sz="1200" dirty="0">
                <a:latin typeface="Calibri" panose="020F0502020204030204" pitchFamily="34" charset="0"/>
              </a:rPr>
              <a:t>: Email/text examples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i="0" u="none" dirty="0"/>
          </a:p>
          <a:p>
            <a:pPr lvl="0"/>
            <a:r>
              <a:rPr lang="en-US" b="1" i="0" u="none" dirty="0"/>
              <a:t>Time: </a:t>
            </a:r>
            <a:r>
              <a:rPr lang="en-US" b="0" i="0" u="none" dirty="0"/>
              <a:t>10 Minutes</a:t>
            </a:r>
          </a:p>
          <a:p>
            <a:pPr lvl="0"/>
            <a:endParaRPr lang="en-US" b="0" i="0" u="none" dirty="0"/>
          </a:p>
          <a:p>
            <a:pPr lvl="0"/>
            <a:r>
              <a:rPr lang="en-US" b="0" i="0" u="none" dirty="0"/>
              <a:t>Picture: </a:t>
            </a:r>
            <a:r>
              <a:rPr lang="en-US" b="0" i="0" cap="all" dirty="0">
                <a:solidFill>
                  <a:srgbClr val="767676"/>
                </a:solidFill>
                <a:effectLst/>
                <a:latin typeface="Source Sans Pro" panose="020B0503030403020204" pitchFamily="34" charset="0"/>
              </a:rPr>
              <a:t>SHUTTERSTOCK</a:t>
            </a:r>
            <a:endParaRPr lang="en-US" b="0" i="0" u="none"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Source</a:t>
            </a:r>
            <a:r>
              <a:rPr lang="en-US" dirty="0"/>
              <a:t>: </a:t>
            </a:r>
            <a:r>
              <a:rPr lang="en-US" sz="1200" dirty="0">
                <a:effectLst/>
                <a:latin typeface="Calibri Light" panose="020F0302020204030204" pitchFamily="34" charset="0"/>
                <a:ea typeface="Calibri" panose="020F0502020204030204" pitchFamily="34" charset="0"/>
              </a:rPr>
              <a:t>Responsible Behavior Guidelines for the Internet – 4-H Digital Tech Changemakers</a:t>
            </a:r>
          </a:p>
          <a:p>
            <a:r>
              <a:rPr lang="en-US" dirty="0"/>
              <a:t>https://georgia4h.org/wp-content/uploads/Grab-Go-Netiquette-ResponsibleBehaviorGuidelinesfortheInternet.pdf</a:t>
            </a:r>
          </a:p>
        </p:txBody>
      </p:sp>
      <p:sp>
        <p:nvSpPr>
          <p:cNvPr id="4" name="Slide Number Placeholder 3"/>
          <p:cNvSpPr>
            <a:spLocks noGrp="1"/>
          </p:cNvSpPr>
          <p:nvPr>
            <p:ph type="sldNum" sz="quarter" idx="5"/>
          </p:nvPr>
        </p:nvSpPr>
        <p:spPr/>
        <p:txBody>
          <a:bodyPr/>
          <a:lstStyle/>
          <a:p>
            <a:fld id="{2ABE4174-4810-B64F-BC74-9939E9C39BD9}" type="slidenum">
              <a:rPr lang="en-US" smtClean="0"/>
              <a:t>28</a:t>
            </a:fld>
            <a:endParaRPr lang="en-US" dirty="0"/>
          </a:p>
        </p:txBody>
      </p:sp>
    </p:spTree>
    <p:extLst>
      <p:ext uri="{BB962C8B-B14F-4D97-AF65-F5344CB8AC3E}">
        <p14:creationId xmlns:p14="http://schemas.microsoft.com/office/powerpoint/2010/main" val="2708896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  Summarize the major points discussed.  Do not reteach the lesson.  Also, you can ask several of your participants to summarize each major concept. </a:t>
            </a:r>
          </a:p>
          <a:p>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marL="628650" lvl="1" indent="-171450">
              <a:buFont typeface="Arial" panose="020B0604020202020204" pitchFamily="34" charset="0"/>
              <a:buChar char="•"/>
            </a:pPr>
            <a:endParaRPr lang="en-US" b="0" i="0" u="none" dirty="0"/>
          </a:p>
          <a:p>
            <a:r>
              <a:rPr lang="en-US" b="0" i="0" u="none" dirty="0"/>
              <a:t>T</a:t>
            </a:r>
            <a:r>
              <a:rPr lang="en-US" b="1" i="0" u="none" dirty="0"/>
              <a:t>ime: </a:t>
            </a:r>
            <a:r>
              <a:rPr lang="en-US" b="0" i="0" u="none" dirty="0"/>
              <a:t>3 Minutes</a:t>
            </a:r>
          </a:p>
          <a:p>
            <a:endParaRPr lang="en-US" b="0" i="0" u="none" dirty="0"/>
          </a:p>
          <a:p>
            <a:r>
              <a:rPr lang="en-US" b="1" i="0" u="none" dirty="0"/>
              <a:t>Sources:</a:t>
            </a:r>
          </a:p>
          <a:p>
            <a:r>
              <a:rPr lang="en-US" b="0" i="0" u="none" dirty="0"/>
              <a:t>Harney, E. (2023). 10 Basic Netiquette Rules. Retrieved from https://www.verywellmind.com/ten-rules-of-netiquette-22285</a:t>
            </a:r>
          </a:p>
          <a:p>
            <a:r>
              <a:rPr lang="en-US" b="0" i="0" u="none" dirty="0"/>
              <a:t>University of the Potomac, (2021). Online Etiquette: 14 Netiquette Rules Online Students Should Know. Retrieved from https://potomac.edu/netiquette-rules-online-students/</a:t>
            </a:r>
          </a:p>
          <a:p>
            <a:endParaRPr lang="en-US" dirty="0"/>
          </a:p>
        </p:txBody>
      </p:sp>
      <p:sp>
        <p:nvSpPr>
          <p:cNvPr id="4" name="Slide Number Placeholder 3"/>
          <p:cNvSpPr>
            <a:spLocks noGrp="1"/>
          </p:cNvSpPr>
          <p:nvPr>
            <p:ph type="sldNum" sz="quarter" idx="5"/>
          </p:nvPr>
        </p:nvSpPr>
        <p:spPr/>
        <p:txBody>
          <a:bodyPr/>
          <a:lstStyle/>
          <a:p>
            <a:fld id="{AA73A715-2245-40C3-AA71-13CC7B48753F}" type="slidenum">
              <a:rPr lang="en-US" smtClean="0"/>
              <a:t>29</a:t>
            </a:fld>
            <a:endParaRPr lang="en-US"/>
          </a:p>
        </p:txBody>
      </p:sp>
    </p:spTree>
    <p:extLst>
      <p:ext uri="{BB962C8B-B14F-4D97-AF65-F5344CB8AC3E}">
        <p14:creationId xmlns:p14="http://schemas.microsoft.com/office/powerpoint/2010/main" val="9214468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Before the session begins, add any text to promote next educational opportunity. </a:t>
            </a:r>
          </a:p>
          <a:p>
            <a:endParaRPr lang="en-US" sz="1200" dirty="0">
              <a:latin typeface="Calibri" panose="020F0502020204030204" pitchFamily="34" charset="0"/>
              <a:ea typeface="Calibri" panose="020F0502020204030204" pitchFamily="34" charset="0"/>
            </a:endParaRPr>
          </a:p>
          <a:p>
            <a:r>
              <a:rPr lang="en-US" sz="1200" dirty="0">
                <a:latin typeface="Calibri" panose="020F0502020204030204" pitchFamily="34" charset="0"/>
                <a:ea typeface="Calibri" panose="020F0502020204030204" pitchFamily="34" charset="0"/>
              </a:rPr>
              <a:t>Thank participants for attendance, allow for questions and discussion, promote the next lesson, encourage evaluation participation.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10 Minutes</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30</a:t>
            </a:fld>
            <a:endParaRPr lang="en-US" dirty="0"/>
          </a:p>
        </p:txBody>
      </p:sp>
    </p:spTree>
    <p:extLst>
      <p:ext uri="{BB962C8B-B14F-4D97-AF65-F5344CB8AC3E}">
        <p14:creationId xmlns:p14="http://schemas.microsoft.com/office/powerpoint/2010/main" val="28710754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The presenters of this session are asked to share this acknowledgment of the work that went into this session.</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8</a:t>
            </a:fld>
            <a:endParaRPr lang="en-US" dirty="0"/>
          </a:p>
        </p:txBody>
      </p:sp>
    </p:spTree>
    <p:extLst>
      <p:ext uri="{BB962C8B-B14F-4D97-AF65-F5344CB8AC3E}">
        <p14:creationId xmlns:p14="http://schemas.microsoft.com/office/powerpoint/2010/main" val="118026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Self introduction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9</a:t>
            </a:fld>
            <a:endParaRPr lang="en-US" dirty="0"/>
          </a:p>
        </p:txBody>
      </p:sp>
    </p:spTree>
    <p:extLst>
      <p:ext uri="{BB962C8B-B14F-4D97-AF65-F5344CB8AC3E}">
        <p14:creationId xmlns:p14="http://schemas.microsoft.com/office/powerpoint/2010/main" val="845037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 </a:t>
            </a:r>
            <a:r>
              <a:rPr lang="en-US" b="0" dirty="0"/>
              <a:t>State the structure of the lesson and briefly describe content that will be discussed under each heading. Ask for any questions ask concerns before starting.</a:t>
            </a:r>
          </a:p>
          <a:p>
            <a:pPr lvl="1"/>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pPr lvl="0"/>
            <a:endParaRPr lang="en-US" b="1" dirty="0"/>
          </a:p>
          <a:p>
            <a:pPr lvl="0"/>
            <a:r>
              <a:rPr lang="en-US" b="1" dirty="0"/>
              <a:t>Time: </a:t>
            </a:r>
            <a:r>
              <a:rPr lang="en-US" b="0" dirty="0"/>
              <a:t> 2 Minutes</a:t>
            </a:r>
            <a:endParaRPr lang="en-US" b="1" dirty="0"/>
          </a:p>
          <a:p>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10</a:t>
            </a:fld>
            <a:endParaRPr lang="en-US" dirty="0"/>
          </a:p>
        </p:txBody>
      </p:sp>
    </p:spTree>
    <p:extLst>
      <p:ext uri="{BB962C8B-B14F-4D97-AF65-F5344CB8AC3E}">
        <p14:creationId xmlns:p14="http://schemas.microsoft.com/office/powerpoint/2010/main" val="1455574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Give time for participants to introduce themselves. You could also include a brief question for them to answer such as what motivated them to take this class? Encourage the 30 second rule: “In 30 seconds, share your name and answer…”</a:t>
            </a:r>
          </a:p>
          <a:p>
            <a:r>
              <a:rPr lang="en-US" sz="1200" dirty="0">
                <a:latin typeface="Calibri" panose="020F0502020204030204" pitchFamily="34" charset="0"/>
                <a:ea typeface="Calibri" panose="020F0502020204030204" pitchFamily="34" charset="0"/>
              </a:rPr>
              <a:t>You may also consider using a light-hearted questions such as: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was your first job?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What hobby takes up most of your free time? </a:t>
            </a:r>
          </a:p>
          <a:p>
            <a:pPr marL="171450" indent="-171450">
              <a:buFont typeface="Arial" panose="020B0604020202020204" pitchFamily="34" charset="0"/>
              <a:buChar char="•"/>
            </a:pPr>
            <a:r>
              <a:rPr lang="en-US" sz="1200" dirty="0">
                <a:latin typeface="Calibri" panose="020F0502020204030204" pitchFamily="34" charset="0"/>
                <a:ea typeface="Calibri" panose="020F0502020204030204" pitchFamily="34" charset="0"/>
              </a:rPr>
              <a:t>How do you like your coffee? </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5 Minutes</a:t>
            </a:r>
          </a:p>
          <a:p>
            <a:endParaRPr lang="en-US" dirty="0"/>
          </a:p>
          <a:p>
            <a:r>
              <a:rPr lang="pl-PL" b="0" i="0" dirty="0">
                <a:solidFill>
                  <a:srgbClr val="000000"/>
                </a:solidFill>
                <a:effectLst/>
                <a:latin typeface="PlusJakartaSans"/>
              </a:rPr>
              <a:t>Photo by Anna Tarazevich: https://www.pexels.com/photo/a-pink-scrabble-tiles-5939127/</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11</a:t>
            </a:fld>
            <a:endParaRPr lang="en-US" dirty="0"/>
          </a:p>
        </p:txBody>
      </p:sp>
    </p:spTree>
    <p:extLst>
      <p:ext uri="{BB962C8B-B14F-4D97-AF65-F5344CB8AC3E}">
        <p14:creationId xmlns:p14="http://schemas.microsoft.com/office/powerpoint/2010/main" val="3927879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1" dirty="0">
                <a:latin typeface="Calibri" panose="020F0502020204030204" pitchFamily="34" charset="0"/>
                <a:ea typeface="Calibri" panose="020F0502020204030204" pitchFamily="34" charset="0"/>
              </a:rPr>
              <a:t>Instructions</a:t>
            </a:r>
            <a:r>
              <a:rPr lang="en-US" sz="1200" dirty="0">
                <a:latin typeface="Calibri" panose="020F0502020204030204" pitchFamily="34" charset="0"/>
                <a:ea typeface="Calibri" panose="020F0502020204030204" pitchFamily="34" charset="0"/>
              </a:rPr>
              <a:t>: </a:t>
            </a:r>
            <a:r>
              <a:rPr lang="en-US" sz="1200" b="0" i="0" kern="1200" dirty="0">
                <a:solidFill>
                  <a:schemeClr val="tx1"/>
                </a:solidFill>
                <a:effectLst/>
                <a:latin typeface="+mn-lt"/>
                <a:ea typeface="+mn-ea"/>
                <a:cs typeface="+mn-cs"/>
              </a:rPr>
              <a:t>According to Britannica Online: Netiquette, is a term that was created combining the words Internet and Etiquette. Netiquette are guidelines for courteous communication in the online environment. </a:t>
            </a:r>
          </a:p>
          <a:p>
            <a:pPr marL="0" indent="0">
              <a:buFontTx/>
              <a:buNone/>
            </a:pPr>
            <a:endParaRPr lang="en-US" sz="1200" b="0" i="0" kern="1200" dirty="0">
              <a:solidFill>
                <a:schemeClr val="tx1"/>
              </a:solidFill>
              <a:effectLst/>
              <a:latin typeface="+mn-lt"/>
              <a:ea typeface="+mn-ea"/>
              <a:cs typeface="+mn-cs"/>
            </a:endParaRPr>
          </a:p>
          <a:p>
            <a:pPr marL="0" indent="0">
              <a:buFontTx/>
              <a:buNone/>
            </a:pPr>
            <a:r>
              <a:rPr lang="en-US" sz="1200" b="0" i="0" kern="1200" dirty="0">
                <a:solidFill>
                  <a:schemeClr val="tx1"/>
                </a:solidFill>
                <a:effectLst/>
                <a:latin typeface="+mn-lt"/>
                <a:ea typeface="+mn-ea"/>
                <a:cs typeface="+mn-cs"/>
              </a:rPr>
              <a:t>It includes proper manners for sending e-mail, conversing online, and so on. Much like traditional etiquette, which provides rules of conduct in social situations, the purpose of netiquette is to help construct and maintain a pleasant, comfortable, and efficient environment for online communication, as well as to avoid placing strain on the system and generating conflict among users.</a:t>
            </a:r>
          </a:p>
          <a:p>
            <a:endParaRPr lang="en-US" sz="1200" dirty="0">
              <a:latin typeface="Calibri" panose="020F0502020204030204" pitchFamily="34" charset="0"/>
              <a:ea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sz="1200" dirty="0">
              <a:latin typeface="Calibri" panose="020F0502020204030204" pitchFamily="34" charset="0"/>
            </a:endParaRPr>
          </a:p>
          <a:p>
            <a:r>
              <a:rPr lang="en-US" sz="1200" b="1" dirty="0">
                <a:latin typeface="Calibri" panose="020F0502020204030204" pitchFamily="34" charset="0"/>
              </a:rPr>
              <a:t>Time</a:t>
            </a:r>
            <a:r>
              <a:rPr lang="en-US" sz="1200" dirty="0">
                <a:latin typeface="Calibri" panose="020F0502020204030204" pitchFamily="34" charset="0"/>
              </a:rPr>
              <a:t>:  1 Minute</a:t>
            </a:r>
          </a:p>
          <a:p>
            <a:pPr marL="171450" indent="-171450">
              <a:buFontTx/>
              <a:buChar char="-"/>
            </a:pPr>
            <a:endParaRPr lang="en-US" dirty="0"/>
          </a:p>
          <a:p>
            <a:pPr marL="0" indent="0">
              <a:buFontTx/>
              <a:buNone/>
            </a:pPr>
            <a:r>
              <a:rPr lang="en-US" b="0" i="0" dirty="0">
                <a:solidFill>
                  <a:srgbClr val="1A1A1A"/>
                </a:solidFill>
                <a:effectLst/>
                <a:latin typeface="Georgia" panose="02040502050405020303" pitchFamily="18" charset="0"/>
              </a:rPr>
              <a:t>Chen, S. Sarina (2022, January 11). </a:t>
            </a:r>
            <a:r>
              <a:rPr lang="en-US" b="0" i="1" dirty="0">
                <a:solidFill>
                  <a:srgbClr val="1A1A1A"/>
                </a:solidFill>
                <a:effectLst/>
                <a:latin typeface="Georgia" panose="02040502050405020303" pitchFamily="18" charset="0"/>
              </a:rPr>
              <a:t>netiquette</a:t>
            </a:r>
            <a:r>
              <a:rPr lang="en-US" b="0" i="0" dirty="0">
                <a:solidFill>
                  <a:srgbClr val="1A1A1A"/>
                </a:solidFill>
                <a:effectLst/>
                <a:latin typeface="Georgia" panose="02040502050405020303" pitchFamily="18" charset="0"/>
              </a:rPr>
              <a:t>. </a:t>
            </a:r>
            <a:r>
              <a:rPr lang="en-US" b="0" i="1" dirty="0">
                <a:solidFill>
                  <a:srgbClr val="1A1A1A"/>
                </a:solidFill>
                <a:effectLst/>
                <a:latin typeface="Georgia" panose="02040502050405020303" pitchFamily="18" charset="0"/>
              </a:rPr>
              <a:t>Encyclopedia Britannica</a:t>
            </a:r>
            <a:r>
              <a:rPr lang="en-US" b="0" i="0" dirty="0">
                <a:solidFill>
                  <a:srgbClr val="1A1A1A"/>
                </a:solidFill>
                <a:effectLst/>
                <a:latin typeface="Georgia" panose="02040502050405020303" pitchFamily="18" charset="0"/>
              </a:rPr>
              <a:t>. https://www.britannica.com/topic/netiquette</a:t>
            </a:r>
            <a:endParaRPr lang="en-US" dirty="0"/>
          </a:p>
        </p:txBody>
      </p:sp>
      <p:sp>
        <p:nvSpPr>
          <p:cNvPr id="4" name="Slide Number Placeholder 3"/>
          <p:cNvSpPr>
            <a:spLocks noGrp="1"/>
          </p:cNvSpPr>
          <p:nvPr>
            <p:ph type="sldNum" sz="quarter" idx="5"/>
          </p:nvPr>
        </p:nvSpPr>
        <p:spPr/>
        <p:txBody>
          <a:bodyPr/>
          <a:lstStyle/>
          <a:p>
            <a:fld id="{B1FBDA56-17BE-4490-A95F-B7CC0657F8C6}" type="slidenum">
              <a:rPr lang="en-US" smtClean="0"/>
              <a:t>12</a:t>
            </a:fld>
            <a:endParaRPr lang="en-US"/>
          </a:p>
        </p:txBody>
      </p:sp>
    </p:spTree>
    <p:extLst>
      <p:ext uri="{BB962C8B-B14F-4D97-AF65-F5344CB8AC3E}">
        <p14:creationId xmlns:p14="http://schemas.microsoft.com/office/powerpoint/2010/main" val="1704270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a:t>
            </a:r>
            <a:r>
              <a:rPr lang="en-US" dirty="0"/>
              <a:t>: Facilitators should draw a bubble map on large chart paper. Using the bubble map, the facilitator should lead a discussion about different online communication mediums. Examples include e-mail, social media, blogs, websites, etc. This exercise is designed to brainstorm all the different ways online communication occurs. </a:t>
            </a:r>
          </a:p>
          <a:p>
            <a:endParaRPr lang="en-US" sz="1200" b="1" dirty="0">
              <a:latin typeface="Calibri" panose="020F0502020204030204" pitchFamily="34" charset="0"/>
            </a:endParaRPr>
          </a:p>
          <a:p>
            <a:r>
              <a:rPr lang="en-US" sz="1200" b="1" dirty="0">
                <a:latin typeface="Calibri" panose="020F0502020204030204" pitchFamily="34" charset="0"/>
              </a:rPr>
              <a:t>Materials</a:t>
            </a:r>
            <a:r>
              <a:rPr lang="en-US" sz="1200" dirty="0">
                <a:latin typeface="Calibri" panose="020F0502020204030204" pitchFamily="34" charset="0"/>
              </a:rPr>
              <a:t>: Bubble Map on a large chart paper</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pPr marL="0" indent="0">
              <a:buFontTx/>
              <a:buNone/>
            </a:pPr>
            <a:endParaRPr lang="en-US" dirty="0"/>
          </a:p>
          <a:p>
            <a:r>
              <a:rPr lang="en-US" dirty="0"/>
              <a:t>Lesson Title: Responsible Behavior Guidelines for the Internet  - https://georgia4h.org/wp-content/uploads/Grab-Go-Netiquette-ResponsibleBehaviorGuidelinesfortheInternet.pdf</a:t>
            </a:r>
          </a:p>
        </p:txBody>
      </p:sp>
      <p:sp>
        <p:nvSpPr>
          <p:cNvPr id="4" name="Slide Number Placeholder 3"/>
          <p:cNvSpPr>
            <a:spLocks noGrp="1"/>
          </p:cNvSpPr>
          <p:nvPr>
            <p:ph type="sldNum" sz="quarter" idx="5"/>
          </p:nvPr>
        </p:nvSpPr>
        <p:spPr/>
        <p:txBody>
          <a:bodyPr/>
          <a:lstStyle/>
          <a:p>
            <a:fld id="{2ABE4174-4810-B64F-BC74-9939E9C39BD9}" type="slidenum">
              <a:rPr lang="en-US" smtClean="0"/>
              <a:t>13</a:t>
            </a:fld>
            <a:endParaRPr lang="en-US" dirty="0"/>
          </a:p>
        </p:txBody>
      </p:sp>
    </p:spTree>
    <p:extLst>
      <p:ext uri="{BB962C8B-B14F-4D97-AF65-F5344CB8AC3E}">
        <p14:creationId xmlns:p14="http://schemas.microsoft.com/office/powerpoint/2010/main" val="2686797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Instruction: </a:t>
            </a:r>
            <a:r>
              <a:rPr lang="en-US" b="0" dirty="0"/>
              <a:t>Lead a discussion about the benefits of netiquette. Some items may include: Promote communication skills, prevent miscommunications, help you understand what is socially acceptable when working and collaborating online, encourage social interactions, community building, and trust, create comfortable and relaxed atmosphere, you appear more polished, sophisticated, and mature.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sz="1200" b="1" dirty="0">
                <a:latin typeface="Calibri" panose="020F0502020204030204" pitchFamily="34" charset="0"/>
              </a:rPr>
              <a:t>Materials</a:t>
            </a:r>
            <a:r>
              <a:rPr lang="en-US" sz="1200" dirty="0">
                <a:latin typeface="Calibri" panose="020F0502020204030204" pitchFamily="34" charset="0"/>
              </a:rPr>
              <a:t>: None</a:t>
            </a:r>
          </a:p>
          <a:p>
            <a:endParaRPr lang="en-US" sz="1200" dirty="0">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Calibri" panose="020F0502020204030204" pitchFamily="34" charset="0"/>
              </a:rPr>
              <a:t>Handouts</a:t>
            </a:r>
            <a:r>
              <a:rPr lang="en-US" sz="1200" dirty="0">
                <a:latin typeface="Calibri" panose="020F0502020204030204" pitchFamily="34" charset="0"/>
              </a:rPr>
              <a:t>:  None</a:t>
            </a:r>
          </a:p>
          <a:p>
            <a:endParaRPr lang="en-US" dirty="0"/>
          </a:p>
          <a:p>
            <a:pPr lvl="0"/>
            <a:r>
              <a:rPr lang="en-US" b="1" i="0" dirty="0"/>
              <a:t>Time: </a:t>
            </a:r>
            <a:r>
              <a:rPr lang="en-US" b="0" i="0" dirty="0"/>
              <a:t>5 minutes</a:t>
            </a:r>
            <a:endParaRPr lang="en-US" b="1" i="1" dirty="0"/>
          </a:p>
          <a:p>
            <a:endParaRPr lang="en-US" b="0" i="0" dirty="0">
              <a:solidFill>
                <a:srgbClr val="191B26"/>
              </a:solidFill>
              <a:effectLst/>
              <a:latin typeface="Open Sans" panose="020B0606030504020204" pitchFamily="34" charset="0"/>
            </a:endParaRPr>
          </a:p>
          <a:p>
            <a:r>
              <a:rPr lang="en-US" b="0" i="0" dirty="0">
                <a:solidFill>
                  <a:srgbClr val="111111"/>
                </a:solidFill>
                <a:effectLst/>
                <a:latin typeface="-apple-system"/>
              </a:rPr>
              <a:t>Photo by </a:t>
            </a:r>
            <a:r>
              <a:rPr lang="en-US" b="0" i="0" dirty="0">
                <a:effectLst/>
                <a:latin typeface="-apple-system"/>
                <a:hlinkClick r:id="rId3"/>
              </a:rPr>
              <a:t>Steve Johnson</a:t>
            </a:r>
            <a:r>
              <a:rPr lang="en-US" b="0" i="0" dirty="0">
                <a:solidFill>
                  <a:srgbClr val="111111"/>
                </a:solidFill>
                <a:effectLst/>
                <a:latin typeface="-apple-system"/>
              </a:rPr>
              <a:t> on </a:t>
            </a:r>
            <a:r>
              <a:rPr lang="en-US" b="0" i="0" dirty="0" err="1">
                <a:effectLst/>
                <a:latin typeface="-apple-system"/>
                <a:hlinkClick r:id="rId4"/>
              </a:rPr>
              <a:t>Unsplash</a:t>
            </a:r>
            <a:endParaRPr lang="en-US" dirty="0"/>
          </a:p>
        </p:txBody>
      </p:sp>
      <p:sp>
        <p:nvSpPr>
          <p:cNvPr id="4" name="Slide Number Placeholder 3"/>
          <p:cNvSpPr>
            <a:spLocks noGrp="1"/>
          </p:cNvSpPr>
          <p:nvPr>
            <p:ph type="sldNum" sz="quarter" idx="5"/>
          </p:nvPr>
        </p:nvSpPr>
        <p:spPr/>
        <p:txBody>
          <a:bodyPr/>
          <a:lstStyle/>
          <a:p>
            <a:fld id="{2ABE4174-4810-B64F-BC74-9939E9C39BD9}" type="slidenum">
              <a:rPr lang="en-US" smtClean="0"/>
              <a:t>14</a:t>
            </a:fld>
            <a:endParaRPr lang="en-US" dirty="0"/>
          </a:p>
        </p:txBody>
      </p:sp>
    </p:spTree>
    <p:extLst>
      <p:ext uri="{BB962C8B-B14F-4D97-AF65-F5344CB8AC3E}">
        <p14:creationId xmlns:p14="http://schemas.microsoft.com/office/powerpoint/2010/main" val="2196387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F606A-DC24-4140-9D62-1BE6158DB6B4}"/>
              </a:ext>
            </a:extLst>
          </p:cNvPr>
          <p:cNvSpPr>
            <a:spLocks noGrp="1"/>
          </p:cNvSpPr>
          <p:nvPr>
            <p:ph type="title"/>
          </p:nvPr>
        </p:nvSpPr>
        <p:spPr>
          <a:xfrm>
            <a:off x="609600" y="274638"/>
            <a:ext cx="5511800" cy="5287962"/>
          </a:xfrm>
        </p:spPr>
        <p:txBody>
          <a:bodyPr/>
          <a:lstStyle/>
          <a:p>
            <a:r>
              <a:rPr lang="en-US"/>
              <a:t>Click to edit Master title style</a:t>
            </a:r>
          </a:p>
        </p:txBody>
      </p:sp>
      <p:sp>
        <p:nvSpPr>
          <p:cNvPr id="12" name="Title 1">
            <a:extLst>
              <a:ext uri="{FF2B5EF4-FFF2-40B4-BE49-F238E27FC236}">
                <a16:creationId xmlns:a16="http://schemas.microsoft.com/office/drawing/2014/main" id="{C46B8FFF-B869-4000-92B7-A6525E3D47B5}"/>
              </a:ext>
            </a:extLst>
          </p:cNvPr>
          <p:cNvSpPr txBox="1">
            <a:spLocks/>
          </p:cNvSpPr>
          <p:nvPr userDrawn="1"/>
        </p:nvSpPr>
        <p:spPr>
          <a:xfrm>
            <a:off x="1570481" y="1090435"/>
            <a:ext cx="10363200" cy="1470025"/>
          </a:xfrm>
          <a:prstGeom prst="rect">
            <a:avLst/>
          </a:prstGeom>
        </p:spPr>
        <p:txBody>
          <a:bodyPr vert="horz" lIns="91440" tIns="45720" rIns="91440" bIns="45720" rtlCol="0" anchor="ctr">
            <a:norm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r>
              <a:rPr lang="en-US" sz="5400" dirty="0">
                <a:solidFill>
                  <a:schemeClr val="bg1"/>
                </a:solidFill>
                <a:latin typeface="League Spartan" panose="020B0604020202020204" charset="0"/>
              </a:rPr>
              <a:t>Module #</a:t>
            </a:r>
          </a:p>
        </p:txBody>
      </p:sp>
      <p:sp>
        <p:nvSpPr>
          <p:cNvPr id="6" name="Picture Placeholder 5">
            <a:extLst>
              <a:ext uri="{FF2B5EF4-FFF2-40B4-BE49-F238E27FC236}">
                <a16:creationId xmlns:a16="http://schemas.microsoft.com/office/drawing/2014/main" id="{8AAD852A-F70B-4152-B3BD-73B7A5B0CAAE}"/>
              </a:ext>
            </a:extLst>
          </p:cNvPr>
          <p:cNvSpPr>
            <a:spLocks noGrp="1"/>
          </p:cNvSpPr>
          <p:nvPr>
            <p:ph type="pic" sz="quarter" idx="10"/>
          </p:nvPr>
        </p:nvSpPr>
        <p:spPr>
          <a:xfrm>
            <a:off x="6502400" y="274638"/>
            <a:ext cx="5892800" cy="5364162"/>
          </a:xfrm>
        </p:spPr>
        <p:txBody>
          <a:bodyPr/>
          <a:lstStyle/>
          <a:p>
            <a:endParaRPr lang="en-US"/>
          </a:p>
        </p:txBody>
      </p:sp>
    </p:spTree>
    <p:extLst>
      <p:ext uri="{BB962C8B-B14F-4D97-AF65-F5344CB8AC3E}">
        <p14:creationId xmlns:p14="http://schemas.microsoft.com/office/powerpoint/2010/main" val="3801833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Black" panose="020B0A040201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11">
            <a:extLst>
              <a:ext uri="{FF2B5EF4-FFF2-40B4-BE49-F238E27FC236}">
                <a16:creationId xmlns:a16="http://schemas.microsoft.com/office/drawing/2014/main" id="{E5B25E1E-E968-4477-A368-74893B1B80F7}"/>
              </a:ext>
            </a:extLst>
          </p:cNvPr>
          <p:cNvSpPr txBox="1"/>
          <p:nvPr userDrawn="1"/>
        </p:nvSpPr>
        <p:spPr>
          <a:xfrm>
            <a:off x="5269447" y="3145651"/>
            <a:ext cx="5528322" cy="1615827"/>
          </a:xfrm>
          <a:prstGeom prst="rect">
            <a:avLst/>
          </a:prstGeom>
        </p:spPr>
        <p:txBody>
          <a:bodyPr wrap="square" lIns="0" tIns="0" rIns="0" bIns="0" rtlCol="0" anchor="t">
            <a:spAutoFit/>
          </a:bodyPr>
          <a:lstStyle/>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a:p>
            <a:pPr marL="571486" indent="-571486">
              <a:lnSpc>
                <a:spcPct val="150000"/>
              </a:lnSpc>
              <a:buFont typeface="Arial" panose="020B0604020202020204" pitchFamily="34" charset="0"/>
              <a:buChar char="•"/>
            </a:pPr>
            <a:r>
              <a:rPr lang="en-US" sz="2400" dirty="0">
                <a:solidFill>
                  <a:srgbClr val="FFFFFF"/>
                </a:solidFill>
                <a:latin typeface="League Spartan"/>
              </a:rPr>
              <a:t>Text</a:t>
            </a:r>
          </a:p>
        </p:txBody>
      </p:sp>
      <p:sp>
        <p:nvSpPr>
          <p:cNvPr id="7" name="TextBox 6">
            <a:extLst>
              <a:ext uri="{FF2B5EF4-FFF2-40B4-BE49-F238E27FC236}">
                <a16:creationId xmlns:a16="http://schemas.microsoft.com/office/drawing/2014/main" id="{230C9434-2CD1-4E92-8E7C-6E6224E0B66F}"/>
              </a:ext>
            </a:extLst>
          </p:cNvPr>
          <p:cNvSpPr txBox="1"/>
          <p:nvPr userDrawn="1"/>
        </p:nvSpPr>
        <p:spPr>
          <a:xfrm>
            <a:off x="4445000" y="2512331"/>
            <a:ext cx="7353484" cy="584775"/>
          </a:xfrm>
          <a:prstGeom prst="rect">
            <a:avLst/>
          </a:prstGeom>
          <a:noFill/>
        </p:spPr>
        <p:txBody>
          <a:bodyPr wrap="square" rtlCol="0">
            <a:spAutoFit/>
          </a:bodyPr>
          <a:lstStyle/>
          <a:p>
            <a:r>
              <a:rPr lang="en-US" sz="3200" dirty="0">
                <a:solidFill>
                  <a:schemeClr val="bg1"/>
                </a:solidFill>
                <a:latin typeface="League Spartan" panose="020B0604020202020204" charset="0"/>
              </a:rPr>
              <a:t>Title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2" y="1435100"/>
            <a:ext cx="4011084" cy="4691063"/>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1D8BD707-D9CF-40AE-B4C6-C98DA3205C09}" type="datetimeFigureOut">
              <a:rPr lang="en-US" smtClean="0"/>
              <a:pPr/>
              <a:t>4/14/26</a:t>
            </a:fld>
            <a:endParaRPr lang="en-US" dirty="0"/>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1303000" cy="49529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7" name="Group 6">
            <a:extLst>
              <a:ext uri="{FF2B5EF4-FFF2-40B4-BE49-F238E27FC236}">
                <a16:creationId xmlns:a16="http://schemas.microsoft.com/office/drawing/2014/main" id="{42515533-7C8E-4E36-A2A5-5CB3E75F26CE}"/>
              </a:ext>
            </a:extLst>
          </p:cNvPr>
          <p:cNvGrpSpPr/>
          <p:nvPr userDrawn="1"/>
        </p:nvGrpSpPr>
        <p:grpSpPr>
          <a:xfrm>
            <a:off x="183802" y="4725220"/>
            <a:ext cx="12627888" cy="2406135"/>
            <a:chOff x="183802" y="4725220"/>
            <a:chExt cx="12627888" cy="2406135"/>
          </a:xfrm>
        </p:grpSpPr>
        <p:grpSp>
          <p:nvGrpSpPr>
            <p:cNvPr id="8" name="Group 7">
              <a:extLst>
                <a:ext uri="{FF2B5EF4-FFF2-40B4-BE49-F238E27FC236}">
                  <a16:creationId xmlns:a16="http://schemas.microsoft.com/office/drawing/2014/main" id="{52119606-09AD-4CDC-B31A-4B23A290EA1B}"/>
                </a:ext>
              </a:extLst>
            </p:cNvPr>
            <p:cNvGrpSpPr/>
            <p:nvPr/>
          </p:nvGrpSpPr>
          <p:grpSpPr>
            <a:xfrm rot="5400000">
              <a:off x="117734" y="4791288"/>
              <a:ext cx="2406134" cy="2273998"/>
              <a:chOff x="9880869" y="4653175"/>
              <a:chExt cx="2095733" cy="1980643"/>
            </a:xfrm>
          </p:grpSpPr>
          <p:sp>
            <p:nvSpPr>
              <p:cNvPr id="14" name="Rectangle 13">
                <a:extLst>
                  <a:ext uri="{FF2B5EF4-FFF2-40B4-BE49-F238E27FC236}">
                    <a16:creationId xmlns:a16="http://schemas.microsoft.com/office/drawing/2014/main" id="{B3499775-A96F-4CE8-8BE1-72AACF438D6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B669EC4-DF8C-40E5-B306-734AF3BEAC27}"/>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4AF01E75-BDE5-4CF1-9330-3B172D299AFC}"/>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690FA13-0783-492B-AB67-5FD8F94788EB}"/>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9" name="Group 8">
              <a:extLst>
                <a:ext uri="{FF2B5EF4-FFF2-40B4-BE49-F238E27FC236}">
                  <a16:creationId xmlns:a16="http://schemas.microsoft.com/office/drawing/2014/main" id="{F16AC810-5396-4A94-AEB0-47346A69B8D4}"/>
                </a:ext>
              </a:extLst>
            </p:cNvPr>
            <p:cNvGrpSpPr/>
            <p:nvPr/>
          </p:nvGrpSpPr>
          <p:grpSpPr>
            <a:xfrm>
              <a:off x="10405556" y="4857357"/>
              <a:ext cx="2406134" cy="2273998"/>
              <a:chOff x="9880869" y="4653175"/>
              <a:chExt cx="2095733" cy="1980643"/>
            </a:xfrm>
          </p:grpSpPr>
          <p:sp>
            <p:nvSpPr>
              <p:cNvPr id="10" name="Rectangle 9">
                <a:extLst>
                  <a:ext uri="{FF2B5EF4-FFF2-40B4-BE49-F238E27FC236}">
                    <a16:creationId xmlns:a16="http://schemas.microsoft.com/office/drawing/2014/main" id="{576182BD-AEA1-48C5-A117-A1B8059286DB}"/>
                  </a:ext>
                </a:extLst>
              </p:cNvPr>
              <p:cNvSpPr/>
              <p:nvPr/>
            </p:nvSpPr>
            <p:spPr>
              <a:xfrm rot="5400000">
                <a:off x="10909453" y="5706942"/>
                <a:ext cx="43779" cy="18099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56E8A81-C101-43E3-887D-1253A2E9E443}"/>
                  </a:ext>
                </a:extLst>
              </p:cNvPr>
              <p:cNvSpPr/>
              <p:nvPr/>
            </p:nvSpPr>
            <p:spPr>
              <a:xfrm rot="10800000">
                <a:off x="11931376" y="4823845"/>
                <a:ext cx="45226" cy="18099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89F639B-ACB5-4CC1-BAAB-6C17E05FFBB5}"/>
                  </a:ext>
                </a:extLst>
              </p:cNvPr>
              <p:cNvSpPr/>
              <p:nvPr/>
            </p:nvSpPr>
            <p:spPr>
              <a:xfrm rot="10800000">
                <a:off x="11792550" y="4653175"/>
                <a:ext cx="43779" cy="180997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7DBEC20A-40D8-4335-83E8-A5A05492F387}"/>
                  </a:ext>
                </a:extLst>
              </p:cNvPr>
              <p:cNvSpPr/>
              <p:nvPr/>
            </p:nvSpPr>
            <p:spPr>
              <a:xfrm rot="5400000">
                <a:off x="10763966" y="5558162"/>
                <a:ext cx="43779" cy="180997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xStyles>
    <p:titleStyle>
      <a:lvl1pPr algn="ctr" defTabSz="914378" rtl="0" eaLnBrk="1" latinLnBrk="0" hangingPunct="1">
        <a:spcBef>
          <a:spcPct val="0"/>
        </a:spcBef>
        <a:buNone/>
        <a:defRPr sz="4400" kern="1200">
          <a:solidFill>
            <a:schemeClr val="tx1"/>
          </a:solidFill>
          <a:latin typeface="Arial Black" panose="020B0A04020102020204" pitchFamily="34" charset="0"/>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odysseyis.com/recruiting/business-meeting-for-web/"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6.jpeg"/><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pixabay.com/en/information-feedback-3011747/"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hyperlink" Target="https://www.2civility.org/results-of-2014-survey-on-professionalism/"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jpeg"/><Relationship Id="rId5" Type="http://schemas.openxmlformats.org/officeDocument/2006/relationships/hyperlink" Target="https://pixabay.com/en/information-feedback-3011747/" TargetMode="Externa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7"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pixabay.com/en/information-feedback-3011747/" TargetMode="External"/><Relationship Id="rId5" Type="http://schemas.openxmlformats.org/officeDocument/2006/relationships/image" Target="../media/image29.png"/><Relationship Id="rId4" Type="http://schemas.openxmlformats.org/officeDocument/2006/relationships/hyperlink" Target="https://www.2civility.org/results-of-2014-survey-on-professionalis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hyperlink" Target="https://www.2civility.org/results-of-2014-survey-on-professionalism/" TargetMode="External"/><Relationship Id="rId5" Type="http://schemas.openxmlformats.org/officeDocument/2006/relationships/image" Target="../media/image32.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sv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laptops&#10;&#10;Description automatically generated with medium confidence">
            <a:extLst>
              <a:ext uri="{FF2B5EF4-FFF2-40B4-BE49-F238E27FC236}">
                <a16:creationId xmlns:a16="http://schemas.microsoft.com/office/drawing/2014/main" id="{5F1B0E2B-B00F-472F-8505-2EA32D139FAF}"/>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918"/>
          <a:stretch/>
        </p:blipFill>
        <p:spPr>
          <a:xfrm>
            <a:off x="0" y="-23191"/>
            <a:ext cx="13004800" cy="7338391"/>
          </a:xfrm>
          <a:prstGeom prst="rect">
            <a:avLst/>
          </a:prstGeom>
        </p:spPr>
      </p:pic>
      <p:sp>
        <p:nvSpPr>
          <p:cNvPr id="2" name="Title 1">
            <a:extLst>
              <a:ext uri="{FF2B5EF4-FFF2-40B4-BE49-F238E27FC236}">
                <a16:creationId xmlns:a16="http://schemas.microsoft.com/office/drawing/2014/main" id="{619B653D-6C45-4C18-924C-97786B997E07}"/>
              </a:ext>
            </a:extLst>
          </p:cNvPr>
          <p:cNvSpPr>
            <a:spLocks noGrp="1"/>
          </p:cNvSpPr>
          <p:nvPr>
            <p:ph type="title"/>
          </p:nvPr>
        </p:nvSpPr>
        <p:spPr>
          <a:xfrm>
            <a:off x="0" y="2362200"/>
            <a:ext cx="5511800" cy="1782762"/>
          </a:xfrm>
        </p:spPr>
        <p:txBody>
          <a:bodyPr>
            <a:noAutofit/>
          </a:bodyPr>
          <a:lstStyle/>
          <a:p>
            <a:r>
              <a:rPr lang="en-US" dirty="0">
                <a:latin typeface="Arial Black" panose="020B0A04020102020204" pitchFamily="34" charset="0"/>
              </a:rPr>
              <a:t>Netiquette: </a:t>
            </a:r>
            <a:br>
              <a:rPr lang="en-US" dirty="0">
                <a:latin typeface="Arial Black" panose="020B0A04020102020204" pitchFamily="34" charset="0"/>
              </a:rPr>
            </a:br>
            <a:r>
              <a:rPr lang="en-US" dirty="0">
                <a:latin typeface="Arial Black" panose="020B0A04020102020204" pitchFamily="34" charset="0"/>
              </a:rPr>
              <a:t>Online </a:t>
            </a:r>
            <a:br>
              <a:rPr lang="en-US" dirty="0">
                <a:latin typeface="Arial Black" panose="020B0A04020102020204" pitchFamily="34" charset="0"/>
              </a:rPr>
            </a:br>
            <a:r>
              <a:rPr lang="en-US" dirty="0">
                <a:latin typeface="Arial Black" panose="020B0A04020102020204" pitchFamily="34" charset="0"/>
              </a:rPr>
              <a:t>Etiquette</a:t>
            </a:r>
          </a:p>
        </p:txBody>
      </p:sp>
    </p:spTree>
    <p:extLst>
      <p:ext uri="{BB962C8B-B14F-4D97-AF65-F5344CB8AC3E}">
        <p14:creationId xmlns:p14="http://schemas.microsoft.com/office/powerpoint/2010/main" val="683876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E78A0A-2694-C303-5912-7F67735984E3}"/>
              </a:ext>
            </a:extLst>
          </p:cNvPr>
          <p:cNvSpPr>
            <a:spLocks noGrp="1"/>
          </p:cNvSpPr>
          <p:nvPr>
            <p:ph type="title"/>
          </p:nvPr>
        </p:nvSpPr>
        <p:spPr>
          <a:xfrm>
            <a:off x="609600" y="274638"/>
            <a:ext cx="11836400" cy="1143000"/>
          </a:xfrm>
        </p:spPr>
        <p:txBody>
          <a:bodyPr/>
          <a:lstStyle/>
          <a:p>
            <a:r>
              <a:rPr lang="en-US" dirty="0">
                <a:latin typeface="Arial Black" panose="020B0A04020102020204" pitchFamily="34" charset="0"/>
              </a:rPr>
              <a:t>Structure of Today’s Session</a:t>
            </a:r>
          </a:p>
        </p:txBody>
      </p:sp>
      <p:graphicFrame>
        <p:nvGraphicFramePr>
          <p:cNvPr id="4" name="Content Placeholder 3">
            <a:extLst>
              <a:ext uri="{FF2B5EF4-FFF2-40B4-BE49-F238E27FC236}">
                <a16:creationId xmlns:a16="http://schemas.microsoft.com/office/drawing/2014/main" id="{E610DEF3-841B-FCAA-427B-CDABD4435C36}"/>
              </a:ext>
            </a:extLst>
          </p:cNvPr>
          <p:cNvGraphicFramePr>
            <a:graphicFrameLocks noGrp="1"/>
          </p:cNvGraphicFramePr>
          <p:nvPr>
            <p:ph idx="1"/>
            <p:extLst>
              <p:ext uri="{D42A27DB-BD31-4B8C-83A1-F6EECF244321}">
                <p14:modId xmlns:p14="http://schemas.microsoft.com/office/powerpoint/2010/main" val="1194647289"/>
              </p:ext>
            </p:extLst>
          </p:nvPr>
        </p:nvGraphicFramePr>
        <p:xfrm>
          <a:off x="2260600" y="1417638"/>
          <a:ext cx="8483600" cy="495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354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FEF8D58-41A9-6BA4-2E53-283D78861F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50000"/>
          <a:stretch/>
        </p:blipFill>
        <p:spPr>
          <a:xfrm>
            <a:off x="688598" y="609600"/>
            <a:ext cx="11627603" cy="3875314"/>
          </a:xfrm>
          <a:prstGeom prst="rect">
            <a:avLst/>
          </a:prstGeom>
        </p:spPr>
      </p:pic>
      <p:sp>
        <p:nvSpPr>
          <p:cNvPr id="2" name="Title 1">
            <a:extLst>
              <a:ext uri="{FF2B5EF4-FFF2-40B4-BE49-F238E27FC236}">
                <a16:creationId xmlns:a16="http://schemas.microsoft.com/office/drawing/2014/main" id="{F2F44079-069A-F224-F830-A53624E9675F}"/>
              </a:ext>
            </a:extLst>
          </p:cNvPr>
          <p:cNvSpPr>
            <a:spLocks noGrp="1"/>
          </p:cNvSpPr>
          <p:nvPr>
            <p:ph type="title"/>
          </p:nvPr>
        </p:nvSpPr>
        <p:spPr>
          <a:xfrm>
            <a:off x="3949700" y="990600"/>
            <a:ext cx="5105400" cy="1162050"/>
          </a:xfrm>
        </p:spPr>
        <p:txBody>
          <a:bodyPr anchor="b">
            <a:noAutofit/>
          </a:bodyPr>
          <a:lstStyle/>
          <a:p>
            <a:pPr algn="ctr"/>
            <a:r>
              <a:rPr lang="en-US" sz="5000" dirty="0">
                <a:effectLst>
                  <a:outerShdw blurRad="38100" dist="38100" dir="2700000" algn="tl">
                    <a:srgbClr val="000000">
                      <a:alpha val="43137"/>
                    </a:srgbClr>
                  </a:outerShdw>
                </a:effectLst>
              </a:rPr>
              <a:t>Introductions</a:t>
            </a:r>
          </a:p>
        </p:txBody>
      </p:sp>
    </p:spTree>
    <p:extLst>
      <p:ext uri="{BB962C8B-B14F-4D97-AF65-F5344CB8AC3E}">
        <p14:creationId xmlns:p14="http://schemas.microsoft.com/office/powerpoint/2010/main" val="95329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9CA90-8959-4AD6-8F6B-5FEC5037E620}"/>
              </a:ext>
            </a:extLst>
          </p:cNvPr>
          <p:cNvSpPr>
            <a:spLocks noGrp="1"/>
          </p:cNvSpPr>
          <p:nvPr>
            <p:ph type="title"/>
          </p:nvPr>
        </p:nvSpPr>
        <p:spPr>
          <a:xfrm>
            <a:off x="609600" y="274638"/>
            <a:ext cx="10972800" cy="1143000"/>
          </a:xfrm>
        </p:spPr>
        <p:txBody>
          <a:bodyPr vert="horz" lIns="97536" tIns="48768" rIns="97536" bIns="48768" rtlCol="0" anchor="ctr">
            <a:normAutofit/>
          </a:bodyPr>
          <a:lstStyle/>
          <a:p>
            <a:r>
              <a:rPr lang="en-US"/>
              <a:t>What is a netiquette? </a:t>
            </a:r>
          </a:p>
        </p:txBody>
      </p:sp>
      <p:pic>
        <p:nvPicPr>
          <p:cNvPr id="8" name="Picture 7" descr="A chalkboard with white text&#10;&#10;Description automatically generated">
            <a:extLst>
              <a:ext uri="{FF2B5EF4-FFF2-40B4-BE49-F238E27FC236}">
                <a16:creationId xmlns:a16="http://schemas.microsoft.com/office/drawing/2014/main" id="{D3559085-19AD-6A74-71E8-9580F31F16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3230" y="1600201"/>
            <a:ext cx="6495740" cy="4952999"/>
          </a:xfrm>
          <a:prstGeom prst="rect">
            <a:avLst/>
          </a:prstGeom>
          <a:noFill/>
        </p:spPr>
      </p:pic>
    </p:spTree>
    <p:extLst>
      <p:ext uri="{BB962C8B-B14F-4D97-AF65-F5344CB8AC3E}">
        <p14:creationId xmlns:p14="http://schemas.microsoft.com/office/powerpoint/2010/main" val="19727141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DEDA2-5963-011D-63F5-26AE30992979}"/>
              </a:ext>
            </a:extLst>
          </p:cNvPr>
          <p:cNvSpPr>
            <a:spLocks noGrp="1"/>
          </p:cNvSpPr>
          <p:nvPr>
            <p:ph type="title"/>
          </p:nvPr>
        </p:nvSpPr>
        <p:spPr>
          <a:xfrm>
            <a:off x="0" y="762001"/>
            <a:ext cx="13004800" cy="762000"/>
          </a:xfrm>
        </p:spPr>
        <p:txBody>
          <a:bodyPr>
            <a:noAutofit/>
          </a:bodyPr>
          <a:lstStyle/>
          <a:p>
            <a:r>
              <a:rPr lang="en-US" sz="3600" dirty="0"/>
              <a:t>What are some ways that </a:t>
            </a:r>
            <a:br>
              <a:rPr lang="en-US" sz="3600" dirty="0"/>
            </a:br>
            <a:r>
              <a:rPr lang="en-US" sz="3600" dirty="0"/>
              <a:t>online communication occurs? </a:t>
            </a:r>
            <a:br>
              <a:rPr lang="en-US" sz="3600" dirty="0"/>
            </a:br>
            <a:endParaRPr lang="en-US" sz="3600" dirty="0"/>
          </a:p>
        </p:txBody>
      </p:sp>
      <p:pic>
        <p:nvPicPr>
          <p:cNvPr id="9" name="Picture 8">
            <a:extLst>
              <a:ext uri="{FF2B5EF4-FFF2-40B4-BE49-F238E27FC236}">
                <a16:creationId xmlns:a16="http://schemas.microsoft.com/office/drawing/2014/main" id="{5A77C369-A519-3C90-09CA-0928BF489C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166"/>
          <a:stretch/>
        </p:blipFill>
        <p:spPr>
          <a:xfrm>
            <a:off x="13360400" y="0"/>
            <a:ext cx="1066734" cy="503676"/>
          </a:xfrm>
          <a:prstGeom prst="rect">
            <a:avLst/>
          </a:prstGeom>
          <a:ln w="9525">
            <a:solidFill>
              <a:schemeClr val="tx1"/>
            </a:solidFill>
          </a:ln>
        </p:spPr>
      </p:pic>
      <p:graphicFrame>
        <p:nvGraphicFramePr>
          <p:cNvPr id="3" name="Diagram 2">
            <a:extLst>
              <a:ext uri="{FF2B5EF4-FFF2-40B4-BE49-F238E27FC236}">
                <a16:creationId xmlns:a16="http://schemas.microsoft.com/office/drawing/2014/main" id="{245845D7-E70B-A393-B71B-2FE8C3941EB8}"/>
              </a:ext>
            </a:extLst>
          </p:cNvPr>
          <p:cNvGraphicFramePr/>
          <p:nvPr>
            <p:extLst>
              <p:ext uri="{D42A27DB-BD31-4B8C-83A1-F6EECF244321}">
                <p14:modId xmlns:p14="http://schemas.microsoft.com/office/powerpoint/2010/main" val="1708149292"/>
              </p:ext>
            </p:extLst>
          </p:nvPr>
        </p:nvGraphicFramePr>
        <p:xfrm>
          <a:off x="2654300" y="1752600"/>
          <a:ext cx="7696200" cy="5105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AD826982-66D3-3830-2D09-B4ADD4E9D4C8}"/>
              </a:ext>
            </a:extLst>
          </p:cNvPr>
          <p:cNvSpPr txBox="1"/>
          <p:nvPr/>
        </p:nvSpPr>
        <p:spPr>
          <a:xfrm>
            <a:off x="3521459" y="6858000"/>
            <a:ext cx="6151043" cy="400110"/>
          </a:xfrm>
          <a:prstGeom prst="rect">
            <a:avLst/>
          </a:prstGeom>
          <a:noFill/>
          <a:ln>
            <a:noFill/>
          </a:ln>
        </p:spPr>
        <p:txBody>
          <a:bodyPr wrap="none" rtlCol="0">
            <a:spAutoFit/>
          </a:bodyPr>
          <a:lstStyle/>
          <a:p>
            <a:pPr algn="ctr"/>
            <a:r>
              <a:rPr lang="en-US" sz="1000" dirty="0">
                <a:effectLst/>
                <a:latin typeface="Calibri Light" panose="020F0302020204030204" pitchFamily="34" charset="0"/>
                <a:ea typeface="Calibri" panose="020F0502020204030204" pitchFamily="34" charset="0"/>
              </a:rPr>
              <a:t>Responsible Behavior Guidelines for the Internet – 4-H Digital Tech Changemakers</a:t>
            </a:r>
          </a:p>
          <a:p>
            <a:pPr algn="ctr"/>
            <a:r>
              <a:rPr lang="en-US" sz="1000" dirty="0"/>
              <a:t>https://georgia4h.org/wp-content/uploads/Grab-Go-Netiquette-ResponsibleBehaviorGuidelinesfortheInternet.pdf</a:t>
            </a:r>
          </a:p>
        </p:txBody>
      </p:sp>
    </p:spTree>
    <p:extLst>
      <p:ext uri="{BB962C8B-B14F-4D97-AF65-F5344CB8AC3E}">
        <p14:creationId xmlns:p14="http://schemas.microsoft.com/office/powerpoint/2010/main" val="35843069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C8FF46E-4C13-9357-72B9-5F5BD8441BC4}"/>
              </a:ext>
            </a:extLst>
          </p:cNvPr>
          <p:cNvSpPr>
            <a:spLocks noGrp="1"/>
          </p:cNvSpPr>
          <p:nvPr>
            <p:ph type="title"/>
          </p:nvPr>
        </p:nvSpPr>
        <p:spPr>
          <a:xfrm>
            <a:off x="609600" y="274638"/>
            <a:ext cx="11607800" cy="1143000"/>
          </a:xfrm>
        </p:spPr>
        <p:txBody>
          <a:bodyPr>
            <a:normAutofit/>
          </a:bodyPr>
          <a:lstStyle/>
          <a:p>
            <a:r>
              <a:rPr lang="en-US" dirty="0"/>
              <a:t>How can netiquette be beneficial? </a:t>
            </a:r>
          </a:p>
        </p:txBody>
      </p:sp>
      <p:pic>
        <p:nvPicPr>
          <p:cNvPr id="3" name="Picture 2">
            <a:extLst>
              <a:ext uri="{FF2B5EF4-FFF2-40B4-BE49-F238E27FC236}">
                <a16:creationId xmlns:a16="http://schemas.microsoft.com/office/drawing/2014/main" id="{11E3612A-F39F-629B-790B-26905792AA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9166"/>
          <a:stretch/>
        </p:blipFill>
        <p:spPr>
          <a:xfrm>
            <a:off x="787400" y="1417638"/>
            <a:ext cx="10974094" cy="5181600"/>
          </a:xfrm>
          <a:prstGeom prst="rect">
            <a:avLst/>
          </a:prstGeom>
          <a:ln w="9525">
            <a:solidFill>
              <a:schemeClr val="tx1"/>
            </a:solidFill>
          </a:ln>
        </p:spPr>
      </p:pic>
      <p:pic>
        <p:nvPicPr>
          <p:cNvPr id="4" name="Picture 3" descr="Une main avec des cordes rouges">
            <a:extLst>
              <a:ext uri="{FF2B5EF4-FFF2-40B4-BE49-F238E27FC236}">
                <a16:creationId xmlns:a16="http://schemas.microsoft.com/office/drawing/2014/main" id="{F7E387A7-13FF-499E-DDE8-AB1535391F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5360" r="2" b="18993"/>
          <a:stretch/>
        </p:blipFill>
        <p:spPr>
          <a:xfrm>
            <a:off x="13208000" y="20472"/>
            <a:ext cx="1565031" cy="685800"/>
          </a:xfrm>
          <a:prstGeom prst="rect">
            <a:avLst/>
          </a:prstGeom>
          <a:noFill/>
        </p:spPr>
      </p:pic>
    </p:spTree>
    <p:extLst>
      <p:ext uri="{BB962C8B-B14F-4D97-AF65-F5344CB8AC3E}">
        <p14:creationId xmlns:p14="http://schemas.microsoft.com/office/powerpoint/2010/main" val="277421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10972800" cy="1143000"/>
          </a:xfrm>
        </p:spPr>
        <p:txBody>
          <a:bodyPr anchor="ctr">
            <a:normAutofit/>
          </a:bodyPr>
          <a:lstStyle/>
          <a:p>
            <a:r>
              <a:rPr lang="en-US" dirty="0"/>
              <a:t>Netiquette Basics</a:t>
            </a:r>
          </a:p>
        </p:txBody>
      </p:sp>
      <p:pic>
        <p:nvPicPr>
          <p:cNvPr id="4" name="Picture 3" descr="Une main avec des cordes rouges">
            <a:extLst>
              <a:ext uri="{FF2B5EF4-FFF2-40B4-BE49-F238E27FC236}">
                <a16:creationId xmlns:a16="http://schemas.microsoft.com/office/drawing/2014/main" id="{B5F08333-794E-D87B-3848-091BADAF82AF}"/>
              </a:ext>
            </a:extLst>
          </p:cNvPr>
          <p:cNvPicPr>
            <a:picLocks noChangeAspect="1"/>
          </p:cNvPicPr>
          <p:nvPr/>
        </p:nvPicPr>
        <p:blipFill rotWithShape="1">
          <a:blip r:embed="rId3">
            <a:extLst>
              <a:ext uri="{28A0092B-C50C-407E-A947-70E740481C1C}">
                <a14:useLocalDpi xmlns:a14="http://schemas.microsoft.com/office/drawing/2010/main" val="0"/>
              </a:ext>
            </a:extLst>
          </a:blip>
          <a:srcRect t="15360" r="2" b="18993"/>
          <a:stretch/>
        </p:blipFill>
        <p:spPr>
          <a:xfrm>
            <a:off x="850900" y="1600200"/>
            <a:ext cx="11303000" cy="4952999"/>
          </a:xfrm>
          <a:prstGeom prst="rect">
            <a:avLst/>
          </a:prstGeom>
          <a:noFill/>
        </p:spPr>
      </p:pic>
      <p:pic>
        <p:nvPicPr>
          <p:cNvPr id="9" name="Picture 8">
            <a:extLst>
              <a:ext uri="{FF2B5EF4-FFF2-40B4-BE49-F238E27FC236}">
                <a16:creationId xmlns:a16="http://schemas.microsoft.com/office/drawing/2014/main" id="{5C242D84-F1E3-DBA7-7267-5AD3C415A7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89000" y="178904"/>
            <a:ext cx="3124200" cy="2245039"/>
          </a:xfrm>
          <a:prstGeom prst="rect">
            <a:avLst/>
          </a:prstGeom>
        </p:spPr>
      </p:pic>
      <p:pic>
        <p:nvPicPr>
          <p:cNvPr id="11" name="Picture 10">
            <a:extLst>
              <a:ext uri="{FF2B5EF4-FFF2-40B4-BE49-F238E27FC236}">
                <a16:creationId xmlns:a16="http://schemas.microsoft.com/office/drawing/2014/main" id="{E7EFCF5B-DD89-0C7E-FD38-552874D336C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29166"/>
          <a:stretch/>
        </p:blipFill>
        <p:spPr>
          <a:xfrm>
            <a:off x="-2746860" y="112385"/>
            <a:ext cx="2518260" cy="1189038"/>
          </a:xfrm>
          <a:prstGeom prst="rect">
            <a:avLst/>
          </a:prstGeom>
          <a:ln w="9525">
            <a:solidFill>
              <a:schemeClr val="tx1"/>
            </a:solidFill>
          </a:ln>
        </p:spPr>
      </p:pic>
    </p:spTree>
    <p:extLst>
      <p:ext uri="{BB962C8B-B14F-4D97-AF65-F5344CB8AC3E}">
        <p14:creationId xmlns:p14="http://schemas.microsoft.com/office/powerpoint/2010/main" val="3976045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968982-6484-FD70-2DE3-E1733907BD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3004800" cy="8669867"/>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9321800" y="1066800"/>
            <a:ext cx="3200400" cy="3429000"/>
          </a:xfrm>
        </p:spPr>
        <p:txBody>
          <a:bodyPr>
            <a:normAutofit/>
          </a:bodyPr>
          <a:lstStyle/>
          <a:p>
            <a:r>
              <a:rPr lang="en-US" sz="5500" b="1" dirty="0">
                <a:solidFill>
                  <a:srgbClr val="FCFDFE"/>
                </a:solidFill>
                <a:effectLst>
                  <a:outerShdw blurRad="38100" dist="38100" dir="2700000" algn="tl">
                    <a:srgbClr val="000000">
                      <a:alpha val="43137"/>
                    </a:srgbClr>
                  </a:outerShdw>
                </a:effectLst>
              </a:rPr>
              <a:t>We are all humans</a:t>
            </a:r>
          </a:p>
        </p:txBody>
      </p:sp>
      <p:pic>
        <p:nvPicPr>
          <p:cNvPr id="7" name="Picture 6">
            <a:extLst>
              <a:ext uri="{FF2B5EF4-FFF2-40B4-BE49-F238E27FC236}">
                <a16:creationId xmlns:a16="http://schemas.microsoft.com/office/drawing/2014/main" id="{CBBA53DF-54E8-5625-AAF1-785D4F1130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46" t="16239" r="2" b="18114"/>
          <a:stretch/>
        </p:blipFill>
        <p:spPr>
          <a:xfrm>
            <a:off x="13284200" y="13648"/>
            <a:ext cx="1470075" cy="838200"/>
          </a:xfrm>
          <a:prstGeom prst="rect">
            <a:avLst/>
          </a:prstGeom>
          <a:noFill/>
          <a:ln w="9525">
            <a:solidFill>
              <a:schemeClr val="tx1"/>
            </a:solidFill>
          </a:ln>
        </p:spPr>
      </p:pic>
      <p:pic>
        <p:nvPicPr>
          <p:cNvPr id="8" name="Picture 7" descr="Une main avec des cordes rouges">
            <a:extLst>
              <a:ext uri="{FF2B5EF4-FFF2-40B4-BE49-F238E27FC236}">
                <a16:creationId xmlns:a16="http://schemas.microsoft.com/office/drawing/2014/main" id="{00A1A80C-4BE4-9C84-A960-743B576BA7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5360" r="2" b="18993"/>
          <a:stretch/>
        </p:blipFill>
        <p:spPr>
          <a:xfrm>
            <a:off x="-1498600" y="0"/>
            <a:ext cx="1297704" cy="568657"/>
          </a:xfrm>
          <a:prstGeom prst="rect">
            <a:avLst/>
          </a:prstGeom>
          <a:noFill/>
        </p:spPr>
      </p:pic>
    </p:spTree>
    <p:extLst>
      <p:ext uri="{BB962C8B-B14F-4D97-AF65-F5344CB8AC3E}">
        <p14:creationId xmlns:p14="http://schemas.microsoft.com/office/powerpoint/2010/main" val="541633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35000" y="232465"/>
            <a:ext cx="10972800" cy="1143000"/>
          </a:xfrm>
        </p:spPr>
        <p:txBody>
          <a:bodyPr anchor="ctr">
            <a:normAutofit/>
          </a:bodyPr>
          <a:lstStyle/>
          <a:p>
            <a:r>
              <a:rPr lang="en-US" b="1" dirty="0">
                <a:effectLst>
                  <a:outerShdw blurRad="38100" dist="38100" dir="2700000" algn="tl">
                    <a:srgbClr val="000000">
                      <a:alpha val="43137"/>
                    </a:srgbClr>
                  </a:outerShdw>
                </a:effectLst>
              </a:rPr>
              <a:t>Respect</a:t>
            </a:r>
          </a:p>
        </p:txBody>
      </p:sp>
      <p:pic>
        <p:nvPicPr>
          <p:cNvPr id="4" name="Picture 3">
            <a:extLst>
              <a:ext uri="{FF2B5EF4-FFF2-40B4-BE49-F238E27FC236}">
                <a16:creationId xmlns:a16="http://schemas.microsoft.com/office/drawing/2014/main" id="{0820AD9A-9D9A-DE8C-24E4-09493D3A08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46" t="16239" r="2" b="18114"/>
          <a:stretch/>
        </p:blipFill>
        <p:spPr>
          <a:xfrm>
            <a:off x="1565716" y="1143000"/>
            <a:ext cx="9873367" cy="5629550"/>
          </a:xfrm>
          <a:prstGeom prst="rect">
            <a:avLst/>
          </a:prstGeom>
          <a:noFill/>
          <a:ln w="9525">
            <a:solidFill>
              <a:schemeClr val="tx1"/>
            </a:solidFill>
          </a:ln>
        </p:spPr>
      </p:pic>
      <p:pic>
        <p:nvPicPr>
          <p:cNvPr id="6" name="Picture 5">
            <a:extLst>
              <a:ext uri="{FF2B5EF4-FFF2-40B4-BE49-F238E27FC236}">
                <a16:creationId xmlns:a16="http://schemas.microsoft.com/office/drawing/2014/main" id="{73968982-6484-FD70-2DE3-E1733907B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22400" y="-20472"/>
            <a:ext cx="1003853" cy="669235"/>
          </a:xfrm>
          <a:prstGeom prst="rect">
            <a:avLst/>
          </a:prstGeom>
        </p:spPr>
      </p:pic>
      <p:pic>
        <p:nvPicPr>
          <p:cNvPr id="5" name="Picture 4">
            <a:extLst>
              <a:ext uri="{FF2B5EF4-FFF2-40B4-BE49-F238E27FC236}">
                <a16:creationId xmlns:a16="http://schemas.microsoft.com/office/drawing/2014/main" id="{8795D38E-67E8-9EDB-C7D6-CB5C979AB0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8000" y="40135"/>
            <a:ext cx="1749889" cy="669235"/>
          </a:xfrm>
          <a:prstGeom prst="rect">
            <a:avLst/>
          </a:prstGeom>
        </p:spPr>
      </p:pic>
      <p:sp>
        <p:nvSpPr>
          <p:cNvPr id="7" name="Rectangle 6">
            <a:extLst>
              <a:ext uri="{FF2B5EF4-FFF2-40B4-BE49-F238E27FC236}">
                <a16:creationId xmlns:a16="http://schemas.microsoft.com/office/drawing/2014/main" id="{AA8AEBE3-159C-A7D7-2C32-2EE4737F7443}"/>
              </a:ext>
            </a:extLst>
          </p:cNvPr>
          <p:cNvSpPr/>
          <p:nvPr/>
        </p:nvSpPr>
        <p:spPr>
          <a:xfrm flipV="1">
            <a:off x="13208001" y="721518"/>
            <a:ext cx="1749888" cy="669236"/>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3719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B69DB76-6629-A064-98E5-74DBE7FBFAE4}"/>
              </a:ext>
            </a:extLst>
          </p:cNvPr>
          <p:cNvSpPr/>
          <p:nvPr/>
        </p:nvSpPr>
        <p:spPr>
          <a:xfrm>
            <a:off x="0" y="6626"/>
            <a:ext cx="13004800" cy="7308574"/>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8FF558-E699-0BB2-C16C-E010EF757F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600" y="1524000"/>
            <a:ext cx="11738113" cy="4489174"/>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7393709" y="3276600"/>
            <a:ext cx="5588000" cy="1143000"/>
          </a:xfrm>
        </p:spPr>
        <p:txBody>
          <a:bodyPr anchor="ctr">
            <a:normAutofit/>
          </a:bodyPr>
          <a:lstStyle/>
          <a:p>
            <a:r>
              <a:rPr lang="en-US" b="1" dirty="0">
                <a:solidFill>
                  <a:srgbClr val="FCFDFE"/>
                </a:solidFill>
                <a:effectLst>
                  <a:outerShdw blurRad="38100" dist="38100" dir="2700000" algn="tl">
                    <a:srgbClr val="000000">
                      <a:alpha val="43137"/>
                    </a:srgbClr>
                  </a:outerShdw>
                </a:effectLst>
              </a:rPr>
              <a:t>WORDS</a:t>
            </a:r>
          </a:p>
        </p:txBody>
      </p:sp>
      <p:pic>
        <p:nvPicPr>
          <p:cNvPr id="4" name="Picture 3">
            <a:extLst>
              <a:ext uri="{FF2B5EF4-FFF2-40B4-BE49-F238E27FC236}">
                <a16:creationId xmlns:a16="http://schemas.microsoft.com/office/drawing/2014/main" id="{0820AD9A-9D9A-DE8C-24E4-09493D3A08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3146" t="16239" r="2" b="18114"/>
          <a:stretch/>
        </p:blipFill>
        <p:spPr>
          <a:xfrm>
            <a:off x="-1291329" y="76200"/>
            <a:ext cx="1057524" cy="602974"/>
          </a:xfrm>
          <a:prstGeom prst="rect">
            <a:avLst/>
          </a:prstGeom>
          <a:noFill/>
          <a:ln w="9525">
            <a:solidFill>
              <a:schemeClr val="tx1"/>
            </a:solidFill>
          </a:ln>
        </p:spPr>
      </p:pic>
      <p:pic>
        <p:nvPicPr>
          <p:cNvPr id="7" name="Picture 6">
            <a:extLst>
              <a:ext uri="{FF2B5EF4-FFF2-40B4-BE49-F238E27FC236}">
                <a16:creationId xmlns:a16="http://schemas.microsoft.com/office/drawing/2014/main" id="{1ED21149-66EF-9DA7-4478-0650078967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057" r="-2" b="22233"/>
          <a:stretch/>
        </p:blipFill>
        <p:spPr>
          <a:xfrm>
            <a:off x="13131800" y="32043"/>
            <a:ext cx="966080" cy="1066800"/>
          </a:xfrm>
          <a:prstGeom prst="rect">
            <a:avLst/>
          </a:prstGeom>
          <a:noFill/>
        </p:spPr>
      </p:pic>
    </p:spTree>
    <p:extLst>
      <p:ext uri="{BB962C8B-B14F-4D97-AF65-F5344CB8AC3E}">
        <p14:creationId xmlns:p14="http://schemas.microsoft.com/office/powerpoint/2010/main" val="3536072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5511800" cy="5287962"/>
          </a:xfrm>
        </p:spPr>
        <p:txBody>
          <a:bodyPr anchor="ctr">
            <a:normAutofit/>
          </a:bodyPr>
          <a:lstStyle/>
          <a:p>
            <a:r>
              <a:rPr lang="en-US" b="1" dirty="0">
                <a:effectLst>
                  <a:outerShdw blurRad="38100" dist="38100" dir="2700000" algn="tl">
                    <a:srgbClr val="000000">
                      <a:alpha val="43137"/>
                    </a:srgbClr>
                  </a:outerShdw>
                </a:effectLst>
              </a:rPr>
              <a:t>Attire &amp; Background</a:t>
            </a:r>
          </a:p>
        </p:txBody>
      </p:sp>
      <p:pic>
        <p:nvPicPr>
          <p:cNvPr id="7" name="Picture 6">
            <a:extLst>
              <a:ext uri="{FF2B5EF4-FFF2-40B4-BE49-F238E27FC236}">
                <a16:creationId xmlns:a16="http://schemas.microsoft.com/office/drawing/2014/main" id="{6038354A-BED3-ECD5-67DD-3FADFFB26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7" r="-2" b="22233"/>
          <a:stretch/>
        </p:blipFill>
        <p:spPr>
          <a:xfrm>
            <a:off x="5359400" y="274638"/>
            <a:ext cx="5892800" cy="6507162"/>
          </a:xfrm>
          <a:prstGeom prst="rect">
            <a:avLst/>
          </a:prstGeom>
          <a:noFill/>
        </p:spPr>
      </p:pic>
      <p:sp>
        <p:nvSpPr>
          <p:cNvPr id="5" name="Rectangle 4">
            <a:extLst>
              <a:ext uri="{FF2B5EF4-FFF2-40B4-BE49-F238E27FC236}">
                <a16:creationId xmlns:a16="http://schemas.microsoft.com/office/drawing/2014/main" id="{1B69DB76-6629-A064-98E5-74DBE7FBFAE4}"/>
              </a:ext>
            </a:extLst>
          </p:cNvPr>
          <p:cNvSpPr/>
          <p:nvPr/>
        </p:nvSpPr>
        <p:spPr>
          <a:xfrm>
            <a:off x="-1607499" y="157654"/>
            <a:ext cx="1277299" cy="437322"/>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B8FF558-E699-0BB2-C16C-E010EF757F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55936" y="21338"/>
            <a:ext cx="1593957" cy="609600"/>
          </a:xfrm>
          <a:prstGeom prst="rect">
            <a:avLst/>
          </a:prstGeom>
        </p:spPr>
      </p:pic>
      <p:pic>
        <p:nvPicPr>
          <p:cNvPr id="4" name="Picture 3" descr="A green and orange thumbs up and down icons&#10;&#10;Description automatically generated">
            <a:extLst>
              <a:ext uri="{FF2B5EF4-FFF2-40B4-BE49-F238E27FC236}">
                <a16:creationId xmlns:a16="http://schemas.microsoft.com/office/drawing/2014/main" id="{FEF51FD8-5CE9-E0EE-CD89-E734B0D2F90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3208001" y="157654"/>
            <a:ext cx="1229232" cy="756746"/>
          </a:xfrm>
          <a:prstGeom prst="rect">
            <a:avLst/>
          </a:prstGeom>
        </p:spPr>
      </p:pic>
    </p:spTree>
    <p:extLst>
      <p:ext uri="{BB962C8B-B14F-4D97-AF65-F5344CB8AC3E}">
        <p14:creationId xmlns:p14="http://schemas.microsoft.com/office/powerpoint/2010/main" val="215426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3E29-392B-124E-1AAB-C099C6D51E13}"/>
              </a:ext>
            </a:extLst>
          </p:cNvPr>
          <p:cNvSpPr>
            <a:spLocks noGrp="1"/>
          </p:cNvSpPr>
          <p:nvPr>
            <p:ph type="title"/>
          </p:nvPr>
        </p:nvSpPr>
        <p:spPr>
          <a:xfrm>
            <a:off x="609600" y="274638"/>
            <a:ext cx="11379200" cy="1143000"/>
          </a:xfrm>
        </p:spPr>
        <p:txBody>
          <a:bodyPr>
            <a:normAutofit/>
          </a:bodyPr>
          <a:lstStyle/>
          <a:p>
            <a:r>
              <a:rPr lang="en-US" dirty="0">
                <a:latin typeface="Arial Black" panose="020B0A04020102020204" pitchFamily="34" charset="0"/>
              </a:rPr>
              <a:t>Bridging the Digital Divide Partners</a:t>
            </a:r>
          </a:p>
        </p:txBody>
      </p:sp>
      <p:pic>
        <p:nvPicPr>
          <p:cNvPr id="4" name="Picture 3" descr="A close up of a logo&#10;&#10;Description automatically generated">
            <a:extLst>
              <a:ext uri="{FF2B5EF4-FFF2-40B4-BE49-F238E27FC236}">
                <a16:creationId xmlns:a16="http://schemas.microsoft.com/office/drawing/2014/main" id="{E0A3F4E0-1334-6CC3-FE29-66E209296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6000" y="1761953"/>
            <a:ext cx="2579887" cy="951964"/>
          </a:xfrm>
          <a:prstGeom prst="rect">
            <a:avLst/>
          </a:prstGeom>
        </p:spPr>
      </p:pic>
      <p:pic>
        <p:nvPicPr>
          <p:cNvPr id="6" name="Picture 5" descr="A logo with blue and yellow text&#10;&#10;Description automatically generated">
            <a:extLst>
              <a:ext uri="{FF2B5EF4-FFF2-40B4-BE49-F238E27FC236}">
                <a16:creationId xmlns:a16="http://schemas.microsoft.com/office/drawing/2014/main" id="{599258F7-B0B2-321C-5FFE-D6A70B8F2B4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95533" y="1529220"/>
            <a:ext cx="2782885" cy="1208891"/>
          </a:xfrm>
          <a:prstGeom prst="rect">
            <a:avLst/>
          </a:prstGeom>
        </p:spPr>
      </p:pic>
      <p:pic>
        <p:nvPicPr>
          <p:cNvPr id="10" name="Picture 9" descr="A black background with a white letter and a black text&#10;&#10;Description automatically generated">
            <a:extLst>
              <a:ext uri="{FF2B5EF4-FFF2-40B4-BE49-F238E27FC236}">
                <a16:creationId xmlns:a16="http://schemas.microsoft.com/office/drawing/2014/main" id="{724509F6-108F-8288-0ED5-B24D04C1BF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78418" y="3151543"/>
            <a:ext cx="1913442" cy="1913442"/>
          </a:xfrm>
          <a:prstGeom prst="rect">
            <a:avLst/>
          </a:prstGeom>
        </p:spPr>
      </p:pic>
      <p:pic>
        <p:nvPicPr>
          <p:cNvPr id="12" name="Picture 11" descr="A yellow and purple logo&#10;&#10;Description automatically generated">
            <a:extLst>
              <a:ext uri="{FF2B5EF4-FFF2-40B4-BE49-F238E27FC236}">
                <a16:creationId xmlns:a16="http://schemas.microsoft.com/office/drawing/2014/main" id="{78C70A1A-374C-9C27-F5A9-2256B68B36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0774" y="3197893"/>
            <a:ext cx="1892265" cy="1892265"/>
          </a:xfrm>
          <a:prstGeom prst="rect">
            <a:avLst/>
          </a:prstGeom>
        </p:spPr>
      </p:pic>
      <p:pic>
        <p:nvPicPr>
          <p:cNvPr id="14" name="Picture 13" descr="A close-up of a logo&#10;&#10;Description automatically generated">
            <a:extLst>
              <a:ext uri="{FF2B5EF4-FFF2-40B4-BE49-F238E27FC236}">
                <a16:creationId xmlns:a16="http://schemas.microsoft.com/office/drawing/2014/main" id="{D46FB64B-3B84-86B3-0EAB-3B9557E089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97239" y="3231259"/>
            <a:ext cx="2686667" cy="1535239"/>
          </a:xfrm>
          <a:prstGeom prst="rect">
            <a:avLst/>
          </a:prstGeom>
        </p:spPr>
      </p:pic>
      <p:pic>
        <p:nvPicPr>
          <p:cNvPr id="18" name="Picture 17" descr="A blue sign with white text&#10;&#10;Description automatically generated">
            <a:extLst>
              <a:ext uri="{FF2B5EF4-FFF2-40B4-BE49-F238E27FC236}">
                <a16:creationId xmlns:a16="http://schemas.microsoft.com/office/drawing/2014/main" id="{8021CC2C-FEA8-BCC9-5278-6D424DD510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0894" y="3657600"/>
            <a:ext cx="4125820" cy="682559"/>
          </a:xfrm>
          <a:prstGeom prst="rect">
            <a:avLst/>
          </a:prstGeom>
        </p:spPr>
      </p:pic>
      <p:sp>
        <p:nvSpPr>
          <p:cNvPr id="19" name="TextBox 18">
            <a:extLst>
              <a:ext uri="{FF2B5EF4-FFF2-40B4-BE49-F238E27FC236}">
                <a16:creationId xmlns:a16="http://schemas.microsoft.com/office/drawing/2014/main" id="{12BF29A2-9F9F-2D56-7CF0-3B7DC99B938D}"/>
              </a:ext>
            </a:extLst>
          </p:cNvPr>
          <p:cNvSpPr txBox="1"/>
          <p:nvPr/>
        </p:nvSpPr>
        <p:spPr>
          <a:xfrm>
            <a:off x="569713" y="5794447"/>
            <a:ext cx="11865374" cy="830997"/>
          </a:xfrm>
          <a:prstGeom prst="rect">
            <a:avLst/>
          </a:prstGeom>
          <a:noFill/>
        </p:spPr>
        <p:txBody>
          <a:bodyPr wrap="square" rtlCol="0">
            <a:spAutoFit/>
          </a:bodyPr>
          <a:lstStyle/>
          <a:p>
            <a:r>
              <a:rPr lang="en-US" sz="1600" dirty="0"/>
              <a:t>This project was funded by USDA NIFA award # 2022-68006-36496. The material is based upon work supported by the National Institute of Food and Agriculture, U.S. Department of Agriculture. Any opinions, findings, conclusions, or recommendations expressed in this publication are those of the author(s) and do not necessarily reflect the view of the U.S. Department of Agriculture. </a:t>
            </a:r>
          </a:p>
        </p:txBody>
      </p:sp>
      <p:pic>
        <p:nvPicPr>
          <p:cNvPr id="3" name="Picture 2" descr="A black and orange sign with green and orange text&#10;&#10;Description automatically generated">
            <a:extLst>
              <a:ext uri="{FF2B5EF4-FFF2-40B4-BE49-F238E27FC236}">
                <a16:creationId xmlns:a16="http://schemas.microsoft.com/office/drawing/2014/main" id="{947C6C33-530F-ACCC-CDBE-1BDF947CBA7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8402" y="1920923"/>
            <a:ext cx="3047619" cy="647619"/>
          </a:xfrm>
          <a:prstGeom prst="rect">
            <a:avLst/>
          </a:prstGeom>
        </p:spPr>
      </p:pic>
      <p:sp>
        <p:nvSpPr>
          <p:cNvPr id="5" name="TextBox 4">
            <a:extLst>
              <a:ext uri="{FF2B5EF4-FFF2-40B4-BE49-F238E27FC236}">
                <a16:creationId xmlns:a16="http://schemas.microsoft.com/office/drawing/2014/main" id="{3BBE029E-ED3F-D086-EFB6-CEA24DEA73BE}"/>
              </a:ext>
            </a:extLst>
          </p:cNvPr>
          <p:cNvSpPr txBox="1"/>
          <p:nvPr/>
        </p:nvSpPr>
        <p:spPr>
          <a:xfrm>
            <a:off x="2997200" y="6614224"/>
            <a:ext cx="6394660" cy="369332"/>
          </a:xfrm>
          <a:prstGeom prst="rect">
            <a:avLst/>
          </a:prstGeom>
          <a:noFill/>
        </p:spPr>
        <p:txBody>
          <a:bodyPr wrap="square" rtlCol="0">
            <a:spAutoFit/>
          </a:bodyPr>
          <a:lstStyle/>
          <a:p>
            <a:pPr algn="ctr"/>
            <a:r>
              <a:rPr lang="en-US" dirty="0"/>
              <a:t>Materials as of December 2023</a:t>
            </a:r>
          </a:p>
        </p:txBody>
      </p:sp>
    </p:spTree>
    <p:extLst>
      <p:ext uri="{BB962C8B-B14F-4D97-AF65-F5344CB8AC3E}">
        <p14:creationId xmlns:p14="http://schemas.microsoft.com/office/powerpoint/2010/main" val="5460891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121400" y="609600"/>
            <a:ext cx="5511800" cy="5287962"/>
          </a:xfrm>
        </p:spPr>
        <p:txBody>
          <a:bodyPr anchor="ctr">
            <a:normAutofit/>
          </a:bodyPr>
          <a:lstStyle/>
          <a:p>
            <a:r>
              <a:rPr lang="en-US" b="1" dirty="0">
                <a:effectLst>
                  <a:outerShdw blurRad="38100" dist="38100" dir="2700000" algn="tl">
                    <a:srgbClr val="000000">
                      <a:alpha val="43137"/>
                    </a:srgbClr>
                  </a:outerShdw>
                </a:effectLst>
              </a:rPr>
              <a:t>Criticism </a:t>
            </a:r>
          </a:p>
        </p:txBody>
      </p:sp>
      <p:pic>
        <p:nvPicPr>
          <p:cNvPr id="7" name="Picture 6">
            <a:extLst>
              <a:ext uri="{FF2B5EF4-FFF2-40B4-BE49-F238E27FC236}">
                <a16:creationId xmlns:a16="http://schemas.microsoft.com/office/drawing/2014/main" id="{6038354A-BED3-ECD5-67DD-3FADFFB263F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57" r="-2" b="22233"/>
          <a:stretch/>
        </p:blipFill>
        <p:spPr>
          <a:xfrm>
            <a:off x="-965200" y="0"/>
            <a:ext cx="685800" cy="757299"/>
          </a:xfrm>
          <a:prstGeom prst="rect">
            <a:avLst/>
          </a:prstGeom>
          <a:noFill/>
        </p:spPr>
      </p:pic>
      <p:pic>
        <p:nvPicPr>
          <p:cNvPr id="4" name="Picture 3" descr="A green and orange thumbs up and down icons&#10;&#10;Description automatically generated">
            <a:extLst>
              <a:ext uri="{FF2B5EF4-FFF2-40B4-BE49-F238E27FC236}">
                <a16:creationId xmlns:a16="http://schemas.microsoft.com/office/drawing/2014/main" id="{E300AC9E-DFF4-7236-97C4-62617570799C}"/>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7400" y="1465262"/>
            <a:ext cx="5809767" cy="3576638"/>
          </a:xfrm>
          <a:prstGeom prst="rect">
            <a:avLst/>
          </a:prstGeom>
        </p:spPr>
      </p:pic>
      <p:pic>
        <p:nvPicPr>
          <p:cNvPr id="3" name="Picture 2" descr="A signpost with four different directions">
            <a:extLst>
              <a:ext uri="{FF2B5EF4-FFF2-40B4-BE49-F238E27FC236}">
                <a16:creationId xmlns:a16="http://schemas.microsoft.com/office/drawing/2014/main" id="{5ECC7474-9C1E-2B10-2E3F-88D386AB2085}"/>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3512800" y="0"/>
            <a:ext cx="1320799" cy="990599"/>
          </a:xfrm>
          <a:prstGeom prst="rect">
            <a:avLst/>
          </a:prstGeom>
          <a:noFill/>
        </p:spPr>
      </p:pic>
    </p:spTree>
    <p:extLst>
      <p:ext uri="{BB962C8B-B14F-4D97-AF65-F5344CB8AC3E}">
        <p14:creationId xmlns:p14="http://schemas.microsoft.com/office/powerpoint/2010/main" val="491174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10972800" cy="1143000"/>
          </a:xfrm>
        </p:spPr>
        <p:txBody>
          <a:bodyPr anchor="ctr">
            <a:normAutofit/>
          </a:bodyPr>
          <a:lstStyle/>
          <a:p>
            <a:r>
              <a:rPr lang="en-US" b="1" dirty="0">
                <a:effectLst>
                  <a:outerShdw blurRad="38100" dist="38100" dir="2700000" algn="tl">
                    <a:srgbClr val="000000">
                      <a:alpha val="43137"/>
                    </a:srgbClr>
                  </a:outerShdw>
                </a:effectLst>
              </a:rPr>
              <a:t>Professionalism </a:t>
            </a:r>
          </a:p>
        </p:txBody>
      </p:sp>
      <p:pic>
        <p:nvPicPr>
          <p:cNvPr id="4" name="Picture 3" descr="A signpost with four different directions&#10;&#10;Description automatically generated">
            <a:extLst>
              <a:ext uri="{FF2B5EF4-FFF2-40B4-BE49-F238E27FC236}">
                <a16:creationId xmlns:a16="http://schemas.microsoft.com/office/drawing/2014/main" id="{09AE91D1-6790-1C53-1F27-314D60BB7546}"/>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959101" y="1600201"/>
            <a:ext cx="6603998" cy="4952999"/>
          </a:xfrm>
          <a:prstGeom prst="rect">
            <a:avLst/>
          </a:prstGeom>
          <a:noFill/>
        </p:spPr>
      </p:pic>
      <p:pic>
        <p:nvPicPr>
          <p:cNvPr id="3" name="Picture 2" descr="A green and orange thumbs up and down icons&#10;&#10;Description automatically generated">
            <a:extLst>
              <a:ext uri="{FF2B5EF4-FFF2-40B4-BE49-F238E27FC236}">
                <a16:creationId xmlns:a16="http://schemas.microsoft.com/office/drawing/2014/main" id="{8942A433-FE1A-6B18-0E28-E790ABA418E3}"/>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574800" y="94010"/>
            <a:ext cx="1229232" cy="756746"/>
          </a:xfrm>
          <a:prstGeom prst="rect">
            <a:avLst/>
          </a:prstGeom>
        </p:spPr>
      </p:pic>
      <p:pic>
        <p:nvPicPr>
          <p:cNvPr id="5" name="Picture 4">
            <a:extLst>
              <a:ext uri="{FF2B5EF4-FFF2-40B4-BE49-F238E27FC236}">
                <a16:creationId xmlns:a16="http://schemas.microsoft.com/office/drawing/2014/main" id="{8B930E50-951F-17F2-1F78-0CB7B6111D8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36600" y="25749"/>
            <a:ext cx="804225" cy="804225"/>
          </a:xfrm>
          <a:prstGeom prst="rect">
            <a:avLst/>
          </a:prstGeom>
        </p:spPr>
      </p:pic>
    </p:spTree>
    <p:extLst>
      <p:ext uri="{BB962C8B-B14F-4D97-AF65-F5344CB8AC3E}">
        <p14:creationId xmlns:p14="http://schemas.microsoft.com/office/powerpoint/2010/main" val="1635609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rot="16200000">
            <a:off x="-1135459" y="2532460"/>
            <a:ext cx="5511800" cy="1970881"/>
          </a:xfrm>
        </p:spPr>
        <p:txBody>
          <a:bodyPr anchor="ctr">
            <a:normAutofit/>
          </a:bodyPr>
          <a:lstStyle/>
          <a:p>
            <a:r>
              <a:rPr lang="en-US" b="1" dirty="0">
                <a:effectLst>
                  <a:outerShdw blurRad="38100" dist="38100" dir="2700000" algn="tl">
                    <a:srgbClr val="000000">
                      <a:alpha val="43137"/>
                    </a:srgbClr>
                  </a:outerShdw>
                </a:effectLst>
              </a:rPr>
              <a:t>Bullying</a:t>
            </a:r>
          </a:p>
        </p:txBody>
      </p:sp>
      <p:pic>
        <p:nvPicPr>
          <p:cNvPr id="4" name="Picture 3">
            <a:extLst>
              <a:ext uri="{FF2B5EF4-FFF2-40B4-BE49-F238E27FC236}">
                <a16:creationId xmlns:a16="http://schemas.microsoft.com/office/drawing/2014/main" id="{2B9E2438-5C27-D041-F887-E9CD3AE0F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4800" y="0"/>
            <a:ext cx="7315200" cy="7315200"/>
          </a:xfrm>
          <a:prstGeom prst="rect">
            <a:avLst/>
          </a:prstGeom>
        </p:spPr>
      </p:pic>
      <p:pic>
        <p:nvPicPr>
          <p:cNvPr id="5" name="Picture 4">
            <a:extLst>
              <a:ext uri="{FF2B5EF4-FFF2-40B4-BE49-F238E27FC236}">
                <a16:creationId xmlns:a16="http://schemas.microsoft.com/office/drawing/2014/main" id="{3BD21712-DC72-B032-CABB-293FAB602F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60400" y="152400"/>
            <a:ext cx="609600" cy="914400"/>
          </a:xfrm>
          <a:prstGeom prst="rect">
            <a:avLst/>
          </a:prstGeom>
        </p:spPr>
      </p:pic>
      <p:pic>
        <p:nvPicPr>
          <p:cNvPr id="3" name="Picture 2" descr="A signpost with four different directions">
            <a:extLst>
              <a:ext uri="{FF2B5EF4-FFF2-40B4-BE49-F238E27FC236}">
                <a16:creationId xmlns:a16="http://schemas.microsoft.com/office/drawing/2014/main" id="{6BCB0AE3-F63F-FD5B-7E0D-3A7E06DD6618}"/>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607126" y="0"/>
            <a:ext cx="1320799" cy="990599"/>
          </a:xfrm>
          <a:prstGeom prst="rect">
            <a:avLst/>
          </a:prstGeom>
          <a:noFill/>
        </p:spPr>
      </p:pic>
    </p:spTree>
    <p:extLst>
      <p:ext uri="{BB962C8B-B14F-4D97-AF65-F5344CB8AC3E}">
        <p14:creationId xmlns:p14="http://schemas.microsoft.com/office/powerpoint/2010/main" val="15494137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609600" y="274638"/>
            <a:ext cx="5511800" cy="5287962"/>
          </a:xfrm>
        </p:spPr>
        <p:txBody>
          <a:bodyPr anchor="ctr">
            <a:normAutofit/>
          </a:bodyPr>
          <a:lstStyle/>
          <a:p>
            <a:r>
              <a:rPr lang="en-US" b="1" dirty="0">
                <a:effectLst>
                  <a:outerShdw blurRad="38100" dist="38100" dir="2700000" algn="tl">
                    <a:srgbClr val="000000">
                      <a:alpha val="43137"/>
                    </a:srgbClr>
                  </a:outerShdw>
                </a:effectLst>
              </a:rPr>
              <a:t>Sarcasm</a:t>
            </a:r>
          </a:p>
        </p:txBody>
      </p:sp>
      <p:pic>
        <p:nvPicPr>
          <p:cNvPr id="4" name="Picture 3">
            <a:extLst>
              <a:ext uri="{FF2B5EF4-FFF2-40B4-BE49-F238E27FC236}">
                <a16:creationId xmlns:a16="http://schemas.microsoft.com/office/drawing/2014/main" id="{D41E9797-1AD1-EB3C-E37F-1628D6F496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5200" y="0"/>
            <a:ext cx="804225" cy="804225"/>
          </a:xfrm>
          <a:prstGeom prst="rect">
            <a:avLst/>
          </a:prstGeom>
        </p:spPr>
      </p:pic>
      <p:pic>
        <p:nvPicPr>
          <p:cNvPr id="7" name="Picture 6">
            <a:extLst>
              <a:ext uri="{FF2B5EF4-FFF2-40B4-BE49-F238E27FC236}">
                <a16:creationId xmlns:a16="http://schemas.microsoft.com/office/drawing/2014/main" id="{CCDE87BB-2DE6-473F-9486-F8612784A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11800" y="0"/>
            <a:ext cx="4876800" cy="7315200"/>
          </a:xfrm>
          <a:prstGeom prst="rect">
            <a:avLst/>
          </a:prstGeom>
        </p:spPr>
      </p:pic>
      <p:pic>
        <p:nvPicPr>
          <p:cNvPr id="8" name="Picture 7">
            <a:extLst>
              <a:ext uri="{FF2B5EF4-FFF2-40B4-BE49-F238E27FC236}">
                <a16:creationId xmlns:a16="http://schemas.microsoft.com/office/drawing/2014/main" id="{F6699B34-9A34-4854-430C-B18541B765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31800" y="9099"/>
            <a:ext cx="985157" cy="656771"/>
          </a:xfrm>
          <a:prstGeom prst="rect">
            <a:avLst/>
          </a:prstGeom>
        </p:spPr>
      </p:pic>
    </p:spTree>
    <p:extLst>
      <p:ext uri="{BB962C8B-B14F-4D97-AF65-F5344CB8AC3E}">
        <p14:creationId xmlns:p14="http://schemas.microsoft.com/office/powerpoint/2010/main" val="3970424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EFD2239-BA81-C6BA-8645-1324CCE9A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929"/>
            <a:ext cx="13004800" cy="8669866"/>
          </a:xfrm>
          <a:prstGeom prst="rect">
            <a:avLst/>
          </a:prstGeom>
        </p:spPr>
      </p:pic>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3606800" y="762000"/>
            <a:ext cx="5511800" cy="2163762"/>
          </a:xfrm>
        </p:spPr>
        <p:txBody>
          <a:bodyPr anchor="ctr">
            <a:normAutofit/>
          </a:bodyPr>
          <a:lstStyle/>
          <a:p>
            <a:r>
              <a:rPr lang="en-US" b="1" dirty="0">
                <a:effectLst>
                  <a:outerShdw blurRad="38100" dist="38100" dir="2700000" algn="tl">
                    <a:srgbClr val="000000">
                      <a:alpha val="43137"/>
                    </a:srgbClr>
                  </a:outerShdw>
                </a:effectLst>
              </a:rPr>
              <a:t>CAPITAL LETTERS</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A1A0B3A0-EF6B-35EB-F937-0574BE110A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800" y="0"/>
            <a:ext cx="609600" cy="914400"/>
          </a:xfrm>
          <a:prstGeom prst="rect">
            <a:avLst/>
          </a:prstGeom>
        </p:spPr>
      </p:pic>
      <p:grpSp>
        <p:nvGrpSpPr>
          <p:cNvPr id="3" name="Group 2">
            <a:extLst>
              <a:ext uri="{FF2B5EF4-FFF2-40B4-BE49-F238E27FC236}">
                <a16:creationId xmlns:a16="http://schemas.microsoft.com/office/drawing/2014/main" id="{638975B6-ED5F-2890-C22E-498E2C2CB46F}"/>
              </a:ext>
            </a:extLst>
          </p:cNvPr>
          <p:cNvGrpSpPr/>
          <p:nvPr/>
        </p:nvGrpSpPr>
        <p:grpSpPr>
          <a:xfrm>
            <a:off x="13665200" y="87142"/>
            <a:ext cx="933525" cy="370058"/>
            <a:chOff x="1016000" y="2596791"/>
            <a:chExt cx="11449125" cy="2040467"/>
          </a:xfrm>
        </p:grpSpPr>
        <p:pic>
          <p:nvPicPr>
            <p:cNvPr id="5" name="Picture 4">
              <a:extLst>
                <a:ext uri="{FF2B5EF4-FFF2-40B4-BE49-F238E27FC236}">
                  <a16:creationId xmlns:a16="http://schemas.microsoft.com/office/drawing/2014/main" id="{F95AD1B6-14C5-32A2-87AC-5471BF48529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6" name="Picture 5">
              <a:extLst>
                <a:ext uri="{FF2B5EF4-FFF2-40B4-BE49-F238E27FC236}">
                  <a16:creationId xmlns:a16="http://schemas.microsoft.com/office/drawing/2014/main" id="{B0B25937-EEC3-CB0E-6756-A355321B0A1F}"/>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8" name="Picture 7">
              <a:extLst>
                <a:ext uri="{FF2B5EF4-FFF2-40B4-BE49-F238E27FC236}">
                  <a16:creationId xmlns:a16="http://schemas.microsoft.com/office/drawing/2014/main" id="{AB0A59AC-2E41-DBAC-FA48-F0D3609037B5}"/>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9" name="Picture 8">
              <a:extLst>
                <a:ext uri="{FF2B5EF4-FFF2-40B4-BE49-F238E27FC236}">
                  <a16:creationId xmlns:a16="http://schemas.microsoft.com/office/drawing/2014/main" id="{7406CF20-41C1-89FE-5A7A-1F0F5CF06CA9}"/>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10" name="Picture 9">
              <a:extLst>
                <a:ext uri="{FF2B5EF4-FFF2-40B4-BE49-F238E27FC236}">
                  <a16:creationId xmlns:a16="http://schemas.microsoft.com/office/drawing/2014/main" id="{D8C65BCE-BB22-E85A-85C5-526C95D835D2}"/>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33061678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28D6AD-8E6E-870B-E081-DF31B53F9FDB}"/>
              </a:ext>
            </a:extLst>
          </p:cNvPr>
          <p:cNvSpPr>
            <a:spLocks noGrp="1"/>
          </p:cNvSpPr>
          <p:nvPr>
            <p:ph type="title"/>
          </p:nvPr>
        </p:nvSpPr>
        <p:spPr>
          <a:xfrm>
            <a:off x="3746500" y="457200"/>
            <a:ext cx="5511800" cy="2357253"/>
          </a:xfrm>
        </p:spPr>
        <p:txBody>
          <a:bodyPr anchor="ctr">
            <a:normAutofit/>
          </a:bodyPr>
          <a:lstStyle/>
          <a:p>
            <a:r>
              <a:rPr lang="en-US" b="1" dirty="0">
                <a:effectLst>
                  <a:outerShdw blurRad="38100" dist="38100" dir="2700000" algn="tl">
                    <a:srgbClr val="000000">
                      <a:alpha val="43137"/>
                    </a:srgbClr>
                  </a:outerShdw>
                </a:effectLst>
              </a:rPr>
              <a:t>Focus on Quality</a:t>
            </a:r>
          </a:p>
        </p:txBody>
      </p:sp>
      <p:pic>
        <p:nvPicPr>
          <p:cNvPr id="4" name="Picture 3">
            <a:extLst>
              <a:ext uri="{FF2B5EF4-FFF2-40B4-BE49-F238E27FC236}">
                <a16:creationId xmlns:a16="http://schemas.microsoft.com/office/drawing/2014/main" id="{8A525098-F3F8-001B-0EB5-CE8268DD0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1400" y="0"/>
            <a:ext cx="810161" cy="540107"/>
          </a:xfrm>
          <a:prstGeom prst="rect">
            <a:avLst/>
          </a:prstGeom>
        </p:spPr>
      </p:pic>
      <p:grpSp>
        <p:nvGrpSpPr>
          <p:cNvPr id="3" name="Group 2">
            <a:extLst>
              <a:ext uri="{FF2B5EF4-FFF2-40B4-BE49-F238E27FC236}">
                <a16:creationId xmlns:a16="http://schemas.microsoft.com/office/drawing/2014/main" id="{C1F4FAAD-C5FD-F6F7-DBF1-1805EFB55067}"/>
              </a:ext>
            </a:extLst>
          </p:cNvPr>
          <p:cNvGrpSpPr/>
          <p:nvPr/>
        </p:nvGrpSpPr>
        <p:grpSpPr>
          <a:xfrm>
            <a:off x="1016000" y="2596791"/>
            <a:ext cx="11449125" cy="2040467"/>
            <a:chOff x="1016000" y="2596791"/>
            <a:chExt cx="11449125" cy="2040467"/>
          </a:xfrm>
        </p:grpSpPr>
        <p:pic>
          <p:nvPicPr>
            <p:cNvPr id="7" name="Picture 6">
              <a:extLst>
                <a:ext uri="{FF2B5EF4-FFF2-40B4-BE49-F238E27FC236}">
                  <a16:creationId xmlns:a16="http://schemas.microsoft.com/office/drawing/2014/main" id="{B4186BE7-37DF-A70A-D445-635139DD329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13" name="Picture 12">
              <a:extLst>
                <a:ext uri="{FF2B5EF4-FFF2-40B4-BE49-F238E27FC236}">
                  <a16:creationId xmlns:a16="http://schemas.microsoft.com/office/drawing/2014/main" id="{58AB53C8-A6A6-DBBD-839D-C63B90D500E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14" name="Picture 13">
              <a:extLst>
                <a:ext uri="{FF2B5EF4-FFF2-40B4-BE49-F238E27FC236}">
                  <a16:creationId xmlns:a16="http://schemas.microsoft.com/office/drawing/2014/main" id="{08D843E6-6B16-E3B3-0056-EA47074E89B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15" name="Picture 14">
              <a:extLst>
                <a:ext uri="{FF2B5EF4-FFF2-40B4-BE49-F238E27FC236}">
                  <a16:creationId xmlns:a16="http://schemas.microsoft.com/office/drawing/2014/main" id="{7A189E16-AEEF-0723-6B93-08616C63152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16" name="Picture 15">
              <a:extLst>
                <a:ext uri="{FF2B5EF4-FFF2-40B4-BE49-F238E27FC236}">
                  <a16:creationId xmlns:a16="http://schemas.microsoft.com/office/drawing/2014/main" id="{4E0270D8-2A0C-192D-7917-2EA23AC25E1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1432113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1518CA-7F3D-24C2-3CFC-5AA39996C91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2331135" y="763786"/>
            <a:ext cx="8342527" cy="5787628"/>
          </a:xfrm>
          <a:prstGeom prst="rect">
            <a:avLst/>
          </a:prstGeom>
        </p:spPr>
      </p:pic>
      <p:sp>
        <p:nvSpPr>
          <p:cNvPr id="2" name="Title 1">
            <a:extLst>
              <a:ext uri="{FF2B5EF4-FFF2-40B4-BE49-F238E27FC236}">
                <a16:creationId xmlns:a16="http://schemas.microsoft.com/office/drawing/2014/main" id="{32D84F74-915B-87E8-EF7A-AA77DA4C460B}"/>
              </a:ext>
            </a:extLst>
          </p:cNvPr>
          <p:cNvSpPr>
            <a:spLocks noGrp="1"/>
          </p:cNvSpPr>
          <p:nvPr>
            <p:ph type="title"/>
          </p:nvPr>
        </p:nvSpPr>
        <p:spPr>
          <a:xfrm>
            <a:off x="558800" y="2950633"/>
            <a:ext cx="12115800" cy="1413934"/>
          </a:xfrm>
        </p:spPr>
        <p:txBody>
          <a:bodyPr>
            <a:noAutofit/>
          </a:bodyPr>
          <a:lstStyle/>
          <a:p>
            <a:r>
              <a:rPr lang="en-US" sz="5500" dirty="0">
                <a:effectLst>
                  <a:outerShdw blurRad="38100" dist="38100" dir="2700000" algn="tl">
                    <a:srgbClr val="000000">
                      <a:alpha val="43137"/>
                    </a:srgbClr>
                  </a:outerShdw>
                </a:effectLst>
              </a:rPr>
              <a:t>Remember: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If it is not acceptable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face-to-face behavior,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then it is not acceptable </a:t>
            </a:r>
            <a:br>
              <a:rPr lang="en-US" sz="5500" dirty="0">
                <a:effectLst>
                  <a:outerShdw blurRad="38100" dist="38100" dir="2700000" algn="tl">
                    <a:srgbClr val="000000">
                      <a:alpha val="43137"/>
                    </a:srgbClr>
                  </a:outerShdw>
                </a:effectLst>
              </a:rPr>
            </a:br>
            <a:r>
              <a:rPr lang="en-US" sz="5500" dirty="0">
                <a:effectLst>
                  <a:outerShdw blurRad="38100" dist="38100" dir="2700000" algn="tl">
                    <a:srgbClr val="000000">
                      <a:alpha val="43137"/>
                    </a:srgbClr>
                  </a:outerShdw>
                </a:effectLst>
              </a:rPr>
              <a:t>online behavior either. </a:t>
            </a:r>
          </a:p>
        </p:txBody>
      </p:sp>
      <p:grpSp>
        <p:nvGrpSpPr>
          <p:cNvPr id="3" name="Group 2">
            <a:extLst>
              <a:ext uri="{FF2B5EF4-FFF2-40B4-BE49-F238E27FC236}">
                <a16:creationId xmlns:a16="http://schemas.microsoft.com/office/drawing/2014/main" id="{CEC0CDE5-5454-D06B-D110-85269B4B124B}"/>
              </a:ext>
            </a:extLst>
          </p:cNvPr>
          <p:cNvGrpSpPr/>
          <p:nvPr/>
        </p:nvGrpSpPr>
        <p:grpSpPr>
          <a:xfrm>
            <a:off x="-1955800" y="0"/>
            <a:ext cx="1619325" cy="446258"/>
            <a:chOff x="1016000" y="2596791"/>
            <a:chExt cx="11449125" cy="2040467"/>
          </a:xfrm>
        </p:grpSpPr>
        <p:pic>
          <p:nvPicPr>
            <p:cNvPr id="4" name="Picture 3">
              <a:extLst>
                <a:ext uri="{FF2B5EF4-FFF2-40B4-BE49-F238E27FC236}">
                  <a16:creationId xmlns:a16="http://schemas.microsoft.com/office/drawing/2014/main" id="{83FFA231-672C-E69C-1B77-B31978D915E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16000" y="2596791"/>
              <a:ext cx="2144334" cy="2040467"/>
            </a:xfrm>
            <a:prstGeom prst="rect">
              <a:avLst/>
            </a:prstGeom>
          </p:spPr>
        </p:pic>
        <p:pic>
          <p:nvPicPr>
            <p:cNvPr id="6" name="Picture 5">
              <a:extLst>
                <a:ext uri="{FF2B5EF4-FFF2-40B4-BE49-F238E27FC236}">
                  <a16:creationId xmlns:a16="http://schemas.microsoft.com/office/drawing/2014/main" id="{8D256148-7A00-F256-5635-E863316083F9}"/>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3512989" y="2596791"/>
              <a:ext cx="2144334" cy="2040467"/>
            </a:xfrm>
            <a:prstGeom prst="rect">
              <a:avLst/>
            </a:prstGeom>
          </p:spPr>
        </p:pic>
        <p:pic>
          <p:nvPicPr>
            <p:cNvPr id="7" name="Picture 6">
              <a:extLst>
                <a:ext uri="{FF2B5EF4-FFF2-40B4-BE49-F238E27FC236}">
                  <a16:creationId xmlns:a16="http://schemas.microsoft.com/office/drawing/2014/main" id="{03F8FBFC-831A-1941-FB59-A6F5FA26CD9E}"/>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5849561" y="2596791"/>
              <a:ext cx="2144334" cy="2040467"/>
            </a:xfrm>
            <a:prstGeom prst="rect">
              <a:avLst/>
            </a:prstGeom>
          </p:spPr>
        </p:pic>
        <p:pic>
          <p:nvPicPr>
            <p:cNvPr id="8" name="Picture 7">
              <a:extLst>
                <a:ext uri="{FF2B5EF4-FFF2-40B4-BE49-F238E27FC236}">
                  <a16:creationId xmlns:a16="http://schemas.microsoft.com/office/drawing/2014/main" id="{288C65FC-8D33-076E-9A2E-8267FC5F1CE5}"/>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8054749" y="2596791"/>
              <a:ext cx="2144334" cy="2040467"/>
            </a:xfrm>
            <a:prstGeom prst="rect">
              <a:avLst/>
            </a:prstGeom>
          </p:spPr>
        </p:pic>
        <p:pic>
          <p:nvPicPr>
            <p:cNvPr id="9" name="Picture 8">
              <a:extLst>
                <a:ext uri="{FF2B5EF4-FFF2-40B4-BE49-F238E27FC236}">
                  <a16:creationId xmlns:a16="http://schemas.microsoft.com/office/drawing/2014/main" id="{E8D897E5-33C6-E0A7-EB88-C99973F5000F}"/>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874" b="99754" l="625" r="98906">
                          <a14:foregroundMark x1="4297" y1="40066" x2="4297" y2="40066"/>
                          <a14:foregroundMark x1="5547" y1="39819" x2="5547" y2="39819"/>
                          <a14:foregroundMark x1="1563" y1="38013" x2="1563" y2="38013"/>
                          <a14:foregroundMark x1="859" y1="38013" x2="859" y2="38013"/>
                          <a14:foregroundMark x1="50391" y1="2874" x2="50391" y2="2874"/>
                          <a14:foregroundMark x1="98984" y1="38506" x2="98984" y2="38506"/>
                          <a14:foregroundMark x1="80156" y1="99754" x2="80156" y2="99754"/>
                        </a14:backgroundRemoval>
                      </a14:imgEffect>
                    </a14:imgLayer>
                  </a14:imgProps>
                </a:ext>
                <a:ext uri="{28A0092B-C50C-407E-A947-70E740481C1C}">
                  <a14:useLocalDpi xmlns:a14="http://schemas.microsoft.com/office/drawing/2010/main" val="0"/>
                </a:ext>
              </a:extLst>
            </a:blip>
            <a:stretch>
              <a:fillRect/>
            </a:stretch>
          </p:blipFill>
          <p:spPr>
            <a:xfrm>
              <a:off x="10320791" y="2596791"/>
              <a:ext cx="2144334" cy="2040467"/>
            </a:xfrm>
            <a:prstGeom prst="rect">
              <a:avLst/>
            </a:prstGeom>
          </p:spPr>
        </p:pic>
      </p:grpSp>
    </p:spTree>
    <p:extLst>
      <p:ext uri="{BB962C8B-B14F-4D97-AF65-F5344CB8AC3E}">
        <p14:creationId xmlns:p14="http://schemas.microsoft.com/office/powerpoint/2010/main" val="11847362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FA57-0F51-E064-70F8-74DE7846AA79}"/>
              </a:ext>
            </a:extLst>
          </p:cNvPr>
          <p:cNvSpPr>
            <a:spLocks noGrp="1"/>
          </p:cNvSpPr>
          <p:nvPr>
            <p:ph type="title"/>
          </p:nvPr>
        </p:nvSpPr>
        <p:spPr>
          <a:xfrm>
            <a:off x="609600" y="274638"/>
            <a:ext cx="11303000" cy="1143000"/>
          </a:xfrm>
        </p:spPr>
        <p:txBody>
          <a:bodyPr>
            <a:normAutofit/>
          </a:bodyPr>
          <a:lstStyle/>
          <a:p>
            <a:r>
              <a:rPr lang="en-US" dirty="0"/>
              <a:t>GOs and Nos</a:t>
            </a:r>
          </a:p>
        </p:txBody>
      </p:sp>
      <p:pic>
        <p:nvPicPr>
          <p:cNvPr id="5" name="Picture 4">
            <a:extLst>
              <a:ext uri="{FF2B5EF4-FFF2-40B4-BE49-F238E27FC236}">
                <a16:creationId xmlns:a16="http://schemas.microsoft.com/office/drawing/2014/main" id="{3FEFC23F-8484-84B0-6C69-5A8641039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754615">
            <a:off x="1630866" y="1927483"/>
            <a:ext cx="4982836" cy="3893515"/>
          </a:xfrm>
          <a:prstGeom prst="rect">
            <a:avLst/>
          </a:prstGeom>
        </p:spPr>
      </p:pic>
      <p:pic>
        <p:nvPicPr>
          <p:cNvPr id="7" name="Picture 6">
            <a:extLst>
              <a:ext uri="{FF2B5EF4-FFF2-40B4-BE49-F238E27FC236}">
                <a16:creationId xmlns:a16="http://schemas.microsoft.com/office/drawing/2014/main" id="{CF4F1CF5-9E32-D95D-402C-BC77AC0F45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35979">
            <a:off x="6516723" y="2087848"/>
            <a:ext cx="4760236" cy="3772461"/>
          </a:xfrm>
          <a:prstGeom prst="rect">
            <a:avLst/>
          </a:prstGeom>
        </p:spPr>
      </p:pic>
    </p:spTree>
    <p:extLst>
      <p:ext uri="{BB962C8B-B14F-4D97-AF65-F5344CB8AC3E}">
        <p14:creationId xmlns:p14="http://schemas.microsoft.com/office/powerpoint/2010/main" val="24367234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6DEF452-7FAA-CD62-BD69-F32BB05679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6177" y="688181"/>
            <a:ext cx="11442846" cy="5938837"/>
          </a:xfrm>
          <a:prstGeom prst="rect">
            <a:avLst/>
          </a:prstGeom>
        </p:spPr>
      </p:pic>
      <p:sp>
        <p:nvSpPr>
          <p:cNvPr id="2" name="Title 1">
            <a:extLst>
              <a:ext uri="{FF2B5EF4-FFF2-40B4-BE49-F238E27FC236}">
                <a16:creationId xmlns:a16="http://schemas.microsoft.com/office/drawing/2014/main" id="{B7C4FA57-0F51-E064-70F8-74DE7846AA79}"/>
              </a:ext>
            </a:extLst>
          </p:cNvPr>
          <p:cNvSpPr>
            <a:spLocks noGrp="1"/>
          </p:cNvSpPr>
          <p:nvPr>
            <p:ph type="title"/>
          </p:nvPr>
        </p:nvSpPr>
        <p:spPr>
          <a:xfrm>
            <a:off x="4978400" y="4876800"/>
            <a:ext cx="1676400" cy="1143000"/>
          </a:xfrm>
        </p:spPr>
        <p:txBody>
          <a:bodyPr/>
          <a:lstStyle/>
          <a:p>
            <a:r>
              <a:rPr lang="en-US" b="1" dirty="0">
                <a:latin typeface="Arial" panose="020B0604020202020204" pitchFamily="34" charset="0"/>
                <a:cs typeface="Arial" panose="020B0604020202020204" pitchFamily="34" charset="0"/>
              </a:rPr>
              <a:t>and</a:t>
            </a:r>
          </a:p>
        </p:txBody>
      </p:sp>
    </p:spTree>
    <p:extLst>
      <p:ext uri="{BB962C8B-B14F-4D97-AF65-F5344CB8AC3E}">
        <p14:creationId xmlns:p14="http://schemas.microsoft.com/office/powerpoint/2010/main" val="1464219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B178B-FC04-373E-FC69-F49635BF62D3}"/>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0A479BE-28B1-1242-36BE-90BF90F997CF}"/>
              </a:ext>
            </a:extLst>
          </p:cNvPr>
          <p:cNvSpPr>
            <a:spLocks noGrp="1"/>
          </p:cNvSpPr>
          <p:nvPr>
            <p:ph idx="1"/>
          </p:nvPr>
        </p:nvSpPr>
        <p:spPr>
          <a:xfrm>
            <a:off x="406400" y="1143000"/>
            <a:ext cx="12598400" cy="6172200"/>
          </a:xfrm>
        </p:spPr>
        <p:txBody>
          <a:bodyPr>
            <a:normAutofit fontScale="92500" lnSpcReduction="10000"/>
          </a:bodyPr>
          <a:lstStyle/>
          <a:p>
            <a:r>
              <a:rPr lang="en-US" sz="3200" b="0" i="0" kern="1200" dirty="0">
                <a:solidFill>
                  <a:schemeClr val="tx1"/>
                </a:solidFill>
                <a:effectLst/>
                <a:latin typeface="+mn-lt"/>
                <a:ea typeface="+mn-ea"/>
                <a:cs typeface="+mn-cs"/>
              </a:rPr>
              <a:t>Netiquette are guidelines for courteous communication in the online environment. </a:t>
            </a:r>
          </a:p>
          <a:p>
            <a:r>
              <a:rPr lang="en-US" dirty="0"/>
              <a:t>These include: </a:t>
            </a:r>
          </a:p>
          <a:p>
            <a:pPr lvl="1"/>
            <a:r>
              <a:rPr lang="en-US" dirty="0"/>
              <a:t>Remember </a:t>
            </a:r>
            <a:r>
              <a:rPr lang="en-US" b="1" dirty="0"/>
              <a:t>we are all humans</a:t>
            </a:r>
          </a:p>
          <a:p>
            <a:pPr lvl="1"/>
            <a:r>
              <a:rPr lang="en-US" dirty="0"/>
              <a:t>Treat everyone with </a:t>
            </a:r>
            <a:r>
              <a:rPr lang="en-US" b="1" dirty="0"/>
              <a:t>respect</a:t>
            </a:r>
          </a:p>
          <a:p>
            <a:pPr lvl="1"/>
            <a:r>
              <a:rPr lang="en-US" dirty="0"/>
              <a:t>Choose your </a:t>
            </a:r>
            <a:r>
              <a:rPr lang="en-US" b="1" dirty="0"/>
              <a:t>words</a:t>
            </a:r>
            <a:r>
              <a:rPr lang="en-US" dirty="0"/>
              <a:t> carefully</a:t>
            </a:r>
          </a:p>
          <a:p>
            <a:pPr lvl="1"/>
            <a:r>
              <a:rPr lang="en-US" dirty="0"/>
              <a:t>Be aware of your </a:t>
            </a:r>
            <a:r>
              <a:rPr lang="en-US" b="1" dirty="0"/>
              <a:t>attire and background</a:t>
            </a:r>
          </a:p>
          <a:p>
            <a:pPr lvl="1"/>
            <a:r>
              <a:rPr lang="en-US" dirty="0"/>
              <a:t>Offer </a:t>
            </a:r>
            <a:r>
              <a:rPr lang="en-US" b="1" dirty="0"/>
              <a:t>constructive criticism </a:t>
            </a:r>
            <a:r>
              <a:rPr lang="en-US" dirty="0"/>
              <a:t>(only when needed) </a:t>
            </a:r>
          </a:p>
          <a:p>
            <a:pPr lvl="1"/>
            <a:r>
              <a:rPr lang="en-US" dirty="0"/>
              <a:t>Be </a:t>
            </a:r>
            <a:r>
              <a:rPr lang="en-US" b="1" dirty="0"/>
              <a:t>professional</a:t>
            </a:r>
            <a:r>
              <a:rPr lang="en-US" dirty="0"/>
              <a:t> in your correspondence and conversations</a:t>
            </a:r>
          </a:p>
          <a:p>
            <a:pPr lvl="1"/>
            <a:r>
              <a:rPr lang="en-US" b="1" dirty="0"/>
              <a:t>No Bullying </a:t>
            </a:r>
          </a:p>
          <a:p>
            <a:pPr lvl="1"/>
            <a:r>
              <a:rPr lang="en-US" dirty="0"/>
              <a:t>Use</a:t>
            </a:r>
            <a:r>
              <a:rPr lang="en-US" b="1" dirty="0"/>
              <a:t> sarcasm </a:t>
            </a:r>
            <a:r>
              <a:rPr lang="en-US" dirty="0"/>
              <a:t>with caution </a:t>
            </a:r>
          </a:p>
          <a:p>
            <a:pPr lvl="1"/>
            <a:r>
              <a:rPr lang="en-US" dirty="0"/>
              <a:t>Text matters, </a:t>
            </a:r>
            <a:r>
              <a:rPr lang="en-US" b="1" dirty="0"/>
              <a:t>no CAPITAL letters</a:t>
            </a:r>
            <a:r>
              <a:rPr lang="en-US" dirty="0"/>
              <a:t>. </a:t>
            </a:r>
          </a:p>
          <a:p>
            <a:pPr lvl="1"/>
            <a:r>
              <a:rPr lang="en-US" b="1" dirty="0"/>
              <a:t>Focus on Quality </a:t>
            </a:r>
            <a:r>
              <a:rPr lang="en-US" dirty="0"/>
              <a:t>of Content, grammar matters as does factual content</a:t>
            </a:r>
          </a:p>
          <a:p>
            <a:pPr lvl="1"/>
            <a:endParaRPr lang="en-US" dirty="0"/>
          </a:p>
        </p:txBody>
      </p:sp>
    </p:spTree>
    <p:extLst>
      <p:ext uri="{BB962C8B-B14F-4D97-AF65-F5344CB8AC3E}">
        <p14:creationId xmlns:p14="http://schemas.microsoft.com/office/powerpoint/2010/main" val="51488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A9506C-2070-B273-F5C0-CA934EDF675C}"/>
              </a:ext>
            </a:extLst>
          </p:cNvPr>
          <p:cNvSpPr>
            <a:spLocks noGrp="1"/>
          </p:cNvSpPr>
          <p:nvPr>
            <p:ph idx="1"/>
          </p:nvPr>
        </p:nvSpPr>
        <p:spPr>
          <a:xfrm>
            <a:off x="635000" y="1600200"/>
            <a:ext cx="11734800" cy="5430037"/>
          </a:xfrm>
        </p:spPr>
        <p:txBody>
          <a:bodyPr>
            <a:normAutofit/>
          </a:bodyPr>
          <a:lstStyle/>
          <a:p>
            <a:pPr marL="0" indent="0">
              <a:buNone/>
            </a:pPr>
            <a:r>
              <a:rPr lang="en-US" sz="2400" dirty="0"/>
              <a:t>In accordance with Federal law and the U.S. Department of Agriculture (USDA) civil rights regulations and policies, this institution is prohibited from discriminating on the basis of race, color, national origin (including English proficiency), limited religion, sex, disability, age, marital status, family/parental status, income derived from a public assistance program, political beliefs, reprisal or retaliation for prior civil rights activity in any program or activity conducted or funded by USDA. (Not all prohibited bases apply to all programs) </a:t>
            </a:r>
          </a:p>
          <a:p>
            <a:pPr marL="0" indent="0">
              <a:buNone/>
            </a:pPr>
            <a:endParaRPr lang="en-US" sz="2400" dirty="0"/>
          </a:p>
          <a:p>
            <a:pPr marL="0" indent="0">
              <a:buNone/>
            </a:pPr>
            <a:r>
              <a:rPr lang="en-US" sz="2400" dirty="0"/>
              <a:t>Program information may be made available in languages other than English. Persons with disabilities who require alternative means of communication for program information (e.g., braille, large print, audiotape, American Sign Language) should contact the responsible State or local Agency that administers the program or contact USDA through the Telecommunications Relay Service at 711 (voice and TTY). </a:t>
            </a:r>
          </a:p>
        </p:txBody>
      </p:sp>
      <p:pic>
        <p:nvPicPr>
          <p:cNvPr id="4" name="Picture 3">
            <a:extLst>
              <a:ext uri="{FF2B5EF4-FFF2-40B4-BE49-F238E27FC236}">
                <a16:creationId xmlns:a16="http://schemas.microsoft.com/office/drawing/2014/main" id="{190DB79B-FB40-AD62-8825-10F85907CCD1}"/>
              </a:ext>
            </a:extLst>
          </p:cNvPr>
          <p:cNvPicPr>
            <a:picLocks noChangeAspect="1"/>
          </p:cNvPicPr>
          <p:nvPr/>
        </p:nvPicPr>
        <p:blipFill>
          <a:blip r:embed="rId2"/>
          <a:stretch>
            <a:fillRect/>
          </a:stretch>
        </p:blipFill>
        <p:spPr>
          <a:xfrm>
            <a:off x="3995964" y="389467"/>
            <a:ext cx="5012872" cy="457200"/>
          </a:xfrm>
          <a:prstGeom prst="rect">
            <a:avLst/>
          </a:prstGeom>
        </p:spPr>
      </p:pic>
    </p:spTree>
    <p:extLst>
      <p:ext uri="{BB962C8B-B14F-4D97-AF65-F5344CB8AC3E}">
        <p14:creationId xmlns:p14="http://schemas.microsoft.com/office/powerpoint/2010/main" val="1864388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AFBF88C-D8E2-0C27-3A89-541789BEF6D3}"/>
              </a:ext>
              <a:ext uri="{C183D7F6-B498-43B3-948B-1728B52AA6E4}">
                <adec:decorative xmlns:adec="http://schemas.microsoft.com/office/drawing/2017/decorative" val="1"/>
              </a:ext>
            </a:extLst>
          </p:cNvPr>
          <p:cNvSpPr/>
          <p:nvPr/>
        </p:nvSpPr>
        <p:spPr>
          <a:xfrm>
            <a:off x="0" y="0"/>
            <a:ext cx="13004800" cy="7315200"/>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descr="questions, discussion, next steps">
            <a:extLst>
              <a:ext uri="{FF2B5EF4-FFF2-40B4-BE49-F238E27FC236}">
                <a16:creationId xmlns:a16="http://schemas.microsoft.com/office/drawing/2014/main" id="{9FD878A5-D912-ED14-8ECB-C36DBCAE0DF8}"/>
              </a:ext>
              <a:ext uri="{C183D7F6-B498-43B3-948B-1728B52AA6E4}">
                <adec:decorative xmlns:adec="http://schemas.microsoft.com/office/drawing/2017/decorative" val="0"/>
              </a:ext>
            </a:extLst>
          </p:cNvPr>
          <p:cNvGrpSpPr/>
          <p:nvPr/>
        </p:nvGrpSpPr>
        <p:grpSpPr>
          <a:xfrm>
            <a:off x="3989273" y="1586127"/>
            <a:ext cx="7641387" cy="4125556"/>
            <a:chOff x="3423919" y="1955483"/>
            <a:chExt cx="7848600" cy="3389944"/>
          </a:xfrm>
          <a:effectLst>
            <a:outerShdw blurRad="50800" dist="38100" dir="2700000" algn="tl" rotWithShape="0">
              <a:prstClr val="black">
                <a:alpha val="40000"/>
              </a:prstClr>
            </a:outerShdw>
          </a:effectLst>
        </p:grpSpPr>
        <p:sp>
          <p:nvSpPr>
            <p:cNvPr id="14" name="Rectangle 13">
              <a:extLst>
                <a:ext uri="{FF2B5EF4-FFF2-40B4-BE49-F238E27FC236}">
                  <a16:creationId xmlns:a16="http://schemas.microsoft.com/office/drawing/2014/main" id="{0B02D110-B9C8-EB7B-E3DD-6E044DC88500}"/>
                </a:ext>
              </a:extLst>
            </p:cNvPr>
            <p:cNvSpPr/>
            <p:nvPr/>
          </p:nvSpPr>
          <p:spPr>
            <a:xfrm>
              <a:off x="4120314" y="4202427"/>
              <a:ext cx="7152205" cy="1143000"/>
            </a:xfrm>
            <a:prstGeom prst="rect">
              <a:avLst/>
            </a:prstGeom>
            <a:solidFill>
              <a:srgbClr val="00B05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8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Next Steps</a:t>
              </a:r>
            </a:p>
          </p:txBody>
        </p:sp>
        <p:sp>
          <p:nvSpPr>
            <p:cNvPr id="12" name="Rectangle 11">
              <a:extLst>
                <a:ext uri="{FF2B5EF4-FFF2-40B4-BE49-F238E27FC236}">
                  <a16:creationId xmlns:a16="http://schemas.microsoft.com/office/drawing/2014/main" id="{0FAD9C97-A9D7-13AB-A84D-B91AF8776D22}"/>
                </a:ext>
              </a:extLst>
            </p:cNvPr>
            <p:cNvSpPr/>
            <p:nvPr/>
          </p:nvSpPr>
          <p:spPr>
            <a:xfrm>
              <a:off x="3881119" y="3086100"/>
              <a:ext cx="7391400" cy="1143000"/>
            </a:xfrm>
            <a:prstGeom prst="rect">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	Discussion</a:t>
              </a:r>
            </a:p>
          </p:txBody>
        </p:sp>
        <p:sp>
          <p:nvSpPr>
            <p:cNvPr id="28" name="Rectangle 27">
              <a:extLst>
                <a:ext uri="{FF2B5EF4-FFF2-40B4-BE49-F238E27FC236}">
                  <a16:creationId xmlns:a16="http://schemas.microsoft.com/office/drawing/2014/main" id="{64637F32-9E93-FF36-F167-65D0CFC53DC2}"/>
                </a:ext>
              </a:extLst>
            </p:cNvPr>
            <p:cNvSpPr/>
            <p:nvPr/>
          </p:nvSpPr>
          <p:spPr>
            <a:xfrm>
              <a:off x="3423919" y="1955483"/>
              <a:ext cx="7848600" cy="1143000"/>
            </a:xfrm>
            <a:prstGeom prst="rect">
              <a:avLst/>
            </a:prstGeom>
            <a:solidFill>
              <a:srgbClr val="CC6600"/>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r"/>
              <a:r>
                <a:rPr lang="en-US" sz="440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Questions</a:t>
              </a:r>
            </a:p>
          </p:txBody>
        </p:sp>
      </p:grpSp>
      <p:sp>
        <p:nvSpPr>
          <p:cNvPr id="6" name="Oval 5">
            <a:extLst>
              <a:ext uri="{FF2B5EF4-FFF2-40B4-BE49-F238E27FC236}">
                <a16:creationId xmlns:a16="http://schemas.microsoft.com/office/drawing/2014/main" id="{7223185A-8ED0-2FC7-B20E-AFD763A9D512}"/>
              </a:ext>
              <a:ext uri="{C183D7F6-B498-43B3-948B-1728B52AA6E4}">
                <adec:decorative xmlns:adec="http://schemas.microsoft.com/office/drawing/2017/decorative" val="1"/>
              </a:ext>
            </a:extLst>
          </p:cNvPr>
          <p:cNvSpPr/>
          <p:nvPr/>
        </p:nvSpPr>
        <p:spPr>
          <a:xfrm>
            <a:off x="1374141" y="875542"/>
            <a:ext cx="5564116" cy="5564116"/>
          </a:xfrm>
          <a:prstGeom prst="ellipse">
            <a:avLst/>
          </a:prstGeom>
          <a:solidFill>
            <a:schemeClr val="bg1"/>
          </a:solidFill>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F57251A-0766-683E-9D11-3DCE2B8D2665}"/>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30553" y="1306757"/>
            <a:ext cx="2411118" cy="2411118"/>
          </a:xfrm>
          <a:prstGeom prst="rect">
            <a:avLst/>
          </a:prstGeom>
          <a:effectLst>
            <a:outerShdw blurRad="50800" dist="38100" dir="2700000" algn="tl" rotWithShape="0">
              <a:prstClr val="black">
                <a:alpha val="40000"/>
              </a:prstClr>
            </a:outerShdw>
          </a:effectLst>
        </p:spPr>
      </p:pic>
      <p:pic>
        <p:nvPicPr>
          <p:cNvPr id="9" name="Graphic 8">
            <a:extLst>
              <a:ext uri="{FF2B5EF4-FFF2-40B4-BE49-F238E27FC236}">
                <a16:creationId xmlns:a16="http://schemas.microsoft.com/office/drawing/2014/main" id="{EBA21F9E-ECC6-F7DA-C30C-98205054E211}"/>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78918" y="2365487"/>
            <a:ext cx="2411118" cy="2411118"/>
          </a:xfrm>
          <a:prstGeom prst="rect">
            <a:avLst/>
          </a:prstGeom>
          <a:effectLst>
            <a:outerShdw blurRad="50800" dist="38100" dir="2700000" algn="tl" rotWithShape="0">
              <a:prstClr val="black">
                <a:alpha val="40000"/>
              </a:prstClr>
            </a:outerShdw>
          </a:effectLst>
        </p:spPr>
      </p:pic>
      <p:pic>
        <p:nvPicPr>
          <p:cNvPr id="20" name="Graphic 19">
            <a:extLst>
              <a:ext uri="{FF2B5EF4-FFF2-40B4-BE49-F238E27FC236}">
                <a16:creationId xmlns:a16="http://schemas.microsoft.com/office/drawing/2014/main" id="{670E899E-37EC-F16C-34B8-C8B1017F863E}"/>
              </a:ext>
              <a:ext uri="{C183D7F6-B498-43B3-948B-1728B52AA6E4}">
                <adec:decorative xmlns:adec="http://schemas.microsoft.com/office/drawing/2017/decorative" val="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31009" y="4637501"/>
            <a:ext cx="1496130" cy="14961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3709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576F909-01BD-31F8-57F7-F9E4EBFF13E7}"/>
              </a:ext>
            </a:extLst>
          </p:cNvPr>
          <p:cNvSpPr>
            <a:spLocks noGrp="1"/>
          </p:cNvSpPr>
          <p:nvPr>
            <p:ph idx="1"/>
          </p:nvPr>
        </p:nvSpPr>
        <p:spPr>
          <a:xfrm>
            <a:off x="711200" y="1219200"/>
            <a:ext cx="11811000" cy="5828608"/>
          </a:xfrm>
        </p:spPr>
        <p:txBody>
          <a:bodyPr>
            <a:normAutofit/>
          </a:bodyPr>
          <a:lstStyle/>
          <a:p>
            <a:pPr marL="0" indent="0">
              <a:lnSpc>
                <a:spcPct val="120000"/>
              </a:lnSpc>
              <a:buNone/>
            </a:pPr>
            <a:r>
              <a:rPr lang="en-US" sz="2400" dirty="0"/>
              <a:t>To file a program discrimination complaint, a complainant should complete a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USDA. The letter must contain the complainant’s name, address, telephone number, and a written description of the alleged discriminatory action in sufficient detail to inform the Office of the Assistant Secretary for Civil Rights (OASCR) about the nature and date of an alleged civil rights violation. The completed AD-3027 form or letter must be submitted to USDA by: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20000"/>
              </a:lnSpc>
              <a:buNone/>
            </a:pPr>
            <a:endParaRPr lang="en-US" sz="2400" dirty="0"/>
          </a:p>
          <a:p>
            <a:pPr marL="0" indent="0">
              <a:lnSpc>
                <a:spcPct val="120000"/>
              </a:lnSpc>
              <a:buNone/>
            </a:pPr>
            <a:r>
              <a:rPr lang="en-US" sz="2400" dirty="0"/>
              <a:t>This institution is an equal opportunity provider.</a:t>
            </a:r>
          </a:p>
        </p:txBody>
      </p:sp>
      <p:pic>
        <p:nvPicPr>
          <p:cNvPr id="7" name="Picture 6">
            <a:extLst>
              <a:ext uri="{FF2B5EF4-FFF2-40B4-BE49-F238E27FC236}">
                <a16:creationId xmlns:a16="http://schemas.microsoft.com/office/drawing/2014/main" id="{4D3E44AF-DF06-684C-C2F0-5197956569FE}"/>
              </a:ext>
            </a:extLst>
          </p:cNvPr>
          <p:cNvPicPr>
            <a:picLocks noChangeAspect="1"/>
          </p:cNvPicPr>
          <p:nvPr/>
        </p:nvPicPr>
        <p:blipFill>
          <a:blip r:embed="rId2"/>
          <a:stretch>
            <a:fillRect/>
          </a:stretch>
        </p:blipFill>
        <p:spPr>
          <a:xfrm>
            <a:off x="3995964" y="396635"/>
            <a:ext cx="5012873" cy="457200"/>
          </a:xfrm>
          <a:prstGeom prst="rect">
            <a:avLst/>
          </a:prstGeom>
        </p:spPr>
      </p:pic>
    </p:spTree>
    <p:extLst>
      <p:ext uri="{BB962C8B-B14F-4D97-AF65-F5344CB8AC3E}">
        <p14:creationId xmlns:p14="http://schemas.microsoft.com/office/powerpoint/2010/main" val="21722979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0C872-69B7-6688-304D-DA64C0DE34A3}"/>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E460301-8A3E-1290-E994-50FD0472CE74}"/>
              </a:ext>
            </a:extLst>
          </p:cNvPr>
          <p:cNvSpPr>
            <a:spLocks noGrp="1"/>
          </p:cNvSpPr>
          <p:nvPr>
            <p:ph idx="1"/>
          </p:nvPr>
        </p:nvSpPr>
        <p:spPr>
          <a:xfrm>
            <a:off x="474253" y="938045"/>
            <a:ext cx="12056293" cy="6199727"/>
          </a:xfrm>
        </p:spPr>
        <p:txBody>
          <a:bodyPr>
            <a:normAutofit/>
          </a:bodyPr>
          <a:lstStyle/>
          <a:p>
            <a:pPr marL="0" indent="0">
              <a:buNone/>
            </a:pPr>
            <a:r>
              <a:rPr lang="en-US" sz="2400" dirty="0"/>
              <a:t>Title IX of the Education Amendments Act of 1972 (Title IX) prohibits discrimination on the basis of sex, pregnancy, or parental status - in educational programs and activities that receive Federal financial assistance. The law also prohibits individuals from exclusion from such programs or activities or from denial of benefits from such programs or activities based on sex. This prohibition applies to a wide array of public and private schools at the K-12 grade levels, as well as colleges and universities which receive federal funding. A school that is controlled by a religious organization is exempt from Title IX when the law’s requirements would conflict with the organization’s religious tenets. The law requires federally funded education institutions or programs to disseminate Title IX information widely, including the name, address, and telephone number (or other contact information) of the designated Title IX Coordinator.</a:t>
            </a:r>
          </a:p>
          <a:p>
            <a:pPr marL="0" indent="0">
              <a:buNone/>
            </a:pPr>
            <a:endParaRPr lang="en-US" sz="2400" dirty="0"/>
          </a:p>
          <a:p>
            <a:pPr marL="0" indent="0">
              <a:buNone/>
            </a:pPr>
            <a:r>
              <a:rPr lang="en-US" sz="2400" dirty="0"/>
              <a:t> Program information is available in languages other than English. Persons with disabilities who require alternative means of communication (e.g., braille, large print, audiotape, American Sign Language) should contact the responsible State or local Agency that administers the program or contact USDA through the Federal Telecommunications Relay Service at 711 (voice and TTY).</a:t>
            </a:r>
          </a:p>
        </p:txBody>
      </p:sp>
      <p:pic>
        <p:nvPicPr>
          <p:cNvPr id="7" name="Picture 6">
            <a:extLst>
              <a:ext uri="{FF2B5EF4-FFF2-40B4-BE49-F238E27FC236}">
                <a16:creationId xmlns:a16="http://schemas.microsoft.com/office/drawing/2014/main" id="{3D6E8DFC-9D7B-6093-9CC0-74043F636C5C}"/>
              </a:ext>
            </a:extLst>
          </p:cNvPr>
          <p:cNvPicPr>
            <a:picLocks noChangeAspect="1"/>
          </p:cNvPicPr>
          <p:nvPr/>
        </p:nvPicPr>
        <p:blipFill>
          <a:blip r:embed="rId2"/>
          <a:stretch>
            <a:fillRect/>
          </a:stretch>
        </p:blipFill>
        <p:spPr>
          <a:xfrm>
            <a:off x="3995965" y="205137"/>
            <a:ext cx="5012870" cy="457200"/>
          </a:xfrm>
          <a:prstGeom prst="rect">
            <a:avLst/>
          </a:prstGeom>
        </p:spPr>
      </p:pic>
    </p:spTree>
    <p:extLst>
      <p:ext uri="{BB962C8B-B14F-4D97-AF65-F5344CB8AC3E}">
        <p14:creationId xmlns:p14="http://schemas.microsoft.com/office/powerpoint/2010/main" val="2094178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35EF4A-8C0E-CD7D-3C9C-B15538F4E8D6}"/>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F49A48B-5933-B941-90F1-5AD06DD405A4}"/>
              </a:ext>
            </a:extLst>
          </p:cNvPr>
          <p:cNvSpPr>
            <a:spLocks noGrp="1"/>
          </p:cNvSpPr>
          <p:nvPr>
            <p:ph idx="1"/>
          </p:nvPr>
        </p:nvSpPr>
        <p:spPr>
          <a:xfrm>
            <a:off x="1015999" y="1126307"/>
            <a:ext cx="11353801" cy="5974386"/>
          </a:xfrm>
        </p:spPr>
        <p:txBody>
          <a:bodyPr>
            <a:noAutofit/>
          </a:bodyPr>
          <a:lstStyle/>
          <a:p>
            <a:pPr marL="0" indent="0">
              <a:lnSpc>
                <a:spcPct val="110000"/>
              </a:lnSpc>
              <a:buNone/>
            </a:pPr>
            <a:r>
              <a:rPr lang="en-US" sz="2400" dirty="0"/>
              <a:t>Prior to filing a Title IX complaint with USDA against an institution, a potential complainant may want to find out about the institution’s grievance process and use that process to have the complaint resolved. However, a complainant is not required by law to use the institutional grievance process before filing a complaint with the Office of the Assistant Secretary of Civil Rights (OASCR). If a complainant uses an institutional grievance process and chooses to file the complaint with OASCR, the complaint must be filed with OASCR within 60 days after completion of the institutional grievance process. </a:t>
            </a:r>
          </a:p>
        </p:txBody>
      </p:sp>
      <p:pic>
        <p:nvPicPr>
          <p:cNvPr id="7" name="Picture 6">
            <a:extLst>
              <a:ext uri="{FF2B5EF4-FFF2-40B4-BE49-F238E27FC236}">
                <a16:creationId xmlns:a16="http://schemas.microsoft.com/office/drawing/2014/main" id="{FBC1D139-B694-3167-2EB2-0356789A19CF}"/>
              </a:ext>
            </a:extLst>
          </p:cNvPr>
          <p:cNvPicPr>
            <a:picLocks noChangeAspect="1"/>
          </p:cNvPicPr>
          <p:nvPr/>
        </p:nvPicPr>
        <p:blipFill>
          <a:blip r:embed="rId2"/>
          <a:stretch>
            <a:fillRect/>
          </a:stretch>
        </p:blipFill>
        <p:spPr>
          <a:xfrm>
            <a:off x="3995964" y="214507"/>
            <a:ext cx="5012872" cy="457200"/>
          </a:xfrm>
          <a:prstGeom prst="rect">
            <a:avLst/>
          </a:prstGeom>
        </p:spPr>
      </p:pic>
    </p:spTree>
    <p:extLst>
      <p:ext uri="{BB962C8B-B14F-4D97-AF65-F5344CB8AC3E}">
        <p14:creationId xmlns:p14="http://schemas.microsoft.com/office/powerpoint/2010/main" val="155687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67744-E77A-62FF-93E6-0A5D61B12BF7}"/>
            </a:ext>
          </a:extLst>
        </p:cNvPr>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A852248-BD88-81D7-0AB2-537AC6D79307}"/>
              </a:ext>
            </a:extLst>
          </p:cNvPr>
          <p:cNvSpPr>
            <a:spLocks noGrp="1"/>
          </p:cNvSpPr>
          <p:nvPr>
            <p:ph idx="1"/>
          </p:nvPr>
        </p:nvSpPr>
        <p:spPr>
          <a:xfrm>
            <a:off x="711200" y="1447799"/>
            <a:ext cx="11658600" cy="5588727"/>
          </a:xfrm>
        </p:spPr>
        <p:txBody>
          <a:bodyPr>
            <a:noAutofit/>
          </a:bodyPr>
          <a:lstStyle/>
          <a:p>
            <a:pPr marL="0" indent="0">
              <a:lnSpc>
                <a:spcPct val="110000"/>
              </a:lnSpc>
              <a:buNone/>
            </a:pPr>
            <a:r>
              <a:rPr lang="en-US" sz="2400" dirty="0"/>
              <a:t>To file a USDA program discrimination complaint, a complainant should complete Form AD-3027, USDA Program Discrimination Complaint Form, which can be obtained online at https://</a:t>
            </a:r>
            <a:r>
              <a:rPr lang="en-US" sz="2400" dirty="0" err="1"/>
              <a:t>www.usda.gov</a:t>
            </a:r>
            <a:r>
              <a:rPr lang="en-US" sz="2400" dirty="0"/>
              <a:t>/sites/default/files/documents/ad-3027.pdf; from any USDA office; by calling (866) 632-9992; or by writing a letter addressed to the USDA office listed below. The letter must contain the complainant’s name, address, telephone number, and a written description of the alleged discriminatory action in sufficient detail to inform OASCR about the nature and date of an alleged civil rights violation. The completed AD3027 form or letter must be submitted to USDA via: mail: U.S. Department of Agriculture Office of the Assistant Secretary for Civil Rights 1400 Independence Avenue, SW Washington, D.C. 20250-9410; or email: </a:t>
            </a:r>
            <a:r>
              <a:rPr lang="en-US" sz="2400" dirty="0" err="1"/>
              <a:t>program.intake@usda.gov</a:t>
            </a:r>
            <a:r>
              <a:rPr lang="en-US" sz="2400" dirty="0"/>
              <a:t> </a:t>
            </a:r>
          </a:p>
          <a:p>
            <a:pPr marL="0" indent="0">
              <a:lnSpc>
                <a:spcPct val="110000"/>
              </a:lnSpc>
              <a:buNone/>
            </a:pPr>
            <a:endParaRPr lang="en-US" sz="2400" dirty="0"/>
          </a:p>
          <a:p>
            <a:pPr marL="0" indent="0">
              <a:lnSpc>
                <a:spcPct val="110000"/>
              </a:lnSpc>
              <a:buNone/>
            </a:pPr>
            <a:r>
              <a:rPr lang="en-US" sz="2400" dirty="0"/>
              <a:t>This institution is an equal opportunity provider.</a:t>
            </a:r>
            <a:endParaRPr lang="en-US" sz="2844" dirty="0"/>
          </a:p>
        </p:txBody>
      </p:sp>
      <p:pic>
        <p:nvPicPr>
          <p:cNvPr id="7" name="Picture 6">
            <a:extLst>
              <a:ext uri="{FF2B5EF4-FFF2-40B4-BE49-F238E27FC236}">
                <a16:creationId xmlns:a16="http://schemas.microsoft.com/office/drawing/2014/main" id="{521F5FC1-52FB-3D68-8544-CFFC8175014D}"/>
              </a:ext>
            </a:extLst>
          </p:cNvPr>
          <p:cNvPicPr>
            <a:picLocks noChangeAspect="1"/>
          </p:cNvPicPr>
          <p:nvPr/>
        </p:nvPicPr>
        <p:blipFill>
          <a:blip r:embed="rId2"/>
          <a:stretch>
            <a:fillRect/>
          </a:stretch>
        </p:blipFill>
        <p:spPr>
          <a:xfrm>
            <a:off x="2492103" y="330621"/>
            <a:ext cx="8020594" cy="731520"/>
          </a:xfrm>
          <a:prstGeom prst="rect">
            <a:avLst/>
          </a:prstGeom>
        </p:spPr>
      </p:pic>
    </p:spTree>
    <p:extLst>
      <p:ext uri="{BB962C8B-B14F-4D97-AF65-F5344CB8AC3E}">
        <p14:creationId xmlns:p14="http://schemas.microsoft.com/office/powerpoint/2010/main" val="27466177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EC5FF-650B-B2D7-1971-B43AE364888A}"/>
              </a:ext>
            </a:extLst>
          </p:cNvPr>
          <p:cNvSpPr>
            <a:spLocks noGrp="1"/>
          </p:cNvSpPr>
          <p:nvPr>
            <p:ph type="title"/>
          </p:nvPr>
        </p:nvSpPr>
        <p:spPr/>
        <p:txBody>
          <a:bodyPr/>
          <a:lstStyle/>
          <a:p>
            <a:r>
              <a:rPr lang="en-US" dirty="0">
                <a:latin typeface="Arial Black" panose="020B0A04020102020204" pitchFamily="34" charset="0"/>
              </a:rPr>
              <a:t>Author Acknowledgement</a:t>
            </a:r>
          </a:p>
        </p:txBody>
      </p:sp>
      <p:sp>
        <p:nvSpPr>
          <p:cNvPr id="3" name="Content Placeholder 2">
            <a:extLst>
              <a:ext uri="{FF2B5EF4-FFF2-40B4-BE49-F238E27FC236}">
                <a16:creationId xmlns:a16="http://schemas.microsoft.com/office/drawing/2014/main" id="{9BD61E4F-B70A-9A71-D535-57D4D5373C26}"/>
              </a:ext>
            </a:extLst>
          </p:cNvPr>
          <p:cNvSpPr>
            <a:spLocks noGrp="1"/>
          </p:cNvSpPr>
          <p:nvPr>
            <p:ph idx="1"/>
          </p:nvPr>
        </p:nvSpPr>
        <p:spPr/>
        <p:txBody>
          <a:bodyPr>
            <a:normAutofit/>
          </a:bodyPr>
          <a:lstStyle/>
          <a:p>
            <a:pPr marL="0" indent="0">
              <a:buNone/>
            </a:pPr>
            <a:r>
              <a:rPr lang="en-US" dirty="0"/>
              <a:t>We wish to thank the authors of this training material:</a:t>
            </a:r>
          </a:p>
          <a:p>
            <a:pPr marL="400039" lvl="1" indent="0">
              <a:buNone/>
            </a:pPr>
            <a:endParaRPr lang="en-US" b="1" dirty="0"/>
          </a:p>
          <a:p>
            <a:pPr marL="400039" lvl="1" indent="0" algn="ctr">
              <a:buNone/>
            </a:pPr>
            <a:r>
              <a:rPr lang="en-US" b="1" dirty="0"/>
              <a:t>Dr. Roseanne Scammahorn</a:t>
            </a:r>
            <a:r>
              <a:rPr lang="en-US" dirty="0"/>
              <a:t>, Research Extension Associate, </a:t>
            </a:r>
          </a:p>
          <a:p>
            <a:pPr marL="400039" lvl="1" indent="0" algn="ctr">
              <a:buNone/>
            </a:pPr>
            <a:r>
              <a:rPr lang="en-US" dirty="0"/>
              <a:t>Southern Rural Development Center</a:t>
            </a:r>
          </a:p>
          <a:p>
            <a:pPr marL="400039" lvl="1" indent="0" algn="ctr">
              <a:buNone/>
            </a:pPr>
            <a:endParaRPr lang="en-US" dirty="0"/>
          </a:p>
          <a:p>
            <a:pPr marL="400039" lvl="1" indent="0" algn="ctr">
              <a:buNone/>
            </a:pPr>
            <a:r>
              <a:rPr lang="en-US" b="1" dirty="0"/>
              <a:t>Kasey Bozeman</a:t>
            </a:r>
            <a:r>
              <a:rPr lang="en-US" dirty="0"/>
              <a:t>, Extension 4-H Specialist, University of Georgia Extension </a:t>
            </a:r>
          </a:p>
        </p:txBody>
      </p:sp>
    </p:spTree>
    <p:extLst>
      <p:ext uri="{BB962C8B-B14F-4D97-AF65-F5344CB8AC3E}">
        <p14:creationId xmlns:p14="http://schemas.microsoft.com/office/powerpoint/2010/main" val="7488128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8F0A-9513-BD3D-48E8-F7FF8917A572}"/>
              </a:ext>
            </a:extLst>
          </p:cNvPr>
          <p:cNvSpPr>
            <a:spLocks noGrp="1"/>
          </p:cNvSpPr>
          <p:nvPr>
            <p:ph type="title"/>
          </p:nvPr>
        </p:nvSpPr>
        <p:spPr/>
        <p:txBody>
          <a:bodyPr/>
          <a:lstStyle/>
          <a:p>
            <a:r>
              <a:rPr lang="en-US" dirty="0">
                <a:latin typeface="Arial Black" panose="020B0A04020102020204" pitchFamily="34" charset="0"/>
              </a:rPr>
              <a:t>Presenter Acknowledgement</a:t>
            </a:r>
          </a:p>
        </p:txBody>
      </p:sp>
      <p:sp>
        <p:nvSpPr>
          <p:cNvPr id="3" name="Content Placeholder 2">
            <a:extLst>
              <a:ext uri="{FF2B5EF4-FFF2-40B4-BE49-F238E27FC236}">
                <a16:creationId xmlns:a16="http://schemas.microsoft.com/office/drawing/2014/main" id="{FD28D9AA-9721-4A82-AD94-8AFCA58F1449}"/>
              </a:ext>
            </a:extLst>
          </p:cNvPr>
          <p:cNvSpPr>
            <a:spLocks noGrp="1"/>
          </p:cNvSpPr>
          <p:nvPr>
            <p:ph idx="1"/>
          </p:nvPr>
        </p:nvSpPr>
        <p:spPr/>
        <p:txBody>
          <a:bodyPr/>
          <a:lstStyle/>
          <a:p>
            <a:pPr marL="0" indent="0" algn="ctr">
              <a:buNone/>
            </a:pPr>
            <a:r>
              <a:rPr lang="en-US" dirty="0"/>
              <a:t>Name</a:t>
            </a:r>
          </a:p>
          <a:p>
            <a:pPr marL="0" indent="0" algn="ctr">
              <a:buNone/>
            </a:pPr>
            <a:r>
              <a:rPr lang="en-US" dirty="0"/>
              <a:t>Title</a:t>
            </a:r>
          </a:p>
          <a:p>
            <a:pPr marL="0" indent="0" algn="ctr">
              <a:buNone/>
            </a:pPr>
            <a:r>
              <a:rPr lang="en-US" dirty="0"/>
              <a:t>Association</a:t>
            </a:r>
          </a:p>
          <a:p>
            <a:pPr marL="0" indent="0" algn="ctr">
              <a:buNone/>
            </a:pPr>
            <a:r>
              <a:rPr lang="en-US" dirty="0"/>
              <a:t>Email (Optional)</a:t>
            </a:r>
          </a:p>
          <a:p>
            <a:pPr marL="0" indent="0" algn="ctr">
              <a:buNone/>
            </a:pPr>
            <a:r>
              <a:rPr lang="en-US" dirty="0"/>
              <a:t>Phone (Optional)</a:t>
            </a:r>
          </a:p>
          <a:p>
            <a:pPr marL="0" indent="0" algn="ctr">
              <a:buNone/>
            </a:pPr>
            <a:r>
              <a:rPr lang="en-US" dirty="0"/>
              <a:t>Webpage (Optional) </a:t>
            </a:r>
          </a:p>
        </p:txBody>
      </p:sp>
    </p:spTree>
    <p:extLst>
      <p:ext uri="{BB962C8B-B14F-4D97-AF65-F5344CB8AC3E}">
        <p14:creationId xmlns:p14="http://schemas.microsoft.com/office/powerpoint/2010/main" val="22115398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ustom 5">
      <a:dk1>
        <a:sysClr val="windowText" lastClr="000000"/>
      </a:dk1>
      <a:lt1>
        <a:sysClr val="window" lastClr="FFFFFF"/>
      </a:lt1>
      <a:dk2>
        <a:srgbClr val="1D1A1D"/>
      </a:dk2>
      <a:lt2>
        <a:srgbClr val="F5F5F5"/>
      </a:lt2>
      <a:accent1>
        <a:srgbClr val="0070C0"/>
      </a:accent1>
      <a:accent2>
        <a:srgbClr val="1D1A1D"/>
      </a:accent2>
      <a:accent3>
        <a:srgbClr val="C00000"/>
      </a:accent3>
      <a:accent4>
        <a:srgbClr val="FFC000"/>
      </a:accent4>
      <a:accent5>
        <a:srgbClr val="000000"/>
      </a:accent5>
      <a:accent6>
        <a:srgbClr val="645135"/>
      </a:accent6>
      <a:hlink>
        <a:srgbClr val="439EB7"/>
      </a:hlink>
      <a:folHlink>
        <a:srgbClr val="835B8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roadband Connectivity Template 7" id="{901ECDE7-D2DD-1048-A5E9-8AA8CF3291F4}" vid="{5F62692F-4306-1944-BFEB-C31970E24E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eamsChannelId xmlns="4952b6e6-1201-4b83-9aa2-f3529dd868f3" xsi:nil="true"/>
    <Leaders xmlns="4952b6e6-1201-4b83-9aa2-f3529dd868f3">
      <UserInfo>
        <DisplayName/>
        <AccountId xsi:nil="true"/>
        <AccountType/>
      </UserInfo>
    </Leaders>
    <Distribution_Groups xmlns="4952b6e6-1201-4b83-9aa2-f3529dd868f3" xsi:nil="true"/>
    <Math_Settings xmlns="4952b6e6-1201-4b83-9aa2-f3529dd868f3" xsi:nil="true"/>
    <Member_Groups xmlns="4952b6e6-1201-4b83-9aa2-f3529dd868f3">
      <UserInfo>
        <DisplayName/>
        <AccountId xsi:nil="true"/>
        <AccountType/>
      </UserInfo>
    </Member_Groups>
    <Self_Registration_Enabled xmlns="4952b6e6-1201-4b83-9aa2-f3529dd868f3" xsi:nil="true"/>
    <DefaultSectionNames xmlns="4952b6e6-1201-4b83-9aa2-f3529dd868f3" xsi:nil="true"/>
    <Invited_Members xmlns="4952b6e6-1201-4b83-9aa2-f3529dd868f3" xsi:nil="true"/>
    <Is_Collaboration_Space_Locked xmlns="4952b6e6-1201-4b83-9aa2-f3529dd868f3" xsi:nil="true"/>
    <Teams_Channel_Section_Location xmlns="4952b6e6-1201-4b83-9aa2-f3529dd868f3" xsi:nil="true"/>
    <CultureName xmlns="4952b6e6-1201-4b83-9aa2-f3529dd868f3" xsi:nil="true"/>
    <Owner xmlns="4952b6e6-1201-4b83-9aa2-f3529dd868f3">
      <UserInfo>
        <DisplayName/>
        <AccountId xsi:nil="true"/>
        <AccountType/>
      </UserInfo>
    </Owner>
    <Has_Leaders_Only_SectionGroup xmlns="4952b6e6-1201-4b83-9aa2-f3529dd868f3" xsi:nil="true"/>
    <AppVersion xmlns="4952b6e6-1201-4b83-9aa2-f3529dd868f3" xsi:nil="true"/>
    <LMS_Mappings xmlns="4952b6e6-1201-4b83-9aa2-f3529dd868f3" xsi:nil="true"/>
    <NotebookType xmlns="4952b6e6-1201-4b83-9aa2-f3529dd868f3" xsi:nil="true"/>
    <Invited_Leaders xmlns="4952b6e6-1201-4b83-9aa2-f3529dd868f3" xsi:nil="true"/>
    <IsNotebookLocked xmlns="4952b6e6-1201-4b83-9aa2-f3529dd868f3" xsi:nil="true"/>
    <FolderType xmlns="4952b6e6-1201-4b83-9aa2-f3529dd868f3" xsi:nil="true"/>
    <Templates xmlns="4952b6e6-1201-4b83-9aa2-f3529dd868f3" xsi:nil="true"/>
    <Members xmlns="4952b6e6-1201-4b83-9aa2-f3529dd868f3">
      <UserInfo>
        <DisplayName/>
        <AccountId xsi:nil="true"/>
        <AccountType/>
      </UserInfo>
    </Memb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7FEA580AFA134449E6630B2A99B9C7C" ma:contentTypeVersion="29" ma:contentTypeDescription="Create a new document." ma:contentTypeScope="" ma:versionID="8f95e0de01acc4e84c17d9b90b01ce60">
  <xsd:schema xmlns:xsd="http://www.w3.org/2001/XMLSchema" xmlns:xs="http://www.w3.org/2001/XMLSchema" xmlns:p="http://schemas.microsoft.com/office/2006/metadata/properties" xmlns:ns2="4952b6e6-1201-4b83-9aa2-f3529dd868f3" xmlns:ns3="3357c18c-d4a0-41a0-9a16-012894502ed4" targetNamespace="http://schemas.microsoft.com/office/2006/metadata/properties" ma:root="true" ma:fieldsID="f2f636b8820754b88b27e0fe98f22188" ns2:_="" ns3:_="">
    <xsd:import namespace="4952b6e6-1201-4b83-9aa2-f3529dd868f3"/>
    <xsd:import namespace="3357c18c-d4a0-41a0-9a16-012894502e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Teams_Channel_Section_Location"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52b6e6-1201-4b83-9aa2-f3529dd86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NotebookType" ma:index="12" nillable="true" ma:displayName="Notebook Type" ma:internalName="NotebookType">
      <xsd:simpleType>
        <xsd:restriction base="dms:Text"/>
      </xsd:simpleType>
    </xsd:element>
    <xsd:element name="FolderType" ma:index="13" nillable="true" ma:displayName="Folder Type" ma:internalName="FolderType">
      <xsd:simpleType>
        <xsd:restriction base="dms:Text"/>
      </xsd:simpleType>
    </xsd:element>
    <xsd:element name="CultureName" ma:index="14" nillable="true" ma:displayName="Culture Name" ma:internalName="CultureName">
      <xsd:simpleType>
        <xsd:restriction base="dms:Text"/>
      </xsd:simpleType>
    </xsd:element>
    <xsd:element name="AppVersion" ma:index="15" nillable="true" ma:displayName="App Version" ma:internalName="AppVersion">
      <xsd:simpleType>
        <xsd:restriction base="dms:Text"/>
      </xsd:simpleType>
    </xsd:element>
    <xsd:element name="TeamsChannelId" ma:index="16" nillable="true" ma:displayName="Teams Channel Id" ma:internalName="TeamsChannelId">
      <xsd:simpleType>
        <xsd:restriction base="dms:Text"/>
      </xsd:simpleType>
    </xsd:element>
    <xsd:element name="Owner" ma:index="17"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8" nillable="true" ma:displayName="Math Settings" ma:internalName="Math_Settings">
      <xsd:simpleType>
        <xsd:restriction base="dms:Text"/>
      </xsd:simpleType>
    </xsd:element>
    <xsd:element name="DefaultSectionNames" ma:index="19" nillable="true" ma:displayName="Default Section Names" ma:internalName="DefaultSectionNames">
      <xsd:simpleType>
        <xsd:restriction base="dms:Note">
          <xsd:maxLength value="255"/>
        </xsd:restriction>
      </xsd:simpleType>
    </xsd:element>
    <xsd:element name="Templates" ma:index="20" nillable="true" ma:displayName="Templates" ma:internalName="Templates">
      <xsd:simpleType>
        <xsd:restriction base="dms:Note">
          <xsd:maxLength value="255"/>
        </xsd:restriction>
      </xsd:simpleType>
    </xsd:element>
    <xsd:element name="Leaders" ma:index="21"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2"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3"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4" nillable="true" ma:displayName="Distribution Groups" ma:internalName="Distribution_Groups">
      <xsd:simpleType>
        <xsd:restriction base="dms:Note">
          <xsd:maxLength value="255"/>
        </xsd:restriction>
      </xsd:simpleType>
    </xsd:element>
    <xsd:element name="LMS_Mappings" ma:index="25" nillable="true" ma:displayName="LMS Mappings" ma:internalName="LMS_Mappings">
      <xsd:simpleType>
        <xsd:restriction base="dms:Note">
          <xsd:maxLength value="255"/>
        </xsd:restriction>
      </xsd:simpleType>
    </xsd:element>
    <xsd:element name="Invited_Leaders" ma:index="26" nillable="true" ma:displayName="Invited Leaders" ma:internalName="Invited_Leaders">
      <xsd:simpleType>
        <xsd:restriction base="dms:Note">
          <xsd:maxLength value="255"/>
        </xsd:restriction>
      </xsd:simpleType>
    </xsd:element>
    <xsd:element name="Invited_Members" ma:index="27" nillable="true" ma:displayName="Invited Members" ma:internalName="Invited_Members">
      <xsd:simpleType>
        <xsd:restriction base="dms:Note">
          <xsd:maxLength value="255"/>
        </xsd:restriction>
      </xsd:simpleType>
    </xsd:element>
    <xsd:element name="Self_Registration_Enabled" ma:index="28" nillable="true" ma:displayName="Self Registration Enabled" ma:internalName="Self_Registration_Enabled">
      <xsd:simpleType>
        <xsd:restriction base="dms:Boolean"/>
      </xsd:simpleType>
    </xsd:element>
    <xsd:element name="Has_Leaders_Only_SectionGroup" ma:index="29" nillable="true" ma:displayName="Has Leaders Only SectionGroup" ma:internalName="Has_Leaders_Only_SectionGroup">
      <xsd:simpleType>
        <xsd:restriction base="dms:Boolean"/>
      </xsd:simpleType>
    </xsd:element>
    <xsd:element name="Is_Collaboration_Space_Locked" ma:index="30" nillable="true" ma:displayName="Is Collaboration Space Locked" ma:internalName="Is_Collaboration_Space_Locked">
      <xsd:simpleType>
        <xsd:restriction base="dms:Boolean"/>
      </xsd:simpleType>
    </xsd:element>
    <xsd:element name="IsNotebookLocked" ma:index="31" nillable="true" ma:displayName="Is Notebook Locked" ma:internalName="IsNotebookLocked">
      <xsd:simpleType>
        <xsd:restriction base="dms:Boolean"/>
      </xsd:simpleType>
    </xsd:element>
    <xsd:element name="Teams_Channel_Section_Location" ma:index="32" nillable="true" ma:displayName="Teams Channel Section Location" ma:internalName="Teams_Channel_Section_Location">
      <xsd:simpleType>
        <xsd:restriction base="dms:Text"/>
      </xsd:simpleType>
    </xsd:element>
    <xsd:element name="MediaServiceDateTaken" ma:index="35" nillable="true" ma:displayName="MediaServiceDateTaken" ma:hidden="true" ma:internalName="MediaServiceDateTaken" ma:readOnly="true">
      <xsd:simpleType>
        <xsd:restriction base="dms:Text"/>
      </xsd:simpleType>
    </xsd:element>
    <xsd:element name="MediaLengthInSeconds" ma:index="36"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57c18c-d4a0-41a0-9a16-012894502ed4" elementFormDefault="qualified">
    <xsd:import namespace="http://schemas.microsoft.com/office/2006/documentManagement/types"/>
    <xsd:import namespace="http://schemas.microsoft.com/office/infopath/2007/PartnerControls"/>
    <xsd:element name="SharedWithUsers" ma:index="3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4D6E3B-DF99-4DBB-B9AE-80C3F38EE84B}">
  <ds:schemaRefs>
    <ds:schemaRef ds:uri="http://schemas.microsoft.com/office/2006/metadata/properties"/>
    <ds:schemaRef ds:uri="4952b6e6-1201-4b83-9aa2-f3529dd868f3"/>
    <ds:schemaRef ds:uri="3357c18c-d4a0-41a0-9a16-012894502ed4"/>
    <ds:schemaRef ds:uri="http://schemas.microsoft.com/office/2006/documentManagement/types"/>
    <ds:schemaRef ds:uri="http://purl.org/dc/dcmitype/"/>
    <ds:schemaRef ds:uri="http://schemas.openxmlformats.org/package/2006/metadata/core-properties"/>
    <ds:schemaRef ds:uri="http://purl.org/dc/terms/"/>
    <ds:schemaRef ds:uri="http://www.w3.org/XML/1998/namespace"/>
    <ds:schemaRef ds:uri="http://purl.org/dc/elements/1.1/"/>
    <ds:schemaRef ds:uri="http://schemas.microsoft.com/office/infopath/2007/PartnerControls"/>
  </ds:schemaRefs>
</ds:datastoreItem>
</file>

<file path=customXml/itemProps2.xml><?xml version="1.0" encoding="utf-8"?>
<ds:datastoreItem xmlns:ds="http://schemas.openxmlformats.org/officeDocument/2006/customXml" ds:itemID="{26E6E4E3-5785-4BDD-BBEE-6E739E5F0A6A}">
  <ds:schemaRefs>
    <ds:schemaRef ds:uri="http://schemas.microsoft.com/sharepoint/v3/contenttype/forms"/>
  </ds:schemaRefs>
</ds:datastoreItem>
</file>

<file path=customXml/itemProps3.xml><?xml version="1.0" encoding="utf-8"?>
<ds:datastoreItem xmlns:ds="http://schemas.openxmlformats.org/officeDocument/2006/customXml" ds:itemID="{34BC05E2-F731-4ADF-B1EE-73CA32848D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52b6e6-1201-4b83-9aa2-f3529dd868f3"/>
    <ds:schemaRef ds:uri="3357c18c-d4a0-41a0-9a16-012894502e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13410</TotalTime>
  <Words>3376</Words>
  <Application>Microsoft Macintosh PowerPoint</Application>
  <PresentationFormat>Custom</PresentationFormat>
  <Paragraphs>336</Paragraphs>
  <Slides>30</Slides>
  <Notes>25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30</vt:i4>
      </vt:variant>
    </vt:vector>
  </HeadingPairs>
  <TitlesOfParts>
    <vt:vector size="41" baseType="lpstr">
      <vt:lpstr>Georgia</vt:lpstr>
      <vt:lpstr>League Spartan</vt:lpstr>
      <vt:lpstr>Calibri Light</vt:lpstr>
      <vt:lpstr>Arial Black</vt:lpstr>
      <vt:lpstr>PlusJakartaSans</vt:lpstr>
      <vt:lpstr>Source Sans Pro</vt:lpstr>
      <vt:lpstr>Arial</vt:lpstr>
      <vt:lpstr>-apple-system</vt:lpstr>
      <vt:lpstr>Calibri</vt:lpstr>
      <vt:lpstr>Open Sans</vt:lpstr>
      <vt:lpstr>Office Theme</vt:lpstr>
      <vt:lpstr>Netiquette:  Online  Etiquette</vt:lpstr>
      <vt:lpstr>Bridging the Digital Divide Partners</vt:lpstr>
      <vt:lpstr>PowerPoint Presentation</vt:lpstr>
      <vt:lpstr>PowerPoint Presentation</vt:lpstr>
      <vt:lpstr>PowerPoint Presentation</vt:lpstr>
      <vt:lpstr>PowerPoint Presentation</vt:lpstr>
      <vt:lpstr>PowerPoint Presentation</vt:lpstr>
      <vt:lpstr>Author Acknowledgement</vt:lpstr>
      <vt:lpstr>Presenter Acknowledgement</vt:lpstr>
      <vt:lpstr>Structure of Today’s Session</vt:lpstr>
      <vt:lpstr>Introductions</vt:lpstr>
      <vt:lpstr>What is a netiquette? </vt:lpstr>
      <vt:lpstr>What are some ways that  online communication occurs?  </vt:lpstr>
      <vt:lpstr>How can netiquette be beneficial? </vt:lpstr>
      <vt:lpstr>Netiquette Basics</vt:lpstr>
      <vt:lpstr>We are all humans</vt:lpstr>
      <vt:lpstr>Respect</vt:lpstr>
      <vt:lpstr>WORDS</vt:lpstr>
      <vt:lpstr>Attire &amp; Background</vt:lpstr>
      <vt:lpstr>Criticism </vt:lpstr>
      <vt:lpstr>Professionalism </vt:lpstr>
      <vt:lpstr>Bullying</vt:lpstr>
      <vt:lpstr>Sarcasm</vt:lpstr>
      <vt:lpstr>CAPITAL LETTERS </vt:lpstr>
      <vt:lpstr>Focus on Quality</vt:lpstr>
      <vt:lpstr>Remember:  If it is not acceptable  face-to-face behavior,  then it is not acceptable  online behavior either. </vt:lpstr>
      <vt:lpstr>GOs and Nos</vt:lpstr>
      <vt:lpstr>and</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Broadband Connectivity Template 7</dc:title>
  <dc:creator>setup</dc:creator>
  <cp:lastModifiedBy>Kelly, Carmen</cp:lastModifiedBy>
  <cp:revision>221</cp:revision>
  <cp:lastPrinted>2022-04-05T14:11:51Z</cp:lastPrinted>
  <dcterms:created xsi:type="dcterms:W3CDTF">2006-08-16T00:00:00Z</dcterms:created>
  <dcterms:modified xsi:type="dcterms:W3CDTF">2026-04-14T20:55:58Z</dcterms:modified>
  <dc:identifier>DAEWtSqtgRI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0x01010057FEA580AFA134449E6630B2A99B9C7C</vt:lpwstr>
  </property>
</Properties>
</file>