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9"/>
  </p:notesMasterIdLst>
  <p:sldIdLst>
    <p:sldId id="427" r:id="rId5"/>
    <p:sldId id="428" r:id="rId6"/>
    <p:sldId id="327" r:id="rId7"/>
    <p:sldId id="328" r:id="rId8"/>
    <p:sldId id="329" r:id="rId9"/>
    <p:sldId id="330" r:id="rId10"/>
    <p:sldId id="331" r:id="rId11"/>
    <p:sldId id="429" r:id="rId12"/>
    <p:sldId id="453" r:id="rId13"/>
    <p:sldId id="431" r:id="rId14"/>
    <p:sldId id="432" r:id="rId15"/>
    <p:sldId id="434" r:id="rId16"/>
    <p:sldId id="455" r:id="rId17"/>
    <p:sldId id="456" r:id="rId18"/>
    <p:sldId id="437" r:id="rId19"/>
    <p:sldId id="457" r:id="rId20"/>
    <p:sldId id="460" r:id="rId21"/>
    <p:sldId id="459" r:id="rId22"/>
    <p:sldId id="458" r:id="rId23"/>
    <p:sldId id="461" r:id="rId24"/>
    <p:sldId id="462" r:id="rId25"/>
    <p:sldId id="471" r:id="rId26"/>
    <p:sldId id="438" r:id="rId27"/>
    <p:sldId id="463" r:id="rId28"/>
    <p:sldId id="465" r:id="rId29"/>
    <p:sldId id="466" r:id="rId30"/>
    <p:sldId id="464" r:id="rId31"/>
    <p:sldId id="467" r:id="rId32"/>
    <p:sldId id="472" r:id="rId33"/>
    <p:sldId id="454" r:id="rId34"/>
    <p:sldId id="469" r:id="rId35"/>
    <p:sldId id="468" r:id="rId36"/>
    <p:sldId id="470" r:id="rId37"/>
    <p:sldId id="391" r:id="rId38"/>
  </p:sldIdLst>
  <p:sldSz cx="13004800" cy="7315200"/>
  <p:notesSz cx="7010400" cy="9296400"/>
  <p:embeddedFontLst>
    <p:embeddedFont>
      <p:font typeface="Arial Black" panose="020B0604020202020204" pitchFamily="34" charset="0"/>
      <p:bold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A1F929BE-58E7-4CD2-9019-A205F87CE797}">
          <p14:sldIdLst>
            <p14:sldId id="427"/>
            <p14:sldId id="428"/>
            <p14:sldId id="327"/>
            <p14:sldId id="328"/>
            <p14:sldId id="329"/>
            <p14:sldId id="330"/>
            <p14:sldId id="331"/>
            <p14:sldId id="429"/>
            <p14:sldId id="453"/>
            <p14:sldId id="431"/>
            <p14:sldId id="432"/>
            <p14:sldId id="434"/>
            <p14:sldId id="455"/>
            <p14:sldId id="456"/>
            <p14:sldId id="437"/>
            <p14:sldId id="457"/>
            <p14:sldId id="460"/>
            <p14:sldId id="459"/>
            <p14:sldId id="458"/>
            <p14:sldId id="461"/>
            <p14:sldId id="462"/>
            <p14:sldId id="471"/>
            <p14:sldId id="438"/>
            <p14:sldId id="463"/>
            <p14:sldId id="465"/>
            <p14:sldId id="466"/>
            <p14:sldId id="464"/>
            <p14:sldId id="467"/>
            <p14:sldId id="472"/>
            <p14:sldId id="454"/>
            <p14:sldId id="469"/>
            <p14:sldId id="468"/>
            <p14:sldId id="470"/>
            <p14:sldId id="39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rson, Adam (UMKC-Student)" initials="LA(S" lastIdx="1" clrIdx="0">
    <p:extLst>
      <p:ext uri="{19B8F6BF-5375-455C-9EA6-DF929625EA0E}">
        <p15:presenceInfo xmlns:p15="http://schemas.microsoft.com/office/powerpoint/2012/main" userId="S::amlbhp@umsystem.edu::ac001f5f-9ff5-490f-98e1-2a3719be593b" providerId="AD"/>
      </p:ext>
    </p:extLst>
  </p:cmAuthor>
  <p:cmAuthor id="2" name="McCarty, Marcus" initials="MM" lastIdx="1" clrIdx="1">
    <p:extLst>
      <p:ext uri="{19B8F6BF-5375-455C-9EA6-DF929625EA0E}">
        <p15:presenceInfo xmlns:p15="http://schemas.microsoft.com/office/powerpoint/2012/main" userId="S::mccartymc@umsystem.edu::44bce40d-0aaa-43e4-95da-dfd769bbb4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BFD"/>
    <a:srgbClr val="047CD6"/>
    <a:srgbClr val="FFCD43"/>
    <a:srgbClr val="0E5197"/>
    <a:srgbClr val="3A97D7"/>
    <a:srgbClr val="0070C0"/>
    <a:srgbClr val="DEDEDF"/>
    <a:srgbClr val="D5D6D7"/>
    <a:srgbClr val="CEDFFE"/>
    <a:srgbClr val="CFD7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533" autoAdjust="0"/>
    <p:restoredTop sz="62585" autoAdjust="0"/>
  </p:normalViewPr>
  <p:slideViewPr>
    <p:cSldViewPr>
      <p:cViewPr varScale="1">
        <p:scale>
          <a:sx n="68" d="100"/>
          <a:sy n="68" d="100"/>
        </p:scale>
        <p:origin x="1608" y="20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1.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commentAuthors" Target="commentAuthors.xml"/></Relationships>
</file>

<file path=ppt/diagrams/_rels/data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image" Target="../media/image64.png"/><Relationship Id="rId5" Type="http://schemas.openxmlformats.org/officeDocument/2006/relationships/image" Target="../media/image68.png"/><Relationship Id="rId4" Type="http://schemas.openxmlformats.org/officeDocument/2006/relationships/image" Target="../media/image67.png"/></Relationships>
</file>

<file path=ppt/diagrams/_rels/drawing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image" Target="../media/image64.png"/><Relationship Id="rId5" Type="http://schemas.openxmlformats.org/officeDocument/2006/relationships/image" Target="../media/image68.png"/><Relationship Id="rId4" Type="http://schemas.openxmlformats.org/officeDocument/2006/relationships/image" Target="../media/image6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DF769B-935A-434D-A50C-3C33FF97B3D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4BEFFFB2-DFB5-4AEA-9F3B-DC18F2D7E978}">
      <dgm:prSet phldrT="[Text]"/>
      <dgm:spPr/>
      <dgm:t>
        <a:bodyPr/>
        <a:lstStyle/>
        <a:p>
          <a:r>
            <a:rPr lang="en-US" dirty="0"/>
            <a:t>Saving files - Activity</a:t>
          </a:r>
        </a:p>
      </dgm:t>
    </dgm:pt>
    <dgm:pt modelId="{541D7A1B-894F-4DFA-9714-BD37AA17AEF0}" type="parTrans" cxnId="{26B43614-51AC-4A21-BBFF-6042FF49A6FE}">
      <dgm:prSet/>
      <dgm:spPr/>
      <dgm:t>
        <a:bodyPr/>
        <a:lstStyle/>
        <a:p>
          <a:endParaRPr lang="en-US"/>
        </a:p>
      </dgm:t>
    </dgm:pt>
    <dgm:pt modelId="{B65386E8-CC32-4DBF-94D5-5860DED6A6EA}" type="sibTrans" cxnId="{26B43614-51AC-4A21-BBFF-6042FF49A6FE}">
      <dgm:prSet/>
      <dgm:spPr/>
      <dgm:t>
        <a:bodyPr/>
        <a:lstStyle/>
        <a:p>
          <a:endParaRPr lang="en-US"/>
        </a:p>
      </dgm:t>
    </dgm:pt>
    <dgm:pt modelId="{7D6366AE-3BC9-4F13-9BE0-3FE6A1E42578}">
      <dgm:prSet/>
      <dgm:spPr/>
      <dgm:t>
        <a:bodyPr/>
        <a:lstStyle/>
        <a:p>
          <a:r>
            <a:rPr lang="en-US" dirty="0"/>
            <a:t>Sharing files</a:t>
          </a:r>
        </a:p>
      </dgm:t>
    </dgm:pt>
    <dgm:pt modelId="{C500F5F9-3E9D-4428-8823-AB4234EB33D9}" type="parTrans" cxnId="{A4E4530D-CF2C-4212-A860-16D3A1A6EE8C}">
      <dgm:prSet/>
      <dgm:spPr/>
      <dgm:t>
        <a:bodyPr/>
        <a:lstStyle/>
        <a:p>
          <a:endParaRPr lang="en-US"/>
        </a:p>
      </dgm:t>
    </dgm:pt>
    <dgm:pt modelId="{1F583CBB-16B8-4331-952A-A0F1FB874D00}" type="sibTrans" cxnId="{A4E4530D-CF2C-4212-A860-16D3A1A6EE8C}">
      <dgm:prSet/>
      <dgm:spPr/>
      <dgm:t>
        <a:bodyPr/>
        <a:lstStyle/>
        <a:p>
          <a:endParaRPr lang="en-US"/>
        </a:p>
      </dgm:t>
    </dgm:pt>
    <dgm:pt modelId="{7E024DBC-FA88-4FE7-96CF-CD38ED5A50C0}">
      <dgm:prSet phldrT="[Text]"/>
      <dgm:spPr/>
      <dgm:t>
        <a:bodyPr/>
        <a:lstStyle/>
        <a:p>
          <a:r>
            <a:rPr lang="en-US" dirty="0"/>
            <a:t>Finding files </a:t>
          </a:r>
        </a:p>
      </dgm:t>
    </dgm:pt>
    <dgm:pt modelId="{F1A3C26E-4B19-4E02-BEAC-7714A8B8FD4C}" type="parTrans" cxnId="{3B8AAEA3-0901-46AC-8E0D-80EA98DB27FF}">
      <dgm:prSet/>
      <dgm:spPr/>
      <dgm:t>
        <a:bodyPr/>
        <a:lstStyle/>
        <a:p>
          <a:endParaRPr lang="en-US"/>
        </a:p>
      </dgm:t>
    </dgm:pt>
    <dgm:pt modelId="{9769BA02-16E9-433C-AE18-7CD01E9C98A5}" type="sibTrans" cxnId="{3B8AAEA3-0901-46AC-8E0D-80EA98DB27FF}">
      <dgm:prSet/>
      <dgm:spPr/>
      <dgm:t>
        <a:bodyPr/>
        <a:lstStyle/>
        <a:p>
          <a:endParaRPr lang="en-US"/>
        </a:p>
      </dgm:t>
    </dgm:pt>
    <dgm:pt modelId="{38C93E50-8D1A-4F0F-8BE5-135921963A0F}">
      <dgm:prSet phldrT="[Text]"/>
      <dgm:spPr/>
      <dgm:t>
        <a:bodyPr/>
        <a:lstStyle/>
        <a:p>
          <a:r>
            <a:rPr lang="en-US" dirty="0"/>
            <a:t>Recovering files - Activity</a:t>
          </a:r>
        </a:p>
      </dgm:t>
    </dgm:pt>
    <dgm:pt modelId="{9B46FF5A-460E-4CD0-8E57-2DADA96B6CF1}" type="parTrans" cxnId="{B8C9EE4D-E3C3-4B54-875A-6AE2514AA02C}">
      <dgm:prSet/>
      <dgm:spPr/>
    </dgm:pt>
    <dgm:pt modelId="{89FB591D-FF01-41E0-AF5F-6A35B285B3EB}" type="sibTrans" cxnId="{B8C9EE4D-E3C3-4B54-875A-6AE2514AA02C}">
      <dgm:prSet/>
      <dgm:spPr/>
    </dgm:pt>
    <dgm:pt modelId="{87D6B0EF-00CC-404A-BF95-A924FF2146D0}" type="pres">
      <dgm:prSet presAssocID="{3BDF769B-935A-434D-A50C-3C33FF97B3D7}" presName="Name0" presStyleCnt="0">
        <dgm:presLayoutVars>
          <dgm:dir/>
          <dgm:animLvl val="lvl"/>
          <dgm:resizeHandles val="exact"/>
        </dgm:presLayoutVars>
      </dgm:prSet>
      <dgm:spPr/>
    </dgm:pt>
    <dgm:pt modelId="{E04A7CAD-B597-4A5C-97AC-74EC161AB01B}" type="pres">
      <dgm:prSet presAssocID="{7D6366AE-3BC9-4F13-9BE0-3FE6A1E42578}" presName="boxAndChildren" presStyleCnt="0"/>
      <dgm:spPr/>
    </dgm:pt>
    <dgm:pt modelId="{5376D542-69D0-432E-AE4E-96229CF5600B}" type="pres">
      <dgm:prSet presAssocID="{7D6366AE-3BC9-4F13-9BE0-3FE6A1E42578}" presName="parentTextBox" presStyleLbl="node1" presStyleIdx="0" presStyleCnt="4"/>
      <dgm:spPr/>
    </dgm:pt>
    <dgm:pt modelId="{EB979AE7-569D-49A9-8F33-EB71607AB98B}" type="pres">
      <dgm:prSet presAssocID="{89FB591D-FF01-41E0-AF5F-6A35B285B3EB}" presName="sp" presStyleCnt="0"/>
      <dgm:spPr/>
    </dgm:pt>
    <dgm:pt modelId="{A279EFB5-CB61-40E6-8D77-1D53E38C566F}" type="pres">
      <dgm:prSet presAssocID="{38C93E50-8D1A-4F0F-8BE5-135921963A0F}" presName="arrowAndChildren" presStyleCnt="0"/>
      <dgm:spPr/>
    </dgm:pt>
    <dgm:pt modelId="{1709CDCD-960A-420D-BE95-F73E6B8B3C11}" type="pres">
      <dgm:prSet presAssocID="{38C93E50-8D1A-4F0F-8BE5-135921963A0F}" presName="parentTextArrow" presStyleLbl="node1" presStyleIdx="1" presStyleCnt="4"/>
      <dgm:spPr/>
    </dgm:pt>
    <dgm:pt modelId="{C57A96C2-4270-4006-9986-492F608684F7}" type="pres">
      <dgm:prSet presAssocID="{9769BA02-16E9-433C-AE18-7CD01E9C98A5}" presName="sp" presStyleCnt="0"/>
      <dgm:spPr/>
    </dgm:pt>
    <dgm:pt modelId="{87A96B86-46DD-413B-92AA-4ACFBA7350E5}" type="pres">
      <dgm:prSet presAssocID="{7E024DBC-FA88-4FE7-96CF-CD38ED5A50C0}" presName="arrowAndChildren" presStyleCnt="0"/>
      <dgm:spPr/>
    </dgm:pt>
    <dgm:pt modelId="{AAB2C823-B89C-4692-A058-82DA2E86C54A}" type="pres">
      <dgm:prSet presAssocID="{7E024DBC-FA88-4FE7-96CF-CD38ED5A50C0}" presName="parentTextArrow" presStyleLbl="node1" presStyleIdx="2" presStyleCnt="4"/>
      <dgm:spPr/>
    </dgm:pt>
    <dgm:pt modelId="{9662AF0A-D77D-4254-90F6-0DE1B6E7302F}" type="pres">
      <dgm:prSet presAssocID="{B65386E8-CC32-4DBF-94D5-5860DED6A6EA}" presName="sp" presStyleCnt="0"/>
      <dgm:spPr/>
    </dgm:pt>
    <dgm:pt modelId="{11E8BFDF-900A-4E5C-AFD1-EE088789395E}" type="pres">
      <dgm:prSet presAssocID="{4BEFFFB2-DFB5-4AEA-9F3B-DC18F2D7E978}" presName="arrowAndChildren" presStyleCnt="0"/>
      <dgm:spPr/>
    </dgm:pt>
    <dgm:pt modelId="{85C82971-17C5-430A-A6EA-ED5487EA7B91}" type="pres">
      <dgm:prSet presAssocID="{4BEFFFB2-DFB5-4AEA-9F3B-DC18F2D7E978}" presName="parentTextArrow" presStyleLbl="node1" presStyleIdx="3" presStyleCnt="4" custLinFactNeighborX="-4192" custLinFactNeighborY="-221"/>
      <dgm:spPr/>
    </dgm:pt>
  </dgm:ptLst>
  <dgm:cxnLst>
    <dgm:cxn modelId="{A4E4530D-CF2C-4212-A860-16D3A1A6EE8C}" srcId="{3BDF769B-935A-434D-A50C-3C33FF97B3D7}" destId="{7D6366AE-3BC9-4F13-9BE0-3FE6A1E42578}" srcOrd="3" destOrd="0" parTransId="{C500F5F9-3E9D-4428-8823-AB4234EB33D9}" sibTransId="{1F583CBB-16B8-4331-952A-A0F1FB874D00}"/>
    <dgm:cxn modelId="{26B43614-51AC-4A21-BBFF-6042FF49A6FE}" srcId="{3BDF769B-935A-434D-A50C-3C33FF97B3D7}" destId="{4BEFFFB2-DFB5-4AEA-9F3B-DC18F2D7E978}" srcOrd="0" destOrd="0" parTransId="{541D7A1B-894F-4DFA-9714-BD37AA17AEF0}" sibTransId="{B65386E8-CC32-4DBF-94D5-5860DED6A6EA}"/>
    <dgm:cxn modelId="{60F72622-E076-413B-BCEE-00672653D9BD}" type="presOf" srcId="{4BEFFFB2-DFB5-4AEA-9F3B-DC18F2D7E978}" destId="{85C82971-17C5-430A-A6EA-ED5487EA7B91}" srcOrd="0" destOrd="0" presId="urn:microsoft.com/office/officeart/2005/8/layout/process4"/>
    <dgm:cxn modelId="{B0250038-7D69-4ADB-9938-00224043D1F1}" type="presOf" srcId="{38C93E50-8D1A-4F0F-8BE5-135921963A0F}" destId="{1709CDCD-960A-420D-BE95-F73E6B8B3C11}" srcOrd="0" destOrd="0" presId="urn:microsoft.com/office/officeart/2005/8/layout/process4"/>
    <dgm:cxn modelId="{B8C9EE4D-E3C3-4B54-875A-6AE2514AA02C}" srcId="{3BDF769B-935A-434D-A50C-3C33FF97B3D7}" destId="{38C93E50-8D1A-4F0F-8BE5-135921963A0F}" srcOrd="2" destOrd="0" parTransId="{9B46FF5A-460E-4CD0-8E57-2DADA96B6CF1}" sibTransId="{89FB591D-FF01-41E0-AF5F-6A35B285B3EB}"/>
    <dgm:cxn modelId="{A9BBC887-13F8-4889-AF65-4E90B233E0E9}" type="presOf" srcId="{7D6366AE-3BC9-4F13-9BE0-3FE6A1E42578}" destId="{5376D542-69D0-432E-AE4E-96229CF5600B}" srcOrd="0" destOrd="0" presId="urn:microsoft.com/office/officeart/2005/8/layout/process4"/>
    <dgm:cxn modelId="{DC92FB89-F4AD-46A3-ADD9-E51818AE7D33}" type="presOf" srcId="{3BDF769B-935A-434D-A50C-3C33FF97B3D7}" destId="{87D6B0EF-00CC-404A-BF95-A924FF2146D0}" srcOrd="0" destOrd="0" presId="urn:microsoft.com/office/officeart/2005/8/layout/process4"/>
    <dgm:cxn modelId="{3B8AAEA3-0901-46AC-8E0D-80EA98DB27FF}" srcId="{3BDF769B-935A-434D-A50C-3C33FF97B3D7}" destId="{7E024DBC-FA88-4FE7-96CF-CD38ED5A50C0}" srcOrd="1" destOrd="0" parTransId="{F1A3C26E-4B19-4E02-BEAC-7714A8B8FD4C}" sibTransId="{9769BA02-16E9-433C-AE18-7CD01E9C98A5}"/>
    <dgm:cxn modelId="{B2C999CF-4FE5-4D04-93E3-5129D3E3E4D8}" type="presOf" srcId="{7E024DBC-FA88-4FE7-96CF-CD38ED5A50C0}" destId="{AAB2C823-B89C-4692-A058-82DA2E86C54A}" srcOrd="0" destOrd="0" presId="urn:microsoft.com/office/officeart/2005/8/layout/process4"/>
    <dgm:cxn modelId="{DA538879-A74B-4524-A41E-C85E0D216A3B}" type="presParOf" srcId="{87D6B0EF-00CC-404A-BF95-A924FF2146D0}" destId="{E04A7CAD-B597-4A5C-97AC-74EC161AB01B}" srcOrd="0" destOrd="0" presId="urn:microsoft.com/office/officeart/2005/8/layout/process4"/>
    <dgm:cxn modelId="{4A0A251D-B695-445E-B6F4-8E0205416B9D}" type="presParOf" srcId="{E04A7CAD-B597-4A5C-97AC-74EC161AB01B}" destId="{5376D542-69D0-432E-AE4E-96229CF5600B}" srcOrd="0" destOrd="0" presId="urn:microsoft.com/office/officeart/2005/8/layout/process4"/>
    <dgm:cxn modelId="{2E031D4E-1ADC-4B14-A3EA-76A05C3A221B}" type="presParOf" srcId="{87D6B0EF-00CC-404A-BF95-A924FF2146D0}" destId="{EB979AE7-569D-49A9-8F33-EB71607AB98B}" srcOrd="1" destOrd="0" presId="urn:microsoft.com/office/officeart/2005/8/layout/process4"/>
    <dgm:cxn modelId="{2452FD63-F78C-452A-99E5-33FCA1A2FE04}" type="presParOf" srcId="{87D6B0EF-00CC-404A-BF95-A924FF2146D0}" destId="{A279EFB5-CB61-40E6-8D77-1D53E38C566F}" srcOrd="2" destOrd="0" presId="urn:microsoft.com/office/officeart/2005/8/layout/process4"/>
    <dgm:cxn modelId="{9733E108-3156-494E-88DA-4304487B30EE}" type="presParOf" srcId="{A279EFB5-CB61-40E6-8D77-1D53E38C566F}" destId="{1709CDCD-960A-420D-BE95-F73E6B8B3C11}" srcOrd="0" destOrd="0" presId="urn:microsoft.com/office/officeart/2005/8/layout/process4"/>
    <dgm:cxn modelId="{ECE190A3-97CD-4CE8-8733-7BEEE15BBAAD}" type="presParOf" srcId="{87D6B0EF-00CC-404A-BF95-A924FF2146D0}" destId="{C57A96C2-4270-4006-9986-492F608684F7}" srcOrd="3" destOrd="0" presId="urn:microsoft.com/office/officeart/2005/8/layout/process4"/>
    <dgm:cxn modelId="{41890C04-EDC1-4219-999C-81A222B3B6C1}" type="presParOf" srcId="{87D6B0EF-00CC-404A-BF95-A924FF2146D0}" destId="{87A96B86-46DD-413B-92AA-4ACFBA7350E5}" srcOrd="4" destOrd="0" presId="urn:microsoft.com/office/officeart/2005/8/layout/process4"/>
    <dgm:cxn modelId="{EC0B6D3C-2F01-4182-A796-A72FBE9E4E06}" type="presParOf" srcId="{87A96B86-46DD-413B-92AA-4ACFBA7350E5}" destId="{AAB2C823-B89C-4692-A058-82DA2E86C54A}" srcOrd="0" destOrd="0" presId="urn:microsoft.com/office/officeart/2005/8/layout/process4"/>
    <dgm:cxn modelId="{F77E6253-CF9D-4D3A-8590-E10C9221B929}" type="presParOf" srcId="{87D6B0EF-00CC-404A-BF95-A924FF2146D0}" destId="{9662AF0A-D77D-4254-90F6-0DE1B6E7302F}" srcOrd="5" destOrd="0" presId="urn:microsoft.com/office/officeart/2005/8/layout/process4"/>
    <dgm:cxn modelId="{14B8F555-B654-47C8-8227-DE764A0BBA40}" type="presParOf" srcId="{87D6B0EF-00CC-404A-BF95-A924FF2146D0}" destId="{11E8BFDF-900A-4E5C-AFD1-EE088789395E}" srcOrd="6" destOrd="0" presId="urn:microsoft.com/office/officeart/2005/8/layout/process4"/>
    <dgm:cxn modelId="{E240E478-4D5C-490C-8050-3B13E88EC710}" type="presParOf" srcId="{11E8BFDF-900A-4E5C-AFD1-EE088789395E}" destId="{85C82971-17C5-430A-A6EA-ED5487EA7B91}"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5C972E-7660-495E-8E67-E7EBD43E933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A097BE9-B939-472D-9BC2-C7AFB7A38D1F}">
      <dgm:prSet phldrT="[Text]" custT="1"/>
      <dgm:spPr/>
      <dgm:t>
        <a:bodyPr/>
        <a:lstStyle/>
        <a:p>
          <a:r>
            <a:rPr lang="en-US" sz="4400" dirty="0"/>
            <a:t>To save a file from the internet</a:t>
          </a:r>
        </a:p>
      </dgm:t>
    </dgm:pt>
    <dgm:pt modelId="{C7ED578C-DBFA-4867-9075-C79F7D5576A7}" type="parTrans" cxnId="{D1160B51-A189-4A7A-8EB2-BBDDE09704ED}">
      <dgm:prSet/>
      <dgm:spPr/>
      <dgm:t>
        <a:bodyPr/>
        <a:lstStyle/>
        <a:p>
          <a:endParaRPr lang="en-US"/>
        </a:p>
      </dgm:t>
    </dgm:pt>
    <dgm:pt modelId="{D32A278B-C841-45BA-AF01-E7DFB33FD97C}" type="sibTrans" cxnId="{D1160B51-A189-4A7A-8EB2-BBDDE09704ED}">
      <dgm:prSet/>
      <dgm:spPr/>
      <dgm:t>
        <a:bodyPr/>
        <a:lstStyle/>
        <a:p>
          <a:endParaRPr lang="en-US"/>
        </a:p>
      </dgm:t>
    </dgm:pt>
    <dgm:pt modelId="{0D8E05F7-BB42-40F7-937B-8786D5C69F49}">
      <dgm:prSet phldrT="[Text]" custT="1"/>
      <dgm:spPr/>
      <dgm:t>
        <a:bodyPr/>
        <a:lstStyle/>
        <a:p>
          <a:r>
            <a:rPr lang="en-US" sz="4400" dirty="0"/>
            <a:t> </a:t>
          </a:r>
          <a:r>
            <a:rPr lang="en-US" sz="4400" dirty="0">
              <a:solidFill>
                <a:srgbClr val="0070C0"/>
              </a:solidFill>
            </a:rPr>
            <a:t>Also know as a download</a:t>
          </a:r>
        </a:p>
      </dgm:t>
    </dgm:pt>
    <dgm:pt modelId="{1B2E9194-FC5A-4E26-9834-ACE15C39659B}" type="parTrans" cxnId="{ACE92660-B531-4CC0-8B5D-828360896DAE}">
      <dgm:prSet/>
      <dgm:spPr/>
      <dgm:t>
        <a:bodyPr/>
        <a:lstStyle/>
        <a:p>
          <a:endParaRPr lang="en-US"/>
        </a:p>
      </dgm:t>
    </dgm:pt>
    <dgm:pt modelId="{AFC9FF2E-23C9-4796-99CA-520344D891BB}" type="sibTrans" cxnId="{ACE92660-B531-4CC0-8B5D-828360896DAE}">
      <dgm:prSet/>
      <dgm:spPr/>
      <dgm:t>
        <a:bodyPr/>
        <a:lstStyle/>
        <a:p>
          <a:endParaRPr lang="en-US"/>
        </a:p>
      </dgm:t>
    </dgm:pt>
    <dgm:pt modelId="{BA96FDF2-9116-48EC-9E9E-1728451C0708}" type="pres">
      <dgm:prSet presAssocID="{C25C972E-7660-495E-8E67-E7EBD43E933C}" presName="linear" presStyleCnt="0">
        <dgm:presLayoutVars>
          <dgm:animLvl val="lvl"/>
          <dgm:resizeHandles val="exact"/>
        </dgm:presLayoutVars>
      </dgm:prSet>
      <dgm:spPr/>
    </dgm:pt>
    <dgm:pt modelId="{F029A54A-3C8D-4051-9D0E-404DD23A8145}" type="pres">
      <dgm:prSet presAssocID="{5A097BE9-B939-472D-9BC2-C7AFB7A38D1F}" presName="parentText" presStyleLbl="node1" presStyleIdx="0" presStyleCnt="1">
        <dgm:presLayoutVars>
          <dgm:chMax val="0"/>
          <dgm:bulletEnabled val="1"/>
        </dgm:presLayoutVars>
      </dgm:prSet>
      <dgm:spPr/>
    </dgm:pt>
    <dgm:pt modelId="{C33A1B31-573B-48FC-A893-CC4AF5A538CA}" type="pres">
      <dgm:prSet presAssocID="{5A097BE9-B939-472D-9BC2-C7AFB7A38D1F}" presName="childText" presStyleLbl="revTx" presStyleIdx="0" presStyleCnt="1">
        <dgm:presLayoutVars>
          <dgm:bulletEnabled val="1"/>
        </dgm:presLayoutVars>
      </dgm:prSet>
      <dgm:spPr/>
    </dgm:pt>
  </dgm:ptLst>
  <dgm:cxnLst>
    <dgm:cxn modelId="{C5304124-ABC9-4E6E-B118-7D0DE61E69C9}" type="presOf" srcId="{5A097BE9-B939-472D-9BC2-C7AFB7A38D1F}" destId="{F029A54A-3C8D-4051-9D0E-404DD23A8145}" srcOrd="0" destOrd="0" presId="urn:microsoft.com/office/officeart/2005/8/layout/vList2"/>
    <dgm:cxn modelId="{D1160B51-A189-4A7A-8EB2-BBDDE09704ED}" srcId="{C25C972E-7660-495E-8E67-E7EBD43E933C}" destId="{5A097BE9-B939-472D-9BC2-C7AFB7A38D1F}" srcOrd="0" destOrd="0" parTransId="{C7ED578C-DBFA-4867-9075-C79F7D5576A7}" sibTransId="{D32A278B-C841-45BA-AF01-E7DFB33FD97C}"/>
    <dgm:cxn modelId="{ACE92660-B531-4CC0-8B5D-828360896DAE}" srcId="{5A097BE9-B939-472D-9BC2-C7AFB7A38D1F}" destId="{0D8E05F7-BB42-40F7-937B-8786D5C69F49}" srcOrd="0" destOrd="0" parTransId="{1B2E9194-FC5A-4E26-9834-ACE15C39659B}" sibTransId="{AFC9FF2E-23C9-4796-99CA-520344D891BB}"/>
    <dgm:cxn modelId="{E42F2D68-2AD5-4931-AEE8-F3CF0D8C3422}" type="presOf" srcId="{0D8E05F7-BB42-40F7-937B-8786D5C69F49}" destId="{C33A1B31-573B-48FC-A893-CC4AF5A538CA}" srcOrd="0" destOrd="0" presId="urn:microsoft.com/office/officeart/2005/8/layout/vList2"/>
    <dgm:cxn modelId="{89B7256F-B7B9-4B45-B468-4F522571A75A}" type="presOf" srcId="{C25C972E-7660-495E-8E67-E7EBD43E933C}" destId="{BA96FDF2-9116-48EC-9E9E-1728451C0708}" srcOrd="0" destOrd="0" presId="urn:microsoft.com/office/officeart/2005/8/layout/vList2"/>
    <dgm:cxn modelId="{02478B95-3E8C-480C-A9BB-CB296A7D6695}" type="presParOf" srcId="{BA96FDF2-9116-48EC-9E9E-1728451C0708}" destId="{F029A54A-3C8D-4051-9D0E-404DD23A8145}" srcOrd="0" destOrd="0" presId="urn:microsoft.com/office/officeart/2005/8/layout/vList2"/>
    <dgm:cxn modelId="{74A93100-AD06-4F1F-8099-4A17D05006A0}" type="presParOf" srcId="{BA96FDF2-9116-48EC-9E9E-1728451C0708}" destId="{C33A1B31-573B-48FC-A893-CC4AF5A538CA}"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5C972E-7660-495E-8E67-E7EBD43E933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A34CB43-2AF5-466B-9A0A-B7D89AB5368C}">
      <dgm:prSet phldrT="[Text]" custT="1"/>
      <dgm:spPr/>
      <dgm:t>
        <a:bodyPr/>
        <a:lstStyle/>
        <a:p>
          <a:pPr algn="ctr"/>
          <a:r>
            <a:rPr lang="en-US" sz="5400" dirty="0"/>
            <a:t>To save a picture from the internet</a:t>
          </a:r>
        </a:p>
      </dgm:t>
    </dgm:pt>
    <dgm:pt modelId="{A64807D8-2E4B-4D6E-BE40-E0CC9DA4D8CC}" type="parTrans" cxnId="{CF3CDB5E-83F2-4278-903D-BA5A4C298496}">
      <dgm:prSet/>
      <dgm:spPr/>
      <dgm:t>
        <a:bodyPr/>
        <a:lstStyle/>
        <a:p>
          <a:endParaRPr lang="en-US"/>
        </a:p>
      </dgm:t>
    </dgm:pt>
    <dgm:pt modelId="{84A9AC67-820C-4ECE-9401-C7C3E5D0ACC1}" type="sibTrans" cxnId="{CF3CDB5E-83F2-4278-903D-BA5A4C298496}">
      <dgm:prSet/>
      <dgm:spPr/>
      <dgm:t>
        <a:bodyPr/>
        <a:lstStyle/>
        <a:p>
          <a:endParaRPr lang="en-US"/>
        </a:p>
      </dgm:t>
    </dgm:pt>
    <dgm:pt modelId="{BA96FDF2-9116-48EC-9E9E-1728451C0708}" type="pres">
      <dgm:prSet presAssocID="{C25C972E-7660-495E-8E67-E7EBD43E933C}" presName="linear" presStyleCnt="0">
        <dgm:presLayoutVars>
          <dgm:animLvl val="lvl"/>
          <dgm:resizeHandles val="exact"/>
        </dgm:presLayoutVars>
      </dgm:prSet>
      <dgm:spPr/>
    </dgm:pt>
    <dgm:pt modelId="{BDA3D5A0-BC93-49A3-B571-C170C86368E0}" type="pres">
      <dgm:prSet presAssocID="{FA34CB43-2AF5-466B-9A0A-B7D89AB5368C}" presName="parentText" presStyleLbl="node1" presStyleIdx="0" presStyleCnt="1">
        <dgm:presLayoutVars>
          <dgm:chMax val="0"/>
          <dgm:bulletEnabled val="1"/>
        </dgm:presLayoutVars>
      </dgm:prSet>
      <dgm:spPr/>
    </dgm:pt>
  </dgm:ptLst>
  <dgm:cxnLst>
    <dgm:cxn modelId="{CF3CDB5E-83F2-4278-903D-BA5A4C298496}" srcId="{C25C972E-7660-495E-8E67-E7EBD43E933C}" destId="{FA34CB43-2AF5-466B-9A0A-B7D89AB5368C}" srcOrd="0" destOrd="0" parTransId="{A64807D8-2E4B-4D6E-BE40-E0CC9DA4D8CC}" sibTransId="{84A9AC67-820C-4ECE-9401-C7C3E5D0ACC1}"/>
    <dgm:cxn modelId="{89B7256F-B7B9-4B45-B468-4F522571A75A}" type="presOf" srcId="{C25C972E-7660-495E-8E67-E7EBD43E933C}" destId="{BA96FDF2-9116-48EC-9E9E-1728451C0708}" srcOrd="0" destOrd="0" presId="urn:microsoft.com/office/officeart/2005/8/layout/vList2"/>
    <dgm:cxn modelId="{0BB074F8-458B-4DCC-ADF9-AF2E12ADE72C}" type="presOf" srcId="{FA34CB43-2AF5-466B-9A0A-B7D89AB5368C}" destId="{BDA3D5A0-BC93-49A3-B571-C170C86368E0}" srcOrd="0" destOrd="0" presId="urn:microsoft.com/office/officeart/2005/8/layout/vList2"/>
    <dgm:cxn modelId="{3F66D44B-4557-4215-959C-488496F82AAE}" type="presParOf" srcId="{BA96FDF2-9116-48EC-9E9E-1728451C0708}" destId="{BDA3D5A0-BC93-49A3-B571-C170C86368E0}" srcOrd="0" destOrd="0" presId="urn:microsoft.com/office/officeart/2005/8/layout/vList2"/>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25C972E-7660-495E-8E67-E7EBD43E933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A954F6B-1C41-4C51-BA21-CD5F0C6A822E}">
      <dgm:prSet phldrT="[Text]" custT="1"/>
      <dgm:spPr/>
      <dgm:t>
        <a:bodyPr/>
        <a:lstStyle/>
        <a:p>
          <a:pPr algn="ctr"/>
          <a:r>
            <a:rPr lang="en-US" sz="4400" dirty="0"/>
            <a:t>To save a  document you have created </a:t>
          </a:r>
        </a:p>
      </dgm:t>
    </dgm:pt>
    <dgm:pt modelId="{2E1D5771-6774-4985-BD50-66499A1C767C}" type="parTrans" cxnId="{2F77DC2D-764D-4B1D-9DA0-A0DB99B264DF}">
      <dgm:prSet/>
      <dgm:spPr/>
      <dgm:t>
        <a:bodyPr/>
        <a:lstStyle/>
        <a:p>
          <a:endParaRPr lang="en-US"/>
        </a:p>
      </dgm:t>
    </dgm:pt>
    <dgm:pt modelId="{2BC987B9-EB71-49D6-8FDA-FB8B32AB3940}" type="sibTrans" cxnId="{2F77DC2D-764D-4B1D-9DA0-A0DB99B264DF}">
      <dgm:prSet/>
      <dgm:spPr/>
      <dgm:t>
        <a:bodyPr/>
        <a:lstStyle/>
        <a:p>
          <a:endParaRPr lang="en-US"/>
        </a:p>
      </dgm:t>
    </dgm:pt>
    <dgm:pt modelId="{BA96FDF2-9116-48EC-9E9E-1728451C0708}" type="pres">
      <dgm:prSet presAssocID="{C25C972E-7660-495E-8E67-E7EBD43E933C}" presName="linear" presStyleCnt="0">
        <dgm:presLayoutVars>
          <dgm:animLvl val="lvl"/>
          <dgm:resizeHandles val="exact"/>
        </dgm:presLayoutVars>
      </dgm:prSet>
      <dgm:spPr/>
    </dgm:pt>
    <dgm:pt modelId="{DBF53F40-89B4-4B85-8BCE-7A6D3D0E29E5}" type="pres">
      <dgm:prSet presAssocID="{2A954F6B-1C41-4C51-BA21-CD5F0C6A822E}" presName="parentText" presStyleLbl="node1" presStyleIdx="0" presStyleCnt="1" custScaleY="1002985" custLinFactNeighborX="-7348" custLinFactNeighborY="6444">
        <dgm:presLayoutVars>
          <dgm:chMax val="0"/>
          <dgm:bulletEnabled val="1"/>
        </dgm:presLayoutVars>
      </dgm:prSet>
      <dgm:spPr/>
    </dgm:pt>
  </dgm:ptLst>
  <dgm:cxnLst>
    <dgm:cxn modelId="{2F77DC2D-764D-4B1D-9DA0-A0DB99B264DF}" srcId="{C25C972E-7660-495E-8E67-E7EBD43E933C}" destId="{2A954F6B-1C41-4C51-BA21-CD5F0C6A822E}" srcOrd="0" destOrd="0" parTransId="{2E1D5771-6774-4985-BD50-66499A1C767C}" sibTransId="{2BC987B9-EB71-49D6-8FDA-FB8B32AB3940}"/>
    <dgm:cxn modelId="{68E21445-FC7D-4E1F-856D-788C070F2893}" type="presOf" srcId="{2A954F6B-1C41-4C51-BA21-CD5F0C6A822E}" destId="{DBF53F40-89B4-4B85-8BCE-7A6D3D0E29E5}" srcOrd="0" destOrd="0" presId="urn:microsoft.com/office/officeart/2005/8/layout/vList2"/>
    <dgm:cxn modelId="{89B7256F-B7B9-4B45-B468-4F522571A75A}" type="presOf" srcId="{C25C972E-7660-495E-8E67-E7EBD43E933C}" destId="{BA96FDF2-9116-48EC-9E9E-1728451C0708}" srcOrd="0" destOrd="0" presId="urn:microsoft.com/office/officeart/2005/8/layout/vList2"/>
    <dgm:cxn modelId="{28655C51-49B8-4124-AD3B-6E1DA90F739E}" type="presParOf" srcId="{BA96FDF2-9116-48EC-9E9E-1728451C0708}" destId="{DBF53F40-89B4-4B85-8BCE-7A6D3D0E29E5}"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0DA3F0D-0194-43CD-A3D3-41F1A435AA72}" type="doc">
      <dgm:prSet loTypeId="urn:microsoft.com/office/officeart/2005/8/layout/pList2" loCatId="list" qsTypeId="urn:microsoft.com/office/officeart/2005/8/quickstyle/simple1" qsCatId="simple" csTypeId="urn:microsoft.com/office/officeart/2005/8/colors/accent1_2" csCatId="accent1" phldr="1"/>
      <dgm:spPr/>
    </dgm:pt>
    <dgm:pt modelId="{3F7638C2-B149-4EE6-82CE-999CF79BC1A2}">
      <dgm:prSet phldrT="[Text]"/>
      <dgm:spPr/>
      <dgm:t>
        <a:bodyPr/>
        <a:lstStyle/>
        <a:p>
          <a:r>
            <a:rPr lang="en-US" dirty="0"/>
            <a:t>Box</a:t>
          </a:r>
        </a:p>
      </dgm:t>
    </dgm:pt>
    <dgm:pt modelId="{A40A055C-C27C-40D6-AE1B-9A520C99DC2F}" type="parTrans" cxnId="{FCE6B756-41E6-470A-9464-A86438FA0440}">
      <dgm:prSet/>
      <dgm:spPr/>
      <dgm:t>
        <a:bodyPr/>
        <a:lstStyle/>
        <a:p>
          <a:endParaRPr lang="en-US"/>
        </a:p>
      </dgm:t>
    </dgm:pt>
    <dgm:pt modelId="{B024010A-9088-4872-980D-54D0C7D71CC8}" type="sibTrans" cxnId="{FCE6B756-41E6-470A-9464-A86438FA0440}">
      <dgm:prSet/>
      <dgm:spPr/>
      <dgm:t>
        <a:bodyPr/>
        <a:lstStyle/>
        <a:p>
          <a:endParaRPr lang="en-US"/>
        </a:p>
      </dgm:t>
    </dgm:pt>
    <dgm:pt modelId="{C03DC22A-0BA2-4E0F-906C-830FC1683ACF}">
      <dgm:prSet phldrT="[Text]"/>
      <dgm:spPr/>
      <dgm:t>
        <a:bodyPr/>
        <a:lstStyle/>
        <a:p>
          <a:r>
            <a:rPr lang="en-US" dirty="0"/>
            <a:t>Dropbox</a:t>
          </a:r>
        </a:p>
      </dgm:t>
    </dgm:pt>
    <dgm:pt modelId="{06AA9528-E3F5-41C3-8165-6B4A8521ACEC}" type="parTrans" cxnId="{0D4E9DFC-0CE7-414A-99CA-1F16510BEB30}">
      <dgm:prSet/>
      <dgm:spPr/>
      <dgm:t>
        <a:bodyPr/>
        <a:lstStyle/>
        <a:p>
          <a:endParaRPr lang="en-US"/>
        </a:p>
      </dgm:t>
    </dgm:pt>
    <dgm:pt modelId="{15F8B7AB-09A8-4789-BC24-A4D5CDCC9E85}" type="sibTrans" cxnId="{0D4E9DFC-0CE7-414A-99CA-1F16510BEB30}">
      <dgm:prSet/>
      <dgm:spPr/>
      <dgm:t>
        <a:bodyPr/>
        <a:lstStyle/>
        <a:p>
          <a:endParaRPr lang="en-US"/>
        </a:p>
      </dgm:t>
    </dgm:pt>
    <dgm:pt modelId="{AEE83655-5DBA-480F-A4EF-DA341D242C16}">
      <dgm:prSet phldrT="[Text]"/>
      <dgm:spPr/>
      <dgm:t>
        <a:bodyPr/>
        <a:lstStyle/>
        <a:p>
          <a:r>
            <a:rPr lang="en-US" dirty="0"/>
            <a:t>Google Drive</a:t>
          </a:r>
        </a:p>
      </dgm:t>
    </dgm:pt>
    <dgm:pt modelId="{4BC46F85-2D37-4ED3-9AFD-DEF8CE3CDF4C}" type="parTrans" cxnId="{602D0569-2718-4027-9A91-9F187E47C68B}">
      <dgm:prSet/>
      <dgm:spPr/>
      <dgm:t>
        <a:bodyPr/>
        <a:lstStyle/>
        <a:p>
          <a:endParaRPr lang="en-US"/>
        </a:p>
      </dgm:t>
    </dgm:pt>
    <dgm:pt modelId="{EBF135E5-DCA3-46EE-B29D-BB974661E486}" type="sibTrans" cxnId="{602D0569-2718-4027-9A91-9F187E47C68B}">
      <dgm:prSet/>
      <dgm:spPr/>
      <dgm:t>
        <a:bodyPr/>
        <a:lstStyle/>
        <a:p>
          <a:endParaRPr lang="en-US"/>
        </a:p>
      </dgm:t>
    </dgm:pt>
    <dgm:pt modelId="{F3593CE1-31DA-4557-B1CB-66C26E5CD736}">
      <dgm:prSet phldrT="[Text]"/>
      <dgm:spPr/>
      <dgm:t>
        <a:bodyPr/>
        <a:lstStyle/>
        <a:p>
          <a:r>
            <a:rPr lang="en-US" dirty="0"/>
            <a:t>iCloud</a:t>
          </a:r>
        </a:p>
      </dgm:t>
    </dgm:pt>
    <dgm:pt modelId="{A43B7D99-1735-4773-B53F-6C1405C321CD}" type="parTrans" cxnId="{BFED2059-52B6-4FAA-B534-2A916D721E25}">
      <dgm:prSet/>
      <dgm:spPr/>
      <dgm:t>
        <a:bodyPr/>
        <a:lstStyle/>
        <a:p>
          <a:endParaRPr lang="en-US"/>
        </a:p>
      </dgm:t>
    </dgm:pt>
    <dgm:pt modelId="{CE285FCF-F1D5-4E6B-90F2-B941FC0B2618}" type="sibTrans" cxnId="{BFED2059-52B6-4FAA-B534-2A916D721E25}">
      <dgm:prSet/>
      <dgm:spPr/>
      <dgm:t>
        <a:bodyPr/>
        <a:lstStyle/>
        <a:p>
          <a:endParaRPr lang="en-US"/>
        </a:p>
      </dgm:t>
    </dgm:pt>
    <dgm:pt modelId="{D54F13AD-75C9-4FA9-A924-0A6571076162}">
      <dgm:prSet phldrT="[Text]"/>
      <dgm:spPr/>
      <dgm:t>
        <a:bodyPr/>
        <a:lstStyle/>
        <a:p>
          <a:r>
            <a:rPr lang="en-US" dirty="0"/>
            <a:t>Microsoft OneDrive</a:t>
          </a:r>
        </a:p>
      </dgm:t>
    </dgm:pt>
    <dgm:pt modelId="{0F2E0186-C51A-4D36-993F-32A85167EC44}" type="parTrans" cxnId="{817D4AD5-97E1-4593-91F1-E45930A92B81}">
      <dgm:prSet/>
      <dgm:spPr/>
      <dgm:t>
        <a:bodyPr/>
        <a:lstStyle/>
        <a:p>
          <a:endParaRPr lang="en-US"/>
        </a:p>
      </dgm:t>
    </dgm:pt>
    <dgm:pt modelId="{1BBACA42-3498-48D5-B406-4469B2F3D870}" type="sibTrans" cxnId="{817D4AD5-97E1-4593-91F1-E45930A92B81}">
      <dgm:prSet/>
      <dgm:spPr/>
      <dgm:t>
        <a:bodyPr/>
        <a:lstStyle/>
        <a:p>
          <a:endParaRPr lang="en-US"/>
        </a:p>
      </dgm:t>
    </dgm:pt>
    <dgm:pt modelId="{AA6A72F5-A507-4E21-9F1B-7439058848B3}" type="pres">
      <dgm:prSet presAssocID="{E0DA3F0D-0194-43CD-A3D3-41F1A435AA72}" presName="Name0" presStyleCnt="0">
        <dgm:presLayoutVars>
          <dgm:dir/>
          <dgm:resizeHandles val="exact"/>
        </dgm:presLayoutVars>
      </dgm:prSet>
      <dgm:spPr/>
    </dgm:pt>
    <dgm:pt modelId="{F8A7E6EB-A9A3-4DE5-9DE9-32A0BFFC51A3}" type="pres">
      <dgm:prSet presAssocID="{E0DA3F0D-0194-43CD-A3D3-41F1A435AA72}" presName="bkgdShp" presStyleLbl="alignAccFollowNode1" presStyleIdx="0" presStyleCnt="1"/>
      <dgm:spPr/>
    </dgm:pt>
    <dgm:pt modelId="{E04589BD-0267-4781-9AEB-20B95EB8DDB5}" type="pres">
      <dgm:prSet presAssocID="{E0DA3F0D-0194-43CD-A3D3-41F1A435AA72}" presName="linComp" presStyleCnt="0"/>
      <dgm:spPr/>
    </dgm:pt>
    <dgm:pt modelId="{C0ADCED8-5BEB-46F8-92DE-23BF9EE343EE}" type="pres">
      <dgm:prSet presAssocID="{3F7638C2-B149-4EE6-82CE-999CF79BC1A2}" presName="compNode" presStyleCnt="0"/>
      <dgm:spPr/>
    </dgm:pt>
    <dgm:pt modelId="{48278629-E829-44F1-A88A-E13B4BE5F7B8}" type="pres">
      <dgm:prSet presAssocID="{3F7638C2-B149-4EE6-82CE-999CF79BC1A2}" presName="node" presStyleLbl="node1" presStyleIdx="0" presStyleCnt="5">
        <dgm:presLayoutVars>
          <dgm:bulletEnabled val="1"/>
        </dgm:presLayoutVars>
      </dgm:prSet>
      <dgm:spPr/>
    </dgm:pt>
    <dgm:pt modelId="{75B998F3-84B7-4D05-9742-D05F2D624BC6}" type="pres">
      <dgm:prSet presAssocID="{3F7638C2-B149-4EE6-82CE-999CF79BC1A2}" presName="invisiNode" presStyleLbl="node1" presStyleIdx="0" presStyleCnt="5"/>
      <dgm:spPr/>
    </dgm:pt>
    <dgm:pt modelId="{7174E950-4444-4F39-B33A-F39DCAF20BCA}" type="pres">
      <dgm:prSet presAssocID="{3F7638C2-B149-4EE6-82CE-999CF79BC1A2}" presName="imagNode" presStyleLbl="fgImgPlace1" presStyleIdx="0" presStyleCnt="5"/>
      <dgm:spPr>
        <a:prstGeom prst="roundRect">
          <a:avLst/>
        </a:prstGeom>
        <a:blipFill dpi="0" rotWithShape="1">
          <a:blip xmlns:r="http://schemas.openxmlformats.org/officeDocument/2006/relationships" r:embed="rId1">
            <a:extLst>
              <a:ext uri="{28A0092B-C50C-407E-A947-70E740481C1C}">
                <a14:useLocalDpi xmlns:a14="http://schemas.microsoft.com/office/drawing/2010/main"/>
              </a:ext>
            </a:extLst>
          </a:blip>
          <a:srcRect/>
          <a:stretch>
            <a:fillRect l="1462" t="23905" r="-3774" b="21089"/>
          </a:stretch>
        </a:blipFill>
      </dgm:spPr>
    </dgm:pt>
    <dgm:pt modelId="{A505359B-1AD6-4B4B-9A70-7A94A6007FBA}" type="pres">
      <dgm:prSet presAssocID="{B024010A-9088-4872-980D-54D0C7D71CC8}" presName="sibTrans" presStyleLbl="sibTrans2D1" presStyleIdx="0" presStyleCnt="0"/>
      <dgm:spPr/>
    </dgm:pt>
    <dgm:pt modelId="{D2360474-B932-4662-A620-DB4C5D13D592}" type="pres">
      <dgm:prSet presAssocID="{C03DC22A-0BA2-4E0F-906C-830FC1683ACF}" presName="compNode" presStyleCnt="0"/>
      <dgm:spPr/>
    </dgm:pt>
    <dgm:pt modelId="{87E38ECE-E729-4649-A9CE-AB8CA2F3DAC8}" type="pres">
      <dgm:prSet presAssocID="{C03DC22A-0BA2-4E0F-906C-830FC1683ACF}" presName="node" presStyleLbl="node1" presStyleIdx="1" presStyleCnt="5">
        <dgm:presLayoutVars>
          <dgm:bulletEnabled val="1"/>
        </dgm:presLayoutVars>
      </dgm:prSet>
      <dgm:spPr/>
    </dgm:pt>
    <dgm:pt modelId="{B9D13AF4-BF45-4447-904B-BC1C3235A2BE}" type="pres">
      <dgm:prSet presAssocID="{C03DC22A-0BA2-4E0F-906C-830FC1683ACF}" presName="invisiNode" presStyleLbl="node1" presStyleIdx="1" presStyleCnt="5"/>
      <dgm:spPr/>
    </dgm:pt>
    <dgm:pt modelId="{F7989FD1-E6CA-4E34-96E7-3569125264FA}" type="pres">
      <dgm:prSet presAssocID="{C03DC22A-0BA2-4E0F-906C-830FC1683ACF}" presName="imagNode" presStyleLbl="fgImgPlace1" presStyleIdx="1" presStyleCnt="5"/>
      <dgm:spPr>
        <a:blipFill dpi="0" rotWithShape="1">
          <a:blip xmlns:r="http://schemas.openxmlformats.org/officeDocument/2006/relationships" r:embed="rId2">
            <a:extLst>
              <a:ext uri="{28A0092B-C50C-407E-A947-70E740481C1C}">
                <a14:useLocalDpi xmlns:a14="http://schemas.microsoft.com/office/drawing/2010/main"/>
              </a:ext>
            </a:extLst>
          </a:blip>
          <a:srcRect/>
          <a:stretch>
            <a:fillRect l="1752" t="7073" r="-2116" b="-2"/>
          </a:stretch>
        </a:blipFill>
      </dgm:spPr>
    </dgm:pt>
    <dgm:pt modelId="{D25B6209-6A88-4266-9784-905F9B6D30B7}" type="pres">
      <dgm:prSet presAssocID="{15F8B7AB-09A8-4789-BC24-A4D5CDCC9E85}" presName="sibTrans" presStyleLbl="sibTrans2D1" presStyleIdx="0" presStyleCnt="0"/>
      <dgm:spPr/>
    </dgm:pt>
    <dgm:pt modelId="{9EBBAE27-BA21-404D-987C-F01CF78BD7FD}" type="pres">
      <dgm:prSet presAssocID="{AEE83655-5DBA-480F-A4EF-DA341D242C16}" presName="compNode" presStyleCnt="0"/>
      <dgm:spPr/>
    </dgm:pt>
    <dgm:pt modelId="{12C10B9A-3F0B-4B43-8D10-86DDE4CD641D}" type="pres">
      <dgm:prSet presAssocID="{AEE83655-5DBA-480F-A4EF-DA341D242C16}" presName="node" presStyleLbl="node1" presStyleIdx="2" presStyleCnt="5">
        <dgm:presLayoutVars>
          <dgm:bulletEnabled val="1"/>
        </dgm:presLayoutVars>
      </dgm:prSet>
      <dgm:spPr/>
    </dgm:pt>
    <dgm:pt modelId="{40B6F69F-96A0-4CAB-9067-C1FDB5BBEC2E}" type="pres">
      <dgm:prSet presAssocID="{AEE83655-5DBA-480F-A4EF-DA341D242C16}" presName="invisiNode" presStyleLbl="node1" presStyleIdx="2" presStyleCnt="5"/>
      <dgm:spPr/>
    </dgm:pt>
    <dgm:pt modelId="{DF5D2FE5-21A2-4BF8-A6F4-663BBD92C8FE}" type="pres">
      <dgm:prSet presAssocID="{AEE83655-5DBA-480F-A4EF-DA341D242C16}" presName="imagNode" presStyleLbl="fgImgPlace1" presStyleIdx="2" presStyleCnt="5"/>
      <dgm:spPr>
        <a:blipFill>
          <a:blip xmlns:r="http://schemas.openxmlformats.org/officeDocument/2006/relationships" r:embed="rId3">
            <a:extLst>
              <a:ext uri="{28A0092B-C50C-407E-A947-70E740481C1C}">
                <a14:useLocalDpi xmlns:a14="http://schemas.microsoft.com/office/drawing/2010/main"/>
              </a:ext>
            </a:extLst>
          </a:blip>
          <a:srcRect/>
          <a:stretch>
            <a:fillRect/>
          </a:stretch>
        </a:blipFill>
      </dgm:spPr>
    </dgm:pt>
    <dgm:pt modelId="{691C8480-C634-43EB-9CC5-D6C4B8A03A08}" type="pres">
      <dgm:prSet presAssocID="{EBF135E5-DCA3-46EE-B29D-BB974661E486}" presName="sibTrans" presStyleLbl="sibTrans2D1" presStyleIdx="0" presStyleCnt="0"/>
      <dgm:spPr/>
    </dgm:pt>
    <dgm:pt modelId="{A0BFB75F-6B15-408B-BEC7-A5308BF7E41A}" type="pres">
      <dgm:prSet presAssocID="{F3593CE1-31DA-4557-B1CB-66C26E5CD736}" presName="compNode" presStyleCnt="0"/>
      <dgm:spPr/>
    </dgm:pt>
    <dgm:pt modelId="{DAFB5666-2AC4-4836-A05D-449B5FDD7BAF}" type="pres">
      <dgm:prSet presAssocID="{F3593CE1-31DA-4557-B1CB-66C26E5CD736}" presName="node" presStyleLbl="node1" presStyleIdx="3" presStyleCnt="5">
        <dgm:presLayoutVars>
          <dgm:bulletEnabled val="1"/>
        </dgm:presLayoutVars>
      </dgm:prSet>
      <dgm:spPr/>
    </dgm:pt>
    <dgm:pt modelId="{87050509-F93A-4901-8267-250FDA81417C}" type="pres">
      <dgm:prSet presAssocID="{F3593CE1-31DA-4557-B1CB-66C26E5CD736}" presName="invisiNode" presStyleLbl="node1" presStyleIdx="3" presStyleCnt="5"/>
      <dgm:spPr/>
    </dgm:pt>
    <dgm:pt modelId="{5408A174-7FC8-4CB1-80D5-833E2F351BBD}" type="pres">
      <dgm:prSet presAssocID="{F3593CE1-31DA-4557-B1CB-66C26E5CD736}" presName="imagNode" presStyleLbl="fgImgPlace1" presStyleIdx="3" presStyleCnt="5"/>
      <dgm:spPr>
        <a:blipFill>
          <a:blip xmlns:r="http://schemas.openxmlformats.org/officeDocument/2006/relationships" r:embed="rId4">
            <a:extLst>
              <a:ext uri="{28A0092B-C50C-407E-A947-70E740481C1C}">
                <a14:useLocalDpi xmlns:a14="http://schemas.microsoft.com/office/drawing/2010/main"/>
              </a:ext>
            </a:extLst>
          </a:blip>
          <a:srcRect/>
          <a:stretch>
            <a:fillRect/>
          </a:stretch>
        </a:blipFill>
      </dgm:spPr>
    </dgm:pt>
    <dgm:pt modelId="{50F843FD-75AD-4D01-8604-39D4D135C56F}" type="pres">
      <dgm:prSet presAssocID="{CE285FCF-F1D5-4E6B-90F2-B941FC0B2618}" presName="sibTrans" presStyleLbl="sibTrans2D1" presStyleIdx="0" presStyleCnt="0"/>
      <dgm:spPr/>
    </dgm:pt>
    <dgm:pt modelId="{BAD5376F-01B5-4E6C-AB65-E77D3FFDAB9A}" type="pres">
      <dgm:prSet presAssocID="{D54F13AD-75C9-4FA9-A924-0A6571076162}" presName="compNode" presStyleCnt="0"/>
      <dgm:spPr/>
    </dgm:pt>
    <dgm:pt modelId="{8CA8781B-AB56-4734-8705-758C5CF8AB10}" type="pres">
      <dgm:prSet presAssocID="{D54F13AD-75C9-4FA9-A924-0A6571076162}" presName="node" presStyleLbl="node1" presStyleIdx="4" presStyleCnt="5">
        <dgm:presLayoutVars>
          <dgm:bulletEnabled val="1"/>
        </dgm:presLayoutVars>
      </dgm:prSet>
      <dgm:spPr/>
    </dgm:pt>
    <dgm:pt modelId="{EC5D045B-CD08-4410-8FDB-4EE07E93FAED}" type="pres">
      <dgm:prSet presAssocID="{D54F13AD-75C9-4FA9-A924-0A6571076162}" presName="invisiNode" presStyleLbl="node1" presStyleIdx="4" presStyleCnt="5"/>
      <dgm:spPr/>
    </dgm:pt>
    <dgm:pt modelId="{BBC56F45-6E3B-4849-93E8-61AA943E98B8}" type="pres">
      <dgm:prSet presAssocID="{D54F13AD-75C9-4FA9-A924-0A6571076162}" presName="imagNode" presStyleLbl="fgImgPlace1" presStyleIdx="4" presStyleCnt="5"/>
      <dgm:spPr>
        <a:prstGeom prst="roundRect">
          <a:avLst/>
        </a:prstGeom>
        <a:blipFill dpi="0" rotWithShape="1">
          <a:blip xmlns:r="http://schemas.openxmlformats.org/officeDocument/2006/relationships" r:embed="rId5"/>
          <a:srcRect/>
          <a:stretch>
            <a:fillRect l="-2458" t="15488" r="100" b="17172"/>
          </a:stretch>
        </a:blipFill>
      </dgm:spPr>
    </dgm:pt>
  </dgm:ptLst>
  <dgm:cxnLst>
    <dgm:cxn modelId="{90C85301-4F87-497A-B3EE-04B69500CD20}" type="presOf" srcId="{3F7638C2-B149-4EE6-82CE-999CF79BC1A2}" destId="{48278629-E829-44F1-A88A-E13B4BE5F7B8}" srcOrd="0" destOrd="0" presId="urn:microsoft.com/office/officeart/2005/8/layout/pList2"/>
    <dgm:cxn modelId="{A462BC01-4FE1-4A98-8CDC-C3D82CC4AB06}" type="presOf" srcId="{D54F13AD-75C9-4FA9-A924-0A6571076162}" destId="{8CA8781B-AB56-4734-8705-758C5CF8AB10}" srcOrd="0" destOrd="0" presId="urn:microsoft.com/office/officeart/2005/8/layout/pList2"/>
    <dgm:cxn modelId="{FCE6B756-41E6-470A-9464-A86438FA0440}" srcId="{E0DA3F0D-0194-43CD-A3D3-41F1A435AA72}" destId="{3F7638C2-B149-4EE6-82CE-999CF79BC1A2}" srcOrd="0" destOrd="0" parTransId="{A40A055C-C27C-40D6-AE1B-9A520C99DC2F}" sibTransId="{B024010A-9088-4872-980D-54D0C7D71CC8}"/>
    <dgm:cxn modelId="{BFED2059-52B6-4FAA-B534-2A916D721E25}" srcId="{E0DA3F0D-0194-43CD-A3D3-41F1A435AA72}" destId="{F3593CE1-31DA-4557-B1CB-66C26E5CD736}" srcOrd="3" destOrd="0" parTransId="{A43B7D99-1735-4773-B53F-6C1405C321CD}" sibTransId="{CE285FCF-F1D5-4E6B-90F2-B941FC0B2618}"/>
    <dgm:cxn modelId="{602D0569-2718-4027-9A91-9F187E47C68B}" srcId="{E0DA3F0D-0194-43CD-A3D3-41F1A435AA72}" destId="{AEE83655-5DBA-480F-A4EF-DA341D242C16}" srcOrd="2" destOrd="0" parTransId="{4BC46F85-2D37-4ED3-9AFD-DEF8CE3CDF4C}" sibTransId="{EBF135E5-DCA3-46EE-B29D-BB974661E486}"/>
    <dgm:cxn modelId="{39A95B84-4AB3-45A9-A4FB-0DFC165F6E28}" type="presOf" srcId="{E0DA3F0D-0194-43CD-A3D3-41F1A435AA72}" destId="{AA6A72F5-A507-4E21-9F1B-7439058848B3}" srcOrd="0" destOrd="0" presId="urn:microsoft.com/office/officeart/2005/8/layout/pList2"/>
    <dgm:cxn modelId="{0005D891-89FF-4C2D-A6B3-131E8FAC51A8}" type="presOf" srcId="{B024010A-9088-4872-980D-54D0C7D71CC8}" destId="{A505359B-1AD6-4B4B-9A70-7A94A6007FBA}" srcOrd="0" destOrd="0" presId="urn:microsoft.com/office/officeart/2005/8/layout/pList2"/>
    <dgm:cxn modelId="{2F35DEAF-840D-45BB-AFF5-F80915CCF293}" type="presOf" srcId="{AEE83655-5DBA-480F-A4EF-DA341D242C16}" destId="{12C10B9A-3F0B-4B43-8D10-86DDE4CD641D}" srcOrd="0" destOrd="0" presId="urn:microsoft.com/office/officeart/2005/8/layout/pList2"/>
    <dgm:cxn modelId="{696A49CC-7E28-490A-8F89-C2B5EE948E84}" type="presOf" srcId="{15F8B7AB-09A8-4789-BC24-A4D5CDCC9E85}" destId="{D25B6209-6A88-4266-9784-905F9B6D30B7}" srcOrd="0" destOrd="0" presId="urn:microsoft.com/office/officeart/2005/8/layout/pList2"/>
    <dgm:cxn modelId="{904490D1-D5F3-4776-9079-81ED9662891A}" type="presOf" srcId="{CE285FCF-F1D5-4E6B-90F2-B941FC0B2618}" destId="{50F843FD-75AD-4D01-8604-39D4D135C56F}" srcOrd="0" destOrd="0" presId="urn:microsoft.com/office/officeart/2005/8/layout/pList2"/>
    <dgm:cxn modelId="{817D4AD5-97E1-4593-91F1-E45930A92B81}" srcId="{E0DA3F0D-0194-43CD-A3D3-41F1A435AA72}" destId="{D54F13AD-75C9-4FA9-A924-0A6571076162}" srcOrd="4" destOrd="0" parTransId="{0F2E0186-C51A-4D36-993F-32A85167EC44}" sibTransId="{1BBACA42-3498-48D5-B406-4469B2F3D870}"/>
    <dgm:cxn modelId="{B74DC5E6-0620-4934-93A7-895D0AE94D2D}" type="presOf" srcId="{C03DC22A-0BA2-4E0F-906C-830FC1683ACF}" destId="{87E38ECE-E729-4649-A9CE-AB8CA2F3DAC8}" srcOrd="0" destOrd="0" presId="urn:microsoft.com/office/officeart/2005/8/layout/pList2"/>
    <dgm:cxn modelId="{DB0020E8-D21E-4543-B378-9347AF3C2F9B}" type="presOf" srcId="{F3593CE1-31DA-4557-B1CB-66C26E5CD736}" destId="{DAFB5666-2AC4-4836-A05D-449B5FDD7BAF}" srcOrd="0" destOrd="0" presId="urn:microsoft.com/office/officeart/2005/8/layout/pList2"/>
    <dgm:cxn modelId="{B29057F0-A0FA-498B-9517-E18129F3867E}" type="presOf" srcId="{EBF135E5-DCA3-46EE-B29D-BB974661E486}" destId="{691C8480-C634-43EB-9CC5-D6C4B8A03A08}" srcOrd="0" destOrd="0" presId="urn:microsoft.com/office/officeart/2005/8/layout/pList2"/>
    <dgm:cxn modelId="{0D4E9DFC-0CE7-414A-99CA-1F16510BEB30}" srcId="{E0DA3F0D-0194-43CD-A3D3-41F1A435AA72}" destId="{C03DC22A-0BA2-4E0F-906C-830FC1683ACF}" srcOrd="1" destOrd="0" parTransId="{06AA9528-E3F5-41C3-8165-6B4A8521ACEC}" sibTransId="{15F8B7AB-09A8-4789-BC24-A4D5CDCC9E85}"/>
    <dgm:cxn modelId="{C954BCCB-FFA6-4292-84CF-2138AE3297B5}" type="presParOf" srcId="{AA6A72F5-A507-4E21-9F1B-7439058848B3}" destId="{F8A7E6EB-A9A3-4DE5-9DE9-32A0BFFC51A3}" srcOrd="0" destOrd="0" presId="urn:microsoft.com/office/officeart/2005/8/layout/pList2"/>
    <dgm:cxn modelId="{60A99397-EE96-4205-BD54-20B6A3D3F8BF}" type="presParOf" srcId="{AA6A72F5-A507-4E21-9F1B-7439058848B3}" destId="{E04589BD-0267-4781-9AEB-20B95EB8DDB5}" srcOrd="1" destOrd="0" presId="urn:microsoft.com/office/officeart/2005/8/layout/pList2"/>
    <dgm:cxn modelId="{0AA6906C-C674-4C5F-8485-28A0FAFFBAEC}" type="presParOf" srcId="{E04589BD-0267-4781-9AEB-20B95EB8DDB5}" destId="{C0ADCED8-5BEB-46F8-92DE-23BF9EE343EE}" srcOrd="0" destOrd="0" presId="urn:microsoft.com/office/officeart/2005/8/layout/pList2"/>
    <dgm:cxn modelId="{DA7052F1-387F-4F08-AFE3-60D4CFF07928}" type="presParOf" srcId="{C0ADCED8-5BEB-46F8-92DE-23BF9EE343EE}" destId="{48278629-E829-44F1-A88A-E13B4BE5F7B8}" srcOrd="0" destOrd="0" presId="urn:microsoft.com/office/officeart/2005/8/layout/pList2"/>
    <dgm:cxn modelId="{99BFF3F2-9FCA-4832-9237-79A1445B84D9}" type="presParOf" srcId="{C0ADCED8-5BEB-46F8-92DE-23BF9EE343EE}" destId="{75B998F3-84B7-4D05-9742-D05F2D624BC6}" srcOrd="1" destOrd="0" presId="urn:microsoft.com/office/officeart/2005/8/layout/pList2"/>
    <dgm:cxn modelId="{BB40F72D-6D10-49AC-A3E2-131626617515}" type="presParOf" srcId="{C0ADCED8-5BEB-46F8-92DE-23BF9EE343EE}" destId="{7174E950-4444-4F39-B33A-F39DCAF20BCA}" srcOrd="2" destOrd="0" presId="urn:microsoft.com/office/officeart/2005/8/layout/pList2"/>
    <dgm:cxn modelId="{691B2629-C4C6-4D39-A9FB-AB1A4590D102}" type="presParOf" srcId="{E04589BD-0267-4781-9AEB-20B95EB8DDB5}" destId="{A505359B-1AD6-4B4B-9A70-7A94A6007FBA}" srcOrd="1" destOrd="0" presId="urn:microsoft.com/office/officeart/2005/8/layout/pList2"/>
    <dgm:cxn modelId="{24551B24-AB67-4A55-BF16-DF467CA4AA03}" type="presParOf" srcId="{E04589BD-0267-4781-9AEB-20B95EB8DDB5}" destId="{D2360474-B932-4662-A620-DB4C5D13D592}" srcOrd="2" destOrd="0" presId="urn:microsoft.com/office/officeart/2005/8/layout/pList2"/>
    <dgm:cxn modelId="{98FED823-F3B0-45BC-9EC7-9524CB7BCAC3}" type="presParOf" srcId="{D2360474-B932-4662-A620-DB4C5D13D592}" destId="{87E38ECE-E729-4649-A9CE-AB8CA2F3DAC8}" srcOrd="0" destOrd="0" presId="urn:microsoft.com/office/officeart/2005/8/layout/pList2"/>
    <dgm:cxn modelId="{91A12F74-D38A-4274-AD1E-124DAEBCEEE7}" type="presParOf" srcId="{D2360474-B932-4662-A620-DB4C5D13D592}" destId="{B9D13AF4-BF45-4447-904B-BC1C3235A2BE}" srcOrd="1" destOrd="0" presId="urn:microsoft.com/office/officeart/2005/8/layout/pList2"/>
    <dgm:cxn modelId="{23F9EAFA-7F02-4A96-BD4D-5D63CC80F016}" type="presParOf" srcId="{D2360474-B932-4662-A620-DB4C5D13D592}" destId="{F7989FD1-E6CA-4E34-96E7-3569125264FA}" srcOrd="2" destOrd="0" presId="urn:microsoft.com/office/officeart/2005/8/layout/pList2"/>
    <dgm:cxn modelId="{FE5932B1-5C11-4A8E-A0A2-78B9591C8A3C}" type="presParOf" srcId="{E04589BD-0267-4781-9AEB-20B95EB8DDB5}" destId="{D25B6209-6A88-4266-9784-905F9B6D30B7}" srcOrd="3" destOrd="0" presId="urn:microsoft.com/office/officeart/2005/8/layout/pList2"/>
    <dgm:cxn modelId="{25A35618-3DE1-4A4A-9873-DF9185A306E5}" type="presParOf" srcId="{E04589BD-0267-4781-9AEB-20B95EB8DDB5}" destId="{9EBBAE27-BA21-404D-987C-F01CF78BD7FD}" srcOrd="4" destOrd="0" presId="urn:microsoft.com/office/officeart/2005/8/layout/pList2"/>
    <dgm:cxn modelId="{7D8BBD4C-E27C-4709-B690-8B7AB359E968}" type="presParOf" srcId="{9EBBAE27-BA21-404D-987C-F01CF78BD7FD}" destId="{12C10B9A-3F0B-4B43-8D10-86DDE4CD641D}" srcOrd="0" destOrd="0" presId="urn:microsoft.com/office/officeart/2005/8/layout/pList2"/>
    <dgm:cxn modelId="{38B6EE1F-8F9C-4BC4-9E86-2B1F2EF3A16E}" type="presParOf" srcId="{9EBBAE27-BA21-404D-987C-F01CF78BD7FD}" destId="{40B6F69F-96A0-4CAB-9067-C1FDB5BBEC2E}" srcOrd="1" destOrd="0" presId="urn:microsoft.com/office/officeart/2005/8/layout/pList2"/>
    <dgm:cxn modelId="{67FC450C-5E59-4454-8614-AAF596C56C2F}" type="presParOf" srcId="{9EBBAE27-BA21-404D-987C-F01CF78BD7FD}" destId="{DF5D2FE5-21A2-4BF8-A6F4-663BBD92C8FE}" srcOrd="2" destOrd="0" presId="urn:microsoft.com/office/officeart/2005/8/layout/pList2"/>
    <dgm:cxn modelId="{2EBE97F8-A35D-429D-BB91-FB835A887128}" type="presParOf" srcId="{E04589BD-0267-4781-9AEB-20B95EB8DDB5}" destId="{691C8480-C634-43EB-9CC5-D6C4B8A03A08}" srcOrd="5" destOrd="0" presId="urn:microsoft.com/office/officeart/2005/8/layout/pList2"/>
    <dgm:cxn modelId="{3E1ABD78-99DC-403D-B767-4FFF9EE28A95}" type="presParOf" srcId="{E04589BD-0267-4781-9AEB-20B95EB8DDB5}" destId="{A0BFB75F-6B15-408B-BEC7-A5308BF7E41A}" srcOrd="6" destOrd="0" presId="urn:microsoft.com/office/officeart/2005/8/layout/pList2"/>
    <dgm:cxn modelId="{094A8963-4CCD-4BBE-81C3-2CF0EB948EE8}" type="presParOf" srcId="{A0BFB75F-6B15-408B-BEC7-A5308BF7E41A}" destId="{DAFB5666-2AC4-4836-A05D-449B5FDD7BAF}" srcOrd="0" destOrd="0" presId="urn:microsoft.com/office/officeart/2005/8/layout/pList2"/>
    <dgm:cxn modelId="{247F2444-B8CC-48C8-8CC3-2C6775E107C3}" type="presParOf" srcId="{A0BFB75F-6B15-408B-BEC7-A5308BF7E41A}" destId="{87050509-F93A-4901-8267-250FDA81417C}" srcOrd="1" destOrd="0" presId="urn:microsoft.com/office/officeart/2005/8/layout/pList2"/>
    <dgm:cxn modelId="{0D6724F0-A73D-4CA4-8FEE-A93D207145B2}" type="presParOf" srcId="{A0BFB75F-6B15-408B-BEC7-A5308BF7E41A}" destId="{5408A174-7FC8-4CB1-80D5-833E2F351BBD}" srcOrd="2" destOrd="0" presId="urn:microsoft.com/office/officeart/2005/8/layout/pList2"/>
    <dgm:cxn modelId="{95628725-0106-4618-AA73-C497915C8C71}" type="presParOf" srcId="{E04589BD-0267-4781-9AEB-20B95EB8DDB5}" destId="{50F843FD-75AD-4D01-8604-39D4D135C56F}" srcOrd="7" destOrd="0" presId="urn:microsoft.com/office/officeart/2005/8/layout/pList2"/>
    <dgm:cxn modelId="{D583A9A8-411B-4499-97F8-4C8885395BE2}" type="presParOf" srcId="{E04589BD-0267-4781-9AEB-20B95EB8DDB5}" destId="{BAD5376F-01B5-4E6C-AB65-E77D3FFDAB9A}" srcOrd="8" destOrd="0" presId="urn:microsoft.com/office/officeart/2005/8/layout/pList2"/>
    <dgm:cxn modelId="{2AD56A1C-4B7C-4B62-89AF-EE0ACA06E7FA}" type="presParOf" srcId="{BAD5376F-01B5-4E6C-AB65-E77D3FFDAB9A}" destId="{8CA8781B-AB56-4734-8705-758C5CF8AB10}" srcOrd="0" destOrd="0" presId="urn:microsoft.com/office/officeart/2005/8/layout/pList2"/>
    <dgm:cxn modelId="{0347F83C-59D8-4CE6-A85B-FECDB4AE76A3}" type="presParOf" srcId="{BAD5376F-01B5-4E6C-AB65-E77D3FFDAB9A}" destId="{EC5D045B-CD08-4410-8FDB-4EE07E93FAED}" srcOrd="1" destOrd="0" presId="urn:microsoft.com/office/officeart/2005/8/layout/pList2"/>
    <dgm:cxn modelId="{3A6E1AE3-0E7A-434B-BB3D-23BAC43480DF}" type="presParOf" srcId="{BAD5376F-01B5-4E6C-AB65-E77D3FFDAB9A}" destId="{BBC56F45-6E3B-4849-93E8-61AA943E98B8}"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76D542-69D0-432E-AE4E-96229CF5600B}">
      <dsp:nvSpPr>
        <dsp:cNvPr id="0" name=""/>
        <dsp:cNvSpPr/>
      </dsp:nvSpPr>
      <dsp:spPr>
        <a:xfrm>
          <a:off x="0" y="4062533"/>
          <a:ext cx="8483600" cy="88878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kern="1200" dirty="0"/>
            <a:t>Sharing files</a:t>
          </a:r>
        </a:p>
      </dsp:txBody>
      <dsp:txXfrm>
        <a:off x="0" y="4062533"/>
        <a:ext cx="8483600" cy="888782"/>
      </dsp:txXfrm>
    </dsp:sp>
    <dsp:sp modelId="{1709CDCD-960A-420D-BE95-F73E6B8B3C11}">
      <dsp:nvSpPr>
        <dsp:cNvPr id="0" name=""/>
        <dsp:cNvSpPr/>
      </dsp:nvSpPr>
      <dsp:spPr>
        <a:xfrm rot="10800000">
          <a:off x="0" y="2708916"/>
          <a:ext cx="8483600" cy="1366948"/>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kern="1200" dirty="0"/>
            <a:t>Recovering files - Activity</a:t>
          </a:r>
        </a:p>
      </dsp:txBody>
      <dsp:txXfrm rot="10800000">
        <a:off x="0" y="2708916"/>
        <a:ext cx="8483600" cy="888202"/>
      </dsp:txXfrm>
    </dsp:sp>
    <dsp:sp modelId="{AAB2C823-B89C-4692-A058-82DA2E86C54A}">
      <dsp:nvSpPr>
        <dsp:cNvPr id="0" name=""/>
        <dsp:cNvSpPr/>
      </dsp:nvSpPr>
      <dsp:spPr>
        <a:xfrm rot="10800000">
          <a:off x="0" y="1355300"/>
          <a:ext cx="8483600" cy="1366948"/>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kern="1200" dirty="0"/>
            <a:t>Finding files </a:t>
          </a:r>
        </a:p>
      </dsp:txBody>
      <dsp:txXfrm rot="10800000">
        <a:off x="0" y="1355300"/>
        <a:ext cx="8483600" cy="888202"/>
      </dsp:txXfrm>
    </dsp:sp>
    <dsp:sp modelId="{85C82971-17C5-430A-A6EA-ED5487EA7B91}">
      <dsp:nvSpPr>
        <dsp:cNvPr id="0" name=""/>
        <dsp:cNvSpPr/>
      </dsp:nvSpPr>
      <dsp:spPr>
        <a:xfrm rot="10800000">
          <a:off x="0" y="0"/>
          <a:ext cx="8483600" cy="1366948"/>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kern="1200" dirty="0"/>
            <a:t>Saving files - Activity</a:t>
          </a:r>
        </a:p>
      </dsp:txBody>
      <dsp:txXfrm rot="10800000">
        <a:off x="0" y="0"/>
        <a:ext cx="8483600" cy="8882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29A54A-3C8D-4051-9D0E-404DD23A8145}">
      <dsp:nvSpPr>
        <dsp:cNvPr id="0" name=""/>
        <dsp:cNvSpPr/>
      </dsp:nvSpPr>
      <dsp:spPr>
        <a:xfrm>
          <a:off x="0" y="10070"/>
          <a:ext cx="11303000" cy="11980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t>To save a file from the internet</a:t>
          </a:r>
        </a:p>
      </dsp:txBody>
      <dsp:txXfrm>
        <a:off x="58485" y="68555"/>
        <a:ext cx="11186030" cy="1081110"/>
      </dsp:txXfrm>
    </dsp:sp>
    <dsp:sp modelId="{C33A1B31-573B-48FC-A893-CC4AF5A538CA}">
      <dsp:nvSpPr>
        <dsp:cNvPr id="0" name=""/>
        <dsp:cNvSpPr/>
      </dsp:nvSpPr>
      <dsp:spPr>
        <a:xfrm>
          <a:off x="0" y="1208151"/>
          <a:ext cx="11303000"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8870" tIns="55880" rIns="312928" bIns="55880" numCol="1" spcCol="1270" anchor="t" anchorCtr="0">
          <a:noAutofit/>
        </a:bodyPr>
        <a:lstStyle/>
        <a:p>
          <a:pPr marL="285750" lvl="1" indent="-285750" algn="l" defTabSz="1955800">
            <a:lnSpc>
              <a:spcPct val="90000"/>
            </a:lnSpc>
            <a:spcBef>
              <a:spcPct val="0"/>
            </a:spcBef>
            <a:spcAft>
              <a:spcPct val="20000"/>
            </a:spcAft>
            <a:buChar char="•"/>
          </a:pPr>
          <a:r>
            <a:rPr lang="en-US" sz="4400" kern="1200" dirty="0"/>
            <a:t> </a:t>
          </a:r>
          <a:r>
            <a:rPr lang="en-US" sz="4400" kern="1200" dirty="0">
              <a:solidFill>
                <a:srgbClr val="0070C0"/>
              </a:solidFill>
            </a:rPr>
            <a:t>Also know as a download</a:t>
          </a:r>
        </a:p>
      </dsp:txBody>
      <dsp:txXfrm>
        <a:off x="0" y="1208151"/>
        <a:ext cx="11303000" cy="10598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A3D5A0-BC93-49A3-B571-C170C86368E0}">
      <dsp:nvSpPr>
        <dsp:cNvPr id="0" name=""/>
        <dsp:cNvSpPr/>
      </dsp:nvSpPr>
      <dsp:spPr>
        <a:xfrm>
          <a:off x="0" y="818106"/>
          <a:ext cx="4292599" cy="29659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US" sz="5400" kern="1200" dirty="0"/>
            <a:t>To save a picture from the internet</a:t>
          </a:r>
        </a:p>
      </dsp:txBody>
      <dsp:txXfrm>
        <a:off x="144786" y="962892"/>
        <a:ext cx="4003027" cy="26763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F53F40-89B4-4B85-8BCE-7A6D3D0E29E5}">
      <dsp:nvSpPr>
        <dsp:cNvPr id="0" name=""/>
        <dsp:cNvSpPr/>
      </dsp:nvSpPr>
      <dsp:spPr>
        <a:xfrm>
          <a:off x="0" y="234376"/>
          <a:ext cx="3975100" cy="45721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t>To save a  document you have created </a:t>
          </a:r>
        </a:p>
      </dsp:txBody>
      <dsp:txXfrm>
        <a:off x="194048" y="428424"/>
        <a:ext cx="3587004" cy="41840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A7E6EB-A9A3-4DE5-9DE9-32A0BFFC51A3}">
      <dsp:nvSpPr>
        <dsp:cNvPr id="0" name=""/>
        <dsp:cNvSpPr/>
      </dsp:nvSpPr>
      <dsp:spPr>
        <a:xfrm>
          <a:off x="0" y="0"/>
          <a:ext cx="11303000" cy="2468880"/>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74E950-4444-4F39-B33A-F39DCAF20BCA}">
      <dsp:nvSpPr>
        <dsp:cNvPr id="0" name=""/>
        <dsp:cNvSpPr/>
      </dsp:nvSpPr>
      <dsp:spPr>
        <a:xfrm>
          <a:off x="342721" y="329184"/>
          <a:ext cx="1966214" cy="1810512"/>
        </a:xfrm>
        <a:prstGeom prst="roundRect">
          <a:avLst/>
        </a:prstGeom>
        <a:blipFill dpi="0" rotWithShape="1">
          <a:blip xmlns:r="http://schemas.openxmlformats.org/officeDocument/2006/relationships" r:embed="rId1">
            <a:extLst>
              <a:ext uri="{28A0092B-C50C-407E-A947-70E740481C1C}">
                <a14:useLocalDpi xmlns:a14="http://schemas.microsoft.com/office/drawing/2010/main"/>
              </a:ext>
            </a:extLst>
          </a:blip>
          <a:srcRect/>
          <a:stretch>
            <a:fillRect l="1462" t="23905" r="-3774" b="21089"/>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278629-E829-44F1-A88A-E13B4BE5F7B8}">
      <dsp:nvSpPr>
        <dsp:cNvPr id="0" name=""/>
        <dsp:cNvSpPr/>
      </dsp:nvSpPr>
      <dsp:spPr>
        <a:xfrm rot="10800000">
          <a:off x="342721" y="2468880"/>
          <a:ext cx="1966214" cy="3017520"/>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marL="0" lvl="0" indent="0" algn="ctr" defTabSz="1244600">
            <a:lnSpc>
              <a:spcPct val="90000"/>
            </a:lnSpc>
            <a:spcBef>
              <a:spcPct val="0"/>
            </a:spcBef>
            <a:spcAft>
              <a:spcPct val="35000"/>
            </a:spcAft>
            <a:buNone/>
          </a:pPr>
          <a:r>
            <a:rPr lang="en-US" sz="2800" kern="1200" dirty="0"/>
            <a:t>Box</a:t>
          </a:r>
        </a:p>
      </dsp:txBody>
      <dsp:txXfrm rot="10800000">
        <a:off x="403189" y="2468880"/>
        <a:ext cx="1845278" cy="2957052"/>
      </dsp:txXfrm>
    </dsp:sp>
    <dsp:sp modelId="{F7989FD1-E6CA-4E34-96E7-3569125264FA}">
      <dsp:nvSpPr>
        <dsp:cNvPr id="0" name=""/>
        <dsp:cNvSpPr/>
      </dsp:nvSpPr>
      <dsp:spPr>
        <a:xfrm>
          <a:off x="2505557" y="329184"/>
          <a:ext cx="1966214" cy="1810512"/>
        </a:xfrm>
        <a:prstGeom prst="roundRect">
          <a:avLst>
            <a:gd name="adj" fmla="val 10000"/>
          </a:avLst>
        </a:prstGeom>
        <a:blipFill dpi="0" rotWithShape="1">
          <a:blip xmlns:r="http://schemas.openxmlformats.org/officeDocument/2006/relationships" r:embed="rId2">
            <a:extLst>
              <a:ext uri="{28A0092B-C50C-407E-A947-70E740481C1C}">
                <a14:useLocalDpi xmlns:a14="http://schemas.microsoft.com/office/drawing/2010/main"/>
              </a:ext>
            </a:extLst>
          </a:blip>
          <a:srcRect/>
          <a:stretch>
            <a:fillRect l="1752" t="7073" r="-2116" b="-2"/>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E38ECE-E729-4649-A9CE-AB8CA2F3DAC8}">
      <dsp:nvSpPr>
        <dsp:cNvPr id="0" name=""/>
        <dsp:cNvSpPr/>
      </dsp:nvSpPr>
      <dsp:spPr>
        <a:xfrm rot="10800000">
          <a:off x="2505557" y="2468880"/>
          <a:ext cx="1966214" cy="3017520"/>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marL="0" lvl="0" indent="0" algn="ctr" defTabSz="1244600">
            <a:lnSpc>
              <a:spcPct val="90000"/>
            </a:lnSpc>
            <a:spcBef>
              <a:spcPct val="0"/>
            </a:spcBef>
            <a:spcAft>
              <a:spcPct val="35000"/>
            </a:spcAft>
            <a:buNone/>
          </a:pPr>
          <a:r>
            <a:rPr lang="en-US" sz="2800" kern="1200" dirty="0"/>
            <a:t>Dropbox</a:t>
          </a:r>
        </a:p>
      </dsp:txBody>
      <dsp:txXfrm rot="10800000">
        <a:off x="2566025" y="2468880"/>
        <a:ext cx="1845278" cy="2957052"/>
      </dsp:txXfrm>
    </dsp:sp>
    <dsp:sp modelId="{DF5D2FE5-21A2-4BF8-A6F4-663BBD92C8FE}">
      <dsp:nvSpPr>
        <dsp:cNvPr id="0" name=""/>
        <dsp:cNvSpPr/>
      </dsp:nvSpPr>
      <dsp:spPr>
        <a:xfrm>
          <a:off x="4668392" y="329184"/>
          <a:ext cx="1966214" cy="1810512"/>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C10B9A-3F0B-4B43-8D10-86DDE4CD641D}">
      <dsp:nvSpPr>
        <dsp:cNvPr id="0" name=""/>
        <dsp:cNvSpPr/>
      </dsp:nvSpPr>
      <dsp:spPr>
        <a:xfrm rot="10800000">
          <a:off x="4668392" y="2468880"/>
          <a:ext cx="1966214" cy="3017520"/>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marL="0" lvl="0" indent="0" algn="ctr" defTabSz="1244600">
            <a:lnSpc>
              <a:spcPct val="90000"/>
            </a:lnSpc>
            <a:spcBef>
              <a:spcPct val="0"/>
            </a:spcBef>
            <a:spcAft>
              <a:spcPct val="35000"/>
            </a:spcAft>
            <a:buNone/>
          </a:pPr>
          <a:r>
            <a:rPr lang="en-US" sz="2800" kern="1200" dirty="0"/>
            <a:t>Google Drive</a:t>
          </a:r>
        </a:p>
      </dsp:txBody>
      <dsp:txXfrm rot="10800000">
        <a:off x="4728860" y="2468880"/>
        <a:ext cx="1845278" cy="2957052"/>
      </dsp:txXfrm>
    </dsp:sp>
    <dsp:sp modelId="{5408A174-7FC8-4CB1-80D5-833E2F351BBD}">
      <dsp:nvSpPr>
        <dsp:cNvPr id="0" name=""/>
        <dsp:cNvSpPr/>
      </dsp:nvSpPr>
      <dsp:spPr>
        <a:xfrm>
          <a:off x="6831228" y="329184"/>
          <a:ext cx="1966214" cy="1810512"/>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FB5666-2AC4-4836-A05D-449B5FDD7BAF}">
      <dsp:nvSpPr>
        <dsp:cNvPr id="0" name=""/>
        <dsp:cNvSpPr/>
      </dsp:nvSpPr>
      <dsp:spPr>
        <a:xfrm rot="10800000">
          <a:off x="6831228" y="2468880"/>
          <a:ext cx="1966214" cy="3017520"/>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marL="0" lvl="0" indent="0" algn="ctr" defTabSz="1244600">
            <a:lnSpc>
              <a:spcPct val="90000"/>
            </a:lnSpc>
            <a:spcBef>
              <a:spcPct val="0"/>
            </a:spcBef>
            <a:spcAft>
              <a:spcPct val="35000"/>
            </a:spcAft>
            <a:buNone/>
          </a:pPr>
          <a:r>
            <a:rPr lang="en-US" sz="2800" kern="1200" dirty="0"/>
            <a:t>iCloud</a:t>
          </a:r>
        </a:p>
      </dsp:txBody>
      <dsp:txXfrm rot="10800000">
        <a:off x="6891696" y="2468880"/>
        <a:ext cx="1845278" cy="2957052"/>
      </dsp:txXfrm>
    </dsp:sp>
    <dsp:sp modelId="{BBC56F45-6E3B-4849-93E8-61AA943E98B8}">
      <dsp:nvSpPr>
        <dsp:cNvPr id="0" name=""/>
        <dsp:cNvSpPr/>
      </dsp:nvSpPr>
      <dsp:spPr>
        <a:xfrm>
          <a:off x="8994064" y="329184"/>
          <a:ext cx="1966214" cy="1810512"/>
        </a:xfrm>
        <a:prstGeom prst="roundRect">
          <a:avLst/>
        </a:prstGeom>
        <a:blipFill dpi="0" rotWithShape="1">
          <a:blip xmlns:r="http://schemas.openxmlformats.org/officeDocument/2006/relationships" r:embed="rId5"/>
          <a:srcRect/>
          <a:stretch>
            <a:fillRect l="-2458" t="15488" r="100" b="17172"/>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CA8781B-AB56-4734-8705-758C5CF8AB10}">
      <dsp:nvSpPr>
        <dsp:cNvPr id="0" name=""/>
        <dsp:cNvSpPr/>
      </dsp:nvSpPr>
      <dsp:spPr>
        <a:xfrm rot="10800000">
          <a:off x="8994064" y="2468880"/>
          <a:ext cx="1966214" cy="3017520"/>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marL="0" lvl="0" indent="0" algn="ctr" defTabSz="1244600">
            <a:lnSpc>
              <a:spcPct val="90000"/>
            </a:lnSpc>
            <a:spcBef>
              <a:spcPct val="0"/>
            </a:spcBef>
            <a:spcAft>
              <a:spcPct val="35000"/>
            </a:spcAft>
            <a:buNone/>
          </a:pPr>
          <a:r>
            <a:rPr lang="en-US" sz="2800" kern="1200" dirty="0"/>
            <a:t>Microsoft OneDrive</a:t>
          </a:r>
        </a:p>
      </dsp:txBody>
      <dsp:txXfrm rot="10800000">
        <a:off x="9054532" y="2468880"/>
        <a:ext cx="1845278" cy="2957052"/>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14AD16E-2658-B34D-86D5-042195B32707}" type="datetimeFigureOut">
              <a:rPr lang="en-US" smtClean="0"/>
              <a:t>4/14/26</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ABE4174-4810-B64F-BC74-9939E9C39BD9}" type="slidenum">
              <a:rPr lang="en-US" smtClean="0"/>
              <a:t>‹#›</a:t>
            </a:fld>
            <a:endParaRPr lang="en-US" dirty="0"/>
          </a:p>
        </p:txBody>
      </p:sp>
    </p:spTree>
    <p:extLst>
      <p:ext uri="{BB962C8B-B14F-4D97-AF65-F5344CB8AC3E}">
        <p14:creationId xmlns:p14="http://schemas.microsoft.com/office/powerpoint/2010/main" val="562964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unsplash.com/@sortino?utm_source=unsplash&amp;utm_medium=referral&amp;utm_content=creditCopyText"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pixabay.com/?utm_source=link-attribution&amp;utm_medium=referral&amp;utm_campaign=image&amp;utm_content=60529" TargetMode="External"/><Relationship Id="rId5" Type="http://schemas.openxmlformats.org/officeDocument/2006/relationships/hyperlink" Target="https://pixabay.com/users/wikiimages-1897/?utm_source=link-attribution&amp;utm_medium=referral&amp;utm_campaign=image&amp;utm_content=60529" TargetMode="External"/><Relationship Id="rId4" Type="http://schemas.openxmlformats.org/officeDocument/2006/relationships/hyperlink" Target="https://unsplash.com/photos/LqKhnDzSF-8?utm_source=unsplash&amp;utm_medium=referral&amp;utm_content=creditCopyText"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unsplash.com/@markusspiske?utm_source=unsplash&amp;utm_medium=referral&amp;utm_content=creditCopyText"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unsplash.com/photos/colorful-software-or-web-code-on-a-computer-monitor-Skf7HxARcoc?utm_source=unsplash&amp;utm_medium=referral&amp;utm_content=creditCopyText"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unsplash.com/@ilyapavlov?utm_source=unsplash&amp;utm_medium=referral&amp;utm_content=creditCopyText"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unsplash.com/photos/hXrPSgGFpqQ?utm_source=unsplash&amp;utm_medium=referral&amp;utm_content=creditCopyText"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Have this slide up as participants enter the room. </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Encourage participants to bring personal laptops or tablets for activities. Additional devices can be provided by instructor or through partnerships. If devices are not available for all, instructor will need to demonstrate activities for all participants to see. </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Copy of presentation slides 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rPr>
              <a:t>Handout: Saving, Recovering, and Sharing Data and Files</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1 Minute</a:t>
            </a:r>
          </a:p>
          <a:p>
            <a:endParaRPr lang="en-US" sz="1200" dirty="0">
              <a:latin typeface="Calibri" panose="020F0502020204030204" pitchFamily="34" charset="0"/>
            </a:endParaRPr>
          </a:p>
          <a:p>
            <a:r>
              <a:rPr lang="en-US" sz="1200" dirty="0">
                <a:latin typeface="Calibri" panose="020F0502020204030204" pitchFamily="34" charset="0"/>
              </a:rPr>
              <a:t>* Do not move or delete pictures/content off to the sides of the PowerPoint slide.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BE4174-4810-B64F-BC74-9939E9C39B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0610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Now we will look more specifically at how to save a file to a device. </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1 Minute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BE4174-4810-B64F-BC74-9939E9C39B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4200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To save a file from the internet, also known as downloading a file from the internet, select the document you want to save. This can be a picture, video, music, PDF, or almost anything. Look for a down arrow or a picture of a floppy disk. These are typically found at the top right or bottom right of the document. Sometimes there will be a button that says “download.” Be careful to download files from only trusted Internet sources. </a:t>
            </a:r>
          </a:p>
          <a:p>
            <a:r>
              <a:rPr lang="en-US" sz="1200" dirty="0">
                <a:latin typeface="Calibri" panose="020F0502020204030204" pitchFamily="34" charset="0"/>
                <a:ea typeface="Calibri" panose="020F0502020204030204" pitchFamily="34" charset="0"/>
              </a:rPr>
              <a:t>If you don’t see these options, right click on the document and select “Save File or Save as”. </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3 Minutes</a:t>
            </a:r>
          </a:p>
          <a:p>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16</a:t>
            </a:fld>
            <a:endParaRPr lang="en-US" dirty="0"/>
          </a:p>
        </p:txBody>
      </p:sp>
    </p:spTree>
    <p:extLst>
      <p:ext uri="{BB962C8B-B14F-4D97-AF65-F5344CB8AC3E}">
        <p14:creationId xmlns:p14="http://schemas.microsoft.com/office/powerpoint/2010/main" val="1275756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To save a picture from the internet, right click on the image. This will bring up a menu of options. Select “Save image as…”</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2 Minutes</a:t>
            </a:r>
          </a:p>
          <a:p>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17</a:t>
            </a:fld>
            <a:endParaRPr lang="en-US" dirty="0"/>
          </a:p>
        </p:txBody>
      </p:sp>
    </p:spTree>
    <p:extLst>
      <p:ext uri="{BB962C8B-B14F-4D97-AF65-F5344CB8AC3E}">
        <p14:creationId xmlns:p14="http://schemas.microsoft.com/office/powerpoint/2010/main" val="2667604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To save a document you have created, using a Microsoft Office program such as Word, Excel, or PowerPoint, click on “File” in the upper left corner of the document, from the menu click on, “ Save As.” </a:t>
            </a:r>
          </a:p>
          <a:p>
            <a:endParaRPr lang="en-US" sz="1200" dirty="0">
              <a:latin typeface="Calibri" panose="020F0502020204030204" pitchFamily="34" charset="0"/>
              <a:ea typeface="Calibri" panose="020F0502020204030204" pitchFamily="34" charset="0"/>
            </a:endParaRPr>
          </a:p>
          <a:p>
            <a:r>
              <a:rPr lang="en-US" sz="1200" dirty="0">
                <a:latin typeface="Calibri" panose="020F0502020204030204" pitchFamily="34" charset="0"/>
                <a:ea typeface="Calibri" panose="020F0502020204030204" pitchFamily="34" charset="0"/>
              </a:rPr>
              <a:t>For an Apple, Inc device, from the “File” menu at the top of the screen, click on “Save As”. </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2 Minutes</a:t>
            </a:r>
          </a:p>
          <a:p>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18</a:t>
            </a:fld>
            <a:endParaRPr lang="en-US" dirty="0"/>
          </a:p>
        </p:txBody>
      </p:sp>
    </p:spTree>
    <p:extLst>
      <p:ext uri="{BB962C8B-B14F-4D97-AF65-F5344CB8AC3E}">
        <p14:creationId xmlns:p14="http://schemas.microsoft.com/office/powerpoint/2010/main" val="40253183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When to use the “Save” and the “Save As” options: Use “Save” if you have already saved the file to your device. This will update the existing file. Use “Save As” if this is the first time you are saving the file to your device, or if you want to change the name, where it is saved, or the format of the file. </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2 Minutes</a:t>
            </a:r>
          </a:p>
          <a:p>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19</a:t>
            </a:fld>
            <a:endParaRPr lang="en-US" dirty="0"/>
          </a:p>
        </p:txBody>
      </p:sp>
    </p:spTree>
    <p:extLst>
      <p:ext uri="{BB962C8B-B14F-4D97-AF65-F5344CB8AC3E}">
        <p14:creationId xmlns:p14="http://schemas.microsoft.com/office/powerpoint/2010/main" val="34525787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When saving a new document, once you click on “Save As” for both Android and Apple devices, you will need to designate where on the computer you would like the file to be located. Click on “Browse”. This will give you access to all the locations on the device or drives. In the example, “Desktop” is selected, and the folders already located on the desktop appear to the right. Select a folder by left clicking on the folder icon. In this example, the “Dropbox” folder is selected. If you don’t want to save the document in a folder do not click on any folders, just type in the name of your file and click on “Save.” This file is now saved in the “Dropbox” folder. </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5 Minutes</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Source: </a:t>
            </a:r>
            <a:r>
              <a:rPr lang="en-US" dirty="0"/>
              <a:t>https://www.denverlibrary.org/ctc/computer-basics-saving-finding-files</a:t>
            </a:r>
          </a:p>
          <a:p>
            <a:endParaRPr lang="en-US" sz="1200" b="1" dirty="0">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20</a:t>
            </a:fld>
            <a:endParaRPr lang="en-US" dirty="0"/>
          </a:p>
        </p:txBody>
      </p:sp>
    </p:spTree>
    <p:extLst>
      <p:ext uri="{BB962C8B-B14F-4D97-AF65-F5344CB8AC3E}">
        <p14:creationId xmlns:p14="http://schemas.microsoft.com/office/powerpoint/2010/main" val="287884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In this example there is a folder labeled “Dropbox”, but we do not want to save it to this folder. Therefore, no folder is selected. Rather, the PowerPoint presentation is named “Your New PowerPoint” and saved to the desktop. A new icon will now be visible when saving file and will appear as an icon on the desktop. </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2 Minutes</a:t>
            </a:r>
          </a:p>
          <a:p>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21</a:t>
            </a:fld>
            <a:endParaRPr lang="en-US" dirty="0"/>
          </a:p>
        </p:txBody>
      </p:sp>
    </p:spTree>
    <p:extLst>
      <p:ext uri="{BB962C8B-B14F-4D97-AF65-F5344CB8AC3E}">
        <p14:creationId xmlns:p14="http://schemas.microsoft.com/office/powerpoint/2010/main" val="3104902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Have participants open a blank “Word” document on their device (or demonstrate if devices are not available). </a:t>
            </a:r>
          </a:p>
          <a:p>
            <a:r>
              <a:rPr lang="en-US" sz="1200" dirty="0">
                <a:latin typeface="Calibri" panose="020F0502020204030204" pitchFamily="34" charset="0"/>
                <a:ea typeface="Calibri" panose="020F0502020204030204" pitchFamily="34" charset="0"/>
              </a:rPr>
              <a:t>Type the Pledge of Allegiance, a favorite song, or lines from a book. (Encourage participants not to type personal information if they are using public devices.)</a:t>
            </a:r>
          </a:p>
          <a:p>
            <a:r>
              <a:rPr lang="en-US" sz="1200" dirty="0">
                <a:latin typeface="Calibri" panose="020F0502020204030204" pitchFamily="34" charset="0"/>
                <a:ea typeface="Calibri" panose="020F0502020204030204" pitchFamily="34" charset="0"/>
              </a:rPr>
              <a:t>Name and save the document to the desktop. </a:t>
            </a:r>
          </a:p>
          <a:p>
            <a:r>
              <a:rPr lang="en-US" sz="1200" dirty="0">
                <a:latin typeface="Calibri" panose="020F0502020204030204" pitchFamily="34" charset="0"/>
                <a:ea typeface="Calibri" panose="020F0502020204030204" pitchFamily="34" charset="0"/>
              </a:rPr>
              <a:t>Once done, look on the desktop and locate the icon for the new file. </a:t>
            </a:r>
          </a:p>
          <a:p>
            <a:r>
              <a:rPr lang="en-US" sz="1200" dirty="0">
                <a:latin typeface="Calibri" panose="020F0502020204030204" pitchFamily="34" charset="0"/>
                <a:ea typeface="Calibri" panose="020F0502020204030204" pitchFamily="34" charset="0"/>
              </a:rPr>
              <a:t>Right click on the file and select delete (or the trash can icon) to remove it from the device. </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5 Minutes</a:t>
            </a:r>
          </a:p>
          <a:p>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22</a:t>
            </a:fld>
            <a:endParaRPr lang="en-US" dirty="0"/>
          </a:p>
        </p:txBody>
      </p:sp>
    </p:spTree>
    <p:extLst>
      <p:ext uri="{BB962C8B-B14F-4D97-AF65-F5344CB8AC3E}">
        <p14:creationId xmlns:p14="http://schemas.microsoft.com/office/powerpoint/2010/main" val="1651135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Now we will look at how to find a file when you can’t remember which folder you saved a file in and how to recover a file if you accidently deleted it. </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1 Minute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BE4174-4810-B64F-BC74-9939E9C39B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90902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To find a file saved on a device, but aren’t sure where it was saved, start by clicking on the Windows Explorer icon. This icon is either pinned to the taskbar along the bottom of the screen or as an icon on the desktop. Next, click on “Downloads.” On the right a list of items downloaded on this device will be listed in chronological order. Once the file is located, left click on the name to open the file.  You can also click on any folder on the left side: Desktop, Pictures, Music, etc. to search for a file. </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2 Minutes</a:t>
            </a:r>
          </a:p>
          <a:p>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24</a:t>
            </a:fld>
            <a:endParaRPr lang="en-US" dirty="0"/>
          </a:p>
        </p:txBody>
      </p:sp>
    </p:spTree>
    <p:extLst>
      <p:ext uri="{BB962C8B-B14F-4D97-AF65-F5344CB8AC3E}">
        <p14:creationId xmlns:p14="http://schemas.microsoft.com/office/powerpoint/2010/main" val="1046688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Share this acknowledgment of the partnerships in the Bridging the Digital Divide. </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1 Minute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BE4174-4810-B64F-BC74-9939E9C39B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42187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Another option is to click on the “Start” button. Again, this button is typically found in the toolbar at the bottom of the screen. A new window will appear. At the top is a search bar. Search by file name, key words in the file, or by the type of file it is (Word, Excel, JPEG, PowerPoint, etc.)</a:t>
            </a:r>
          </a:p>
          <a:p>
            <a:endParaRPr lang="en-US" sz="1200" dirty="0">
              <a:latin typeface="Calibri" panose="020F0502020204030204" pitchFamily="34" charset="0"/>
              <a:ea typeface="Calibri" panose="020F0502020204030204" pitchFamily="34" charset="0"/>
            </a:endParaRPr>
          </a:p>
          <a:p>
            <a:r>
              <a:rPr lang="en-US" sz="1200" dirty="0">
                <a:latin typeface="Calibri" panose="020F0502020204030204" pitchFamily="34" charset="0"/>
                <a:ea typeface="Calibri" panose="020F0502020204030204" pitchFamily="34" charset="0"/>
              </a:rPr>
              <a:t>Apple devices have a specific icon, “Finder”, located at the bottom left of the screen in the toolbar. Finder works like the Start button on Microsoft devices. </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2 Minutes</a:t>
            </a:r>
          </a:p>
          <a:p>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25</a:t>
            </a:fld>
            <a:endParaRPr lang="en-US" dirty="0"/>
          </a:p>
        </p:txBody>
      </p:sp>
    </p:spTree>
    <p:extLst>
      <p:ext uri="{BB962C8B-B14F-4D97-AF65-F5344CB8AC3E}">
        <p14:creationId xmlns:p14="http://schemas.microsoft.com/office/powerpoint/2010/main" val="33696683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Use the Control plus the letter F (or Command plus the letter F for Apple, Inc. devices), to search for a word or phrase within a file, on a webpage, and in the drives and folder on a device. To search within a drive or folder, this area must be opened on the device. In this example, the “Downloads” drive is open, “Control +F” opened the “Search Downloads” box in the upper right corner of the screen. </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2 Minutes</a:t>
            </a:r>
          </a:p>
          <a:p>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26</a:t>
            </a:fld>
            <a:endParaRPr lang="en-US" dirty="0"/>
          </a:p>
        </p:txBody>
      </p:sp>
    </p:spTree>
    <p:extLst>
      <p:ext uri="{BB962C8B-B14F-4D97-AF65-F5344CB8AC3E}">
        <p14:creationId xmlns:p14="http://schemas.microsoft.com/office/powerpoint/2010/main" val="32403151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If a file is accidentally deleted, look first in the Recycle Bin. Double click on the Recycle Bin icon. Here you can view everything that has been deleted in order from most recent to oldest. Here you can use the Control + F (Command + F) search option to search for the deleted file. Once the file is located, right click and hold the button to drag it back onto the desktop. From here you can open it and save it in the correct file. </a:t>
            </a:r>
          </a:p>
          <a:p>
            <a:endParaRPr lang="en-US" sz="1200" dirty="0">
              <a:latin typeface="Calibri" panose="020F0502020204030204" pitchFamily="34" charset="0"/>
              <a:ea typeface="Calibri" panose="020F0502020204030204" pitchFamily="34" charset="0"/>
            </a:endParaRPr>
          </a:p>
          <a:p>
            <a:r>
              <a:rPr lang="en-US" sz="1200" dirty="0">
                <a:latin typeface="Calibri" panose="020F0502020204030204" pitchFamily="34" charset="0"/>
                <a:ea typeface="Calibri" panose="020F0502020204030204" pitchFamily="34" charset="0"/>
              </a:rPr>
              <a:t>Additional Support: If the device doesn’t have an icon, Select “Start”, “Settings”,  “Personalization”,  “Themes”,  “Desktop icon settings”.  Make sure the check box for “Recycle Bin” is checked, then select “OK”. You should see the icon displayed on your desktop. </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2 Minutes</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Source:</a:t>
            </a:r>
            <a:r>
              <a:rPr lang="en-US" sz="1200" dirty="0">
                <a:latin typeface="Calibri" panose="020F0502020204030204" pitchFamily="34" charset="0"/>
              </a:rPr>
              <a:t> </a:t>
            </a:r>
            <a:r>
              <a:rPr lang="en-US" sz="1200" dirty="0">
                <a:latin typeface="Calibri" panose="020F0502020204030204" pitchFamily="34" charset="0"/>
                <a:ea typeface="Calibri" panose="020F0502020204030204" pitchFamily="34" charset="0"/>
              </a:rPr>
              <a:t>https://www.intel.com/content/www/us/en/tech-tips-and-tricks/recover-deleted-files.html</a:t>
            </a:r>
          </a:p>
          <a:p>
            <a:endParaRPr lang="en-US" sz="1200" dirty="0">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27</a:t>
            </a:fld>
            <a:endParaRPr lang="en-US" dirty="0"/>
          </a:p>
        </p:txBody>
      </p:sp>
    </p:spTree>
    <p:extLst>
      <p:ext uri="{BB962C8B-B14F-4D97-AF65-F5344CB8AC3E}">
        <p14:creationId xmlns:p14="http://schemas.microsoft.com/office/powerpoint/2010/main" val="7538380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If you have made changes to a document and saved it but didn’t intend to (sometimes this happens when “AutoSave” option is activated), you can go back to the previous version </a:t>
            </a:r>
            <a:r>
              <a:rPr lang="en-US" sz="1200" b="1" dirty="0">
                <a:latin typeface="Calibri" panose="020F0502020204030204" pitchFamily="34" charset="0"/>
                <a:ea typeface="Calibri" panose="020F0502020204030204" pitchFamily="34" charset="0"/>
              </a:rPr>
              <a:t>IF</a:t>
            </a:r>
            <a:r>
              <a:rPr lang="en-US" sz="1200" dirty="0">
                <a:latin typeface="Calibri" panose="020F0502020204030204" pitchFamily="34" charset="0"/>
                <a:ea typeface="Calibri" panose="020F0502020204030204" pitchFamily="34" charset="0"/>
              </a:rPr>
              <a:t> you have “System restore” activated on the device. </a:t>
            </a:r>
          </a:p>
          <a:p>
            <a:endParaRPr lang="en-US" sz="1200" b="0" i="0" dirty="0">
              <a:solidFill>
                <a:srgbClr val="4A4A4A"/>
              </a:solidFill>
              <a:effectLst/>
              <a:latin typeface="Calibri" panose="020F0502020204030204" pitchFamily="34" charset="0"/>
              <a:ea typeface="Calibri" panose="020F0502020204030204" pitchFamily="34" charset="0"/>
            </a:endParaRPr>
          </a:p>
          <a:p>
            <a:r>
              <a:rPr lang="en-US" b="0" i="0" dirty="0">
                <a:solidFill>
                  <a:srgbClr val="4A4A4A"/>
                </a:solidFill>
                <a:effectLst/>
                <a:latin typeface="BlinkMacSystemFont"/>
              </a:rPr>
              <a:t>In Windows, right-click on a file, and select “Properties,” and select the tab titled “Previous Versions.” This option can help you revert to a version of your file before the overwrite occurred, allowing you to get your data back.</a:t>
            </a:r>
          </a:p>
          <a:p>
            <a:endParaRPr lang="en-US" b="0" i="0" dirty="0">
              <a:solidFill>
                <a:srgbClr val="4A4A4A"/>
              </a:solidFill>
              <a:effectLst/>
              <a:latin typeface="BlinkMacSystemFont"/>
            </a:endParaRPr>
          </a:p>
          <a:p>
            <a:r>
              <a:rPr lang="en-US" b="0" i="0" dirty="0">
                <a:solidFill>
                  <a:srgbClr val="4A4A4A"/>
                </a:solidFill>
                <a:effectLst/>
                <a:latin typeface="BlinkMacSystemFont"/>
              </a:rPr>
              <a:t>In this example, you can see that system restore wasn’t activated and there are no previous versions available. </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2 Minutes</a:t>
            </a:r>
          </a:p>
          <a:p>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28</a:t>
            </a:fld>
            <a:endParaRPr lang="en-US" dirty="0"/>
          </a:p>
        </p:txBody>
      </p:sp>
    </p:spTree>
    <p:extLst>
      <p:ext uri="{BB962C8B-B14F-4D97-AF65-F5344CB8AC3E}">
        <p14:creationId xmlns:p14="http://schemas.microsoft.com/office/powerpoint/2010/main" val="17395137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In the previous activity, participants created, saved, and deleted a file. Using the Recycle Bin method, retrieve the deleted file, place it back on to the desktop and open the file.  </a:t>
            </a:r>
            <a:endParaRPr lang="en-US" b="0" i="0" dirty="0">
              <a:solidFill>
                <a:srgbClr val="4A4A4A"/>
              </a:solidFill>
              <a:effectLst/>
              <a:latin typeface="BlinkMacSystemFont"/>
            </a:endParaRP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5 Minutes</a:t>
            </a:r>
          </a:p>
          <a:p>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29</a:t>
            </a:fld>
            <a:endParaRPr lang="en-US" dirty="0"/>
          </a:p>
        </p:txBody>
      </p:sp>
    </p:spTree>
    <p:extLst>
      <p:ext uri="{BB962C8B-B14F-4D97-AF65-F5344CB8AC3E}">
        <p14:creationId xmlns:p14="http://schemas.microsoft.com/office/powerpoint/2010/main" val="23635413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There are several file-sharing services. File-sharing is the practice of allowing others to have access to specific files. With your permission, several people can access and modify documents, audio, video, graphics, and images.</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1 Minute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BE4174-4810-B64F-BC74-9939E9C39B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88622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The most basic way to share a file is to email it to those you wish to have a copy of the file. Open a “New Mail”, click on the “Share” icon, and then click “Browse this computer”. </a:t>
            </a:r>
          </a:p>
          <a:p>
            <a:r>
              <a:rPr lang="en-US" sz="1200" dirty="0">
                <a:latin typeface="Calibri" panose="020F0502020204030204" pitchFamily="34" charset="0"/>
                <a:ea typeface="Calibri" panose="020F0502020204030204" pitchFamily="34" charset="0"/>
              </a:rPr>
              <a:t>(Please note some email systems label the Share icon as “Attach” or “Attach files”.)</a:t>
            </a:r>
          </a:p>
          <a:p>
            <a:r>
              <a:rPr lang="en-US" sz="1200" dirty="0">
                <a:latin typeface="Calibri" panose="020F0502020204030204" pitchFamily="34" charset="0"/>
                <a:ea typeface="Calibri" panose="020F0502020204030204" pitchFamily="34" charset="0"/>
              </a:rPr>
              <a:t>Select the file or image you would like to email and click on “Open”.  This will attach it to the email being sent. Then enter the email address, add a subject (vacation pictures), and click on “Send”. </a:t>
            </a:r>
          </a:p>
          <a:p>
            <a:endParaRPr lang="en-US" sz="1200" dirty="0">
              <a:latin typeface="Calibri" panose="020F0502020204030204" pitchFamily="34" charset="0"/>
              <a:ea typeface="Calibri" panose="020F0502020204030204" pitchFamily="34" charset="0"/>
            </a:endParaRPr>
          </a:p>
          <a:p>
            <a:r>
              <a:rPr lang="en-US" sz="1200" dirty="0">
                <a:latin typeface="Calibri" panose="020F0502020204030204" pitchFamily="34" charset="0"/>
                <a:ea typeface="Calibri" panose="020F0502020204030204" pitchFamily="34" charset="0"/>
              </a:rPr>
              <a:t>This is a form of one-way sharing. Any changes the receiver makes to the file, they will have to save to their device, and email back to you. </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2 Minutes</a:t>
            </a:r>
          </a:p>
          <a:p>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31</a:t>
            </a:fld>
            <a:endParaRPr lang="en-US" dirty="0"/>
          </a:p>
        </p:txBody>
      </p:sp>
    </p:spTree>
    <p:extLst>
      <p:ext uri="{BB962C8B-B14F-4D97-AF65-F5344CB8AC3E}">
        <p14:creationId xmlns:p14="http://schemas.microsoft.com/office/powerpoint/2010/main" val="41512197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a:t>
            </a:r>
            <a:r>
              <a:rPr lang="en-US" b="0" i="0" dirty="0">
                <a:solidFill>
                  <a:srgbClr val="040C28"/>
                </a:solidFill>
                <a:effectLst/>
                <a:latin typeface="Google Sans"/>
              </a:rPr>
              <a:t>Google Drive, Dropbox, Microsoft OneDrive, Box, and iCloud</a:t>
            </a:r>
            <a:r>
              <a:rPr lang="en-US" b="0" i="0" dirty="0">
                <a:solidFill>
                  <a:srgbClr val="4D5156"/>
                </a:solidFill>
                <a:effectLst/>
                <a:latin typeface="Google Sans"/>
              </a:rPr>
              <a:t> are some examples of online file sharing services. A file-sharing service allows users to access files securely from any device because all the files are saved in the cloud. The cloud is a “mode of computer storage in which digital data is stored on servers in off-site locations” (</a:t>
            </a:r>
            <a:r>
              <a:rPr lang="en-US" b="0" i="1" dirty="0">
                <a:solidFill>
                  <a:srgbClr val="4D5156"/>
                </a:solidFill>
                <a:effectLst/>
                <a:latin typeface="Google Sans"/>
              </a:rPr>
              <a:t>What is Cloud Storage?,</a:t>
            </a:r>
            <a:r>
              <a:rPr lang="en-US" b="0" i="0" dirty="0">
                <a:solidFill>
                  <a:srgbClr val="4D5156"/>
                </a:solidFill>
                <a:effectLst/>
                <a:latin typeface="Google Sans"/>
              </a:rPr>
              <a:t> 2023). Changes made to files saved and shared using a file-sharing service happen in real-time, improving productivity and efficiently. </a:t>
            </a:r>
          </a:p>
          <a:p>
            <a:endParaRPr lang="en-US" b="0" i="0" dirty="0">
              <a:solidFill>
                <a:srgbClr val="4D5156"/>
              </a:solidFill>
              <a:effectLst/>
              <a:latin typeface="Google Sans"/>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3 Minutes</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4D5156"/>
                </a:solidFill>
                <a:effectLst/>
                <a:latin typeface="Google Sans"/>
              </a:rPr>
              <a:t>Source:</a:t>
            </a:r>
            <a:r>
              <a:rPr lang="en-US" b="0" i="1" dirty="0">
                <a:solidFill>
                  <a:srgbClr val="4D5156"/>
                </a:solidFill>
                <a:effectLst/>
                <a:latin typeface="Google Sans"/>
              </a:rPr>
              <a:t> What is Cloud Storage? </a:t>
            </a:r>
            <a:r>
              <a:rPr lang="en-US" b="0" i="0" dirty="0">
                <a:solidFill>
                  <a:srgbClr val="4D5156"/>
                </a:solidFill>
                <a:effectLst/>
                <a:latin typeface="Google Sans"/>
              </a:rPr>
              <a:t>(n.d.). Google. Retrieved September 27, 2023, from https://cloud.google.com/learn/what-is-cloud-storage</a:t>
            </a:r>
          </a:p>
          <a:p>
            <a:endParaRPr lang="en-US" sz="1200" dirty="0">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2ABE4174-4810-B64F-BC74-9939E9C39BD9}" type="slidenum">
              <a:rPr lang="en-US" smtClean="0"/>
              <a:t>32</a:t>
            </a:fld>
            <a:endParaRPr lang="en-US" dirty="0"/>
          </a:p>
        </p:txBody>
      </p:sp>
    </p:spTree>
    <p:extLst>
      <p:ext uri="{BB962C8B-B14F-4D97-AF65-F5344CB8AC3E}">
        <p14:creationId xmlns:p14="http://schemas.microsoft.com/office/powerpoint/2010/main" val="36157632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a:t>
            </a:r>
            <a:r>
              <a:rPr lang="en-US" b="0" i="0" dirty="0">
                <a:solidFill>
                  <a:srgbClr val="040C28"/>
                </a:solidFill>
                <a:effectLst/>
                <a:latin typeface="Google Sans"/>
              </a:rPr>
              <a:t>Briefly review the topics covered in this lesson: </a:t>
            </a:r>
            <a:endParaRPr lang="en-US" b="0" i="0" dirty="0">
              <a:solidFill>
                <a:srgbClr val="4D5156"/>
              </a:solidFill>
              <a:effectLst/>
              <a:latin typeface="Google Sans"/>
            </a:endParaRPr>
          </a:p>
          <a:p>
            <a:pPr marL="171450" indent="-171450">
              <a:buFont typeface="Arial" panose="020B0604020202020204" pitchFamily="34" charset="0"/>
              <a:buChar char="•"/>
            </a:pPr>
            <a:r>
              <a:rPr lang="en-US" b="0" i="0" dirty="0">
                <a:solidFill>
                  <a:srgbClr val="4D5156"/>
                </a:solidFill>
                <a:effectLst/>
                <a:latin typeface="Google Sans"/>
              </a:rPr>
              <a:t>What are data and files? Data is information that is meant to be read or viewed. A file is a self-contained piece of information or any saved information on a device. </a:t>
            </a:r>
          </a:p>
          <a:p>
            <a:pPr marL="171450" indent="-171450">
              <a:buFont typeface="Arial" panose="020B0604020202020204" pitchFamily="34" charset="0"/>
              <a:buChar char="•"/>
            </a:pPr>
            <a:r>
              <a:rPr lang="en-US" b="0" i="0" dirty="0">
                <a:solidFill>
                  <a:srgbClr val="4D5156"/>
                </a:solidFill>
                <a:effectLst/>
                <a:latin typeface="Google Sans"/>
              </a:rPr>
              <a:t>Saving a file - Download and created files</a:t>
            </a:r>
          </a:p>
          <a:p>
            <a:pPr marL="171450" indent="-171450">
              <a:buFont typeface="Arial" panose="020B0604020202020204" pitchFamily="34" charset="0"/>
              <a:buChar char="•"/>
            </a:pPr>
            <a:r>
              <a:rPr lang="en-US" b="0" i="0" dirty="0">
                <a:solidFill>
                  <a:srgbClr val="4D5156"/>
                </a:solidFill>
                <a:effectLst/>
                <a:latin typeface="Google Sans"/>
              </a:rPr>
              <a:t>Finding a file - Windows Explorer, the Start button, &amp; Control + F </a:t>
            </a:r>
          </a:p>
          <a:p>
            <a:pPr marL="171450" indent="-171450">
              <a:buFont typeface="Arial" panose="020B0604020202020204" pitchFamily="34" charset="0"/>
              <a:buChar char="•"/>
            </a:pPr>
            <a:r>
              <a:rPr lang="en-US" b="0" i="0" dirty="0">
                <a:solidFill>
                  <a:srgbClr val="4D5156"/>
                </a:solidFill>
                <a:effectLst/>
                <a:latin typeface="Google Sans"/>
              </a:rPr>
              <a:t>Recovering a file - Recycle Bin &amp; previous version</a:t>
            </a:r>
          </a:p>
          <a:p>
            <a:pPr marL="171450" indent="-171450">
              <a:buFont typeface="Arial" panose="020B0604020202020204" pitchFamily="34" charset="0"/>
              <a:buChar char="•"/>
            </a:pPr>
            <a:r>
              <a:rPr lang="en-US" b="0" i="0" dirty="0">
                <a:solidFill>
                  <a:srgbClr val="4D5156"/>
                </a:solidFill>
                <a:effectLst/>
                <a:latin typeface="Google Sans"/>
              </a:rPr>
              <a:t>Sharing a file - Email &amp; file-sharing service </a:t>
            </a:r>
          </a:p>
          <a:p>
            <a:endParaRPr lang="en-US" b="0" i="0" dirty="0">
              <a:solidFill>
                <a:srgbClr val="4D5156"/>
              </a:solidFill>
              <a:effectLst/>
              <a:latin typeface="Google Sans"/>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2 Minutes</a:t>
            </a:r>
          </a:p>
          <a:p>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33</a:t>
            </a:fld>
            <a:endParaRPr lang="en-US" dirty="0"/>
          </a:p>
        </p:txBody>
      </p:sp>
    </p:spTree>
    <p:extLst>
      <p:ext uri="{BB962C8B-B14F-4D97-AF65-F5344CB8AC3E}">
        <p14:creationId xmlns:p14="http://schemas.microsoft.com/office/powerpoint/2010/main" val="6441600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Before the session begins, add any text to promote next educational opportunity. </a:t>
            </a:r>
          </a:p>
          <a:p>
            <a:endParaRPr lang="en-US" sz="1200" dirty="0">
              <a:latin typeface="Calibri" panose="020F0502020204030204" pitchFamily="34" charset="0"/>
              <a:ea typeface="Calibri" panose="020F0502020204030204" pitchFamily="34" charset="0"/>
            </a:endParaRPr>
          </a:p>
          <a:p>
            <a:r>
              <a:rPr lang="en-US" sz="1200" dirty="0">
                <a:latin typeface="Calibri" panose="020F0502020204030204" pitchFamily="34" charset="0"/>
                <a:ea typeface="Calibri" panose="020F0502020204030204" pitchFamily="34" charset="0"/>
              </a:rPr>
              <a:t>Thank participants for attendance, allow for questions and discussion, promote the next lesson, encourage evaluation participation.</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10 Minutes</a:t>
            </a:r>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34</a:t>
            </a:fld>
            <a:endParaRPr lang="en-US" dirty="0"/>
          </a:p>
        </p:txBody>
      </p:sp>
    </p:spTree>
    <p:extLst>
      <p:ext uri="{BB962C8B-B14F-4D97-AF65-F5344CB8AC3E}">
        <p14:creationId xmlns:p14="http://schemas.microsoft.com/office/powerpoint/2010/main" val="2871075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The presenters of this session are asked to share this acknowledgment of the work that went into this session.</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1 Minute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BE4174-4810-B64F-BC74-9939E9C39B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0261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Self introduction </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2 Minutes</a:t>
            </a:r>
          </a:p>
          <a:p>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9</a:t>
            </a:fld>
            <a:endParaRPr lang="en-US" dirty="0"/>
          </a:p>
        </p:txBody>
      </p:sp>
    </p:spTree>
    <p:extLst>
      <p:ext uri="{BB962C8B-B14F-4D97-AF65-F5344CB8AC3E}">
        <p14:creationId xmlns:p14="http://schemas.microsoft.com/office/powerpoint/2010/main" val="845037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 </a:t>
            </a:r>
            <a:r>
              <a:rPr lang="en-US" b="0" dirty="0"/>
              <a:t>This will be a general lesson on saving, finding, recovering, sharing data and files.</a:t>
            </a:r>
          </a:p>
          <a:p>
            <a:endParaRPr lang="en-US" sz="1200" b="1" dirty="0">
              <a:latin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pPr lvl="0"/>
            <a:endParaRPr lang="en-US" b="1" dirty="0"/>
          </a:p>
          <a:p>
            <a:pPr lvl="0"/>
            <a:r>
              <a:rPr lang="en-US" b="1" dirty="0"/>
              <a:t>Time: </a:t>
            </a:r>
            <a:r>
              <a:rPr lang="en-US" b="0" dirty="0"/>
              <a:t> 2 Minutes</a:t>
            </a:r>
            <a:endParaRPr lang="en-US" b="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BE4174-4810-B64F-BC74-9939E9C39B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5574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Give time for participants to introduce themselves. You could also include a brief question for them to answer such as what motivated them to take this class? Encourage the 30 second rule: “In 30 seconds, share your name and answer…”</a:t>
            </a:r>
          </a:p>
          <a:p>
            <a:r>
              <a:rPr lang="en-US" sz="1200" dirty="0">
                <a:latin typeface="Calibri" panose="020F0502020204030204" pitchFamily="34" charset="0"/>
                <a:ea typeface="Calibri" panose="020F0502020204030204" pitchFamily="34" charset="0"/>
              </a:rPr>
              <a:t>You may also consider using a light-hearted questions such as: </a:t>
            </a:r>
          </a:p>
          <a:p>
            <a:pPr marL="171450" indent="-171450">
              <a:buFont typeface="Arial" panose="020B0604020202020204" pitchFamily="34" charset="0"/>
              <a:buChar char="•"/>
            </a:pPr>
            <a:r>
              <a:rPr lang="en-US" sz="1800" b="0" i="0" u="none" strike="noStrike" dirty="0">
                <a:solidFill>
                  <a:srgbClr val="000000"/>
                </a:solidFill>
                <a:effectLst/>
                <a:latin typeface="Arial" panose="020B0604020202020204" pitchFamily="34" charset="0"/>
              </a:rPr>
              <a:t>If they have a particular question about saving or have encountered problems when trying to save and find their files. </a:t>
            </a:r>
            <a:endParaRPr lang="en-US" sz="1200" dirty="0">
              <a:latin typeface="Calibri" panose="020F0502020204030204" pitchFamily="34" charset="0"/>
              <a:ea typeface="Calibri" panose="020F0502020204030204" pitchFamily="34" charset="0"/>
            </a:endParaRP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rPr>
              <a:t>What was your first job? </a:t>
            </a: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rPr>
              <a:t>What hobby takes up most of your free time? </a:t>
            </a: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rPr>
              <a:t>How do you like your coffee? </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5 Minutes</a:t>
            </a:r>
          </a:p>
          <a:p>
            <a:endParaRPr lang="en-US" sz="1200" dirty="0">
              <a:latin typeface="Calibri" panose="020F0502020204030204" pitchFamily="34" charset="0"/>
            </a:endParaRPr>
          </a:p>
          <a:p>
            <a:r>
              <a:rPr lang="en-US" b="0" i="0" dirty="0">
                <a:solidFill>
                  <a:srgbClr val="111111"/>
                </a:solidFill>
                <a:effectLst/>
                <a:latin typeface="-apple-system"/>
              </a:rPr>
              <a:t>Photo by </a:t>
            </a:r>
            <a:r>
              <a:rPr lang="en-US" b="0" i="0" dirty="0">
                <a:solidFill>
                  <a:srgbClr val="767676"/>
                </a:solidFill>
                <a:effectLst/>
                <a:latin typeface="-apple-system"/>
                <a:hlinkClick r:id="rId3"/>
              </a:rPr>
              <a:t>Joshua </a:t>
            </a:r>
            <a:r>
              <a:rPr lang="en-US" b="0" i="0" dirty="0" err="1">
                <a:solidFill>
                  <a:srgbClr val="767676"/>
                </a:solidFill>
                <a:effectLst/>
                <a:latin typeface="-apple-system"/>
                <a:hlinkClick r:id="rId3"/>
              </a:rPr>
              <a:t>Sortino</a:t>
            </a:r>
            <a:r>
              <a:rPr lang="en-US" b="0" i="0" dirty="0">
                <a:solidFill>
                  <a:srgbClr val="111111"/>
                </a:solidFill>
                <a:effectLst/>
                <a:latin typeface="-apple-system"/>
              </a:rPr>
              <a:t> on </a:t>
            </a:r>
            <a:r>
              <a:rPr lang="en-US" b="0" i="0" dirty="0" err="1">
                <a:solidFill>
                  <a:srgbClr val="767676"/>
                </a:solidFill>
                <a:effectLst/>
                <a:latin typeface="-apple-system"/>
                <a:hlinkClick r:id="rId4"/>
              </a:rPr>
              <a:t>Unsplash</a:t>
            </a:r>
            <a:endParaRPr lang="en-US" sz="1200" dirty="0">
              <a:latin typeface="Calibri" panose="020F0502020204030204" pitchFamily="34" charset="0"/>
            </a:endParaRPr>
          </a:p>
          <a:p>
            <a:endParaRPr lang="en-US" dirty="0"/>
          </a:p>
          <a:p>
            <a:endParaRPr lang="en-US" dirty="0"/>
          </a:p>
          <a:p>
            <a:r>
              <a:rPr lang="en-US" b="0" i="0" dirty="0">
                <a:solidFill>
                  <a:srgbClr val="191B26"/>
                </a:solidFill>
                <a:effectLst/>
                <a:latin typeface="Arial" panose="020B0604020202020204" pitchFamily="34" charset="0"/>
              </a:rPr>
              <a:t>Image by </a:t>
            </a:r>
            <a:r>
              <a:rPr lang="en-US" b="0" i="0" u="sng" dirty="0" err="1">
                <a:solidFill>
                  <a:srgbClr val="191B26"/>
                </a:solidFill>
                <a:effectLst/>
                <a:latin typeface="Arial" panose="020B0604020202020204" pitchFamily="34" charset="0"/>
                <a:hlinkClick r:id="rId5"/>
              </a:rPr>
              <a:t>WikiImages</a:t>
            </a:r>
            <a:r>
              <a:rPr lang="en-US" b="0" i="0" dirty="0">
                <a:solidFill>
                  <a:srgbClr val="191B26"/>
                </a:solidFill>
                <a:effectLst/>
                <a:latin typeface="Arial" panose="020B0604020202020204" pitchFamily="34" charset="0"/>
              </a:rPr>
              <a:t> from </a:t>
            </a:r>
            <a:r>
              <a:rPr lang="en-US" b="0" i="0" u="sng" dirty="0" err="1">
                <a:solidFill>
                  <a:srgbClr val="191B26"/>
                </a:solidFill>
                <a:effectLst/>
                <a:latin typeface="Arial" panose="020B0604020202020204" pitchFamily="34" charset="0"/>
                <a:hlinkClick r:id="rId6"/>
              </a:rPr>
              <a:t>Pixabay</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BE4174-4810-B64F-BC74-9939E9C39B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7879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We will now briefly discuss what data is and how we use it in files.</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1 Minute</a:t>
            </a:r>
          </a:p>
          <a:p>
            <a:endParaRPr lang="en-US" dirty="0"/>
          </a:p>
          <a:p>
            <a:r>
              <a:rPr lang="en-US" b="0" i="0" dirty="0">
                <a:solidFill>
                  <a:srgbClr val="111111"/>
                </a:solidFill>
                <a:effectLst/>
                <a:latin typeface="-apple-system"/>
              </a:rPr>
              <a:t>Photo by </a:t>
            </a:r>
            <a:r>
              <a:rPr lang="en-US" b="0" i="0" dirty="0">
                <a:solidFill>
                  <a:srgbClr val="767676"/>
                </a:solidFill>
                <a:effectLst/>
                <a:latin typeface="-apple-system"/>
                <a:hlinkClick r:id="rId3"/>
              </a:rPr>
              <a:t>Markus </a:t>
            </a:r>
            <a:r>
              <a:rPr lang="en-US" b="0" i="0" dirty="0" err="1">
                <a:solidFill>
                  <a:srgbClr val="767676"/>
                </a:solidFill>
                <a:effectLst/>
                <a:latin typeface="-apple-system"/>
                <a:hlinkClick r:id="rId3"/>
              </a:rPr>
              <a:t>Spiske</a:t>
            </a:r>
            <a:r>
              <a:rPr lang="en-US" b="0" i="0" dirty="0">
                <a:solidFill>
                  <a:srgbClr val="111111"/>
                </a:solidFill>
                <a:effectLst/>
                <a:latin typeface="-apple-system"/>
              </a:rPr>
              <a:t> on </a:t>
            </a:r>
            <a:r>
              <a:rPr lang="en-US" b="0" i="0" dirty="0" err="1">
                <a:solidFill>
                  <a:srgbClr val="767676"/>
                </a:solidFill>
                <a:effectLst/>
                <a:latin typeface="-apple-system"/>
                <a:hlinkClick r:id="rId4"/>
              </a:rPr>
              <a:t>Unsplash</a:t>
            </a:r>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12</a:t>
            </a:fld>
            <a:endParaRPr lang="en-US" dirty="0"/>
          </a:p>
        </p:txBody>
      </p:sp>
    </p:spTree>
    <p:extLst>
      <p:ext uri="{BB962C8B-B14F-4D97-AF65-F5344CB8AC3E}">
        <p14:creationId xmlns:p14="http://schemas.microsoft.com/office/powerpoint/2010/main" val="1219242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Data is information that is meant to be read or viewed. For example, a letter written in a Word document is data, an image created in Canva, or content of a webpage. These are all data or information. </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2 Minutes</a:t>
            </a:r>
          </a:p>
          <a:p>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13</a:t>
            </a:fld>
            <a:endParaRPr lang="en-US" dirty="0"/>
          </a:p>
        </p:txBody>
      </p:sp>
    </p:spTree>
    <p:extLst>
      <p:ext uri="{BB962C8B-B14F-4D97-AF65-F5344CB8AC3E}">
        <p14:creationId xmlns:p14="http://schemas.microsoft.com/office/powerpoint/2010/main" val="3194028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A file is a self-contained piece of information or any saved information on your device. One way to think of a computer file is like a receipt. The receipt has all the information (data) about your purchase, written on one slip of paper (the file).  Files can be pictures you save from your phone (JPG, pronounced jay-peg), excel document that outlines your household budget, or your favorite song saved as a MP3 file. </a:t>
            </a:r>
          </a:p>
          <a:p>
            <a:r>
              <a:rPr lang="en-US" sz="1200" dirty="0">
                <a:latin typeface="Calibri" panose="020F0502020204030204" pitchFamily="34" charset="0"/>
                <a:ea typeface="Calibri" panose="020F0502020204030204" pitchFamily="34" charset="0"/>
              </a:rPr>
              <a:t>Files can be created on a device or downloaded from the Internet. </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2 Minutes</a:t>
            </a:r>
          </a:p>
          <a:p>
            <a:endParaRPr lang="en-US" dirty="0"/>
          </a:p>
          <a:p>
            <a:r>
              <a:rPr lang="en-US" b="0" i="0" dirty="0">
                <a:solidFill>
                  <a:srgbClr val="111111"/>
                </a:solidFill>
                <a:effectLst/>
                <a:latin typeface="-apple-system"/>
              </a:rPr>
              <a:t>Photo by </a:t>
            </a:r>
            <a:r>
              <a:rPr lang="en-US" b="0" i="0" dirty="0">
                <a:solidFill>
                  <a:srgbClr val="767676"/>
                </a:solidFill>
                <a:effectLst/>
                <a:latin typeface="-apple-system"/>
                <a:hlinkClick r:id="rId3"/>
              </a:rPr>
              <a:t>Ilya Pavlov</a:t>
            </a:r>
            <a:r>
              <a:rPr lang="en-US" b="0" i="0" dirty="0">
                <a:solidFill>
                  <a:srgbClr val="111111"/>
                </a:solidFill>
                <a:effectLst/>
                <a:latin typeface="-apple-system"/>
              </a:rPr>
              <a:t> on </a:t>
            </a:r>
            <a:r>
              <a:rPr lang="en-US" b="0" i="0" dirty="0" err="1">
                <a:solidFill>
                  <a:srgbClr val="767676"/>
                </a:solidFill>
                <a:effectLst/>
                <a:latin typeface="-apple-system"/>
                <a:hlinkClick r:id="rId4"/>
              </a:rPr>
              <a:t>Unsplash</a:t>
            </a:r>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14</a:t>
            </a:fld>
            <a:endParaRPr lang="en-US" dirty="0"/>
          </a:p>
        </p:txBody>
      </p:sp>
    </p:spTree>
    <p:extLst>
      <p:ext uri="{BB962C8B-B14F-4D97-AF65-F5344CB8AC3E}">
        <p14:creationId xmlns:p14="http://schemas.microsoft.com/office/powerpoint/2010/main" val="2797894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F606A-DC24-4140-9D62-1BE6158DB6B4}"/>
              </a:ext>
            </a:extLst>
          </p:cNvPr>
          <p:cNvSpPr>
            <a:spLocks noGrp="1"/>
          </p:cNvSpPr>
          <p:nvPr>
            <p:ph type="title"/>
          </p:nvPr>
        </p:nvSpPr>
        <p:spPr>
          <a:xfrm>
            <a:off x="609600" y="274638"/>
            <a:ext cx="5511800" cy="5287962"/>
          </a:xfrm>
        </p:spPr>
        <p:txBody>
          <a:bodyPr/>
          <a:lstStyle>
            <a:lvl1pPr>
              <a:defRPr>
                <a:latin typeface="Arial Black" panose="020B0A04020102020204" pitchFamily="34" charset="0"/>
              </a:defRPr>
            </a:lvl1pPr>
          </a:lstStyle>
          <a:p>
            <a:r>
              <a:rPr lang="en-US" dirty="0"/>
              <a:t>Click to edit Master title style</a:t>
            </a:r>
          </a:p>
        </p:txBody>
      </p:sp>
      <p:sp>
        <p:nvSpPr>
          <p:cNvPr id="12" name="Title 1">
            <a:extLst>
              <a:ext uri="{FF2B5EF4-FFF2-40B4-BE49-F238E27FC236}">
                <a16:creationId xmlns:a16="http://schemas.microsoft.com/office/drawing/2014/main" id="{C46B8FFF-B869-4000-92B7-A6525E3D47B5}"/>
              </a:ext>
            </a:extLst>
          </p:cNvPr>
          <p:cNvSpPr txBox="1">
            <a:spLocks/>
          </p:cNvSpPr>
          <p:nvPr userDrawn="1"/>
        </p:nvSpPr>
        <p:spPr>
          <a:xfrm>
            <a:off x="1570481" y="1090435"/>
            <a:ext cx="10363200" cy="1470025"/>
          </a:xfrm>
          <a:prstGeom prst="rect">
            <a:avLst/>
          </a:prstGeom>
        </p:spPr>
        <p:txBody>
          <a:bodyPr vert="horz" lIns="91440" tIns="45720" rIns="91440" bIns="45720" rtlCol="0" anchor="ctr">
            <a:normAutofit/>
          </a:bodyPr>
          <a:lstStyle>
            <a:lvl1pPr algn="ctr" defTabSz="914378" rtl="0" eaLnBrk="1" latinLnBrk="0" hangingPunct="1">
              <a:spcBef>
                <a:spcPct val="0"/>
              </a:spcBef>
              <a:buNone/>
              <a:defRPr sz="4400" kern="1200">
                <a:solidFill>
                  <a:schemeClr val="tx1"/>
                </a:solidFill>
                <a:latin typeface="+mj-lt"/>
                <a:ea typeface="+mj-ea"/>
                <a:cs typeface="+mj-cs"/>
              </a:defRPr>
            </a:lvl1pPr>
          </a:lstStyle>
          <a:p>
            <a:r>
              <a:rPr lang="en-US" sz="5400" dirty="0">
                <a:solidFill>
                  <a:schemeClr val="bg1"/>
                </a:solidFill>
                <a:latin typeface="Calibri" panose="020F0502020204030204" pitchFamily="34" charset="0"/>
              </a:rPr>
              <a:t>Module #</a:t>
            </a:r>
          </a:p>
        </p:txBody>
      </p:sp>
      <p:sp>
        <p:nvSpPr>
          <p:cNvPr id="6" name="Picture Placeholder 5">
            <a:extLst>
              <a:ext uri="{FF2B5EF4-FFF2-40B4-BE49-F238E27FC236}">
                <a16:creationId xmlns:a16="http://schemas.microsoft.com/office/drawing/2014/main" id="{8AAD852A-F70B-4152-B3BD-73B7A5B0CAAE}"/>
              </a:ext>
            </a:extLst>
          </p:cNvPr>
          <p:cNvSpPr>
            <a:spLocks noGrp="1"/>
          </p:cNvSpPr>
          <p:nvPr>
            <p:ph type="pic" sz="quarter" idx="10"/>
          </p:nvPr>
        </p:nvSpPr>
        <p:spPr>
          <a:xfrm>
            <a:off x="6502400" y="274638"/>
            <a:ext cx="5892800" cy="5364162"/>
          </a:xfrm>
        </p:spPr>
        <p:txBody>
          <a:bodyPr/>
          <a:lstStyle/>
          <a:p>
            <a:endParaRPr lang="en-US"/>
          </a:p>
        </p:txBody>
      </p:sp>
    </p:spTree>
    <p:extLst>
      <p:ext uri="{BB962C8B-B14F-4D97-AF65-F5344CB8AC3E}">
        <p14:creationId xmlns:p14="http://schemas.microsoft.com/office/powerpoint/2010/main" val="3801833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3"/>
            <a:ext cx="2844800" cy="365125"/>
          </a:xfrm>
          <a:prstGeom prst="rect">
            <a:avLst/>
          </a:prstGeom>
        </p:spPr>
        <p:txBody>
          <a:bodyPr/>
          <a:lstStyle/>
          <a:p>
            <a:fld id="{1D8BD707-D9CF-40AE-B4C6-C98DA3205C09}" type="datetimeFigureOut">
              <a:rPr lang="en-US" smtClean="0"/>
              <a:pPr/>
              <a:t>4/14/26</a:t>
            </a:fld>
            <a:endParaRPr lang="en-US" dirty="0"/>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3"/>
            <a:ext cx="2844800" cy="365125"/>
          </a:xfrm>
          <a:prstGeom prst="rect">
            <a:avLst/>
          </a:prstGeom>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Black" panose="020B0A040201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3"/>
            <a:ext cx="2844800" cy="365125"/>
          </a:xfrm>
          <a:prstGeom prst="rect">
            <a:avLst/>
          </a:prstGeom>
        </p:spPr>
        <p:txBody>
          <a:bodyPr/>
          <a:lstStyle/>
          <a:p>
            <a:fld id="{1D8BD707-D9CF-40AE-B4C6-C98DA3205C09}" type="datetimeFigureOut">
              <a:rPr lang="en-US" smtClean="0"/>
              <a:pPr/>
              <a:t>4/14/26</a:t>
            </a:fld>
            <a:endParaRPr lang="en-US" dirty="0"/>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atin typeface="Arial Black" panose="020B0A04020102020204" pitchFamily="34" charset="0"/>
              </a:defRPr>
            </a:lvl1pPr>
          </a:lstStyle>
          <a:p>
            <a:r>
              <a:rPr lang="en-US" dirty="0"/>
              <a:t>Click to edit Master title style</a:t>
            </a:r>
          </a:p>
        </p:txBody>
      </p:sp>
      <p:sp>
        <p:nvSpPr>
          <p:cNvPr id="3" name="Text Placeholder 2"/>
          <p:cNvSpPr>
            <a:spLocks noGrp="1"/>
          </p:cNvSpPr>
          <p:nvPr>
            <p:ph type="body" idx="1"/>
          </p:nvPr>
        </p:nvSpPr>
        <p:spPr>
          <a:xfrm>
            <a:off x="963084" y="2906716"/>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3"/>
            <a:ext cx="2844800" cy="365125"/>
          </a:xfrm>
          <a:prstGeom prst="rect">
            <a:avLst/>
          </a:prstGeom>
        </p:spPr>
        <p:txBody>
          <a:bodyPr/>
          <a:lstStyle/>
          <a:p>
            <a:fld id="{1D8BD707-D9CF-40AE-B4C6-C98DA3205C09}" type="datetimeFigureOut">
              <a:rPr lang="en-US" smtClean="0"/>
              <a:pPr/>
              <a:t>4/14/26</a:t>
            </a:fld>
            <a:endParaRPr lang="en-US" dirty="0"/>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Black" panose="020B0A04020102020204" pitchFamily="34" charset="0"/>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3"/>
            <a:ext cx="2844800" cy="365125"/>
          </a:xfrm>
          <a:prstGeom prst="rect">
            <a:avLst/>
          </a:prstGeom>
        </p:spPr>
        <p:txBody>
          <a:bodyPr/>
          <a:lstStyle/>
          <a:p>
            <a:fld id="{1D8BD707-D9CF-40AE-B4C6-C98DA3205C09}" type="datetimeFigureOut">
              <a:rPr lang="en-US" smtClean="0"/>
              <a:pPr/>
              <a:t>4/14/26</a:t>
            </a:fld>
            <a:endParaRPr lang="en-US" dirty="0"/>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3"/>
            <a:ext cx="2844800" cy="365125"/>
          </a:xfrm>
          <a:prstGeom prst="rect">
            <a:avLst/>
          </a:prstGeom>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Black" panose="020B0A04020102020204" pitchFamily="34" charset="0"/>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3"/>
            <a:ext cx="2844800" cy="365125"/>
          </a:xfrm>
          <a:prstGeom prst="rect">
            <a:avLst/>
          </a:prstGeom>
        </p:spPr>
        <p:txBody>
          <a:bodyPr/>
          <a:lstStyle/>
          <a:p>
            <a:fld id="{1D8BD707-D9CF-40AE-B4C6-C98DA3205C09}" type="datetimeFigureOut">
              <a:rPr lang="en-US" smtClean="0"/>
              <a:pPr/>
              <a:t>4/14/26</a:t>
            </a:fld>
            <a:endParaRPr lang="en-US" dirty="0"/>
          </a:p>
        </p:txBody>
      </p:sp>
      <p:sp>
        <p:nvSpPr>
          <p:cNvPr id="8" name="Footer Placeholder 7"/>
          <p:cNvSpPr>
            <a:spLocks noGrp="1"/>
          </p:cNvSpPr>
          <p:nvPr>
            <p:ph type="ftr" sz="quarter" idx="11"/>
          </p:nvPr>
        </p:nvSpPr>
        <p:spPr>
          <a:xfrm>
            <a:off x="4165600" y="6356353"/>
            <a:ext cx="3860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737600" y="6356353"/>
            <a:ext cx="2844800" cy="365125"/>
          </a:xfrm>
          <a:prstGeom prst="rect">
            <a:avLst/>
          </a:prstGeom>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Black" panose="020B0A04020102020204" pitchFamily="34" charset="0"/>
              </a:defRPr>
            </a:lvl1pPr>
          </a:lstStyle>
          <a:p>
            <a:r>
              <a:rPr lang="en-US" dirty="0"/>
              <a:t>Click to edit Master title style</a:t>
            </a:r>
          </a:p>
        </p:txBody>
      </p:sp>
      <p:sp>
        <p:nvSpPr>
          <p:cNvPr id="3" name="Date Placeholder 2"/>
          <p:cNvSpPr>
            <a:spLocks noGrp="1"/>
          </p:cNvSpPr>
          <p:nvPr>
            <p:ph type="dt" sz="half" idx="10"/>
          </p:nvPr>
        </p:nvSpPr>
        <p:spPr>
          <a:xfrm>
            <a:off x="609600" y="6356353"/>
            <a:ext cx="2844800" cy="365125"/>
          </a:xfrm>
          <a:prstGeom prst="rect">
            <a:avLst/>
          </a:prstGeom>
        </p:spPr>
        <p:txBody>
          <a:bodyPr/>
          <a:lstStyle/>
          <a:p>
            <a:fld id="{1D8BD707-D9CF-40AE-B4C6-C98DA3205C09}" type="datetimeFigureOut">
              <a:rPr lang="en-US" smtClean="0"/>
              <a:pPr/>
              <a:t>4/14/26</a:t>
            </a:fld>
            <a:endParaRPr lang="en-US" dirty="0"/>
          </a:p>
        </p:txBody>
      </p:sp>
      <p:sp>
        <p:nvSpPr>
          <p:cNvPr id="4" name="Footer Placeholder 3"/>
          <p:cNvSpPr>
            <a:spLocks noGrp="1"/>
          </p:cNvSpPr>
          <p:nvPr>
            <p:ph type="ftr" sz="quarter" idx="11"/>
          </p:nvPr>
        </p:nvSpPr>
        <p:spPr>
          <a:xfrm>
            <a:off x="4165600" y="6356353"/>
            <a:ext cx="3860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37600" y="6356353"/>
            <a:ext cx="2844800" cy="365125"/>
          </a:xfrm>
          <a:prstGeom prst="rect">
            <a:avLst/>
          </a:prstGeom>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extBox 11">
            <a:extLst>
              <a:ext uri="{FF2B5EF4-FFF2-40B4-BE49-F238E27FC236}">
                <a16:creationId xmlns:a16="http://schemas.microsoft.com/office/drawing/2014/main" id="{E5B25E1E-E968-4477-A368-74893B1B80F7}"/>
              </a:ext>
            </a:extLst>
          </p:cNvPr>
          <p:cNvSpPr txBox="1"/>
          <p:nvPr userDrawn="1"/>
        </p:nvSpPr>
        <p:spPr>
          <a:xfrm>
            <a:off x="5269447" y="3145651"/>
            <a:ext cx="5528322" cy="1615827"/>
          </a:xfrm>
          <a:prstGeom prst="rect">
            <a:avLst/>
          </a:prstGeom>
        </p:spPr>
        <p:txBody>
          <a:bodyPr wrap="square" lIns="0" tIns="0" rIns="0" bIns="0" rtlCol="0" anchor="t">
            <a:spAutoFit/>
          </a:bodyPr>
          <a:lstStyle/>
          <a:p>
            <a:pPr marL="571486" indent="-571486">
              <a:lnSpc>
                <a:spcPct val="150000"/>
              </a:lnSpc>
              <a:buFont typeface="Arial" panose="020B0604020202020204" pitchFamily="34" charset="0"/>
              <a:buChar char="•"/>
            </a:pPr>
            <a:r>
              <a:rPr lang="en-US" sz="2400" dirty="0">
                <a:solidFill>
                  <a:srgbClr val="FFFFFF"/>
                </a:solidFill>
                <a:latin typeface="Calibri" panose="020F0502020204030204" pitchFamily="34" charset="0"/>
              </a:rPr>
              <a:t>Text</a:t>
            </a:r>
          </a:p>
          <a:p>
            <a:pPr marL="571486" indent="-571486">
              <a:lnSpc>
                <a:spcPct val="150000"/>
              </a:lnSpc>
              <a:buFont typeface="Arial" panose="020B0604020202020204" pitchFamily="34" charset="0"/>
              <a:buChar char="•"/>
            </a:pPr>
            <a:r>
              <a:rPr lang="en-US" sz="2400" dirty="0">
                <a:solidFill>
                  <a:srgbClr val="FFFFFF"/>
                </a:solidFill>
                <a:latin typeface="Calibri" panose="020F0502020204030204" pitchFamily="34" charset="0"/>
              </a:rPr>
              <a:t>Text</a:t>
            </a:r>
          </a:p>
          <a:p>
            <a:pPr marL="571486" indent="-571486">
              <a:lnSpc>
                <a:spcPct val="150000"/>
              </a:lnSpc>
              <a:buFont typeface="Arial" panose="020B0604020202020204" pitchFamily="34" charset="0"/>
              <a:buChar char="•"/>
            </a:pPr>
            <a:r>
              <a:rPr lang="en-US" sz="2400" dirty="0">
                <a:solidFill>
                  <a:srgbClr val="FFFFFF"/>
                </a:solidFill>
                <a:latin typeface="Calibri" panose="020F0502020204030204" pitchFamily="34" charset="0"/>
              </a:rPr>
              <a:t>Text</a:t>
            </a:r>
          </a:p>
        </p:txBody>
      </p:sp>
      <p:sp>
        <p:nvSpPr>
          <p:cNvPr id="7" name="TextBox 6">
            <a:extLst>
              <a:ext uri="{FF2B5EF4-FFF2-40B4-BE49-F238E27FC236}">
                <a16:creationId xmlns:a16="http://schemas.microsoft.com/office/drawing/2014/main" id="{230C9434-2CD1-4E92-8E7C-6E6224E0B66F}"/>
              </a:ext>
            </a:extLst>
          </p:cNvPr>
          <p:cNvSpPr txBox="1"/>
          <p:nvPr userDrawn="1"/>
        </p:nvSpPr>
        <p:spPr>
          <a:xfrm>
            <a:off x="4445000" y="2512331"/>
            <a:ext cx="7353484" cy="584775"/>
          </a:xfrm>
          <a:prstGeom prst="rect">
            <a:avLst/>
          </a:prstGeom>
          <a:noFill/>
        </p:spPr>
        <p:txBody>
          <a:bodyPr wrap="square" rtlCol="0">
            <a:spAutoFit/>
          </a:bodyPr>
          <a:lstStyle/>
          <a:p>
            <a:r>
              <a:rPr lang="en-US" sz="3200" dirty="0">
                <a:solidFill>
                  <a:schemeClr val="bg1"/>
                </a:solidFill>
                <a:latin typeface="Calibri" panose="020F0502020204030204" pitchFamily="34" charset="0"/>
              </a:rPr>
              <a:t>Title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0"/>
            <a:ext cx="4011084" cy="46910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3"/>
            <a:ext cx="2844800" cy="365125"/>
          </a:xfrm>
          <a:prstGeom prst="rect">
            <a:avLst/>
          </a:prstGeom>
        </p:spPr>
        <p:txBody>
          <a:bodyPr/>
          <a:lstStyle/>
          <a:p>
            <a:fld id="{1D8BD707-D9CF-40AE-B4C6-C98DA3205C09}" type="datetimeFigureOut">
              <a:rPr lang="en-US" smtClean="0"/>
              <a:pPr/>
              <a:t>4/14/26</a:t>
            </a:fld>
            <a:endParaRPr lang="en-US" dirty="0"/>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3"/>
            <a:ext cx="2844800" cy="365125"/>
          </a:xfrm>
          <a:prstGeom prst="rect">
            <a:avLst/>
          </a:prstGeom>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1303000" cy="495299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a:extLst>
              <a:ext uri="{FF2B5EF4-FFF2-40B4-BE49-F238E27FC236}">
                <a16:creationId xmlns:a16="http://schemas.microsoft.com/office/drawing/2014/main" id="{42515533-7C8E-4E36-A2A5-5CB3E75F26CE}"/>
              </a:ext>
            </a:extLst>
          </p:cNvPr>
          <p:cNvGrpSpPr/>
          <p:nvPr userDrawn="1"/>
        </p:nvGrpSpPr>
        <p:grpSpPr>
          <a:xfrm>
            <a:off x="183802" y="4725220"/>
            <a:ext cx="12627888" cy="2406135"/>
            <a:chOff x="183802" y="4725220"/>
            <a:chExt cx="12627888" cy="2406135"/>
          </a:xfrm>
        </p:grpSpPr>
        <p:grpSp>
          <p:nvGrpSpPr>
            <p:cNvPr id="8" name="Group 7">
              <a:extLst>
                <a:ext uri="{FF2B5EF4-FFF2-40B4-BE49-F238E27FC236}">
                  <a16:creationId xmlns:a16="http://schemas.microsoft.com/office/drawing/2014/main" id="{52119606-09AD-4CDC-B31A-4B23A290EA1B}"/>
                </a:ext>
              </a:extLst>
            </p:cNvPr>
            <p:cNvGrpSpPr/>
            <p:nvPr/>
          </p:nvGrpSpPr>
          <p:grpSpPr>
            <a:xfrm rot="5400000">
              <a:off x="117734" y="4791288"/>
              <a:ext cx="2406134" cy="2273998"/>
              <a:chOff x="9880869" y="4653175"/>
              <a:chExt cx="2095733" cy="1980643"/>
            </a:xfrm>
          </p:grpSpPr>
          <p:sp>
            <p:nvSpPr>
              <p:cNvPr id="14" name="Rectangle 13">
                <a:extLst>
                  <a:ext uri="{FF2B5EF4-FFF2-40B4-BE49-F238E27FC236}">
                    <a16:creationId xmlns:a16="http://schemas.microsoft.com/office/drawing/2014/main" id="{B3499775-A96F-4CE8-8BE1-72AACF438D6B}"/>
                  </a:ext>
                </a:extLst>
              </p:cNvPr>
              <p:cNvSpPr/>
              <p:nvPr/>
            </p:nvSpPr>
            <p:spPr>
              <a:xfrm rot="5400000">
                <a:off x="10909453" y="5706942"/>
                <a:ext cx="43779" cy="18099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B669EC4-DF8C-40E5-B306-734AF3BEAC27}"/>
                  </a:ext>
                </a:extLst>
              </p:cNvPr>
              <p:cNvSpPr/>
              <p:nvPr/>
            </p:nvSpPr>
            <p:spPr>
              <a:xfrm rot="10800000">
                <a:off x="11931376" y="4823845"/>
                <a:ext cx="45226" cy="18099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4AF01E75-BDE5-4CF1-9330-3B172D299AFC}"/>
                  </a:ext>
                </a:extLst>
              </p:cNvPr>
              <p:cNvSpPr/>
              <p:nvPr/>
            </p:nvSpPr>
            <p:spPr>
              <a:xfrm rot="10800000">
                <a:off x="11792550" y="4653175"/>
                <a:ext cx="43779" cy="180997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4690FA13-0783-492B-AB67-5FD8F94788EB}"/>
                  </a:ext>
                </a:extLst>
              </p:cNvPr>
              <p:cNvSpPr/>
              <p:nvPr/>
            </p:nvSpPr>
            <p:spPr>
              <a:xfrm rot="5400000">
                <a:off x="10763966" y="5558162"/>
                <a:ext cx="43779" cy="180997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F16AC810-5396-4A94-AEB0-47346A69B8D4}"/>
                </a:ext>
              </a:extLst>
            </p:cNvPr>
            <p:cNvGrpSpPr/>
            <p:nvPr/>
          </p:nvGrpSpPr>
          <p:grpSpPr>
            <a:xfrm>
              <a:off x="10405556" y="4857357"/>
              <a:ext cx="2406134" cy="2273998"/>
              <a:chOff x="9880869" y="4653175"/>
              <a:chExt cx="2095733" cy="1980643"/>
            </a:xfrm>
          </p:grpSpPr>
          <p:sp>
            <p:nvSpPr>
              <p:cNvPr id="10" name="Rectangle 9">
                <a:extLst>
                  <a:ext uri="{FF2B5EF4-FFF2-40B4-BE49-F238E27FC236}">
                    <a16:creationId xmlns:a16="http://schemas.microsoft.com/office/drawing/2014/main" id="{576182BD-AEA1-48C5-A117-A1B8059286DB}"/>
                  </a:ext>
                </a:extLst>
              </p:cNvPr>
              <p:cNvSpPr/>
              <p:nvPr/>
            </p:nvSpPr>
            <p:spPr>
              <a:xfrm rot="5400000">
                <a:off x="10909453" y="5706942"/>
                <a:ext cx="43779" cy="18099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56E8A81-C101-43E3-887D-1253A2E9E443}"/>
                  </a:ext>
                </a:extLst>
              </p:cNvPr>
              <p:cNvSpPr/>
              <p:nvPr/>
            </p:nvSpPr>
            <p:spPr>
              <a:xfrm rot="10800000">
                <a:off x="11931376" y="4823845"/>
                <a:ext cx="45226" cy="18099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89F639B-ACB5-4CC1-BAAB-6C17E05FFBB5}"/>
                  </a:ext>
                </a:extLst>
              </p:cNvPr>
              <p:cNvSpPr/>
              <p:nvPr/>
            </p:nvSpPr>
            <p:spPr>
              <a:xfrm rot="10800000">
                <a:off x="11792550" y="4653175"/>
                <a:ext cx="43779" cy="180997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DBEC20A-40D8-4335-83E8-A5A05492F387}"/>
                  </a:ext>
                </a:extLst>
              </p:cNvPr>
              <p:cNvSpPr/>
              <p:nvPr/>
            </p:nvSpPr>
            <p:spPr>
              <a:xfrm rot="5400000">
                <a:off x="10763966" y="5558162"/>
                <a:ext cx="43779" cy="180997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cSld>
  <p:clrMap bg1="lt1" tx1="dk1" bg2="lt2" tx2="dk2" accent1="accent1" accent2="accent2" accent3="accent3" accent4="accent4" accent5="accent5" accent6="accent6" hlink="hlink" folHlink="folHlink"/>
  <p:sldLayoutIdLst>
    <p:sldLayoutId id="2147483661"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xStyles>
    <p:titleStyle>
      <a:lvl1pPr algn="ctr" defTabSz="914378" rtl="0" eaLnBrk="1" latinLnBrk="0" hangingPunct="1">
        <a:spcBef>
          <a:spcPct val="0"/>
        </a:spcBef>
        <a:buNone/>
        <a:defRPr sz="4400" kern="1200">
          <a:solidFill>
            <a:schemeClr val="tx1"/>
          </a:solidFill>
          <a:latin typeface="Calibri" panose="020F0502020204030204" pitchFamily="34" charset="0"/>
          <a:ea typeface="+mj-ea"/>
          <a:cs typeface="+mj-cs"/>
        </a:defRPr>
      </a:lvl1pPr>
    </p:titleStyle>
    <p:bodyStyle>
      <a:lvl1pPr marL="342892" indent="-342892" algn="l" defTabSz="91437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2.xml"/><Relationship Id="rId11" Type="http://schemas.openxmlformats.org/officeDocument/2006/relationships/image" Target="../media/image18.png"/><Relationship Id="rId5" Type="http://schemas.openxmlformats.org/officeDocument/2006/relationships/diagramQuickStyle" Target="../diagrams/quickStyle2.xml"/><Relationship Id="rId10" Type="http://schemas.openxmlformats.org/officeDocument/2006/relationships/image" Target="../media/image17.png"/><Relationship Id="rId4" Type="http://schemas.openxmlformats.org/officeDocument/2006/relationships/diagramLayout" Target="../diagrams/layout2.xml"/><Relationship Id="rId9" Type="http://schemas.openxmlformats.org/officeDocument/2006/relationships/image" Target="../media/image16.png"/></Relationships>
</file>

<file path=ppt/slides/_rels/slide1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9.png"/><Relationship Id="rId7" Type="http://schemas.openxmlformats.org/officeDocument/2006/relationships/diagramColors" Target="../diagrams/colors3.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hyperlink" Target="http://pcsupport.about.com/od/filerecovery/tp/free-file-recovery-programs.ht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1.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0.png"/><Relationship Id="rId7"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41.png"/><Relationship Id="rId5" Type="http://schemas.openxmlformats.org/officeDocument/2006/relationships/image" Target="../media/image31.png"/><Relationship Id="rId10" Type="http://schemas.openxmlformats.org/officeDocument/2006/relationships/image" Target="../media/image45.png"/><Relationship Id="rId4" Type="http://schemas.openxmlformats.org/officeDocument/2006/relationships/image" Target="../media/image32.png"/><Relationship Id="rId9" Type="http://schemas.openxmlformats.org/officeDocument/2006/relationships/image" Target="../media/image44.png"/></Relationships>
</file>

<file path=ppt/slides/_rels/slide27.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52.png"/></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2.png"/></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57.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59.png"/><Relationship Id="rId4" Type="http://schemas.openxmlformats.org/officeDocument/2006/relationships/hyperlink" Target="https://www.imymac.com/mac-tips/how-to-share-files-between-users-on-mac.html"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69.sv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71.svg"/><Relationship Id="rId4" Type="http://schemas.openxmlformats.org/officeDocument/2006/relationships/image" Target="../media/image70.sv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09673B-F96E-5729-11AA-9ABC71EABCA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0968"/>
          <a:stretch/>
        </p:blipFill>
        <p:spPr>
          <a:xfrm>
            <a:off x="4910666" y="508245"/>
            <a:ext cx="7467601" cy="6298710"/>
          </a:xfrm>
          <a:prstGeom prst="rect">
            <a:avLst/>
          </a:prstGeom>
        </p:spPr>
      </p:pic>
      <p:sp>
        <p:nvSpPr>
          <p:cNvPr id="4" name="Rectangle 3">
            <a:extLst>
              <a:ext uri="{FF2B5EF4-FFF2-40B4-BE49-F238E27FC236}">
                <a16:creationId xmlns:a16="http://schemas.microsoft.com/office/drawing/2014/main" id="{BD8B35C1-F052-8066-CC41-4B4F61D612A0}"/>
              </a:ext>
            </a:extLst>
          </p:cNvPr>
          <p:cNvSpPr/>
          <p:nvPr/>
        </p:nvSpPr>
        <p:spPr>
          <a:xfrm>
            <a:off x="412654" y="533400"/>
            <a:ext cx="4523412" cy="6284964"/>
          </a:xfrm>
          <a:prstGeom prst="rect">
            <a:avLst/>
          </a:prstGeom>
          <a:solidFill>
            <a:srgbClr val="F9FB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619B653D-6C45-4C18-924C-97786B997E07}"/>
              </a:ext>
            </a:extLst>
          </p:cNvPr>
          <p:cNvSpPr>
            <a:spLocks noGrp="1"/>
          </p:cNvSpPr>
          <p:nvPr>
            <p:ph type="title"/>
          </p:nvPr>
        </p:nvSpPr>
        <p:spPr>
          <a:xfrm>
            <a:off x="406400" y="1676400"/>
            <a:ext cx="5334000" cy="3962400"/>
          </a:xfrm>
          <a:prstGeom prst="roundRect">
            <a:avLst/>
          </a:prstGeom>
          <a:solidFill>
            <a:srgbClr val="0070C0"/>
          </a:solidFill>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ormAutofit/>
          </a:bodyPr>
          <a:lstStyle/>
          <a:p>
            <a:r>
              <a:rPr lang="en-US" b="1" dirty="0">
                <a:solidFill>
                  <a:schemeClr val="bg1"/>
                </a:solidFill>
              </a:rPr>
              <a:t>Saving, Recovering, and Sharing Data and Files</a:t>
            </a:r>
            <a:endParaRPr lang="en-US" dirty="0">
              <a:solidFill>
                <a:schemeClr val="bg1"/>
              </a:solidFill>
            </a:endParaRPr>
          </a:p>
        </p:txBody>
      </p:sp>
    </p:spTree>
    <p:extLst>
      <p:ext uri="{BB962C8B-B14F-4D97-AF65-F5344CB8AC3E}">
        <p14:creationId xmlns:p14="http://schemas.microsoft.com/office/powerpoint/2010/main" val="5501866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78A0A-2694-C303-5912-7F67735984E3}"/>
              </a:ext>
            </a:extLst>
          </p:cNvPr>
          <p:cNvSpPr>
            <a:spLocks noGrp="1"/>
          </p:cNvSpPr>
          <p:nvPr>
            <p:ph type="title"/>
          </p:nvPr>
        </p:nvSpPr>
        <p:spPr>
          <a:xfrm>
            <a:off x="609600" y="274638"/>
            <a:ext cx="11836400" cy="1143000"/>
          </a:xfrm>
        </p:spPr>
        <p:txBody>
          <a:bodyPr/>
          <a:lstStyle/>
          <a:p>
            <a:r>
              <a:rPr lang="en-US" dirty="0"/>
              <a:t>Structure of Today’s Session</a:t>
            </a:r>
          </a:p>
        </p:txBody>
      </p:sp>
      <p:graphicFrame>
        <p:nvGraphicFramePr>
          <p:cNvPr id="4" name="Content Placeholder 3">
            <a:extLst>
              <a:ext uri="{FF2B5EF4-FFF2-40B4-BE49-F238E27FC236}">
                <a16:creationId xmlns:a16="http://schemas.microsoft.com/office/drawing/2014/main" id="{E610DEF3-841B-FCAA-427B-CDABD4435C36}"/>
              </a:ext>
            </a:extLst>
          </p:cNvPr>
          <p:cNvGraphicFramePr>
            <a:graphicFrameLocks noGrp="1"/>
          </p:cNvGraphicFramePr>
          <p:nvPr>
            <p:ph idx="1"/>
            <p:extLst>
              <p:ext uri="{D42A27DB-BD31-4B8C-83A1-F6EECF244321}">
                <p14:modId xmlns:p14="http://schemas.microsoft.com/office/powerpoint/2010/main" val="708771350"/>
              </p:ext>
            </p:extLst>
          </p:nvPr>
        </p:nvGraphicFramePr>
        <p:xfrm>
          <a:off x="2260600" y="1417638"/>
          <a:ext cx="84836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52291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2D1685-629C-85EC-0376-7758D0D23F04}"/>
              </a:ext>
            </a:extLst>
          </p:cNvPr>
          <p:cNvPicPr>
            <a:picLocks noChangeAspect="1"/>
          </p:cNvPicPr>
          <p:nvPr/>
        </p:nvPicPr>
        <p:blipFill>
          <a:blip r:embed="rId3" cstate="screen">
            <a:alphaModFix amt="20000"/>
            <a:extLst>
              <a:ext uri="{28A0092B-C50C-407E-A947-70E740481C1C}">
                <a14:useLocalDpi xmlns:a14="http://schemas.microsoft.com/office/drawing/2010/main"/>
              </a:ext>
            </a:extLst>
          </a:blip>
          <a:stretch>
            <a:fillRect/>
          </a:stretch>
        </p:blipFill>
        <p:spPr>
          <a:xfrm>
            <a:off x="1026443" y="0"/>
            <a:ext cx="10951914" cy="7315200"/>
          </a:xfrm>
          <a:prstGeom prst="rect">
            <a:avLst/>
          </a:prstGeom>
        </p:spPr>
      </p:pic>
      <p:sp>
        <p:nvSpPr>
          <p:cNvPr id="8" name="Rectangle 7">
            <a:extLst>
              <a:ext uri="{FF2B5EF4-FFF2-40B4-BE49-F238E27FC236}">
                <a16:creationId xmlns:a16="http://schemas.microsoft.com/office/drawing/2014/main" id="{C1A5301E-7CD3-CA02-FE7F-82251C0BB1A9}"/>
              </a:ext>
            </a:extLst>
          </p:cNvPr>
          <p:cNvSpPr/>
          <p:nvPr/>
        </p:nvSpPr>
        <p:spPr>
          <a:xfrm>
            <a:off x="3951654" y="2966356"/>
            <a:ext cx="5105400" cy="1382487"/>
          </a:xfrm>
          <a:prstGeom prst="rect">
            <a:avLst/>
          </a:prstGeom>
          <a:solidFill>
            <a:srgbClr val="F2EB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F2F44079-069A-F224-F830-A53624E9675F}"/>
              </a:ext>
            </a:extLst>
          </p:cNvPr>
          <p:cNvSpPr>
            <a:spLocks noGrp="1"/>
          </p:cNvSpPr>
          <p:nvPr>
            <p:ph type="title"/>
          </p:nvPr>
        </p:nvSpPr>
        <p:spPr>
          <a:xfrm>
            <a:off x="3959469" y="2966356"/>
            <a:ext cx="5105400" cy="1162050"/>
          </a:xfrm>
        </p:spPr>
        <p:txBody>
          <a:bodyPr anchor="b">
            <a:noAutofit/>
          </a:bodyPr>
          <a:lstStyle/>
          <a:p>
            <a:pPr algn="ctr"/>
            <a:r>
              <a:rPr lang="en-US" sz="4400" dirty="0">
                <a:effectLst>
                  <a:outerShdw blurRad="38100" dist="38100" dir="2700000" algn="tl">
                    <a:srgbClr val="000000">
                      <a:alpha val="43137"/>
                    </a:srgbClr>
                  </a:outerShdw>
                </a:effectLst>
                <a:latin typeface="Arial Black" panose="020B0A04020102020204" pitchFamily="34" charset="0"/>
              </a:rPr>
              <a:t>Introductions</a:t>
            </a:r>
          </a:p>
        </p:txBody>
      </p:sp>
    </p:spTree>
    <p:extLst>
      <p:ext uri="{BB962C8B-B14F-4D97-AF65-F5344CB8AC3E}">
        <p14:creationId xmlns:p14="http://schemas.microsoft.com/office/powerpoint/2010/main" val="6027808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369C7-4F18-D752-6422-198AEA37226B}"/>
              </a:ext>
            </a:extLst>
          </p:cNvPr>
          <p:cNvSpPr>
            <a:spLocks noGrp="1"/>
          </p:cNvSpPr>
          <p:nvPr>
            <p:ph type="title"/>
          </p:nvPr>
        </p:nvSpPr>
        <p:spPr/>
        <p:txBody>
          <a:bodyPr/>
          <a:lstStyle/>
          <a:p>
            <a:r>
              <a:rPr lang="en-US" dirty="0"/>
              <a:t>What are data and files?</a:t>
            </a:r>
          </a:p>
        </p:txBody>
      </p:sp>
      <p:sp>
        <p:nvSpPr>
          <p:cNvPr id="3" name="Content Placeholder 2">
            <a:extLst>
              <a:ext uri="{FF2B5EF4-FFF2-40B4-BE49-F238E27FC236}">
                <a16:creationId xmlns:a16="http://schemas.microsoft.com/office/drawing/2014/main" id="{41166F5E-8F9A-24F7-21A9-D8F7FF419822}"/>
              </a:ext>
            </a:extLst>
          </p:cNvPr>
          <p:cNvSpPr>
            <a:spLocks noGrp="1"/>
          </p:cNvSpPr>
          <p:nvPr>
            <p:ph idx="1"/>
          </p:nvPr>
        </p:nvSpPr>
        <p:spPr/>
        <p:txBody>
          <a:bodyPr/>
          <a:lstStyle/>
          <a:p>
            <a:pPr marL="0" indent="0">
              <a:buNone/>
            </a:pPr>
            <a:r>
              <a:rPr lang="en-US" dirty="0"/>
              <a:t> </a:t>
            </a:r>
          </a:p>
          <a:p>
            <a:pPr marL="0" indent="0">
              <a:buNone/>
            </a:pPr>
            <a:endParaRPr lang="en-US" dirty="0"/>
          </a:p>
        </p:txBody>
      </p:sp>
      <p:pic>
        <p:nvPicPr>
          <p:cNvPr id="8" name="Picture 7">
            <a:extLst>
              <a:ext uri="{FF2B5EF4-FFF2-40B4-BE49-F238E27FC236}">
                <a16:creationId xmlns:a16="http://schemas.microsoft.com/office/drawing/2014/main" id="{8D9006D3-AE03-CE74-1E89-2977320D4D0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33600" y="1405915"/>
            <a:ext cx="7924800" cy="5283200"/>
          </a:xfrm>
          <a:prstGeom prst="rect">
            <a:avLst/>
          </a:prstGeom>
        </p:spPr>
      </p:pic>
    </p:spTree>
    <p:extLst>
      <p:ext uri="{BB962C8B-B14F-4D97-AF65-F5344CB8AC3E}">
        <p14:creationId xmlns:p14="http://schemas.microsoft.com/office/powerpoint/2010/main" val="11443776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01010 data lines to infinity">
            <a:extLst>
              <a:ext uri="{FF2B5EF4-FFF2-40B4-BE49-F238E27FC236}">
                <a16:creationId xmlns:a16="http://schemas.microsoft.com/office/drawing/2014/main" id="{6214E236-CDAD-96F2-8D45-E02A02AD703E}"/>
              </a:ext>
            </a:extLst>
          </p:cNvPr>
          <p:cNvPicPr>
            <a:picLocks noChangeAspect="1"/>
          </p:cNvPicPr>
          <p:nvPr/>
        </p:nvPicPr>
        <p:blipFill rotWithShape="1">
          <a:blip r:embed="rId3">
            <a:alphaModFix amt="20000"/>
          </a:blip>
          <a:srcRect t="28866" r="2" b="3459"/>
          <a:stretch/>
        </p:blipFill>
        <p:spPr>
          <a:xfrm>
            <a:off x="1" y="1"/>
            <a:ext cx="13004800" cy="7315200"/>
          </a:xfrm>
          <a:prstGeom prst="rect">
            <a:avLst/>
          </a:prstGeom>
          <a:noFill/>
        </p:spPr>
      </p:pic>
      <p:sp>
        <p:nvSpPr>
          <p:cNvPr id="2" name="Title 1">
            <a:extLst>
              <a:ext uri="{FF2B5EF4-FFF2-40B4-BE49-F238E27FC236}">
                <a16:creationId xmlns:a16="http://schemas.microsoft.com/office/drawing/2014/main" id="{18047DB3-B384-331A-CE25-3B942C87625E}"/>
              </a:ext>
            </a:extLst>
          </p:cNvPr>
          <p:cNvSpPr>
            <a:spLocks noGrp="1"/>
          </p:cNvSpPr>
          <p:nvPr>
            <p:ph type="title"/>
          </p:nvPr>
        </p:nvSpPr>
        <p:spPr>
          <a:xfrm>
            <a:off x="609600" y="274638"/>
            <a:ext cx="11912600" cy="1143000"/>
          </a:xfrm>
        </p:spPr>
        <p:txBody>
          <a:bodyPr anchor="ctr">
            <a:noAutofit/>
          </a:bodyPr>
          <a:lstStyle/>
          <a:p>
            <a:r>
              <a:rPr lang="en-US" dirty="0"/>
              <a:t>Data</a:t>
            </a:r>
          </a:p>
        </p:txBody>
      </p:sp>
      <p:sp>
        <p:nvSpPr>
          <p:cNvPr id="3" name="Rectangle: Rounded Corners 2">
            <a:extLst>
              <a:ext uri="{FF2B5EF4-FFF2-40B4-BE49-F238E27FC236}">
                <a16:creationId xmlns:a16="http://schemas.microsoft.com/office/drawing/2014/main" id="{AB5B4C77-108E-2F9F-CA48-E07B644A9A05}"/>
              </a:ext>
            </a:extLst>
          </p:cNvPr>
          <p:cNvSpPr/>
          <p:nvPr/>
        </p:nvSpPr>
        <p:spPr>
          <a:xfrm>
            <a:off x="1397000" y="1981200"/>
            <a:ext cx="10210800" cy="3733800"/>
          </a:xfrm>
          <a:prstGeom prst="roundRect">
            <a:avLst/>
          </a:prstGeom>
          <a:solidFill>
            <a:srgbClr val="CEDFFE"/>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Arial" panose="020B0604020202020204" pitchFamily="34" charset="0"/>
                <a:ea typeface="Calibri" panose="020F0502020204030204" pitchFamily="34" charset="0"/>
                <a:cs typeface="Arial" panose="020B0604020202020204" pitchFamily="34" charset="0"/>
              </a:rPr>
              <a:t>Data is information that is meant to be read or viewed.</a:t>
            </a:r>
            <a:endParaRPr lang="en-US" sz="4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28636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D936FDF-D7DD-5F43-A323-02D1E201F645}"/>
              </a:ext>
            </a:extLst>
          </p:cNvPr>
          <p:cNvPicPr>
            <a:picLocks noChangeAspect="1"/>
          </p:cNvPicPr>
          <p:nvPr/>
        </p:nvPicPr>
        <p:blipFill rotWithShape="1">
          <a:blip r:embed="rId3" cstate="screen">
            <a:alphaModFix amt="20000"/>
            <a:extLst>
              <a:ext uri="{28A0092B-C50C-407E-A947-70E740481C1C}">
                <a14:useLocalDpi xmlns:a14="http://schemas.microsoft.com/office/drawing/2010/main"/>
              </a:ext>
            </a:extLst>
          </a:blip>
          <a:srcRect t="13321" r="2" b="21031"/>
          <a:stretch/>
        </p:blipFill>
        <p:spPr>
          <a:xfrm>
            <a:off x="-127000" y="-20664"/>
            <a:ext cx="16693664" cy="7315200"/>
          </a:xfrm>
          <a:prstGeom prst="rect">
            <a:avLst/>
          </a:prstGeom>
          <a:noFill/>
        </p:spPr>
      </p:pic>
      <p:sp>
        <p:nvSpPr>
          <p:cNvPr id="2" name="Title 1">
            <a:extLst>
              <a:ext uri="{FF2B5EF4-FFF2-40B4-BE49-F238E27FC236}">
                <a16:creationId xmlns:a16="http://schemas.microsoft.com/office/drawing/2014/main" id="{96447B5C-91C8-8E55-7616-9B51D23B4954}"/>
              </a:ext>
            </a:extLst>
          </p:cNvPr>
          <p:cNvSpPr>
            <a:spLocks noGrp="1"/>
          </p:cNvSpPr>
          <p:nvPr>
            <p:ph type="title"/>
          </p:nvPr>
        </p:nvSpPr>
        <p:spPr>
          <a:xfrm>
            <a:off x="609600" y="274638"/>
            <a:ext cx="11912600" cy="1143000"/>
          </a:xfrm>
        </p:spPr>
        <p:txBody>
          <a:bodyPr anchor="ctr">
            <a:noAutofit/>
          </a:bodyPr>
          <a:lstStyle/>
          <a:p>
            <a:r>
              <a:rPr lang="en-US" dirty="0"/>
              <a:t>File</a:t>
            </a:r>
          </a:p>
        </p:txBody>
      </p:sp>
      <p:sp>
        <p:nvSpPr>
          <p:cNvPr id="6" name="Rectangle: Rounded Corners 5">
            <a:extLst>
              <a:ext uri="{FF2B5EF4-FFF2-40B4-BE49-F238E27FC236}">
                <a16:creationId xmlns:a16="http://schemas.microsoft.com/office/drawing/2014/main" id="{4CBF75D5-9F4C-5AE2-BD10-24080E99597C}"/>
              </a:ext>
            </a:extLst>
          </p:cNvPr>
          <p:cNvSpPr/>
          <p:nvPr/>
        </p:nvSpPr>
        <p:spPr>
          <a:xfrm>
            <a:off x="1168400" y="2057400"/>
            <a:ext cx="9982200" cy="3733800"/>
          </a:xfrm>
          <a:prstGeom prst="roundRect">
            <a:avLst/>
          </a:prstGeom>
          <a:solidFill>
            <a:srgbClr val="DEDED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Arial" panose="020B0604020202020204" pitchFamily="34" charset="0"/>
                <a:ea typeface="Calibri" panose="020F0502020204030204" pitchFamily="34" charset="0"/>
                <a:cs typeface="Arial" panose="020B0604020202020204" pitchFamily="34" charset="0"/>
              </a:rPr>
              <a:t>A file is a self-contained piece of information or any saved information on a device.</a:t>
            </a:r>
            <a:endParaRPr lang="en-US" sz="4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71512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F109F70-970D-A0E1-2543-4D0D78D8451E}"/>
              </a:ext>
            </a:extLst>
          </p:cNvPr>
          <p:cNvSpPr>
            <a:spLocks noGrp="1"/>
          </p:cNvSpPr>
          <p:nvPr>
            <p:ph type="title"/>
          </p:nvPr>
        </p:nvSpPr>
        <p:spPr>
          <a:xfrm>
            <a:off x="609600" y="274638"/>
            <a:ext cx="11303000" cy="1143000"/>
          </a:xfrm>
        </p:spPr>
        <p:txBody>
          <a:bodyPr anchor="ctr">
            <a:normAutofit/>
          </a:bodyPr>
          <a:lstStyle/>
          <a:p>
            <a:r>
              <a:rPr lang="en-US" cap="none" dirty="0"/>
              <a:t>How to save files</a:t>
            </a:r>
          </a:p>
        </p:txBody>
      </p:sp>
      <p:pic>
        <p:nvPicPr>
          <p:cNvPr id="8" name="Picture 7" descr="Different coloured organisers">
            <a:extLst>
              <a:ext uri="{FF2B5EF4-FFF2-40B4-BE49-F238E27FC236}">
                <a16:creationId xmlns:a16="http://schemas.microsoft.com/office/drawing/2014/main" id="{1629FD1A-5820-9F52-4857-8B20C5D9BE6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9961" r="2" b="17610"/>
          <a:stretch/>
        </p:blipFill>
        <p:spPr>
          <a:xfrm>
            <a:off x="609600" y="1600201"/>
            <a:ext cx="11303000" cy="4952999"/>
          </a:xfrm>
          <a:prstGeom prst="rect">
            <a:avLst/>
          </a:prstGeom>
          <a:noFill/>
        </p:spPr>
      </p:pic>
    </p:spTree>
    <p:extLst>
      <p:ext uri="{BB962C8B-B14F-4D97-AF65-F5344CB8AC3E}">
        <p14:creationId xmlns:p14="http://schemas.microsoft.com/office/powerpoint/2010/main" val="17485211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2BC98-7898-51A5-336C-0CF577A881C0}"/>
              </a:ext>
            </a:extLst>
          </p:cNvPr>
          <p:cNvSpPr>
            <a:spLocks noGrp="1"/>
          </p:cNvSpPr>
          <p:nvPr>
            <p:ph type="title"/>
          </p:nvPr>
        </p:nvSpPr>
        <p:spPr/>
        <p:txBody>
          <a:bodyPr/>
          <a:lstStyle/>
          <a:p>
            <a:r>
              <a:rPr lang="en-US" dirty="0"/>
              <a:t>Saving or Downloading a New File</a:t>
            </a:r>
          </a:p>
        </p:txBody>
      </p:sp>
      <p:graphicFrame>
        <p:nvGraphicFramePr>
          <p:cNvPr id="4" name="Content Placeholder 3">
            <a:extLst>
              <a:ext uri="{FF2B5EF4-FFF2-40B4-BE49-F238E27FC236}">
                <a16:creationId xmlns:a16="http://schemas.microsoft.com/office/drawing/2014/main" id="{3918A321-4B3D-0C32-2DF1-5A17C94D22DC}"/>
              </a:ext>
            </a:extLst>
          </p:cNvPr>
          <p:cNvGraphicFramePr>
            <a:graphicFrameLocks noGrp="1"/>
          </p:cNvGraphicFramePr>
          <p:nvPr>
            <p:ph idx="1"/>
            <p:extLst>
              <p:ext uri="{D42A27DB-BD31-4B8C-83A1-F6EECF244321}">
                <p14:modId xmlns:p14="http://schemas.microsoft.com/office/powerpoint/2010/main" val="2178075103"/>
              </p:ext>
            </p:extLst>
          </p:nvPr>
        </p:nvGraphicFramePr>
        <p:xfrm>
          <a:off x="850900" y="1360488"/>
          <a:ext cx="11303000" cy="2278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C969A4B1-9AD4-254D-6CAA-B15434BCC152}"/>
              </a:ext>
            </a:extLst>
          </p:cNvPr>
          <p:cNvPicPr>
            <a:picLocks noChangeAspect="1"/>
          </p:cNvPicPr>
          <p:nvPr/>
        </p:nvPicPr>
        <p:blipFill rotWithShape="1">
          <a:blip r:embed="rId8"/>
          <a:srcRect t="12198" r="5750" b="14865"/>
          <a:stretch/>
        </p:blipFill>
        <p:spPr>
          <a:xfrm>
            <a:off x="1708435" y="3928588"/>
            <a:ext cx="4313571" cy="1059415"/>
          </a:xfrm>
          <a:prstGeom prst="rect">
            <a:avLst/>
          </a:prstGeom>
        </p:spPr>
      </p:pic>
      <p:pic>
        <p:nvPicPr>
          <p:cNvPr id="1026" name="Picture 2" descr="Floppy disk icon Royalty Free Vector Image - VectorStock">
            <a:extLst>
              <a:ext uri="{FF2B5EF4-FFF2-40B4-BE49-F238E27FC236}">
                <a16:creationId xmlns:a16="http://schemas.microsoft.com/office/drawing/2014/main" id="{38FEC072-D44E-AD9D-F85A-A3A4B56C3AEF}"/>
              </a:ext>
            </a:extLst>
          </p:cNvPr>
          <p:cNvPicPr>
            <a:picLocks noChangeAspect="1" noChangeArrowheads="1"/>
          </p:cNvPicPr>
          <p:nvPr/>
        </p:nvPicPr>
        <p:blipFill rotWithShape="1">
          <a:blip r:embed="rId9">
            <a:extLst>
              <a:ext uri="{28A0092B-C50C-407E-A947-70E740481C1C}">
                <a14:useLocalDpi xmlns:a14="http://schemas.microsoft.com/office/drawing/2010/main"/>
              </a:ext>
            </a:extLst>
          </a:blip>
          <a:srcRect l="16560" t="14163" r="18398" b="25138"/>
          <a:stretch/>
        </p:blipFill>
        <p:spPr bwMode="auto">
          <a:xfrm>
            <a:off x="2115757" y="5093474"/>
            <a:ext cx="1516893" cy="15270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99247CE-C2A5-500D-7800-2AA43FB7AA23}"/>
              </a:ext>
            </a:extLst>
          </p:cNvPr>
          <p:cNvPicPr>
            <a:picLocks noChangeAspect="1"/>
          </p:cNvPicPr>
          <p:nvPr/>
        </p:nvPicPr>
        <p:blipFill rotWithShape="1">
          <a:blip r:embed="rId10"/>
          <a:srcRect l="15851" t="17633" r="15183" b="15836"/>
          <a:stretch/>
        </p:blipFill>
        <p:spPr>
          <a:xfrm>
            <a:off x="3900464" y="5157115"/>
            <a:ext cx="1698024" cy="1638064"/>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E83D49EC-519C-7C34-1AB1-8010EF35E06C}"/>
              </a:ext>
            </a:extLst>
          </p:cNvPr>
          <p:cNvPicPr>
            <a:picLocks noChangeAspect="1"/>
          </p:cNvPicPr>
          <p:nvPr/>
        </p:nvPicPr>
        <p:blipFill rotWithShape="1">
          <a:blip r:embed="rId11"/>
          <a:srcRect l="55153" t="25254" r="30040" b="35552"/>
          <a:stretch/>
        </p:blipFill>
        <p:spPr bwMode="auto">
          <a:xfrm>
            <a:off x="7512313" y="3104672"/>
            <a:ext cx="4070087" cy="3590985"/>
          </a:xfrm>
          <a:prstGeom prst="rect">
            <a:avLst/>
          </a:prstGeom>
          <a:ln>
            <a:noFill/>
          </a:ln>
          <a:extLst>
            <a:ext uri="{53640926-AAD7-44D8-BBD7-CCE9431645EC}">
              <a14:shadowObscured xmlns:a14="http://schemas.microsoft.com/office/drawing/2010/main"/>
            </a:ext>
          </a:extLst>
        </p:spPr>
      </p:pic>
      <p:sp>
        <p:nvSpPr>
          <p:cNvPr id="10" name="Rectangle: Rounded Corners 9">
            <a:extLst>
              <a:ext uri="{FF2B5EF4-FFF2-40B4-BE49-F238E27FC236}">
                <a16:creationId xmlns:a16="http://schemas.microsoft.com/office/drawing/2014/main" id="{1E281FE0-F091-0BF1-27AB-88B4E84C96CF}"/>
              </a:ext>
            </a:extLst>
          </p:cNvPr>
          <p:cNvSpPr/>
          <p:nvPr/>
        </p:nvSpPr>
        <p:spPr>
          <a:xfrm>
            <a:off x="7950200" y="4191000"/>
            <a:ext cx="838200" cy="445116"/>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92928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computer&#10;&#10;Description automatically generated">
            <a:extLst>
              <a:ext uri="{FF2B5EF4-FFF2-40B4-BE49-F238E27FC236}">
                <a16:creationId xmlns:a16="http://schemas.microsoft.com/office/drawing/2014/main" id="{2DF4F599-485A-73BF-C067-B13258221293}"/>
              </a:ext>
            </a:extLst>
          </p:cNvPr>
          <p:cNvPicPr>
            <a:picLocks noChangeAspect="1"/>
          </p:cNvPicPr>
          <p:nvPr/>
        </p:nvPicPr>
        <p:blipFill rotWithShape="1">
          <a:blip r:embed="rId3"/>
          <a:srcRect l="16110" t="20029" r="66614" b="32073"/>
          <a:stretch/>
        </p:blipFill>
        <p:spPr bwMode="auto">
          <a:xfrm>
            <a:off x="939800" y="1493370"/>
            <a:ext cx="5348770" cy="4942513"/>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02D2BC98-7898-51A5-336C-0CF577A881C0}"/>
              </a:ext>
            </a:extLst>
          </p:cNvPr>
          <p:cNvSpPr>
            <a:spLocks noGrp="1"/>
          </p:cNvSpPr>
          <p:nvPr>
            <p:ph type="title"/>
          </p:nvPr>
        </p:nvSpPr>
        <p:spPr/>
        <p:txBody>
          <a:bodyPr/>
          <a:lstStyle/>
          <a:p>
            <a:r>
              <a:rPr lang="en-US" dirty="0"/>
              <a:t>Saving a Picture as a New File</a:t>
            </a:r>
          </a:p>
        </p:txBody>
      </p:sp>
      <p:graphicFrame>
        <p:nvGraphicFramePr>
          <p:cNvPr id="4" name="Content Placeholder 3">
            <a:extLst>
              <a:ext uri="{FF2B5EF4-FFF2-40B4-BE49-F238E27FC236}">
                <a16:creationId xmlns:a16="http://schemas.microsoft.com/office/drawing/2014/main" id="{3918A321-4B3D-0C32-2DF1-5A17C94D22DC}"/>
              </a:ext>
            </a:extLst>
          </p:cNvPr>
          <p:cNvGraphicFramePr>
            <a:graphicFrameLocks noGrp="1"/>
          </p:cNvGraphicFramePr>
          <p:nvPr>
            <p:ph idx="1"/>
            <p:extLst>
              <p:ext uri="{D42A27DB-BD31-4B8C-83A1-F6EECF244321}">
                <p14:modId xmlns:p14="http://schemas.microsoft.com/office/powerpoint/2010/main" val="439066709"/>
              </p:ext>
            </p:extLst>
          </p:nvPr>
        </p:nvGraphicFramePr>
        <p:xfrm>
          <a:off x="7562575" y="1663545"/>
          <a:ext cx="4292599" cy="46021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ectangle: Rounded Corners 5">
            <a:extLst>
              <a:ext uri="{FF2B5EF4-FFF2-40B4-BE49-F238E27FC236}">
                <a16:creationId xmlns:a16="http://schemas.microsoft.com/office/drawing/2014/main" id="{FF5E104E-5A11-46CA-A95B-ADA547E397C3}"/>
              </a:ext>
            </a:extLst>
          </p:cNvPr>
          <p:cNvSpPr/>
          <p:nvPr/>
        </p:nvSpPr>
        <p:spPr>
          <a:xfrm>
            <a:off x="1168400" y="4191000"/>
            <a:ext cx="1295400" cy="386862"/>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57390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2BC98-7898-51A5-336C-0CF577A881C0}"/>
              </a:ext>
            </a:extLst>
          </p:cNvPr>
          <p:cNvSpPr>
            <a:spLocks noGrp="1"/>
          </p:cNvSpPr>
          <p:nvPr>
            <p:ph type="title"/>
          </p:nvPr>
        </p:nvSpPr>
        <p:spPr/>
        <p:txBody>
          <a:bodyPr/>
          <a:lstStyle/>
          <a:p>
            <a:r>
              <a:rPr lang="en-US" dirty="0"/>
              <a:t>Saving a Document as a New File</a:t>
            </a:r>
          </a:p>
        </p:txBody>
      </p:sp>
      <p:graphicFrame>
        <p:nvGraphicFramePr>
          <p:cNvPr id="4" name="Content Placeholder 3">
            <a:extLst>
              <a:ext uri="{FF2B5EF4-FFF2-40B4-BE49-F238E27FC236}">
                <a16:creationId xmlns:a16="http://schemas.microsoft.com/office/drawing/2014/main" id="{3918A321-4B3D-0C32-2DF1-5A17C94D22DC}"/>
              </a:ext>
            </a:extLst>
          </p:cNvPr>
          <p:cNvGraphicFramePr>
            <a:graphicFrameLocks noGrp="1"/>
          </p:cNvGraphicFramePr>
          <p:nvPr>
            <p:ph idx="1"/>
            <p:extLst>
              <p:ext uri="{D42A27DB-BD31-4B8C-83A1-F6EECF244321}">
                <p14:modId xmlns:p14="http://schemas.microsoft.com/office/powerpoint/2010/main" val="3255798359"/>
              </p:ext>
            </p:extLst>
          </p:nvPr>
        </p:nvGraphicFramePr>
        <p:xfrm>
          <a:off x="939800" y="1600197"/>
          <a:ext cx="3975100" cy="49821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1C911F62-6628-0774-0708-EAA73A16961F}"/>
              </a:ext>
            </a:extLst>
          </p:cNvPr>
          <p:cNvPicPr>
            <a:picLocks noChangeAspect="1"/>
          </p:cNvPicPr>
          <p:nvPr/>
        </p:nvPicPr>
        <p:blipFill>
          <a:blip r:embed="rId8"/>
          <a:stretch>
            <a:fillRect/>
          </a:stretch>
        </p:blipFill>
        <p:spPr>
          <a:xfrm>
            <a:off x="8915400" y="1353688"/>
            <a:ext cx="2819400" cy="5475173"/>
          </a:xfrm>
          <a:prstGeom prst="rect">
            <a:avLst/>
          </a:prstGeom>
        </p:spPr>
      </p:pic>
      <p:pic>
        <p:nvPicPr>
          <p:cNvPr id="7" name="Picture 6">
            <a:extLst>
              <a:ext uri="{FF2B5EF4-FFF2-40B4-BE49-F238E27FC236}">
                <a16:creationId xmlns:a16="http://schemas.microsoft.com/office/drawing/2014/main" id="{88288E74-D123-62AA-8482-40C244ED4C41}"/>
              </a:ext>
            </a:extLst>
          </p:cNvPr>
          <p:cNvPicPr>
            <a:picLocks noChangeAspect="1"/>
          </p:cNvPicPr>
          <p:nvPr/>
        </p:nvPicPr>
        <p:blipFill rotWithShape="1">
          <a:blip r:embed="rId9"/>
          <a:srcRect l="36781" t="55712"/>
          <a:stretch/>
        </p:blipFill>
        <p:spPr>
          <a:xfrm>
            <a:off x="5862948" y="3200400"/>
            <a:ext cx="2095569" cy="1624901"/>
          </a:xfrm>
          <a:prstGeom prst="rect">
            <a:avLst/>
          </a:prstGeom>
        </p:spPr>
      </p:pic>
      <p:sp>
        <p:nvSpPr>
          <p:cNvPr id="8" name="Rectangle: Rounded Corners 7">
            <a:extLst>
              <a:ext uri="{FF2B5EF4-FFF2-40B4-BE49-F238E27FC236}">
                <a16:creationId xmlns:a16="http://schemas.microsoft.com/office/drawing/2014/main" id="{8AFB139A-B7F7-2D4C-B29C-F8C39F9DBA90}"/>
              </a:ext>
            </a:extLst>
          </p:cNvPr>
          <p:cNvSpPr/>
          <p:nvPr/>
        </p:nvSpPr>
        <p:spPr>
          <a:xfrm>
            <a:off x="9245600" y="5486400"/>
            <a:ext cx="1371600" cy="559900"/>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Right 2">
            <a:extLst>
              <a:ext uri="{FF2B5EF4-FFF2-40B4-BE49-F238E27FC236}">
                <a16:creationId xmlns:a16="http://schemas.microsoft.com/office/drawing/2014/main" id="{546892FD-691F-7A35-92D4-F94549955AB3}"/>
              </a:ext>
            </a:extLst>
          </p:cNvPr>
          <p:cNvSpPr/>
          <p:nvPr/>
        </p:nvSpPr>
        <p:spPr>
          <a:xfrm rot="2287726">
            <a:off x="7288173" y="4778175"/>
            <a:ext cx="2069477"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90514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B2965-0554-D760-39FA-8A6B466046BD}"/>
              </a:ext>
            </a:extLst>
          </p:cNvPr>
          <p:cNvSpPr>
            <a:spLocks noGrp="1"/>
          </p:cNvSpPr>
          <p:nvPr>
            <p:ph type="title"/>
          </p:nvPr>
        </p:nvSpPr>
        <p:spPr/>
        <p:txBody>
          <a:bodyPr/>
          <a:lstStyle/>
          <a:p>
            <a:r>
              <a:rPr lang="en-US" dirty="0"/>
              <a:t>Should I use </a:t>
            </a:r>
            <a:r>
              <a:rPr lang="en-US" u="sng" dirty="0"/>
              <a:t>Save</a:t>
            </a:r>
            <a:r>
              <a:rPr lang="en-US" dirty="0"/>
              <a:t> or </a:t>
            </a:r>
            <a:r>
              <a:rPr lang="en-US" u="sng" dirty="0"/>
              <a:t>Save As</a:t>
            </a:r>
            <a:r>
              <a:rPr lang="en-US" dirty="0"/>
              <a:t>? </a:t>
            </a:r>
          </a:p>
        </p:txBody>
      </p:sp>
      <p:sp>
        <p:nvSpPr>
          <p:cNvPr id="3" name="Content Placeholder 2">
            <a:extLst>
              <a:ext uri="{FF2B5EF4-FFF2-40B4-BE49-F238E27FC236}">
                <a16:creationId xmlns:a16="http://schemas.microsoft.com/office/drawing/2014/main" id="{08E71AF8-2FF6-92F3-064A-CEC26CEB53C4}"/>
              </a:ext>
            </a:extLst>
          </p:cNvPr>
          <p:cNvSpPr>
            <a:spLocks noGrp="1"/>
          </p:cNvSpPr>
          <p:nvPr>
            <p:ph idx="1"/>
          </p:nvPr>
        </p:nvSpPr>
        <p:spPr>
          <a:xfrm>
            <a:off x="609600" y="1600201"/>
            <a:ext cx="8331200" cy="4952999"/>
          </a:xfrm>
        </p:spPr>
        <p:txBody>
          <a:bodyPr/>
          <a:lstStyle/>
          <a:p>
            <a:r>
              <a:rPr lang="en-US" b="1" dirty="0"/>
              <a:t>SAVE</a:t>
            </a:r>
            <a:r>
              <a:rPr lang="en-US" dirty="0"/>
              <a:t>: When the file already exists on the device, and you </a:t>
            </a:r>
            <a:r>
              <a:rPr lang="en-US" b="1" u="sng" dirty="0"/>
              <a:t>do not </a:t>
            </a:r>
            <a:r>
              <a:rPr lang="en-US" dirty="0"/>
              <a:t>want to change the name or the location of the file.</a:t>
            </a:r>
          </a:p>
          <a:p>
            <a:endParaRPr lang="en-US" dirty="0"/>
          </a:p>
          <a:p>
            <a:r>
              <a:rPr lang="en-US" b="1" dirty="0"/>
              <a:t>SAVE AS</a:t>
            </a:r>
            <a:r>
              <a:rPr lang="en-US" dirty="0"/>
              <a:t>: The </a:t>
            </a:r>
            <a:r>
              <a:rPr lang="en-US" b="1" u="sng" dirty="0"/>
              <a:t>first time saving </a:t>
            </a:r>
            <a:r>
              <a:rPr lang="en-US" dirty="0"/>
              <a:t>the file on the device, or when you </a:t>
            </a:r>
            <a:r>
              <a:rPr lang="en-US" b="1" u="sng" dirty="0"/>
              <a:t>do</a:t>
            </a:r>
            <a:r>
              <a:rPr lang="en-US" dirty="0"/>
              <a:t> want to change the name, location, or format of the file.</a:t>
            </a:r>
          </a:p>
        </p:txBody>
      </p:sp>
      <p:pic>
        <p:nvPicPr>
          <p:cNvPr id="5" name="Picture 4">
            <a:extLst>
              <a:ext uri="{FF2B5EF4-FFF2-40B4-BE49-F238E27FC236}">
                <a16:creationId xmlns:a16="http://schemas.microsoft.com/office/drawing/2014/main" id="{AB6B8116-4C52-A326-5A4A-0BF4F39F4F9E}"/>
              </a:ext>
            </a:extLst>
          </p:cNvPr>
          <p:cNvPicPr>
            <a:picLocks noChangeAspect="1"/>
          </p:cNvPicPr>
          <p:nvPr/>
        </p:nvPicPr>
        <p:blipFill>
          <a:blip r:embed="rId3"/>
          <a:stretch>
            <a:fillRect/>
          </a:stretch>
        </p:blipFill>
        <p:spPr>
          <a:xfrm>
            <a:off x="9169400" y="1339113"/>
            <a:ext cx="2819400" cy="5475173"/>
          </a:xfrm>
          <a:prstGeom prst="rect">
            <a:avLst/>
          </a:prstGeom>
        </p:spPr>
      </p:pic>
      <p:sp>
        <p:nvSpPr>
          <p:cNvPr id="6" name="Rectangle: Rounded Corners 5">
            <a:extLst>
              <a:ext uri="{FF2B5EF4-FFF2-40B4-BE49-F238E27FC236}">
                <a16:creationId xmlns:a16="http://schemas.microsoft.com/office/drawing/2014/main" id="{1C071DCF-10E9-0CB2-5EB5-D64F05DBD29A}"/>
              </a:ext>
            </a:extLst>
          </p:cNvPr>
          <p:cNvSpPr/>
          <p:nvPr/>
        </p:nvSpPr>
        <p:spPr>
          <a:xfrm>
            <a:off x="9474200" y="4800600"/>
            <a:ext cx="1371600" cy="1295400"/>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78949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33E29-392B-124E-1AAB-C099C6D51E13}"/>
              </a:ext>
            </a:extLst>
          </p:cNvPr>
          <p:cNvSpPr>
            <a:spLocks noGrp="1"/>
          </p:cNvSpPr>
          <p:nvPr>
            <p:ph type="title"/>
          </p:nvPr>
        </p:nvSpPr>
        <p:spPr>
          <a:xfrm>
            <a:off x="609600" y="274638"/>
            <a:ext cx="11379200" cy="1143000"/>
          </a:xfrm>
        </p:spPr>
        <p:txBody>
          <a:bodyPr>
            <a:normAutofit/>
          </a:bodyPr>
          <a:lstStyle/>
          <a:p>
            <a:r>
              <a:rPr lang="en-US" dirty="0"/>
              <a:t>Bridging the Digital Divide Partners</a:t>
            </a:r>
          </a:p>
        </p:txBody>
      </p:sp>
      <p:pic>
        <p:nvPicPr>
          <p:cNvPr id="4" name="Picture 3" descr="A close up of a logo&#10;&#10;Description automatically generated">
            <a:extLst>
              <a:ext uri="{FF2B5EF4-FFF2-40B4-BE49-F238E27FC236}">
                <a16:creationId xmlns:a16="http://schemas.microsoft.com/office/drawing/2014/main" id="{E0A3F4E0-1334-6CC3-FE29-66E2092962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6000" y="1761953"/>
            <a:ext cx="2579887" cy="951964"/>
          </a:xfrm>
          <a:prstGeom prst="rect">
            <a:avLst/>
          </a:prstGeom>
        </p:spPr>
      </p:pic>
      <p:pic>
        <p:nvPicPr>
          <p:cNvPr id="6" name="Picture 5" descr="A logo with blue and yellow text&#10;&#10;Description automatically generated">
            <a:extLst>
              <a:ext uri="{FF2B5EF4-FFF2-40B4-BE49-F238E27FC236}">
                <a16:creationId xmlns:a16="http://schemas.microsoft.com/office/drawing/2014/main" id="{599258F7-B0B2-321C-5FFE-D6A70B8F2B4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95533" y="1529220"/>
            <a:ext cx="2782885" cy="1208891"/>
          </a:xfrm>
          <a:prstGeom prst="rect">
            <a:avLst/>
          </a:prstGeom>
        </p:spPr>
      </p:pic>
      <p:pic>
        <p:nvPicPr>
          <p:cNvPr id="10" name="Picture 9" descr="A black background with a white letter and a black text&#10;&#10;Description automatically generated">
            <a:extLst>
              <a:ext uri="{FF2B5EF4-FFF2-40B4-BE49-F238E27FC236}">
                <a16:creationId xmlns:a16="http://schemas.microsoft.com/office/drawing/2014/main" id="{724509F6-108F-8288-0ED5-B24D04C1BFF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78418" y="3151543"/>
            <a:ext cx="1913442" cy="1913442"/>
          </a:xfrm>
          <a:prstGeom prst="rect">
            <a:avLst/>
          </a:prstGeom>
        </p:spPr>
      </p:pic>
      <p:pic>
        <p:nvPicPr>
          <p:cNvPr id="12" name="Picture 11" descr="A yellow and purple logo&#10;&#10;Description automatically generated">
            <a:extLst>
              <a:ext uri="{FF2B5EF4-FFF2-40B4-BE49-F238E27FC236}">
                <a16:creationId xmlns:a16="http://schemas.microsoft.com/office/drawing/2014/main" id="{78C70A1A-374C-9C27-F5A9-2256B68B367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80774" y="3197893"/>
            <a:ext cx="1892265" cy="1892265"/>
          </a:xfrm>
          <a:prstGeom prst="rect">
            <a:avLst/>
          </a:prstGeom>
        </p:spPr>
      </p:pic>
      <p:pic>
        <p:nvPicPr>
          <p:cNvPr id="14" name="Picture 13" descr="A close-up of a logo&#10;&#10;Description automatically generated">
            <a:extLst>
              <a:ext uri="{FF2B5EF4-FFF2-40B4-BE49-F238E27FC236}">
                <a16:creationId xmlns:a16="http://schemas.microsoft.com/office/drawing/2014/main" id="{D46FB64B-3B84-86B3-0EAB-3B9557E0898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997239" y="3231259"/>
            <a:ext cx="2686667" cy="1535239"/>
          </a:xfrm>
          <a:prstGeom prst="rect">
            <a:avLst/>
          </a:prstGeom>
        </p:spPr>
      </p:pic>
      <p:pic>
        <p:nvPicPr>
          <p:cNvPr id="18" name="Picture 17" descr="A blue sign with white text&#10;&#10;Description automatically generated">
            <a:extLst>
              <a:ext uri="{FF2B5EF4-FFF2-40B4-BE49-F238E27FC236}">
                <a16:creationId xmlns:a16="http://schemas.microsoft.com/office/drawing/2014/main" id="{8021CC2C-FEA8-BCC9-5278-6D424DD5103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20894" y="3657600"/>
            <a:ext cx="4125820" cy="682559"/>
          </a:xfrm>
          <a:prstGeom prst="rect">
            <a:avLst/>
          </a:prstGeom>
        </p:spPr>
      </p:pic>
      <p:sp>
        <p:nvSpPr>
          <p:cNvPr id="19" name="TextBox 18">
            <a:extLst>
              <a:ext uri="{FF2B5EF4-FFF2-40B4-BE49-F238E27FC236}">
                <a16:creationId xmlns:a16="http://schemas.microsoft.com/office/drawing/2014/main" id="{12BF29A2-9F9F-2D56-7CF0-3B7DC99B938D}"/>
              </a:ext>
            </a:extLst>
          </p:cNvPr>
          <p:cNvSpPr txBox="1"/>
          <p:nvPr/>
        </p:nvSpPr>
        <p:spPr>
          <a:xfrm>
            <a:off x="569713" y="5794447"/>
            <a:ext cx="1186537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This project was funded by USDA NIFA award # 2022-68006-36496. The material is based upon work supported by the National Institute of Food and Agriculture, U.S. Department of Agriculture. Any opinions, findings, conclusions, or recommendations expressed in this publication are those of the author(s) and do not necessarily reflect the view of the U.S. Department of Agriculture. </a:t>
            </a:r>
          </a:p>
        </p:txBody>
      </p:sp>
      <p:pic>
        <p:nvPicPr>
          <p:cNvPr id="3" name="Picture 2" descr="A black and orange sign with green and orange text&#10;&#10;Description automatically generated">
            <a:extLst>
              <a:ext uri="{FF2B5EF4-FFF2-40B4-BE49-F238E27FC236}">
                <a16:creationId xmlns:a16="http://schemas.microsoft.com/office/drawing/2014/main" id="{27175ED2-E263-375F-C69D-705D81776C2F}"/>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8712200" y="1914125"/>
            <a:ext cx="3047619" cy="647619"/>
          </a:xfrm>
          <a:prstGeom prst="rect">
            <a:avLst/>
          </a:prstGeom>
        </p:spPr>
      </p:pic>
    </p:spTree>
    <p:extLst>
      <p:ext uri="{BB962C8B-B14F-4D97-AF65-F5344CB8AC3E}">
        <p14:creationId xmlns:p14="http://schemas.microsoft.com/office/powerpoint/2010/main" val="19380050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8209461D-A59B-0B92-83AF-5E8D098AD69C}"/>
              </a:ext>
            </a:extLst>
          </p:cNvPr>
          <p:cNvPicPr>
            <a:picLocks noChangeAspect="1"/>
          </p:cNvPicPr>
          <p:nvPr/>
        </p:nvPicPr>
        <p:blipFill rotWithShape="1">
          <a:blip r:embed="rId3"/>
          <a:srcRect r="37177" b="40736"/>
          <a:stretch/>
        </p:blipFill>
        <p:spPr>
          <a:xfrm>
            <a:off x="5929892" y="1985136"/>
            <a:ext cx="6224309" cy="2125869"/>
          </a:xfrm>
          <a:prstGeom prst="rect">
            <a:avLst/>
          </a:prstGeom>
        </p:spPr>
      </p:pic>
      <p:sp>
        <p:nvSpPr>
          <p:cNvPr id="2" name="Title 1">
            <a:extLst>
              <a:ext uri="{FF2B5EF4-FFF2-40B4-BE49-F238E27FC236}">
                <a16:creationId xmlns:a16="http://schemas.microsoft.com/office/drawing/2014/main" id="{7A581870-2724-8224-3A16-F302C28B5C52}"/>
              </a:ext>
            </a:extLst>
          </p:cNvPr>
          <p:cNvSpPr>
            <a:spLocks noGrp="1"/>
          </p:cNvSpPr>
          <p:nvPr>
            <p:ph type="title"/>
          </p:nvPr>
        </p:nvSpPr>
        <p:spPr/>
        <p:txBody>
          <a:bodyPr/>
          <a:lstStyle/>
          <a:p>
            <a:r>
              <a:rPr lang="en-US" dirty="0"/>
              <a:t>Select where to save the file</a:t>
            </a:r>
          </a:p>
        </p:txBody>
      </p:sp>
      <p:pic>
        <p:nvPicPr>
          <p:cNvPr id="5" name="Picture 4">
            <a:extLst>
              <a:ext uri="{FF2B5EF4-FFF2-40B4-BE49-F238E27FC236}">
                <a16:creationId xmlns:a16="http://schemas.microsoft.com/office/drawing/2014/main" id="{0AF99D8B-7D06-E2FC-D579-4C5F4E2006A7}"/>
              </a:ext>
            </a:extLst>
          </p:cNvPr>
          <p:cNvPicPr>
            <a:picLocks noChangeAspect="1"/>
          </p:cNvPicPr>
          <p:nvPr/>
        </p:nvPicPr>
        <p:blipFill>
          <a:blip r:embed="rId4"/>
          <a:stretch>
            <a:fillRect/>
          </a:stretch>
        </p:blipFill>
        <p:spPr>
          <a:xfrm>
            <a:off x="615122" y="2120971"/>
            <a:ext cx="1952898" cy="1467055"/>
          </a:xfrm>
          <a:prstGeom prst="rect">
            <a:avLst/>
          </a:prstGeom>
        </p:spPr>
      </p:pic>
      <p:pic>
        <p:nvPicPr>
          <p:cNvPr id="7" name="Picture 6">
            <a:extLst>
              <a:ext uri="{FF2B5EF4-FFF2-40B4-BE49-F238E27FC236}">
                <a16:creationId xmlns:a16="http://schemas.microsoft.com/office/drawing/2014/main" id="{5617245A-74CD-3FEE-9AAE-7B36A4A66572}"/>
              </a:ext>
            </a:extLst>
          </p:cNvPr>
          <p:cNvPicPr>
            <a:picLocks noChangeAspect="1"/>
          </p:cNvPicPr>
          <p:nvPr/>
        </p:nvPicPr>
        <p:blipFill>
          <a:blip r:embed="rId5"/>
          <a:stretch>
            <a:fillRect/>
          </a:stretch>
        </p:blipFill>
        <p:spPr>
          <a:xfrm>
            <a:off x="2918098" y="1600201"/>
            <a:ext cx="2695951" cy="2734057"/>
          </a:xfrm>
          <a:prstGeom prst="rect">
            <a:avLst/>
          </a:prstGeom>
        </p:spPr>
      </p:pic>
      <p:pic>
        <p:nvPicPr>
          <p:cNvPr id="13" name="Picture 12">
            <a:extLst>
              <a:ext uri="{FF2B5EF4-FFF2-40B4-BE49-F238E27FC236}">
                <a16:creationId xmlns:a16="http://schemas.microsoft.com/office/drawing/2014/main" id="{2DA6B933-C101-8172-A36D-5DA208FBDC3F}"/>
              </a:ext>
            </a:extLst>
          </p:cNvPr>
          <p:cNvPicPr>
            <a:picLocks noChangeAspect="1"/>
          </p:cNvPicPr>
          <p:nvPr/>
        </p:nvPicPr>
        <p:blipFill>
          <a:blip r:embed="rId6"/>
          <a:stretch>
            <a:fillRect/>
          </a:stretch>
        </p:blipFill>
        <p:spPr>
          <a:xfrm>
            <a:off x="1549400" y="4718616"/>
            <a:ext cx="10214766" cy="1529965"/>
          </a:xfrm>
          <a:prstGeom prst="rect">
            <a:avLst/>
          </a:prstGeom>
        </p:spPr>
      </p:pic>
      <p:sp>
        <p:nvSpPr>
          <p:cNvPr id="14" name="Rectangle: Rounded Corners 13">
            <a:extLst>
              <a:ext uri="{FF2B5EF4-FFF2-40B4-BE49-F238E27FC236}">
                <a16:creationId xmlns:a16="http://schemas.microsoft.com/office/drawing/2014/main" id="{A4FC7C83-44BF-B93F-8026-EC38EA9C43C4}"/>
              </a:ext>
            </a:extLst>
          </p:cNvPr>
          <p:cNvSpPr/>
          <p:nvPr/>
        </p:nvSpPr>
        <p:spPr>
          <a:xfrm>
            <a:off x="10883624" y="1927227"/>
            <a:ext cx="1270577" cy="1437462"/>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5A3F68DF-B9FA-86BF-91C4-649C4CE317B2}"/>
              </a:ext>
            </a:extLst>
          </p:cNvPr>
          <p:cNvSpPr/>
          <p:nvPr/>
        </p:nvSpPr>
        <p:spPr>
          <a:xfrm>
            <a:off x="6125555" y="2659032"/>
            <a:ext cx="1371600" cy="1437463"/>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E060215-9642-8FDC-AA9E-40DDDA47B7DA}"/>
              </a:ext>
            </a:extLst>
          </p:cNvPr>
          <p:cNvSpPr/>
          <p:nvPr/>
        </p:nvSpPr>
        <p:spPr>
          <a:xfrm flipH="1">
            <a:off x="2952788" y="3588026"/>
            <a:ext cx="2362200" cy="746232"/>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7760B637-3730-0F06-41A6-A2F8A36912A1}"/>
              </a:ext>
            </a:extLst>
          </p:cNvPr>
          <p:cNvSpPr/>
          <p:nvPr/>
        </p:nvSpPr>
        <p:spPr>
          <a:xfrm>
            <a:off x="727624" y="2514600"/>
            <a:ext cx="897976" cy="609600"/>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1FF394E4-DE0E-BB59-6627-5868275B779B}"/>
              </a:ext>
            </a:extLst>
          </p:cNvPr>
          <p:cNvSpPr/>
          <p:nvPr/>
        </p:nvSpPr>
        <p:spPr>
          <a:xfrm>
            <a:off x="2568020" y="4648200"/>
            <a:ext cx="2019912" cy="397867"/>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43F4F284-A16A-9C20-9D08-6B4A9C6C301C}"/>
              </a:ext>
            </a:extLst>
          </p:cNvPr>
          <p:cNvSpPr/>
          <p:nvPr/>
        </p:nvSpPr>
        <p:spPr>
          <a:xfrm>
            <a:off x="9550401" y="5791200"/>
            <a:ext cx="971902" cy="536273"/>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21460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2000"/>
                                        <p:tgtEl>
                                          <p:spTgt spid="17"/>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heel(1)">
                                      <p:cBhvr>
                                        <p:cTn id="11" dur="2000"/>
                                        <p:tgtEl>
                                          <p:spTgt spid="16"/>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heel(1)">
                                      <p:cBhvr>
                                        <p:cTn id="15" dur="2000"/>
                                        <p:tgtEl>
                                          <p:spTgt spid="15"/>
                                        </p:tgtEl>
                                      </p:cBhvr>
                                    </p:animEffect>
                                  </p:childTnLst>
                                </p:cTn>
                              </p:par>
                            </p:childTnLst>
                          </p:cTn>
                        </p:par>
                        <p:par>
                          <p:cTn id="16" fill="hold">
                            <p:stCondLst>
                              <p:cond delay="6000"/>
                            </p:stCondLst>
                            <p:childTnLst>
                              <p:par>
                                <p:cTn id="17" presetID="21" presetClass="entr" presetSubtype="1"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heel(1)">
                                      <p:cBhvr>
                                        <p:cTn id="19" dur="2000"/>
                                        <p:tgtEl>
                                          <p:spTgt spid="14"/>
                                        </p:tgtEl>
                                      </p:cBhvr>
                                    </p:animEffect>
                                  </p:childTnLst>
                                </p:cTn>
                              </p:par>
                            </p:childTnLst>
                          </p:cTn>
                        </p:par>
                        <p:par>
                          <p:cTn id="20" fill="hold">
                            <p:stCondLst>
                              <p:cond delay="8000"/>
                            </p:stCondLst>
                            <p:childTnLst>
                              <p:par>
                                <p:cTn id="21" presetID="21"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heel(1)">
                                      <p:cBhvr>
                                        <p:cTn id="23" dur="2000"/>
                                        <p:tgtEl>
                                          <p:spTgt spid="18"/>
                                        </p:tgtEl>
                                      </p:cBhvr>
                                    </p:animEffect>
                                  </p:childTnLst>
                                </p:cTn>
                              </p:par>
                            </p:childTnLst>
                          </p:cTn>
                        </p:par>
                        <p:par>
                          <p:cTn id="24" fill="hold">
                            <p:stCondLst>
                              <p:cond delay="10000"/>
                            </p:stCondLst>
                            <p:childTnLst>
                              <p:par>
                                <p:cTn id="25" presetID="21"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heel(1)">
                                      <p:cBhvr>
                                        <p:cTn id="2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113E146-F5D2-9618-A049-3684BE1E60A5}"/>
              </a:ext>
            </a:extLst>
          </p:cNvPr>
          <p:cNvPicPr>
            <a:picLocks noChangeAspect="1"/>
          </p:cNvPicPr>
          <p:nvPr/>
        </p:nvPicPr>
        <p:blipFill>
          <a:blip r:embed="rId3"/>
          <a:stretch>
            <a:fillRect/>
          </a:stretch>
        </p:blipFill>
        <p:spPr>
          <a:xfrm>
            <a:off x="4293029" y="4495800"/>
            <a:ext cx="7590398" cy="2098778"/>
          </a:xfrm>
          <a:prstGeom prst="rect">
            <a:avLst/>
          </a:prstGeom>
          <a:ln w="3175">
            <a:solidFill>
              <a:schemeClr val="tx1"/>
            </a:solidFill>
          </a:ln>
        </p:spPr>
      </p:pic>
      <p:pic>
        <p:nvPicPr>
          <p:cNvPr id="6" name="Content Placeholder 5">
            <a:extLst>
              <a:ext uri="{FF2B5EF4-FFF2-40B4-BE49-F238E27FC236}">
                <a16:creationId xmlns:a16="http://schemas.microsoft.com/office/drawing/2014/main" id="{760E6F84-AE37-F998-9615-DCD4419783F8}"/>
              </a:ext>
            </a:extLst>
          </p:cNvPr>
          <p:cNvPicPr>
            <a:picLocks noGrp="1" noChangeAspect="1"/>
          </p:cNvPicPr>
          <p:nvPr>
            <p:ph idx="1"/>
          </p:nvPr>
        </p:nvPicPr>
        <p:blipFill rotWithShape="1">
          <a:blip r:embed="rId4"/>
          <a:srcRect r="32882" b="26510"/>
          <a:stretch/>
        </p:blipFill>
        <p:spPr>
          <a:xfrm>
            <a:off x="609600" y="1480816"/>
            <a:ext cx="7605476" cy="3014984"/>
          </a:xfrm>
          <a:prstGeom prst="rect">
            <a:avLst/>
          </a:prstGeom>
          <a:ln w="3175">
            <a:solidFill>
              <a:schemeClr val="tx1"/>
            </a:solidFill>
          </a:ln>
        </p:spPr>
      </p:pic>
      <p:sp>
        <p:nvSpPr>
          <p:cNvPr id="2" name="Title 1">
            <a:extLst>
              <a:ext uri="{FF2B5EF4-FFF2-40B4-BE49-F238E27FC236}">
                <a16:creationId xmlns:a16="http://schemas.microsoft.com/office/drawing/2014/main" id="{7A581870-2724-8224-3A16-F302C28B5C52}"/>
              </a:ext>
            </a:extLst>
          </p:cNvPr>
          <p:cNvSpPr>
            <a:spLocks noGrp="1"/>
          </p:cNvSpPr>
          <p:nvPr>
            <p:ph type="title"/>
          </p:nvPr>
        </p:nvSpPr>
        <p:spPr/>
        <p:txBody>
          <a:bodyPr/>
          <a:lstStyle/>
          <a:p>
            <a:r>
              <a:rPr lang="en-US" dirty="0"/>
              <a:t>Select where to save the file</a:t>
            </a:r>
          </a:p>
        </p:txBody>
      </p:sp>
      <p:pic>
        <p:nvPicPr>
          <p:cNvPr id="5" name="Picture 4">
            <a:extLst>
              <a:ext uri="{FF2B5EF4-FFF2-40B4-BE49-F238E27FC236}">
                <a16:creationId xmlns:a16="http://schemas.microsoft.com/office/drawing/2014/main" id="{0AF99D8B-7D06-E2FC-D579-4C5F4E2006A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1035" y="1514396"/>
            <a:ext cx="570275" cy="428402"/>
          </a:xfrm>
          <a:prstGeom prst="rect">
            <a:avLst/>
          </a:prstGeom>
        </p:spPr>
      </p:pic>
      <p:pic>
        <p:nvPicPr>
          <p:cNvPr id="7" name="Picture 6">
            <a:extLst>
              <a:ext uri="{FF2B5EF4-FFF2-40B4-BE49-F238E27FC236}">
                <a16:creationId xmlns:a16="http://schemas.microsoft.com/office/drawing/2014/main" id="{5617245A-74CD-3FEE-9AAE-7B36A4A6657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15371" y="541613"/>
            <a:ext cx="860872" cy="873040"/>
          </a:xfrm>
          <a:prstGeom prst="rect">
            <a:avLst/>
          </a:prstGeom>
        </p:spPr>
      </p:pic>
      <p:pic>
        <p:nvPicPr>
          <p:cNvPr id="13" name="Picture 12">
            <a:extLst>
              <a:ext uri="{FF2B5EF4-FFF2-40B4-BE49-F238E27FC236}">
                <a16:creationId xmlns:a16="http://schemas.microsoft.com/office/drawing/2014/main" id="{2DA6B933-C101-8172-A36D-5DA208FBDC3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378426" y="30957"/>
            <a:ext cx="3253858" cy="487362"/>
          </a:xfrm>
          <a:prstGeom prst="rect">
            <a:avLst/>
          </a:prstGeom>
        </p:spPr>
      </p:pic>
      <p:sp>
        <p:nvSpPr>
          <p:cNvPr id="18" name="Rectangle: Rounded Corners 17">
            <a:extLst>
              <a:ext uri="{FF2B5EF4-FFF2-40B4-BE49-F238E27FC236}">
                <a16:creationId xmlns:a16="http://schemas.microsoft.com/office/drawing/2014/main" id="{1FF394E4-DE0E-BB59-6627-5868275B779B}"/>
              </a:ext>
            </a:extLst>
          </p:cNvPr>
          <p:cNvSpPr/>
          <p:nvPr/>
        </p:nvSpPr>
        <p:spPr>
          <a:xfrm>
            <a:off x="1612298" y="3877418"/>
            <a:ext cx="2363264" cy="397867"/>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43F4F284-A16A-9C20-9D08-6B4A9C6C301C}"/>
              </a:ext>
            </a:extLst>
          </p:cNvPr>
          <p:cNvSpPr/>
          <p:nvPr/>
        </p:nvSpPr>
        <p:spPr>
          <a:xfrm>
            <a:off x="10464800" y="4519201"/>
            <a:ext cx="1418627" cy="1652999"/>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B087A3E-815F-EFD8-8723-213594E6568F}"/>
              </a:ext>
            </a:extLst>
          </p:cNvPr>
          <p:cNvSpPr txBox="1"/>
          <p:nvPr/>
        </p:nvSpPr>
        <p:spPr>
          <a:xfrm>
            <a:off x="2793930" y="6869668"/>
            <a:ext cx="6876178" cy="369332"/>
          </a:xfrm>
          <a:prstGeom prst="rect">
            <a:avLst/>
          </a:prstGeom>
          <a:noFill/>
        </p:spPr>
        <p:txBody>
          <a:bodyPr wrap="none" rtlCol="0">
            <a:spAutoFit/>
          </a:bodyPr>
          <a:lstStyle/>
          <a:p>
            <a:r>
              <a:rPr lang="en-US" dirty="0"/>
              <a:t>https://www.denverlibrary.org/ctc/computer-basics-saving-finding-files</a:t>
            </a:r>
          </a:p>
        </p:txBody>
      </p:sp>
    </p:spTree>
    <p:extLst>
      <p:ext uri="{BB962C8B-B14F-4D97-AF65-F5344CB8AC3E}">
        <p14:creationId xmlns:p14="http://schemas.microsoft.com/office/powerpoint/2010/main" val="8700345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heel(1)">
                                      <p:cBhvr>
                                        <p:cTn id="11"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87DB6-8C63-25D5-B812-7E6BE622B56A}"/>
              </a:ext>
            </a:extLst>
          </p:cNvPr>
          <p:cNvSpPr>
            <a:spLocks noGrp="1"/>
          </p:cNvSpPr>
          <p:nvPr>
            <p:ph type="title"/>
          </p:nvPr>
        </p:nvSpPr>
        <p:spPr>
          <a:xfrm>
            <a:off x="609600" y="274637"/>
            <a:ext cx="11830656" cy="1606153"/>
          </a:xfrm>
          <a:prstGeom prst="roundRect">
            <a:avLst/>
          </a:prstGeom>
          <a:solidFill>
            <a:srgbClr val="3A97D7"/>
          </a:solidFill>
        </p:spPr>
        <p:txBody>
          <a:bodyPr anchor="ctr">
            <a:noAutofit/>
          </a:bodyPr>
          <a:lstStyle/>
          <a:p>
            <a:pPr>
              <a:lnSpc>
                <a:spcPct val="90000"/>
              </a:lnSpc>
            </a:pPr>
            <a:r>
              <a:rPr lang="en-US" dirty="0">
                <a:solidFill>
                  <a:schemeClr val="bg1"/>
                </a:solidFill>
                <a:effectLst>
                  <a:outerShdw blurRad="38100" dist="38100" dir="2700000" algn="tl">
                    <a:srgbClr val="000000">
                      <a:alpha val="43137"/>
                    </a:srgbClr>
                  </a:outerShdw>
                </a:effectLst>
              </a:rPr>
              <a:t>Try it! </a:t>
            </a:r>
            <a:br>
              <a:rPr lang="en-US" dirty="0">
                <a:solidFill>
                  <a:schemeClr val="bg1"/>
                </a:solidFill>
                <a:effectLst>
                  <a:outerShdw blurRad="38100" dist="38100" dir="2700000" algn="tl">
                    <a:srgbClr val="000000">
                      <a:alpha val="43137"/>
                    </a:srgbClr>
                  </a:outerShdw>
                </a:effectLst>
              </a:rPr>
            </a:br>
            <a:r>
              <a:rPr lang="en-US" dirty="0">
                <a:solidFill>
                  <a:schemeClr val="bg1"/>
                </a:solidFill>
                <a:effectLst>
                  <a:outerShdw blurRad="38100" dist="38100" dir="2700000" algn="tl">
                    <a:srgbClr val="000000">
                      <a:alpha val="43137"/>
                    </a:srgbClr>
                  </a:outerShdw>
                </a:effectLst>
              </a:rPr>
              <a:t>Save a New File</a:t>
            </a:r>
          </a:p>
        </p:txBody>
      </p:sp>
      <p:sp>
        <p:nvSpPr>
          <p:cNvPr id="3" name="Content Placeholder 2">
            <a:extLst>
              <a:ext uri="{FF2B5EF4-FFF2-40B4-BE49-F238E27FC236}">
                <a16:creationId xmlns:a16="http://schemas.microsoft.com/office/drawing/2014/main" id="{8E4E669E-0E7A-E1E6-21B5-7580E717854E}"/>
              </a:ext>
            </a:extLst>
          </p:cNvPr>
          <p:cNvSpPr>
            <a:spLocks noGrp="1"/>
          </p:cNvSpPr>
          <p:nvPr>
            <p:ph sz="half" idx="1"/>
          </p:nvPr>
        </p:nvSpPr>
        <p:spPr>
          <a:xfrm>
            <a:off x="406400" y="2087564"/>
            <a:ext cx="5867400" cy="4952999"/>
          </a:xfrm>
        </p:spPr>
        <p:txBody>
          <a:bodyPr>
            <a:normAutofit/>
          </a:bodyPr>
          <a:lstStyle/>
          <a:p>
            <a:r>
              <a:rPr lang="en-US" sz="4000" dirty="0"/>
              <a:t>Open a blank Microsoft Word document</a:t>
            </a:r>
          </a:p>
          <a:p>
            <a:endParaRPr lang="en-US" sz="1200" dirty="0"/>
          </a:p>
          <a:p>
            <a:r>
              <a:rPr lang="en-US" sz="4000" dirty="0"/>
              <a:t>Add Data (words) to the File</a:t>
            </a:r>
          </a:p>
          <a:p>
            <a:endParaRPr lang="en-US" sz="1200" dirty="0"/>
          </a:p>
          <a:p>
            <a:r>
              <a:rPr lang="en-US" sz="4000" dirty="0"/>
              <a:t>Name and Save the File to the Desktop</a:t>
            </a:r>
          </a:p>
        </p:txBody>
      </p:sp>
      <p:pic>
        <p:nvPicPr>
          <p:cNvPr id="2050" name="Picture 2" descr="Opinion: Bladen County Board of Elections should pledge allegiance to the  American flag - BladenOnline">
            <a:extLst>
              <a:ext uri="{FF2B5EF4-FFF2-40B4-BE49-F238E27FC236}">
                <a16:creationId xmlns:a16="http://schemas.microsoft.com/office/drawing/2014/main" id="{3B6A3CC5-30B5-D827-7D86-AB1F1064206C}"/>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5981700" y="2087564"/>
            <a:ext cx="6458556" cy="4391818"/>
          </a:xfrm>
          <a:prstGeom prst="rect">
            <a:avLst/>
          </a:prstGeom>
          <a:solidFill>
            <a:srgbClr val="FFFFFF"/>
          </a:solidFill>
        </p:spPr>
      </p:pic>
    </p:spTree>
    <p:extLst>
      <p:ext uri="{BB962C8B-B14F-4D97-AF65-F5344CB8AC3E}">
        <p14:creationId xmlns:p14="http://schemas.microsoft.com/office/powerpoint/2010/main" val="33339057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F109F70-970D-A0E1-2543-4D0D78D8451E}"/>
              </a:ext>
            </a:extLst>
          </p:cNvPr>
          <p:cNvSpPr>
            <a:spLocks noGrp="1"/>
          </p:cNvSpPr>
          <p:nvPr>
            <p:ph type="title"/>
          </p:nvPr>
        </p:nvSpPr>
        <p:spPr>
          <a:xfrm>
            <a:off x="609600" y="1524000"/>
            <a:ext cx="5511800" cy="4038600"/>
          </a:xfrm>
        </p:spPr>
        <p:txBody>
          <a:bodyPr anchor="ctr">
            <a:normAutofit/>
          </a:bodyPr>
          <a:lstStyle/>
          <a:p>
            <a:r>
              <a:rPr lang="en-US" cap="none" dirty="0"/>
              <a:t>How to find and recover files</a:t>
            </a:r>
          </a:p>
        </p:txBody>
      </p:sp>
      <p:pic>
        <p:nvPicPr>
          <p:cNvPr id="3" name="Picture 2" descr="A computer with a screen and a cloud storage">
            <a:extLst>
              <a:ext uri="{FF2B5EF4-FFF2-40B4-BE49-F238E27FC236}">
                <a16:creationId xmlns:a16="http://schemas.microsoft.com/office/drawing/2014/main" id="{843DCA9F-32BE-FFDE-5A38-ADC60EEBCAC2}"/>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6273800" y="1816100"/>
            <a:ext cx="5892800" cy="3683000"/>
          </a:xfrm>
          <a:prstGeom prst="flowChartAlternateProcess">
            <a:avLst/>
          </a:prstGeom>
          <a:noFill/>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28452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3934A2C-F4D8-7408-C0B5-1DB6F7314662}"/>
              </a:ext>
            </a:extLst>
          </p:cNvPr>
          <p:cNvPicPr>
            <a:picLocks noChangeAspect="1"/>
          </p:cNvPicPr>
          <p:nvPr/>
        </p:nvPicPr>
        <p:blipFill>
          <a:blip r:embed="rId3"/>
          <a:stretch>
            <a:fillRect/>
          </a:stretch>
        </p:blipFill>
        <p:spPr>
          <a:xfrm>
            <a:off x="724580" y="2947528"/>
            <a:ext cx="2577419" cy="3682027"/>
          </a:xfrm>
          <a:prstGeom prst="rect">
            <a:avLst/>
          </a:prstGeom>
        </p:spPr>
      </p:pic>
      <p:sp>
        <p:nvSpPr>
          <p:cNvPr id="8" name="Title 1">
            <a:extLst>
              <a:ext uri="{FF2B5EF4-FFF2-40B4-BE49-F238E27FC236}">
                <a16:creationId xmlns:a16="http://schemas.microsoft.com/office/drawing/2014/main" id="{38E98347-6CC8-47E8-AEF9-72C057F332D9}"/>
              </a:ext>
            </a:extLst>
          </p:cNvPr>
          <p:cNvSpPr>
            <a:spLocks noGrp="1"/>
          </p:cNvSpPr>
          <p:nvPr>
            <p:ph type="title"/>
          </p:nvPr>
        </p:nvSpPr>
        <p:spPr>
          <a:xfrm>
            <a:off x="609600" y="274638"/>
            <a:ext cx="10972800" cy="1143000"/>
          </a:xfrm>
        </p:spPr>
        <p:txBody>
          <a:bodyPr/>
          <a:lstStyle/>
          <a:p>
            <a:r>
              <a:rPr lang="en-US" dirty="0"/>
              <a:t>Finding Files</a:t>
            </a:r>
          </a:p>
        </p:txBody>
      </p:sp>
      <p:sp>
        <p:nvSpPr>
          <p:cNvPr id="10" name="Content Placeholder 2">
            <a:extLst>
              <a:ext uri="{FF2B5EF4-FFF2-40B4-BE49-F238E27FC236}">
                <a16:creationId xmlns:a16="http://schemas.microsoft.com/office/drawing/2014/main" id="{5997EEB8-83F3-BF66-6C57-290B6A13AA35}"/>
              </a:ext>
            </a:extLst>
          </p:cNvPr>
          <p:cNvSpPr>
            <a:spLocks noGrp="1"/>
          </p:cNvSpPr>
          <p:nvPr>
            <p:ph idx="1"/>
          </p:nvPr>
        </p:nvSpPr>
        <p:spPr>
          <a:xfrm>
            <a:off x="8636000" y="903173"/>
            <a:ext cx="1718511" cy="893333"/>
          </a:xfrm>
          <a:prstGeom prst="roundRect">
            <a:avLst/>
          </a:prstGeom>
          <a:solidFill>
            <a:srgbClr val="FFCD43"/>
          </a:solidFill>
        </p:spPr>
        <p:txBody>
          <a:bodyPr>
            <a:normAutofit fontScale="85000" lnSpcReduction="20000"/>
          </a:bodyPr>
          <a:lstStyle/>
          <a:p>
            <a:pPr marL="0" indent="0" algn="ctr">
              <a:buNone/>
            </a:pPr>
            <a:r>
              <a:rPr lang="en-US" b="1" dirty="0">
                <a:effectLst>
                  <a:outerShdw blurRad="38100" dist="38100" dir="2700000" algn="tl">
                    <a:srgbClr val="000000">
                      <a:alpha val="43137"/>
                    </a:srgbClr>
                  </a:outerShdw>
                </a:effectLst>
              </a:rPr>
              <a:t>Windows Explorer </a:t>
            </a:r>
          </a:p>
        </p:txBody>
      </p:sp>
      <p:pic>
        <p:nvPicPr>
          <p:cNvPr id="5" name="Picture 4">
            <a:extLst>
              <a:ext uri="{FF2B5EF4-FFF2-40B4-BE49-F238E27FC236}">
                <a16:creationId xmlns:a16="http://schemas.microsoft.com/office/drawing/2014/main" id="{8A7B9978-7E3F-66B9-E910-21B34B3FC6FC}"/>
              </a:ext>
            </a:extLst>
          </p:cNvPr>
          <p:cNvPicPr>
            <a:picLocks noChangeAspect="1"/>
          </p:cNvPicPr>
          <p:nvPr/>
        </p:nvPicPr>
        <p:blipFill>
          <a:blip r:embed="rId4"/>
          <a:stretch>
            <a:fillRect/>
          </a:stretch>
        </p:blipFill>
        <p:spPr>
          <a:xfrm>
            <a:off x="733938" y="1800517"/>
            <a:ext cx="11315711" cy="1143000"/>
          </a:xfrm>
          <a:prstGeom prst="rect">
            <a:avLst/>
          </a:prstGeom>
        </p:spPr>
      </p:pic>
      <p:sp>
        <p:nvSpPr>
          <p:cNvPr id="6" name="Rectangle: Rounded Corners 5">
            <a:extLst>
              <a:ext uri="{FF2B5EF4-FFF2-40B4-BE49-F238E27FC236}">
                <a16:creationId xmlns:a16="http://schemas.microsoft.com/office/drawing/2014/main" id="{5FA0BDCA-D2D7-9DEC-6776-FC97BC038C39}"/>
              </a:ext>
            </a:extLst>
          </p:cNvPr>
          <p:cNvSpPr/>
          <p:nvPr/>
        </p:nvSpPr>
        <p:spPr>
          <a:xfrm>
            <a:off x="8940800" y="1843117"/>
            <a:ext cx="1143000" cy="1143000"/>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C26A285B-EEF8-781D-2000-E5D2B48FCC9C}"/>
              </a:ext>
            </a:extLst>
          </p:cNvPr>
          <p:cNvSpPr/>
          <p:nvPr/>
        </p:nvSpPr>
        <p:spPr>
          <a:xfrm>
            <a:off x="871625" y="3622449"/>
            <a:ext cx="2430373" cy="568552"/>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EFA633CB-B1F8-B28D-EF9E-336B18457BD6}"/>
              </a:ext>
            </a:extLst>
          </p:cNvPr>
          <p:cNvPicPr>
            <a:picLocks noChangeAspect="1"/>
          </p:cNvPicPr>
          <p:nvPr/>
        </p:nvPicPr>
        <p:blipFill>
          <a:blip r:embed="rId5"/>
          <a:stretch>
            <a:fillRect/>
          </a:stretch>
        </p:blipFill>
        <p:spPr>
          <a:xfrm>
            <a:off x="5209369" y="3371850"/>
            <a:ext cx="5907142" cy="3057466"/>
          </a:xfrm>
          <a:prstGeom prst="rect">
            <a:avLst/>
          </a:prstGeom>
        </p:spPr>
      </p:pic>
      <p:sp>
        <p:nvSpPr>
          <p:cNvPr id="15" name="Rectangle: Rounded Corners 14">
            <a:extLst>
              <a:ext uri="{FF2B5EF4-FFF2-40B4-BE49-F238E27FC236}">
                <a16:creationId xmlns:a16="http://schemas.microsoft.com/office/drawing/2014/main" id="{F0585F66-40D1-D71B-C22F-D6EE23B7EBCE}"/>
              </a:ext>
            </a:extLst>
          </p:cNvPr>
          <p:cNvSpPr/>
          <p:nvPr/>
        </p:nvSpPr>
        <p:spPr>
          <a:xfrm>
            <a:off x="5588000" y="4876800"/>
            <a:ext cx="5029200" cy="568552"/>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Finder (software) - Wikipedia">
            <a:extLst>
              <a:ext uri="{FF2B5EF4-FFF2-40B4-BE49-F238E27FC236}">
                <a16:creationId xmlns:a16="http://schemas.microsoft.com/office/drawing/2014/main" id="{5BFA700A-81DD-8740-D89E-557E92E495EE}"/>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3360400" y="0"/>
            <a:ext cx="628535" cy="62853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screenshot of a computer&#10;&#10;Description automatically generated">
            <a:extLst>
              <a:ext uri="{FF2B5EF4-FFF2-40B4-BE49-F238E27FC236}">
                <a16:creationId xmlns:a16="http://schemas.microsoft.com/office/drawing/2014/main" id="{61F81015-4B76-4613-EE3C-3031D4E9494E}"/>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14662" t="23096" r="68070" b="48580"/>
          <a:stretch/>
        </p:blipFill>
        <p:spPr bwMode="auto">
          <a:xfrm>
            <a:off x="13360400" y="795221"/>
            <a:ext cx="1831607" cy="100128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236047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par>
                          <p:cTn id="8" fill="hold">
                            <p:stCondLst>
                              <p:cond delay="3000"/>
                            </p:stCondLst>
                            <p:childTnLst>
                              <p:par>
                                <p:cTn id="9" presetID="21"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2000"/>
                                        <p:tgtEl>
                                          <p:spTgt spid="7"/>
                                        </p:tgtEl>
                                      </p:cBhvr>
                                    </p:animEffect>
                                  </p:childTnLst>
                                </p:cTn>
                              </p:par>
                            </p:childTnLst>
                          </p:cTn>
                        </p:par>
                        <p:par>
                          <p:cTn id="12" fill="hold">
                            <p:stCondLst>
                              <p:cond delay="5000"/>
                            </p:stCondLst>
                            <p:childTnLst>
                              <p:par>
                                <p:cTn id="13" presetID="21" presetClass="entr" presetSubtype="1"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heel(1)">
                                      <p:cBhvr>
                                        <p:cTn id="15"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3EA87AD6-A1AB-F56A-B96C-B1E22777515E}"/>
              </a:ext>
            </a:extLst>
          </p:cNvPr>
          <p:cNvPicPr>
            <a:picLocks noChangeAspect="1"/>
          </p:cNvPicPr>
          <p:nvPr/>
        </p:nvPicPr>
        <p:blipFill rotWithShape="1">
          <a:blip r:embed="rId3"/>
          <a:srcRect l="14662" t="23096" r="68070" b="48580"/>
          <a:stretch/>
        </p:blipFill>
        <p:spPr bwMode="auto">
          <a:xfrm>
            <a:off x="930770" y="3311299"/>
            <a:ext cx="6507372" cy="3557386"/>
          </a:xfrm>
          <a:prstGeom prst="rect">
            <a:avLst/>
          </a:prstGeom>
          <a:ln>
            <a:noFill/>
          </a:ln>
          <a:extLst>
            <a:ext uri="{53640926-AAD7-44D8-BBD7-CCE9431645EC}">
              <a14:shadowObscured xmlns:a14="http://schemas.microsoft.com/office/drawing/2010/main"/>
            </a:ext>
          </a:extLst>
        </p:spPr>
      </p:pic>
      <p:sp>
        <p:nvSpPr>
          <p:cNvPr id="8" name="Title 1">
            <a:extLst>
              <a:ext uri="{FF2B5EF4-FFF2-40B4-BE49-F238E27FC236}">
                <a16:creationId xmlns:a16="http://schemas.microsoft.com/office/drawing/2014/main" id="{38E98347-6CC8-47E8-AEF9-72C057F332D9}"/>
              </a:ext>
            </a:extLst>
          </p:cNvPr>
          <p:cNvSpPr>
            <a:spLocks noGrp="1"/>
          </p:cNvSpPr>
          <p:nvPr>
            <p:ph type="title"/>
          </p:nvPr>
        </p:nvSpPr>
        <p:spPr>
          <a:xfrm>
            <a:off x="609600" y="274638"/>
            <a:ext cx="10972800" cy="1143000"/>
          </a:xfrm>
        </p:spPr>
        <p:txBody>
          <a:bodyPr/>
          <a:lstStyle/>
          <a:p>
            <a:r>
              <a:rPr lang="en-US" dirty="0"/>
              <a:t>Finding Files</a:t>
            </a:r>
          </a:p>
        </p:txBody>
      </p:sp>
      <p:pic>
        <p:nvPicPr>
          <p:cNvPr id="5" name="Picture 4">
            <a:extLst>
              <a:ext uri="{FF2B5EF4-FFF2-40B4-BE49-F238E27FC236}">
                <a16:creationId xmlns:a16="http://schemas.microsoft.com/office/drawing/2014/main" id="{8A7B9978-7E3F-66B9-E910-21B34B3FC6FC}"/>
              </a:ext>
            </a:extLst>
          </p:cNvPr>
          <p:cNvPicPr>
            <a:picLocks noChangeAspect="1"/>
          </p:cNvPicPr>
          <p:nvPr/>
        </p:nvPicPr>
        <p:blipFill>
          <a:blip r:embed="rId4"/>
          <a:stretch>
            <a:fillRect/>
          </a:stretch>
        </p:blipFill>
        <p:spPr>
          <a:xfrm>
            <a:off x="844544" y="1678883"/>
            <a:ext cx="11315711" cy="1143000"/>
          </a:xfrm>
          <a:prstGeom prst="rect">
            <a:avLst/>
          </a:prstGeom>
        </p:spPr>
      </p:pic>
      <p:sp>
        <p:nvSpPr>
          <p:cNvPr id="6" name="Rectangle: Rounded Corners 5">
            <a:extLst>
              <a:ext uri="{FF2B5EF4-FFF2-40B4-BE49-F238E27FC236}">
                <a16:creationId xmlns:a16="http://schemas.microsoft.com/office/drawing/2014/main" id="{5FA0BDCA-D2D7-9DEC-6776-FC97BC038C39}"/>
              </a:ext>
            </a:extLst>
          </p:cNvPr>
          <p:cNvSpPr/>
          <p:nvPr/>
        </p:nvSpPr>
        <p:spPr>
          <a:xfrm>
            <a:off x="920921" y="1722211"/>
            <a:ext cx="1143000" cy="1143000"/>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C26A285B-EEF8-781D-2000-E5D2B48FCC9C}"/>
              </a:ext>
            </a:extLst>
          </p:cNvPr>
          <p:cNvSpPr/>
          <p:nvPr/>
        </p:nvSpPr>
        <p:spPr>
          <a:xfrm>
            <a:off x="920921" y="3344085"/>
            <a:ext cx="3429000" cy="627029"/>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2C2401AC-259F-D3C2-880C-1EBAAFDD0A7C}"/>
              </a:ext>
            </a:extLst>
          </p:cNvPr>
          <p:cNvSpPr txBox="1">
            <a:spLocks/>
          </p:cNvSpPr>
          <p:nvPr/>
        </p:nvSpPr>
        <p:spPr>
          <a:xfrm>
            <a:off x="920921" y="1015119"/>
            <a:ext cx="1143000" cy="674921"/>
          </a:xfrm>
          <a:prstGeom prst="roundRect">
            <a:avLst/>
          </a:prstGeom>
          <a:solidFill>
            <a:srgbClr val="047CD6"/>
          </a:solidFill>
        </p:spPr>
        <p:txBody>
          <a:bodyPr vert="horz" lIns="91440" tIns="45720" rIns="91440" bIns="45720" rtlCol="0">
            <a:normAutofit/>
          </a:bodyPr>
          <a:lstStyle>
            <a:lvl1pPr marL="342892" indent="-342892" algn="l" defTabSz="91437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a:solidFill>
                  <a:srgbClr val="F9FBFD"/>
                </a:solidFill>
                <a:effectLst>
                  <a:outerShdw blurRad="38100" dist="38100" dir="2700000" algn="tl">
                    <a:srgbClr val="000000">
                      <a:alpha val="43137"/>
                    </a:srgbClr>
                  </a:outerShdw>
                </a:effectLst>
              </a:rPr>
              <a:t>Start</a:t>
            </a:r>
          </a:p>
        </p:txBody>
      </p:sp>
      <p:pic>
        <p:nvPicPr>
          <p:cNvPr id="12" name="Picture 11">
            <a:extLst>
              <a:ext uri="{FF2B5EF4-FFF2-40B4-BE49-F238E27FC236}">
                <a16:creationId xmlns:a16="http://schemas.microsoft.com/office/drawing/2014/main" id="{D3934A2C-F4D8-7408-C0B5-1DB6F731466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93800" y="68802"/>
            <a:ext cx="754144" cy="1077349"/>
          </a:xfrm>
          <a:prstGeom prst="rect">
            <a:avLst/>
          </a:prstGeom>
        </p:spPr>
      </p:pic>
      <p:sp>
        <p:nvSpPr>
          <p:cNvPr id="3" name="Content Placeholder 2">
            <a:extLst>
              <a:ext uri="{FF2B5EF4-FFF2-40B4-BE49-F238E27FC236}">
                <a16:creationId xmlns:a16="http://schemas.microsoft.com/office/drawing/2014/main" id="{42A14097-20E0-3E69-451F-F8CAC2F08E48}"/>
              </a:ext>
            </a:extLst>
          </p:cNvPr>
          <p:cNvSpPr>
            <a:spLocks noGrp="1"/>
          </p:cNvSpPr>
          <p:nvPr>
            <p:ph idx="1"/>
          </p:nvPr>
        </p:nvSpPr>
        <p:spPr>
          <a:xfrm>
            <a:off x="13270921" y="820075"/>
            <a:ext cx="1600200" cy="1430308"/>
          </a:xfrm>
        </p:spPr>
        <p:txBody>
          <a:bodyPr>
            <a:normAutofit fontScale="55000" lnSpcReduction="20000"/>
          </a:bodyPr>
          <a:lstStyle/>
          <a:p>
            <a:pPr marL="0" indent="0">
              <a:buNone/>
            </a:pPr>
            <a:r>
              <a:rPr lang="en-US" dirty="0"/>
              <a:t>Android: </a:t>
            </a:r>
          </a:p>
          <a:p>
            <a:pPr marL="0" indent="0">
              <a:buNone/>
            </a:pPr>
            <a:r>
              <a:rPr lang="en-US" dirty="0"/>
              <a:t>Control + F</a:t>
            </a:r>
          </a:p>
          <a:p>
            <a:endParaRPr lang="en-US" dirty="0"/>
          </a:p>
          <a:p>
            <a:pPr marL="0" indent="0">
              <a:buNone/>
            </a:pPr>
            <a:r>
              <a:rPr lang="en-US" dirty="0"/>
              <a:t>Apple: </a:t>
            </a:r>
          </a:p>
          <a:p>
            <a:pPr marL="0" indent="0">
              <a:buNone/>
            </a:pPr>
            <a:r>
              <a:rPr lang="en-US" dirty="0"/>
              <a:t>Command + F </a:t>
            </a:r>
          </a:p>
        </p:txBody>
      </p:sp>
      <p:pic>
        <p:nvPicPr>
          <p:cNvPr id="15" name="Picture 14">
            <a:extLst>
              <a:ext uri="{FF2B5EF4-FFF2-40B4-BE49-F238E27FC236}">
                <a16:creationId xmlns:a16="http://schemas.microsoft.com/office/drawing/2014/main" id="{89BE6EA7-809B-C68A-0EF4-2A147464287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270921" y="68802"/>
            <a:ext cx="1117347" cy="599157"/>
          </a:xfrm>
          <a:prstGeom prst="rect">
            <a:avLst/>
          </a:prstGeom>
        </p:spPr>
      </p:pic>
      <p:pic>
        <p:nvPicPr>
          <p:cNvPr id="19" name="Picture 18">
            <a:extLst>
              <a:ext uri="{FF2B5EF4-FFF2-40B4-BE49-F238E27FC236}">
                <a16:creationId xmlns:a16="http://schemas.microsoft.com/office/drawing/2014/main" id="{75B20A75-98F6-F6E7-2DC3-EF411FEC41E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3270921" y="2406510"/>
            <a:ext cx="1312698" cy="687236"/>
          </a:xfrm>
          <a:prstGeom prst="rect">
            <a:avLst/>
          </a:prstGeom>
        </p:spPr>
      </p:pic>
      <p:pic>
        <p:nvPicPr>
          <p:cNvPr id="1026" name="Picture 2" descr="Finder (software) - Wikipedia">
            <a:extLst>
              <a:ext uri="{FF2B5EF4-FFF2-40B4-BE49-F238E27FC236}">
                <a16:creationId xmlns:a16="http://schemas.microsoft.com/office/drawing/2014/main" id="{5B24BAD1-76E5-2B33-93E2-7D795D07D980}"/>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8648447" y="3303523"/>
            <a:ext cx="3009900" cy="30099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A1D1278-EE91-438E-C93C-8F8613117F24}"/>
              </a:ext>
            </a:extLst>
          </p:cNvPr>
          <p:cNvSpPr txBox="1"/>
          <p:nvPr/>
        </p:nvSpPr>
        <p:spPr>
          <a:xfrm>
            <a:off x="9160323" y="6051813"/>
            <a:ext cx="2218877" cy="523220"/>
          </a:xfrm>
          <a:prstGeom prst="rect">
            <a:avLst/>
          </a:prstGeom>
          <a:noFill/>
        </p:spPr>
        <p:txBody>
          <a:bodyPr wrap="none" rtlCol="0">
            <a:spAutoFit/>
          </a:bodyPr>
          <a:lstStyle/>
          <a:p>
            <a:r>
              <a:rPr lang="en-US" sz="2800" dirty="0"/>
              <a:t>Apple: Finder </a:t>
            </a:r>
          </a:p>
        </p:txBody>
      </p:sp>
    </p:spTree>
    <p:extLst>
      <p:ext uri="{BB962C8B-B14F-4D97-AF65-F5344CB8AC3E}">
        <p14:creationId xmlns:p14="http://schemas.microsoft.com/office/powerpoint/2010/main" val="27383734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par>
                          <p:cTn id="8" fill="hold">
                            <p:stCondLst>
                              <p:cond delay="3000"/>
                            </p:stCondLst>
                            <p:childTnLst>
                              <p:par>
                                <p:cTn id="9" presetID="21"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3EA87AD6-A1AB-F56A-B96C-B1E22777515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4662" t="23096" r="68070" b="48580"/>
          <a:stretch/>
        </p:blipFill>
        <p:spPr bwMode="auto">
          <a:xfrm>
            <a:off x="-1563504" y="839042"/>
            <a:ext cx="1394195" cy="762165"/>
          </a:xfrm>
          <a:prstGeom prst="rect">
            <a:avLst/>
          </a:prstGeom>
          <a:ln>
            <a:noFill/>
          </a:ln>
          <a:extLst>
            <a:ext uri="{53640926-AAD7-44D8-BBD7-CCE9431645EC}">
              <a14:shadowObscured xmlns:a14="http://schemas.microsoft.com/office/drawing/2010/main"/>
            </a:ext>
          </a:extLst>
        </p:spPr>
      </p:pic>
      <p:sp>
        <p:nvSpPr>
          <p:cNvPr id="8" name="Title 1">
            <a:extLst>
              <a:ext uri="{FF2B5EF4-FFF2-40B4-BE49-F238E27FC236}">
                <a16:creationId xmlns:a16="http://schemas.microsoft.com/office/drawing/2014/main" id="{38E98347-6CC8-47E8-AEF9-72C057F332D9}"/>
              </a:ext>
            </a:extLst>
          </p:cNvPr>
          <p:cNvSpPr>
            <a:spLocks noGrp="1"/>
          </p:cNvSpPr>
          <p:nvPr>
            <p:ph type="title"/>
          </p:nvPr>
        </p:nvSpPr>
        <p:spPr>
          <a:xfrm>
            <a:off x="609600" y="274638"/>
            <a:ext cx="10972800" cy="1143000"/>
          </a:xfrm>
        </p:spPr>
        <p:txBody>
          <a:bodyPr/>
          <a:lstStyle/>
          <a:p>
            <a:r>
              <a:rPr lang="en-US" dirty="0"/>
              <a:t>Finding Files</a:t>
            </a:r>
          </a:p>
        </p:txBody>
      </p:sp>
      <p:pic>
        <p:nvPicPr>
          <p:cNvPr id="5" name="Picture 4">
            <a:extLst>
              <a:ext uri="{FF2B5EF4-FFF2-40B4-BE49-F238E27FC236}">
                <a16:creationId xmlns:a16="http://schemas.microsoft.com/office/drawing/2014/main" id="{8A7B9978-7E3F-66B9-E910-21B34B3FC6F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79754" y="500018"/>
            <a:ext cx="2832501" cy="286111"/>
          </a:xfrm>
          <a:prstGeom prst="rect">
            <a:avLst/>
          </a:prstGeom>
        </p:spPr>
      </p:pic>
      <p:sp>
        <p:nvSpPr>
          <p:cNvPr id="9" name="Content Placeholder 2">
            <a:extLst>
              <a:ext uri="{FF2B5EF4-FFF2-40B4-BE49-F238E27FC236}">
                <a16:creationId xmlns:a16="http://schemas.microsoft.com/office/drawing/2014/main" id="{2C2401AC-259F-D3C2-880C-1EBAAFDD0A7C}"/>
              </a:ext>
            </a:extLst>
          </p:cNvPr>
          <p:cNvSpPr txBox="1">
            <a:spLocks/>
          </p:cNvSpPr>
          <p:nvPr/>
        </p:nvSpPr>
        <p:spPr>
          <a:xfrm>
            <a:off x="-2236855" y="4853"/>
            <a:ext cx="2133911" cy="470661"/>
          </a:xfrm>
          <a:prstGeom prst="rect">
            <a:avLst/>
          </a:prstGeom>
        </p:spPr>
        <p:txBody>
          <a:bodyPr vert="horz" lIns="91440" tIns="45720" rIns="91440" bIns="45720" rtlCol="0">
            <a:normAutofit fontScale="92500" lnSpcReduction="20000"/>
          </a:bodyPr>
          <a:lstStyle>
            <a:lvl1pPr marL="342892" indent="-342892" algn="l" defTabSz="91437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a:t>Start Button</a:t>
            </a:r>
          </a:p>
        </p:txBody>
      </p:sp>
      <p:pic>
        <p:nvPicPr>
          <p:cNvPr id="12" name="Picture 11">
            <a:extLst>
              <a:ext uri="{FF2B5EF4-FFF2-40B4-BE49-F238E27FC236}">
                <a16:creationId xmlns:a16="http://schemas.microsoft.com/office/drawing/2014/main" id="{D3934A2C-F4D8-7408-C0B5-1DB6F7314662}"/>
              </a:ext>
            </a:extLst>
          </p:cNvPr>
          <p:cNvPicPr>
            <a:picLocks noChangeAspect="1"/>
          </p:cNvPicPr>
          <p:nvPr/>
        </p:nvPicPr>
        <p:blipFill>
          <a:blip r:embed="rId5"/>
          <a:stretch>
            <a:fillRect/>
          </a:stretch>
        </p:blipFill>
        <p:spPr>
          <a:xfrm>
            <a:off x="-1105112" y="1584550"/>
            <a:ext cx="833480" cy="1190686"/>
          </a:xfrm>
          <a:prstGeom prst="rect">
            <a:avLst/>
          </a:prstGeom>
        </p:spPr>
      </p:pic>
      <p:sp>
        <p:nvSpPr>
          <p:cNvPr id="3" name="Content Placeholder 2">
            <a:extLst>
              <a:ext uri="{FF2B5EF4-FFF2-40B4-BE49-F238E27FC236}">
                <a16:creationId xmlns:a16="http://schemas.microsoft.com/office/drawing/2014/main" id="{42A14097-20E0-3E69-451F-F8CAC2F08E48}"/>
              </a:ext>
            </a:extLst>
          </p:cNvPr>
          <p:cNvSpPr>
            <a:spLocks noGrp="1"/>
          </p:cNvSpPr>
          <p:nvPr>
            <p:ph idx="1"/>
          </p:nvPr>
        </p:nvSpPr>
        <p:spPr>
          <a:xfrm>
            <a:off x="609600" y="1650623"/>
            <a:ext cx="2133911" cy="1231334"/>
          </a:xfrm>
        </p:spPr>
        <p:txBody>
          <a:bodyPr>
            <a:normAutofit/>
          </a:bodyPr>
          <a:lstStyle/>
          <a:p>
            <a:pPr marL="0" indent="0">
              <a:buNone/>
            </a:pPr>
            <a:r>
              <a:rPr lang="en-US" dirty="0"/>
              <a:t>Android: </a:t>
            </a:r>
          </a:p>
          <a:p>
            <a:pPr marL="0" indent="0">
              <a:buNone/>
            </a:pPr>
            <a:r>
              <a:rPr lang="en-US" dirty="0"/>
              <a:t>Control + F</a:t>
            </a:r>
          </a:p>
          <a:p>
            <a:pPr marL="0" indent="0">
              <a:buNone/>
            </a:pPr>
            <a:endParaRPr lang="en-US" dirty="0"/>
          </a:p>
        </p:txBody>
      </p:sp>
      <p:pic>
        <p:nvPicPr>
          <p:cNvPr id="15" name="Picture 14">
            <a:extLst>
              <a:ext uri="{FF2B5EF4-FFF2-40B4-BE49-F238E27FC236}">
                <a16:creationId xmlns:a16="http://schemas.microsoft.com/office/drawing/2014/main" id="{89BE6EA7-809B-C68A-0EF4-2A1474642872}"/>
              </a:ext>
            </a:extLst>
          </p:cNvPr>
          <p:cNvPicPr>
            <a:picLocks noChangeAspect="1"/>
          </p:cNvPicPr>
          <p:nvPr/>
        </p:nvPicPr>
        <p:blipFill>
          <a:blip r:embed="rId6"/>
          <a:stretch>
            <a:fillRect/>
          </a:stretch>
        </p:blipFill>
        <p:spPr>
          <a:xfrm>
            <a:off x="2743511" y="1682747"/>
            <a:ext cx="3219455" cy="1726375"/>
          </a:xfrm>
          <a:prstGeom prst="rect">
            <a:avLst/>
          </a:prstGeom>
        </p:spPr>
      </p:pic>
      <p:pic>
        <p:nvPicPr>
          <p:cNvPr id="19" name="Picture 18">
            <a:extLst>
              <a:ext uri="{FF2B5EF4-FFF2-40B4-BE49-F238E27FC236}">
                <a16:creationId xmlns:a16="http://schemas.microsoft.com/office/drawing/2014/main" id="{75B20A75-98F6-F6E7-2DC3-EF411FEC41E1}"/>
              </a:ext>
            </a:extLst>
          </p:cNvPr>
          <p:cNvPicPr>
            <a:picLocks noChangeAspect="1"/>
          </p:cNvPicPr>
          <p:nvPr/>
        </p:nvPicPr>
        <p:blipFill>
          <a:blip r:embed="rId7"/>
          <a:stretch>
            <a:fillRect/>
          </a:stretch>
        </p:blipFill>
        <p:spPr>
          <a:xfrm>
            <a:off x="8819458" y="1584550"/>
            <a:ext cx="3238952" cy="1695687"/>
          </a:xfrm>
          <a:prstGeom prst="rect">
            <a:avLst/>
          </a:prstGeom>
        </p:spPr>
      </p:pic>
      <p:sp>
        <p:nvSpPr>
          <p:cNvPr id="23" name="Rectangle: Rounded Corners 22">
            <a:extLst>
              <a:ext uri="{FF2B5EF4-FFF2-40B4-BE49-F238E27FC236}">
                <a16:creationId xmlns:a16="http://schemas.microsoft.com/office/drawing/2014/main" id="{50610E57-B33B-0678-3F42-08E462C9CFA3}"/>
              </a:ext>
            </a:extLst>
          </p:cNvPr>
          <p:cNvSpPr/>
          <p:nvPr/>
        </p:nvSpPr>
        <p:spPr>
          <a:xfrm>
            <a:off x="10438934" y="2577666"/>
            <a:ext cx="838200" cy="702571"/>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B52D1FC9-FE87-D9EA-712E-1AC723FEB553}"/>
              </a:ext>
            </a:extLst>
          </p:cNvPr>
          <p:cNvSpPr/>
          <p:nvPr/>
        </p:nvSpPr>
        <p:spPr>
          <a:xfrm>
            <a:off x="11379200" y="1496759"/>
            <a:ext cx="762000" cy="702571"/>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D7089AEE-4F7B-C39F-645D-8B90920C7481}"/>
              </a:ext>
            </a:extLst>
          </p:cNvPr>
          <p:cNvSpPr/>
          <p:nvPr/>
        </p:nvSpPr>
        <p:spPr>
          <a:xfrm>
            <a:off x="5339456" y="1622844"/>
            <a:ext cx="762000" cy="702571"/>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EF126027-C524-C6D3-4147-F399ACFDCD4B}"/>
              </a:ext>
            </a:extLst>
          </p:cNvPr>
          <p:cNvSpPr/>
          <p:nvPr/>
        </p:nvSpPr>
        <p:spPr>
          <a:xfrm>
            <a:off x="2708678" y="2786904"/>
            <a:ext cx="1010097" cy="702571"/>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E856A38-F71A-D0C5-4251-E51DA6FDDC22}"/>
              </a:ext>
            </a:extLst>
          </p:cNvPr>
          <p:cNvPicPr>
            <a:picLocks noChangeAspect="1"/>
          </p:cNvPicPr>
          <p:nvPr/>
        </p:nvPicPr>
        <p:blipFill>
          <a:blip r:embed="rId8"/>
          <a:stretch>
            <a:fillRect/>
          </a:stretch>
        </p:blipFill>
        <p:spPr>
          <a:xfrm>
            <a:off x="1112964" y="4113628"/>
            <a:ext cx="10469436" cy="2362530"/>
          </a:xfrm>
          <a:prstGeom prst="rect">
            <a:avLst/>
          </a:prstGeom>
        </p:spPr>
      </p:pic>
      <p:sp>
        <p:nvSpPr>
          <p:cNvPr id="14" name="Content Placeholder 2">
            <a:extLst>
              <a:ext uri="{FF2B5EF4-FFF2-40B4-BE49-F238E27FC236}">
                <a16:creationId xmlns:a16="http://schemas.microsoft.com/office/drawing/2014/main" id="{87F4D49D-FB7B-8EE2-3025-D911134DF321}"/>
              </a:ext>
            </a:extLst>
          </p:cNvPr>
          <p:cNvSpPr txBox="1">
            <a:spLocks/>
          </p:cNvSpPr>
          <p:nvPr/>
        </p:nvSpPr>
        <p:spPr>
          <a:xfrm>
            <a:off x="6264023" y="1644218"/>
            <a:ext cx="2746665" cy="1365253"/>
          </a:xfrm>
          <a:prstGeom prst="rect">
            <a:avLst/>
          </a:prstGeom>
        </p:spPr>
        <p:txBody>
          <a:bodyPr vert="horz" lIns="91440" tIns="45720" rIns="91440" bIns="45720" rtlCol="0">
            <a:normAutofit/>
          </a:bodyPr>
          <a:lstStyle>
            <a:lvl1pPr marL="342892" indent="-342892" algn="l" defTabSz="91437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t>Apple: </a:t>
            </a:r>
          </a:p>
          <a:p>
            <a:pPr marL="0" indent="0">
              <a:buFont typeface="Arial" pitchFamily="34" charset="0"/>
              <a:buNone/>
            </a:pPr>
            <a:r>
              <a:rPr lang="en-US" dirty="0"/>
              <a:t>Command + F </a:t>
            </a:r>
          </a:p>
        </p:txBody>
      </p:sp>
      <p:sp>
        <p:nvSpPr>
          <p:cNvPr id="16" name="Rectangle: Rounded Corners 15">
            <a:extLst>
              <a:ext uri="{FF2B5EF4-FFF2-40B4-BE49-F238E27FC236}">
                <a16:creationId xmlns:a16="http://schemas.microsoft.com/office/drawing/2014/main" id="{C9240129-B52F-99EB-9258-0D348273F2BB}"/>
              </a:ext>
            </a:extLst>
          </p:cNvPr>
          <p:cNvSpPr/>
          <p:nvPr/>
        </p:nvSpPr>
        <p:spPr>
          <a:xfrm>
            <a:off x="9587848" y="3926513"/>
            <a:ext cx="1994552" cy="702571"/>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Finder (software) - Wikipedia">
            <a:extLst>
              <a:ext uri="{FF2B5EF4-FFF2-40B4-BE49-F238E27FC236}">
                <a16:creationId xmlns:a16="http://schemas.microsoft.com/office/drawing/2014/main" id="{743A9075-3E77-AED3-D436-E4AC0DA19894}"/>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027835" y="2864937"/>
            <a:ext cx="745508" cy="745508"/>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6" descr="A recycle bin with blue arrows&#10;&#10;Description automatically generated">
            <a:extLst>
              <a:ext uri="{FF2B5EF4-FFF2-40B4-BE49-F238E27FC236}">
                <a16:creationId xmlns:a16="http://schemas.microsoft.com/office/drawing/2014/main" id="{AC44CC62-A3E9-0F13-EADB-C7224D01C4EA}"/>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3284200" y="48661"/>
            <a:ext cx="1015245" cy="1130860"/>
          </a:xfrm>
          <a:prstGeom prst="rect">
            <a:avLst/>
          </a:prstGeom>
          <a:noFill/>
        </p:spPr>
      </p:pic>
    </p:spTree>
    <p:extLst>
      <p:ext uri="{BB962C8B-B14F-4D97-AF65-F5344CB8AC3E}">
        <p14:creationId xmlns:p14="http://schemas.microsoft.com/office/powerpoint/2010/main" val="20421663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1000"/>
                                  </p:stCondLst>
                                  <p:childTnLst>
                                    <p:set>
                                      <p:cBhvr>
                                        <p:cTn id="8" dur="1" fill="hold">
                                          <p:stCondLst>
                                            <p:cond delay="0"/>
                                          </p:stCondLst>
                                        </p:cTn>
                                        <p:tgtEl>
                                          <p:spTgt spid="26"/>
                                        </p:tgtEl>
                                        <p:attrNameLst>
                                          <p:attrName>style.visibility</p:attrName>
                                        </p:attrNameLst>
                                      </p:cBhvr>
                                      <p:to>
                                        <p:strVal val="visible"/>
                                      </p:to>
                                    </p:set>
                                  </p:childTnLst>
                                </p:cTn>
                              </p:par>
                            </p:childTnLst>
                          </p:cTn>
                        </p:par>
                        <p:par>
                          <p:cTn id="9" fill="hold">
                            <p:stCondLst>
                              <p:cond delay="1000"/>
                            </p:stCondLst>
                            <p:childTnLst>
                              <p:par>
                                <p:cTn id="10" presetID="1" presetClass="entr" presetSubtype="0" fill="hold" grpId="0" nodeType="afterEffect">
                                  <p:stCondLst>
                                    <p:cond delay="1000"/>
                                  </p:stCondLst>
                                  <p:childTnLst>
                                    <p:set>
                                      <p:cBhvr>
                                        <p:cTn id="11" dur="1" fill="hold">
                                          <p:stCondLst>
                                            <p:cond delay="0"/>
                                          </p:stCondLst>
                                        </p:cTn>
                                        <p:tgtEl>
                                          <p:spTgt spid="24"/>
                                        </p:tgtEl>
                                        <p:attrNameLst>
                                          <p:attrName>style.visibility</p:attrName>
                                        </p:attrNameLst>
                                      </p:cBhvr>
                                      <p:to>
                                        <p:strVal val="visible"/>
                                      </p:to>
                                    </p:set>
                                  </p:childTnLst>
                                </p:cTn>
                              </p:par>
                              <p:par>
                                <p:cTn id="12" presetID="1" presetClass="entr" presetSubtype="0" fill="hold" grpId="0" nodeType="withEffect">
                                  <p:stCondLst>
                                    <p:cond delay="1000"/>
                                  </p:stCondLst>
                                  <p:childTnLst>
                                    <p:set>
                                      <p:cBhvr>
                                        <p:cTn id="13" dur="1" fill="hold">
                                          <p:stCondLst>
                                            <p:cond delay="0"/>
                                          </p:stCondLst>
                                        </p:cTn>
                                        <p:tgtEl>
                                          <p:spTgt spid="23"/>
                                        </p:tgtEl>
                                        <p:attrNameLst>
                                          <p:attrName>style.visibility</p:attrName>
                                        </p:attrNameLst>
                                      </p:cBhvr>
                                      <p:to>
                                        <p:strVal val="visible"/>
                                      </p:to>
                                    </p:set>
                                  </p:childTnLst>
                                </p:cTn>
                              </p:par>
                            </p:childTnLst>
                          </p:cTn>
                        </p:par>
                        <p:par>
                          <p:cTn id="14" fill="hold">
                            <p:stCondLst>
                              <p:cond delay="2000"/>
                            </p:stCondLst>
                            <p:childTnLst>
                              <p:par>
                                <p:cTn id="15" presetID="21" presetClass="entr" presetSubtype="1" fill="hold" grpId="0" nodeType="afterEffect">
                                  <p:stCondLst>
                                    <p:cond delay="1000"/>
                                  </p:stCondLst>
                                  <p:childTnLst>
                                    <p:set>
                                      <p:cBhvr>
                                        <p:cTn id="16" dur="1" fill="hold">
                                          <p:stCondLst>
                                            <p:cond delay="0"/>
                                          </p:stCondLst>
                                        </p:cTn>
                                        <p:tgtEl>
                                          <p:spTgt spid="16"/>
                                        </p:tgtEl>
                                        <p:attrNameLst>
                                          <p:attrName>style.visibility</p:attrName>
                                        </p:attrNameLst>
                                      </p:cBhvr>
                                      <p:to>
                                        <p:strVal val="visible"/>
                                      </p:to>
                                    </p:set>
                                    <p:animEffect transition="in" filter="wheel(1)">
                                      <p:cBhvr>
                                        <p:cTn id="1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CF792A-0B24-078F-B9B9-8D52AE725418}"/>
              </a:ext>
            </a:extLst>
          </p:cNvPr>
          <p:cNvSpPr>
            <a:spLocks noGrp="1"/>
          </p:cNvSpPr>
          <p:nvPr>
            <p:ph type="title"/>
          </p:nvPr>
        </p:nvSpPr>
        <p:spPr>
          <a:xfrm>
            <a:off x="609600" y="274638"/>
            <a:ext cx="10972800" cy="1143000"/>
          </a:xfrm>
        </p:spPr>
        <p:txBody>
          <a:bodyPr anchor="ctr">
            <a:normAutofit/>
          </a:bodyPr>
          <a:lstStyle/>
          <a:p>
            <a:r>
              <a:rPr lang="en-US" dirty="0"/>
              <a:t>Recovering a File</a:t>
            </a:r>
          </a:p>
        </p:txBody>
      </p:sp>
      <p:pic>
        <p:nvPicPr>
          <p:cNvPr id="7" name="Content Placeholder 6" descr="A recycle bin with blue arrows&#10;&#10;Description automatically generated">
            <a:extLst>
              <a:ext uri="{FF2B5EF4-FFF2-40B4-BE49-F238E27FC236}">
                <a16:creationId xmlns:a16="http://schemas.microsoft.com/office/drawing/2014/main" id="{117D4591-0452-8EDE-41D3-54EFC1D07B52}"/>
              </a:ext>
            </a:extLst>
          </p:cNvPr>
          <p:cNvPicPr>
            <a:picLocks noGrp="1" noChangeAspect="1"/>
          </p:cNvPicPr>
          <p:nvPr>
            <p:ph sz="half" idx="1"/>
          </p:nvPr>
        </p:nvPicPr>
        <p:blipFill>
          <a:blip r:embed="rId3"/>
          <a:stretch>
            <a:fillRect/>
          </a:stretch>
        </p:blipFill>
        <p:spPr>
          <a:xfrm>
            <a:off x="1092200" y="1905000"/>
            <a:ext cx="4063245" cy="4525963"/>
          </a:xfrm>
          <a:noFill/>
        </p:spPr>
      </p:pic>
      <p:pic>
        <p:nvPicPr>
          <p:cNvPr id="11" name="Picture 10">
            <a:extLst>
              <a:ext uri="{FF2B5EF4-FFF2-40B4-BE49-F238E27FC236}">
                <a16:creationId xmlns:a16="http://schemas.microsoft.com/office/drawing/2014/main" id="{216C9A98-D9E3-A5B7-FD2D-8D2BEEA200DE}"/>
              </a:ext>
            </a:extLst>
          </p:cNvPr>
          <p:cNvPicPr>
            <a:picLocks noChangeAspect="1"/>
          </p:cNvPicPr>
          <p:nvPr/>
        </p:nvPicPr>
        <p:blipFill>
          <a:blip r:embed="rId4"/>
          <a:stretch>
            <a:fillRect/>
          </a:stretch>
        </p:blipFill>
        <p:spPr>
          <a:xfrm>
            <a:off x="5685602" y="2362741"/>
            <a:ext cx="5896798" cy="3610479"/>
          </a:xfrm>
          <a:prstGeom prst="rect">
            <a:avLst/>
          </a:prstGeom>
        </p:spPr>
      </p:pic>
      <p:sp>
        <p:nvSpPr>
          <p:cNvPr id="13" name="Rectangle: Rounded Corners 12">
            <a:extLst>
              <a:ext uri="{FF2B5EF4-FFF2-40B4-BE49-F238E27FC236}">
                <a16:creationId xmlns:a16="http://schemas.microsoft.com/office/drawing/2014/main" id="{8E80772A-396E-5C7E-5C5A-8E9759219F92}"/>
              </a:ext>
            </a:extLst>
          </p:cNvPr>
          <p:cNvSpPr/>
          <p:nvPr/>
        </p:nvSpPr>
        <p:spPr>
          <a:xfrm>
            <a:off x="6883400" y="3276600"/>
            <a:ext cx="1524000" cy="381000"/>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65EAC458-43E8-F8C8-FAEA-9FCC51A51305}"/>
              </a:ext>
            </a:extLst>
          </p:cNvPr>
          <p:cNvSpPr/>
          <p:nvPr/>
        </p:nvSpPr>
        <p:spPr>
          <a:xfrm>
            <a:off x="9550400" y="5559562"/>
            <a:ext cx="2032000" cy="413657"/>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3B2C7B59-196A-21E1-7D9E-CEF31CD10F7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V="1">
            <a:off x="-1198186" y="0"/>
            <a:ext cx="919417" cy="650499"/>
          </a:xfrm>
          <a:prstGeom prst="rect">
            <a:avLst/>
          </a:prstGeom>
        </p:spPr>
      </p:pic>
      <p:pic>
        <p:nvPicPr>
          <p:cNvPr id="3" name="Picture 2">
            <a:extLst>
              <a:ext uri="{FF2B5EF4-FFF2-40B4-BE49-F238E27FC236}">
                <a16:creationId xmlns:a16="http://schemas.microsoft.com/office/drawing/2014/main" id="{C383646F-ABD3-E09D-407B-2765356006D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61910" y="826085"/>
            <a:ext cx="919416" cy="481351"/>
          </a:xfrm>
          <a:prstGeom prst="rect">
            <a:avLst/>
          </a:prstGeom>
        </p:spPr>
      </p:pic>
      <p:pic>
        <p:nvPicPr>
          <p:cNvPr id="5" name="Picture 4">
            <a:extLst>
              <a:ext uri="{FF2B5EF4-FFF2-40B4-BE49-F238E27FC236}">
                <a16:creationId xmlns:a16="http://schemas.microsoft.com/office/drawing/2014/main" id="{CA08922A-2545-FB29-BBE7-DEBD41EDFFA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flipV="1">
            <a:off x="-2249094" y="1417638"/>
            <a:ext cx="2032000" cy="458541"/>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51AC85BA-269B-C3C0-5903-7AD785FC111F}"/>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4064" t="16981" r="86066" b="45789"/>
          <a:stretch/>
        </p:blipFill>
        <p:spPr bwMode="auto">
          <a:xfrm>
            <a:off x="13334650" y="66774"/>
            <a:ext cx="919418" cy="1155751"/>
          </a:xfrm>
          <a:prstGeom prst="rect">
            <a:avLst/>
          </a:prstGeom>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5389CCAC-F36B-AEAC-5631-DAE6A537363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3334651" y="1417638"/>
            <a:ext cx="1473550" cy="1050667"/>
          </a:xfrm>
          <a:prstGeom prst="rect">
            <a:avLst/>
          </a:prstGeom>
        </p:spPr>
      </p:pic>
    </p:spTree>
    <p:extLst>
      <p:ext uri="{BB962C8B-B14F-4D97-AF65-F5344CB8AC3E}">
        <p14:creationId xmlns:p14="http://schemas.microsoft.com/office/powerpoint/2010/main" val="29041148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par>
                          <p:cTn id="8" fill="hold">
                            <p:stCondLst>
                              <p:cond delay="3000"/>
                            </p:stCondLst>
                            <p:childTnLst>
                              <p:par>
                                <p:cTn id="9" presetID="21" presetClass="entr" presetSubtype="1" fill="hold" grpId="0" nodeType="afterEffect">
                                  <p:stCondLst>
                                    <p:cond delay="1000"/>
                                  </p:stCondLst>
                                  <p:childTnLst>
                                    <p:set>
                                      <p:cBhvr>
                                        <p:cTn id="10" dur="1" fill="hold">
                                          <p:stCondLst>
                                            <p:cond delay="0"/>
                                          </p:stCondLst>
                                        </p:cTn>
                                        <p:tgtEl>
                                          <p:spTgt spid="14"/>
                                        </p:tgtEl>
                                        <p:attrNameLst>
                                          <p:attrName>style.visibility</p:attrName>
                                        </p:attrNameLst>
                                      </p:cBhvr>
                                      <p:to>
                                        <p:strVal val="visible"/>
                                      </p:to>
                                    </p:set>
                                    <p:animEffect transition="in" filter="wheel(1)">
                                      <p:cBhvr>
                                        <p:cTn id="11"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CF792A-0B24-078F-B9B9-8D52AE725418}"/>
              </a:ext>
            </a:extLst>
          </p:cNvPr>
          <p:cNvSpPr>
            <a:spLocks noGrp="1"/>
          </p:cNvSpPr>
          <p:nvPr>
            <p:ph type="title"/>
          </p:nvPr>
        </p:nvSpPr>
        <p:spPr/>
        <p:txBody>
          <a:bodyPr/>
          <a:lstStyle/>
          <a:p>
            <a:r>
              <a:rPr lang="en-US" dirty="0"/>
              <a:t>Recovering a File</a:t>
            </a:r>
          </a:p>
        </p:txBody>
      </p:sp>
      <p:pic>
        <p:nvPicPr>
          <p:cNvPr id="2" name="Picture 1" descr="A screenshot of a computer&#10;&#10;Description automatically generated">
            <a:extLst>
              <a:ext uri="{FF2B5EF4-FFF2-40B4-BE49-F238E27FC236}">
                <a16:creationId xmlns:a16="http://schemas.microsoft.com/office/drawing/2014/main" id="{81E07AD6-E8A5-5AD5-A513-BCEC988A77BA}"/>
              </a:ext>
            </a:extLst>
          </p:cNvPr>
          <p:cNvPicPr>
            <a:picLocks noChangeAspect="1"/>
          </p:cNvPicPr>
          <p:nvPr/>
        </p:nvPicPr>
        <p:blipFill rotWithShape="1">
          <a:blip r:embed="rId3"/>
          <a:srcRect l="4064" t="16981" r="86066" b="45789"/>
          <a:stretch/>
        </p:blipFill>
        <p:spPr bwMode="auto">
          <a:xfrm>
            <a:off x="1193800" y="1981200"/>
            <a:ext cx="3606800" cy="4533916"/>
          </a:xfrm>
          <a:prstGeom prst="rect">
            <a:avLst/>
          </a:prstGeom>
          <a:ln>
            <a:noFill/>
          </a:ln>
          <a:extLst>
            <a:ext uri="{53640926-AAD7-44D8-BBD7-CCE9431645EC}">
              <a14:shadowObscured xmlns:a14="http://schemas.microsoft.com/office/drawing/2010/main"/>
            </a:ext>
          </a:extLst>
        </p:spPr>
      </p:pic>
      <p:sp>
        <p:nvSpPr>
          <p:cNvPr id="3" name="Rectangle: Rounded Corners 2">
            <a:extLst>
              <a:ext uri="{FF2B5EF4-FFF2-40B4-BE49-F238E27FC236}">
                <a16:creationId xmlns:a16="http://schemas.microsoft.com/office/drawing/2014/main" id="{4FF126B7-9F30-5344-C47C-13CE88C241A6}"/>
              </a:ext>
            </a:extLst>
          </p:cNvPr>
          <p:cNvSpPr/>
          <p:nvPr/>
        </p:nvSpPr>
        <p:spPr>
          <a:xfrm>
            <a:off x="1912257" y="5029200"/>
            <a:ext cx="1524000" cy="381000"/>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39F4F27-AEB5-6F46-70D6-12C1B7CC4F2B}"/>
              </a:ext>
            </a:extLst>
          </p:cNvPr>
          <p:cNvPicPr>
            <a:picLocks noChangeAspect="1"/>
          </p:cNvPicPr>
          <p:nvPr/>
        </p:nvPicPr>
        <p:blipFill>
          <a:blip r:embed="rId4"/>
          <a:stretch>
            <a:fillRect/>
          </a:stretch>
        </p:blipFill>
        <p:spPr>
          <a:xfrm>
            <a:off x="5359400" y="1981200"/>
            <a:ext cx="6358771" cy="4533916"/>
          </a:xfrm>
          <a:prstGeom prst="rect">
            <a:avLst/>
          </a:prstGeom>
        </p:spPr>
      </p:pic>
      <p:sp>
        <p:nvSpPr>
          <p:cNvPr id="8" name="Rectangle: Rounded Corners 7">
            <a:extLst>
              <a:ext uri="{FF2B5EF4-FFF2-40B4-BE49-F238E27FC236}">
                <a16:creationId xmlns:a16="http://schemas.microsoft.com/office/drawing/2014/main" id="{ACD42248-488B-BC7A-65BB-F4F53F25EF8B}"/>
              </a:ext>
            </a:extLst>
          </p:cNvPr>
          <p:cNvSpPr/>
          <p:nvPr/>
        </p:nvSpPr>
        <p:spPr>
          <a:xfrm>
            <a:off x="7950200" y="1981200"/>
            <a:ext cx="2057400" cy="457200"/>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405383B7-BFC5-9D11-AB3D-0AEE7975BA71}"/>
              </a:ext>
            </a:extLst>
          </p:cNvPr>
          <p:cNvSpPr/>
          <p:nvPr/>
        </p:nvSpPr>
        <p:spPr>
          <a:xfrm>
            <a:off x="6096000" y="5268468"/>
            <a:ext cx="5130800" cy="979932"/>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6" descr="A recycle bin with blue arrows&#10;&#10;Description automatically generated">
            <a:extLst>
              <a:ext uri="{FF2B5EF4-FFF2-40B4-BE49-F238E27FC236}">
                <a16:creationId xmlns:a16="http://schemas.microsoft.com/office/drawing/2014/main" id="{DC9E3BF5-9CF3-69E6-0268-2073E177BDB8}"/>
              </a:ext>
            </a:extLst>
          </p:cNvPr>
          <p:cNvPicPr>
            <a:picLocks noGrp="1" noChangeAspect="1"/>
          </p:cNvPicPr>
          <p:nvPr>
            <p:ph sz="half" idx="1"/>
          </p:nvPr>
        </p:nvPicPr>
        <p:blipFill>
          <a:blip r:embed="rId5" cstate="screen">
            <a:extLst>
              <a:ext uri="{28A0092B-C50C-407E-A947-70E740481C1C}">
                <a14:useLocalDpi xmlns:a14="http://schemas.microsoft.com/office/drawing/2010/main"/>
              </a:ext>
            </a:extLst>
          </a:blip>
          <a:stretch>
            <a:fillRect/>
          </a:stretch>
        </p:blipFill>
        <p:spPr>
          <a:xfrm>
            <a:off x="-1117600" y="11624"/>
            <a:ext cx="982588" cy="1094484"/>
          </a:xfrm>
          <a:noFill/>
        </p:spPr>
      </p:pic>
      <p:pic>
        <p:nvPicPr>
          <p:cNvPr id="6" name="Content Placeholder 6" descr="A recycle bin with blue arrows&#10;&#10;Description automatically generated">
            <a:extLst>
              <a:ext uri="{FF2B5EF4-FFF2-40B4-BE49-F238E27FC236}">
                <a16:creationId xmlns:a16="http://schemas.microsoft.com/office/drawing/2014/main" id="{17FB73B4-26A5-1C2B-3FC4-96F340AE909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208000" y="46495"/>
            <a:ext cx="1190042" cy="1325563"/>
          </a:xfrm>
          <a:prstGeom prst="rect">
            <a:avLst/>
          </a:prstGeom>
          <a:noFill/>
        </p:spPr>
      </p:pic>
    </p:spTree>
    <p:extLst>
      <p:ext uri="{BB962C8B-B14F-4D97-AF65-F5344CB8AC3E}">
        <p14:creationId xmlns:p14="http://schemas.microsoft.com/office/powerpoint/2010/main" val="40443589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par>
                          <p:cTn id="8" fill="hold">
                            <p:stCondLst>
                              <p:cond delay="3000"/>
                            </p:stCondLst>
                            <p:childTnLst>
                              <p:par>
                                <p:cTn id="9" presetID="21"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2000"/>
                                        <p:tgtEl>
                                          <p:spTgt spid="8"/>
                                        </p:tgtEl>
                                      </p:cBhvr>
                                    </p:animEffect>
                                  </p:childTnLst>
                                </p:cTn>
                              </p:par>
                              <p:par>
                                <p:cTn id="12" presetID="21" presetClass="entr" presetSubtype="1" fill="hold" grpId="0" nodeType="withEffect">
                                  <p:stCondLst>
                                    <p:cond delay="1000"/>
                                  </p:stCondLst>
                                  <p:childTnLst>
                                    <p:set>
                                      <p:cBhvr>
                                        <p:cTn id="13" dur="1" fill="hold">
                                          <p:stCondLst>
                                            <p:cond delay="0"/>
                                          </p:stCondLst>
                                        </p:cTn>
                                        <p:tgtEl>
                                          <p:spTgt spid="9"/>
                                        </p:tgtEl>
                                        <p:attrNameLst>
                                          <p:attrName>style.visibility</p:attrName>
                                        </p:attrNameLst>
                                      </p:cBhvr>
                                      <p:to>
                                        <p:strVal val="visible"/>
                                      </p:to>
                                    </p:set>
                                    <p:animEffect transition="in" filter="wheel(1)">
                                      <p:cBhvr>
                                        <p:cTn id="1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10891-652F-0B03-7893-3E94E9F4B832}"/>
              </a:ext>
            </a:extLst>
          </p:cNvPr>
          <p:cNvSpPr>
            <a:spLocks noGrp="1"/>
          </p:cNvSpPr>
          <p:nvPr>
            <p:ph type="title"/>
          </p:nvPr>
        </p:nvSpPr>
        <p:spPr>
          <a:xfrm>
            <a:off x="609600" y="274638"/>
            <a:ext cx="11912600" cy="1477962"/>
          </a:xfrm>
          <a:prstGeom prst="roundRect">
            <a:avLst/>
          </a:prstGeom>
          <a:solidFill>
            <a:srgbClr val="0E5197"/>
          </a:solidFill>
        </p:spPr>
        <p:txBody>
          <a:bodyPr anchor="ctr">
            <a:noAutofit/>
          </a:bodyPr>
          <a:lstStyle/>
          <a:p>
            <a:pPr>
              <a:lnSpc>
                <a:spcPct val="90000"/>
              </a:lnSpc>
            </a:pPr>
            <a:r>
              <a:rPr lang="en-US" dirty="0">
                <a:solidFill>
                  <a:srgbClr val="F9FBFD"/>
                </a:solidFill>
                <a:effectLst>
                  <a:outerShdw blurRad="38100" dist="38100" dir="2700000" algn="tl">
                    <a:srgbClr val="000000">
                      <a:alpha val="43137"/>
                    </a:srgbClr>
                  </a:outerShdw>
                </a:effectLst>
              </a:rPr>
              <a:t>Try it! </a:t>
            </a:r>
            <a:br>
              <a:rPr lang="en-US" dirty="0">
                <a:solidFill>
                  <a:srgbClr val="F9FBFD"/>
                </a:solidFill>
                <a:effectLst>
                  <a:outerShdw blurRad="38100" dist="38100" dir="2700000" algn="tl">
                    <a:srgbClr val="000000">
                      <a:alpha val="43137"/>
                    </a:srgbClr>
                  </a:outerShdw>
                </a:effectLst>
              </a:rPr>
            </a:br>
            <a:r>
              <a:rPr lang="en-US" dirty="0">
                <a:solidFill>
                  <a:srgbClr val="F9FBFD"/>
                </a:solidFill>
                <a:effectLst>
                  <a:outerShdw blurRad="38100" dist="38100" dir="2700000" algn="tl">
                    <a:srgbClr val="000000">
                      <a:alpha val="43137"/>
                    </a:srgbClr>
                  </a:outerShdw>
                </a:effectLst>
              </a:rPr>
              <a:t>Recover a Deleted File</a:t>
            </a:r>
          </a:p>
        </p:txBody>
      </p:sp>
      <p:sp>
        <p:nvSpPr>
          <p:cNvPr id="9" name="Content Placeholder 2">
            <a:extLst>
              <a:ext uri="{FF2B5EF4-FFF2-40B4-BE49-F238E27FC236}">
                <a16:creationId xmlns:a16="http://schemas.microsoft.com/office/drawing/2014/main" id="{174FF54B-9D79-2098-E108-E73DE2D05B78}"/>
              </a:ext>
            </a:extLst>
          </p:cNvPr>
          <p:cNvSpPr>
            <a:spLocks noGrp="1"/>
          </p:cNvSpPr>
          <p:nvPr>
            <p:ph sz="half" idx="1"/>
          </p:nvPr>
        </p:nvSpPr>
        <p:spPr>
          <a:xfrm>
            <a:off x="1130300" y="2514599"/>
            <a:ext cx="6388855" cy="4525963"/>
          </a:xfrm>
        </p:spPr>
        <p:txBody>
          <a:bodyPr>
            <a:normAutofit/>
          </a:bodyPr>
          <a:lstStyle/>
          <a:p>
            <a:r>
              <a:rPr lang="en-US" sz="4800" dirty="0"/>
              <a:t>Open Recycle Bin</a:t>
            </a:r>
          </a:p>
          <a:p>
            <a:r>
              <a:rPr lang="en-US" sz="4800" dirty="0"/>
              <a:t>Locate deleted file</a:t>
            </a:r>
          </a:p>
          <a:p>
            <a:r>
              <a:rPr lang="en-US" sz="4800" dirty="0"/>
              <a:t>Save to the Desktop</a:t>
            </a:r>
          </a:p>
          <a:p>
            <a:r>
              <a:rPr lang="en-US" sz="4800" dirty="0"/>
              <a:t>Open the file</a:t>
            </a:r>
          </a:p>
        </p:txBody>
      </p:sp>
      <p:pic>
        <p:nvPicPr>
          <p:cNvPr id="4" name="Content Placeholder 6" descr="A recycle bin with blue arrows&#10;&#10;Description automatically generated">
            <a:extLst>
              <a:ext uri="{FF2B5EF4-FFF2-40B4-BE49-F238E27FC236}">
                <a16:creationId xmlns:a16="http://schemas.microsoft.com/office/drawing/2014/main" id="{946ED56D-B58E-7BDB-530C-8827C8408830}"/>
              </a:ext>
            </a:extLst>
          </p:cNvPr>
          <p:cNvPicPr>
            <a:picLocks noChangeAspect="1"/>
          </p:cNvPicPr>
          <p:nvPr/>
        </p:nvPicPr>
        <p:blipFill>
          <a:blip r:embed="rId3"/>
          <a:stretch>
            <a:fillRect/>
          </a:stretch>
        </p:blipFill>
        <p:spPr>
          <a:xfrm>
            <a:off x="7519155" y="2209800"/>
            <a:ext cx="4063245" cy="4525963"/>
          </a:xfrm>
          <a:prstGeom prst="rect">
            <a:avLst/>
          </a:prstGeom>
          <a:noFill/>
        </p:spPr>
      </p:pic>
      <p:pic>
        <p:nvPicPr>
          <p:cNvPr id="3" name="Picture 2">
            <a:extLst>
              <a:ext uri="{FF2B5EF4-FFF2-40B4-BE49-F238E27FC236}">
                <a16:creationId xmlns:a16="http://schemas.microsoft.com/office/drawing/2014/main" id="{95BFB77D-664E-DFA0-FF55-27DDF29A4D8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25945" y="0"/>
            <a:ext cx="1000214" cy="713170"/>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99E0277C-DB55-F1CF-2900-68C2BFBF3EF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4064" t="16981" r="86066" b="45789"/>
          <a:stretch/>
        </p:blipFill>
        <p:spPr bwMode="auto">
          <a:xfrm flipH="1">
            <a:off x="-804769" y="713170"/>
            <a:ext cx="579038" cy="72787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93638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A9506C-2070-B273-F5C0-CA934EDF675C}"/>
              </a:ext>
            </a:extLst>
          </p:cNvPr>
          <p:cNvSpPr>
            <a:spLocks noGrp="1"/>
          </p:cNvSpPr>
          <p:nvPr>
            <p:ph idx="1"/>
          </p:nvPr>
        </p:nvSpPr>
        <p:spPr>
          <a:xfrm>
            <a:off x="635000" y="1600200"/>
            <a:ext cx="11734800" cy="5430037"/>
          </a:xfrm>
        </p:spPr>
        <p:txBody>
          <a:bodyPr>
            <a:normAutofit/>
          </a:bodyPr>
          <a:lstStyle/>
          <a:p>
            <a:pPr marL="0" indent="0">
              <a:buNone/>
            </a:pPr>
            <a:r>
              <a:rPr lang="en-US" sz="2400" dirty="0"/>
              <a:t>In accordance with Federal law and the U.S. Department of Agriculture (USDA) civil rights regulations and policies, this institution is prohibited from discriminating on the basis of race, color, national origin (including English proficiency), limited religion, sex, disability, age, marital status, family/parental status, income derived from a public assistance program, political beliefs, reprisal or retaliation for prior civil rights activity in any program or activity conducted or funded by USDA. (Not all prohibited bases apply to all programs) </a:t>
            </a:r>
          </a:p>
          <a:p>
            <a:pPr marL="0" indent="0">
              <a:buNone/>
            </a:pPr>
            <a:endParaRPr lang="en-US" sz="2400" dirty="0"/>
          </a:p>
          <a:p>
            <a:pPr marL="0" indent="0">
              <a:buNone/>
            </a:pPr>
            <a:r>
              <a:rPr lang="en-US" sz="2400" dirty="0"/>
              <a:t>Program information may be made available in languages other than English. Persons with disabilities who require alternative means of communication for program information (e.g., braille, large print, audiotape, American Sign Language) should contact the responsible State or local Agency that administers the program or contact USDA through the Telecommunications Relay Service at 711 (voice and TTY). </a:t>
            </a:r>
          </a:p>
        </p:txBody>
      </p:sp>
      <p:pic>
        <p:nvPicPr>
          <p:cNvPr id="4" name="Picture 3">
            <a:extLst>
              <a:ext uri="{FF2B5EF4-FFF2-40B4-BE49-F238E27FC236}">
                <a16:creationId xmlns:a16="http://schemas.microsoft.com/office/drawing/2014/main" id="{190DB79B-FB40-AD62-8825-10F85907CCD1}"/>
              </a:ext>
            </a:extLst>
          </p:cNvPr>
          <p:cNvPicPr>
            <a:picLocks noChangeAspect="1"/>
          </p:cNvPicPr>
          <p:nvPr/>
        </p:nvPicPr>
        <p:blipFill>
          <a:blip r:embed="rId2"/>
          <a:stretch>
            <a:fillRect/>
          </a:stretch>
        </p:blipFill>
        <p:spPr>
          <a:xfrm>
            <a:off x="3995964" y="389467"/>
            <a:ext cx="5012872" cy="457200"/>
          </a:xfrm>
          <a:prstGeom prst="rect">
            <a:avLst/>
          </a:prstGeom>
        </p:spPr>
      </p:pic>
    </p:spTree>
    <p:extLst>
      <p:ext uri="{BB962C8B-B14F-4D97-AF65-F5344CB8AC3E}">
        <p14:creationId xmlns:p14="http://schemas.microsoft.com/office/powerpoint/2010/main" val="18643885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F109F70-970D-A0E1-2543-4D0D78D8451E}"/>
              </a:ext>
            </a:extLst>
          </p:cNvPr>
          <p:cNvSpPr>
            <a:spLocks noGrp="1"/>
          </p:cNvSpPr>
          <p:nvPr>
            <p:ph type="title"/>
          </p:nvPr>
        </p:nvSpPr>
        <p:spPr>
          <a:xfrm>
            <a:off x="609600" y="274638"/>
            <a:ext cx="10972800" cy="1143000"/>
          </a:xfrm>
        </p:spPr>
        <p:txBody>
          <a:bodyPr anchor="ctr">
            <a:normAutofit/>
          </a:bodyPr>
          <a:lstStyle/>
          <a:p>
            <a:r>
              <a:rPr lang="en-US" cap="none" dirty="0"/>
              <a:t>How to share files</a:t>
            </a:r>
          </a:p>
        </p:txBody>
      </p:sp>
      <p:pic>
        <p:nvPicPr>
          <p:cNvPr id="4" name="Picture 3" descr="A laptops with papers flying out&#10;&#10;Description automatically generated">
            <a:extLst>
              <a:ext uri="{FF2B5EF4-FFF2-40B4-BE49-F238E27FC236}">
                <a16:creationId xmlns:a16="http://schemas.microsoft.com/office/drawing/2014/main" id="{E5CA8397-1589-D2BE-427F-7E0B2C733E92}"/>
              </a:ext>
            </a:extLst>
          </p:cNvPr>
          <p:cNvPicPr>
            <a:picLocks noChangeAspect="1"/>
          </p:cNvPicPr>
          <p:nvPr/>
        </p:nvPicPr>
        <p:blipFill>
          <a:blip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1717064" y="1600201"/>
            <a:ext cx="9088071" cy="4952999"/>
          </a:xfrm>
          <a:prstGeom prst="rect">
            <a:avLst/>
          </a:prstGeom>
          <a:noFill/>
        </p:spPr>
      </p:pic>
      <p:pic>
        <p:nvPicPr>
          <p:cNvPr id="2" name="Content Placeholder 6" descr="A recycle bin with blue arrows&#10;&#10;Description automatically generated">
            <a:extLst>
              <a:ext uri="{FF2B5EF4-FFF2-40B4-BE49-F238E27FC236}">
                <a16:creationId xmlns:a16="http://schemas.microsoft.com/office/drawing/2014/main" id="{B0651856-A269-10BB-B517-17640FB617A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5200" y="0"/>
            <a:ext cx="779585" cy="868363"/>
          </a:xfrm>
          <a:prstGeom prst="rect">
            <a:avLst/>
          </a:prstGeom>
          <a:noFill/>
        </p:spPr>
      </p:pic>
    </p:spTree>
    <p:extLst>
      <p:ext uri="{BB962C8B-B14F-4D97-AF65-F5344CB8AC3E}">
        <p14:creationId xmlns:p14="http://schemas.microsoft.com/office/powerpoint/2010/main" val="38375921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05568B-C76E-A20A-037C-0AF03AFA2F7E}"/>
              </a:ext>
            </a:extLst>
          </p:cNvPr>
          <p:cNvSpPr>
            <a:spLocks noGrp="1"/>
          </p:cNvSpPr>
          <p:nvPr>
            <p:ph type="title"/>
          </p:nvPr>
        </p:nvSpPr>
        <p:spPr>
          <a:xfrm>
            <a:off x="635000" y="331788"/>
            <a:ext cx="10972800" cy="1143000"/>
          </a:xfrm>
        </p:spPr>
        <p:txBody>
          <a:bodyPr/>
          <a:lstStyle/>
          <a:p>
            <a:r>
              <a:rPr lang="en-US" dirty="0"/>
              <a:t>Send it in an Email</a:t>
            </a:r>
          </a:p>
        </p:txBody>
      </p:sp>
      <p:pic>
        <p:nvPicPr>
          <p:cNvPr id="7" name="Content Placeholder 6">
            <a:extLst>
              <a:ext uri="{FF2B5EF4-FFF2-40B4-BE49-F238E27FC236}">
                <a16:creationId xmlns:a16="http://schemas.microsoft.com/office/drawing/2014/main" id="{2809A466-DFA8-91C6-A2CD-69F091AEBA38}"/>
              </a:ext>
            </a:extLst>
          </p:cNvPr>
          <p:cNvPicPr>
            <a:picLocks noGrp="1" noChangeAspect="1"/>
          </p:cNvPicPr>
          <p:nvPr>
            <p:ph idx="1"/>
          </p:nvPr>
        </p:nvPicPr>
        <p:blipFill>
          <a:blip r:embed="rId3"/>
          <a:stretch>
            <a:fillRect/>
          </a:stretch>
        </p:blipFill>
        <p:spPr>
          <a:xfrm>
            <a:off x="641350" y="3668712"/>
            <a:ext cx="3854569" cy="2232322"/>
          </a:xfrm>
          <a:ln w="3175">
            <a:solidFill>
              <a:schemeClr val="tx1"/>
            </a:solidFill>
          </a:ln>
        </p:spPr>
      </p:pic>
      <p:pic>
        <p:nvPicPr>
          <p:cNvPr id="3" name="Picture 2">
            <a:extLst>
              <a:ext uri="{FF2B5EF4-FFF2-40B4-BE49-F238E27FC236}">
                <a16:creationId xmlns:a16="http://schemas.microsoft.com/office/drawing/2014/main" id="{CDB5753E-A7B3-652A-5E5E-727023B8F121}"/>
              </a:ext>
            </a:extLst>
          </p:cNvPr>
          <p:cNvPicPr>
            <a:picLocks noChangeAspect="1"/>
          </p:cNvPicPr>
          <p:nvPr/>
        </p:nvPicPr>
        <p:blipFill>
          <a:blip r:embed="rId4"/>
          <a:stretch>
            <a:fillRect/>
          </a:stretch>
        </p:blipFill>
        <p:spPr>
          <a:xfrm>
            <a:off x="635000" y="1436688"/>
            <a:ext cx="4748248" cy="2014835"/>
          </a:xfrm>
          <a:prstGeom prst="rect">
            <a:avLst/>
          </a:prstGeom>
          <a:ln w="3175">
            <a:solidFill>
              <a:schemeClr val="tx1"/>
            </a:solidFill>
          </a:ln>
        </p:spPr>
      </p:pic>
      <p:pic>
        <p:nvPicPr>
          <p:cNvPr id="9" name="Picture 8">
            <a:extLst>
              <a:ext uri="{FF2B5EF4-FFF2-40B4-BE49-F238E27FC236}">
                <a16:creationId xmlns:a16="http://schemas.microsoft.com/office/drawing/2014/main" id="{55057C95-EECF-1C46-D20D-FA8CFB189891}"/>
              </a:ext>
            </a:extLst>
          </p:cNvPr>
          <p:cNvPicPr>
            <a:picLocks noChangeAspect="1"/>
          </p:cNvPicPr>
          <p:nvPr/>
        </p:nvPicPr>
        <p:blipFill>
          <a:blip r:embed="rId5"/>
          <a:stretch>
            <a:fillRect/>
          </a:stretch>
        </p:blipFill>
        <p:spPr>
          <a:xfrm>
            <a:off x="7360992" y="1410295"/>
            <a:ext cx="4886815" cy="3243461"/>
          </a:xfrm>
          <a:prstGeom prst="rect">
            <a:avLst/>
          </a:prstGeom>
          <a:ln w="3175">
            <a:solidFill>
              <a:schemeClr val="tx1"/>
            </a:solidFill>
          </a:ln>
        </p:spPr>
      </p:pic>
      <p:pic>
        <p:nvPicPr>
          <p:cNvPr id="11" name="Picture 10">
            <a:extLst>
              <a:ext uri="{FF2B5EF4-FFF2-40B4-BE49-F238E27FC236}">
                <a16:creationId xmlns:a16="http://schemas.microsoft.com/office/drawing/2014/main" id="{B88F8E62-0363-436B-F13A-515F70C3C7B1}"/>
              </a:ext>
            </a:extLst>
          </p:cNvPr>
          <p:cNvPicPr>
            <a:picLocks noChangeAspect="1"/>
          </p:cNvPicPr>
          <p:nvPr/>
        </p:nvPicPr>
        <p:blipFill>
          <a:blip r:embed="rId6"/>
          <a:stretch>
            <a:fillRect/>
          </a:stretch>
        </p:blipFill>
        <p:spPr>
          <a:xfrm>
            <a:off x="5998780" y="3451523"/>
            <a:ext cx="2467319" cy="3238952"/>
          </a:xfrm>
          <a:prstGeom prst="rect">
            <a:avLst/>
          </a:prstGeom>
          <a:ln w="3175">
            <a:solidFill>
              <a:schemeClr val="tx1"/>
            </a:solidFill>
          </a:ln>
        </p:spPr>
      </p:pic>
      <p:sp>
        <p:nvSpPr>
          <p:cNvPr id="12" name="Rectangle: Rounded Corners 11">
            <a:extLst>
              <a:ext uri="{FF2B5EF4-FFF2-40B4-BE49-F238E27FC236}">
                <a16:creationId xmlns:a16="http://schemas.microsoft.com/office/drawing/2014/main" id="{6F6B01AF-C84B-4330-AE55-7F4EAE65133D}"/>
              </a:ext>
            </a:extLst>
          </p:cNvPr>
          <p:cNvSpPr/>
          <p:nvPr/>
        </p:nvSpPr>
        <p:spPr>
          <a:xfrm>
            <a:off x="4902200" y="1376066"/>
            <a:ext cx="609600" cy="681334"/>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670A4A82-BA4F-67C0-8A06-183604B7D70C}"/>
              </a:ext>
            </a:extLst>
          </p:cNvPr>
          <p:cNvSpPr/>
          <p:nvPr/>
        </p:nvSpPr>
        <p:spPr>
          <a:xfrm>
            <a:off x="723692" y="4320432"/>
            <a:ext cx="2654507" cy="681334"/>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A8BA0986-2212-D29B-D273-7737745382E7}"/>
              </a:ext>
            </a:extLst>
          </p:cNvPr>
          <p:cNvSpPr/>
          <p:nvPr/>
        </p:nvSpPr>
        <p:spPr>
          <a:xfrm>
            <a:off x="10045159" y="2103437"/>
            <a:ext cx="1029241" cy="1348085"/>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99489CC1-E9D5-EF09-9526-EEA1A4A971CB}"/>
              </a:ext>
            </a:extLst>
          </p:cNvPr>
          <p:cNvSpPr/>
          <p:nvPr/>
        </p:nvSpPr>
        <p:spPr>
          <a:xfrm>
            <a:off x="10769600" y="4320432"/>
            <a:ext cx="1029241" cy="480168"/>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77C1B5E7-AB37-1317-BC28-FEDAA17CEF94}"/>
              </a:ext>
            </a:extLst>
          </p:cNvPr>
          <p:cNvSpPr/>
          <p:nvPr/>
        </p:nvSpPr>
        <p:spPr>
          <a:xfrm>
            <a:off x="5872152" y="5257800"/>
            <a:ext cx="1925648" cy="1600200"/>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94190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childTnLst>
                          </p:cTn>
                        </p:par>
                        <p:par>
                          <p:cTn id="8" fill="hold">
                            <p:stCondLst>
                              <p:cond delay="3000"/>
                            </p:stCondLst>
                            <p:childTnLst>
                              <p:par>
                                <p:cTn id="9" presetID="21" presetClass="entr" presetSubtype="1" fill="hold" grpId="0" nodeType="afterEffect">
                                  <p:stCondLst>
                                    <p:cond delay="1000"/>
                                  </p:stCondLst>
                                  <p:childTnLst>
                                    <p:set>
                                      <p:cBhvr>
                                        <p:cTn id="10" dur="1" fill="hold">
                                          <p:stCondLst>
                                            <p:cond delay="0"/>
                                          </p:stCondLst>
                                        </p:cTn>
                                        <p:tgtEl>
                                          <p:spTgt spid="13"/>
                                        </p:tgtEl>
                                        <p:attrNameLst>
                                          <p:attrName>style.visibility</p:attrName>
                                        </p:attrNameLst>
                                      </p:cBhvr>
                                      <p:to>
                                        <p:strVal val="visible"/>
                                      </p:to>
                                    </p:set>
                                    <p:animEffect transition="in" filter="wheel(1)">
                                      <p:cBhvr>
                                        <p:cTn id="11" dur="2000"/>
                                        <p:tgtEl>
                                          <p:spTgt spid="13"/>
                                        </p:tgtEl>
                                      </p:cBhvr>
                                    </p:animEffect>
                                  </p:childTnLst>
                                </p:cTn>
                              </p:par>
                              <p:par>
                                <p:cTn id="12" presetID="21" presetClass="entr" presetSubtype="1" fill="hold" grpId="0" nodeType="withEffect">
                                  <p:stCondLst>
                                    <p:cond delay="3800"/>
                                  </p:stCondLst>
                                  <p:childTnLst>
                                    <p:set>
                                      <p:cBhvr>
                                        <p:cTn id="13" dur="1" fill="hold">
                                          <p:stCondLst>
                                            <p:cond delay="0"/>
                                          </p:stCondLst>
                                        </p:cTn>
                                        <p:tgtEl>
                                          <p:spTgt spid="14"/>
                                        </p:tgtEl>
                                        <p:attrNameLst>
                                          <p:attrName>style.visibility</p:attrName>
                                        </p:attrNameLst>
                                      </p:cBhvr>
                                      <p:to>
                                        <p:strVal val="visible"/>
                                      </p:to>
                                    </p:set>
                                    <p:animEffect transition="in" filter="wheel(1)">
                                      <p:cBhvr>
                                        <p:cTn id="14" dur="2000"/>
                                        <p:tgtEl>
                                          <p:spTgt spid="14"/>
                                        </p:tgtEl>
                                      </p:cBhvr>
                                    </p:animEffect>
                                  </p:childTnLst>
                                </p:cTn>
                              </p:par>
                              <p:par>
                                <p:cTn id="15" presetID="21" presetClass="entr" presetSubtype="1" fill="hold" grpId="0" nodeType="withEffect">
                                  <p:stCondLst>
                                    <p:cond delay="6300"/>
                                  </p:stCondLst>
                                  <p:childTnLst>
                                    <p:set>
                                      <p:cBhvr>
                                        <p:cTn id="16" dur="1" fill="hold">
                                          <p:stCondLst>
                                            <p:cond delay="0"/>
                                          </p:stCondLst>
                                        </p:cTn>
                                        <p:tgtEl>
                                          <p:spTgt spid="15"/>
                                        </p:tgtEl>
                                        <p:attrNameLst>
                                          <p:attrName>style.visibility</p:attrName>
                                        </p:attrNameLst>
                                      </p:cBhvr>
                                      <p:to>
                                        <p:strVal val="visible"/>
                                      </p:to>
                                    </p:set>
                                    <p:animEffect transition="in" filter="wheel(1)">
                                      <p:cBhvr>
                                        <p:cTn id="17" dur="2000"/>
                                        <p:tgtEl>
                                          <p:spTgt spid="15"/>
                                        </p:tgtEl>
                                      </p:cBhvr>
                                    </p:animEffect>
                                  </p:childTnLst>
                                </p:cTn>
                              </p:par>
                            </p:childTnLst>
                          </p:cTn>
                        </p:par>
                        <p:par>
                          <p:cTn id="18" fill="hold">
                            <p:stCondLst>
                              <p:cond delay="11300"/>
                            </p:stCondLst>
                            <p:childTnLst>
                              <p:par>
                                <p:cTn id="19" presetID="21" presetClass="entr" presetSubtype="1" fill="hold" grpId="0" nodeType="afterEffect">
                                  <p:stCondLst>
                                    <p:cond delay="800"/>
                                  </p:stCondLst>
                                  <p:childTnLst>
                                    <p:set>
                                      <p:cBhvr>
                                        <p:cTn id="20" dur="1" fill="hold">
                                          <p:stCondLst>
                                            <p:cond delay="0"/>
                                          </p:stCondLst>
                                        </p:cTn>
                                        <p:tgtEl>
                                          <p:spTgt spid="16"/>
                                        </p:tgtEl>
                                        <p:attrNameLst>
                                          <p:attrName>style.visibility</p:attrName>
                                        </p:attrNameLst>
                                      </p:cBhvr>
                                      <p:to>
                                        <p:strVal val="visible"/>
                                      </p:to>
                                    </p:set>
                                    <p:animEffect transition="in" filter="wheel(1)">
                                      <p:cBhvr>
                                        <p:cTn id="21"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05568B-C76E-A20A-037C-0AF03AFA2F7E}"/>
              </a:ext>
            </a:extLst>
          </p:cNvPr>
          <p:cNvSpPr>
            <a:spLocks noGrp="1"/>
          </p:cNvSpPr>
          <p:nvPr>
            <p:ph type="title"/>
          </p:nvPr>
        </p:nvSpPr>
        <p:spPr>
          <a:xfrm>
            <a:off x="0" y="19050"/>
            <a:ext cx="13004800" cy="1428692"/>
          </a:xfrm>
        </p:spPr>
        <p:txBody>
          <a:bodyPr>
            <a:normAutofit/>
          </a:bodyPr>
          <a:lstStyle/>
          <a:p>
            <a:r>
              <a:rPr lang="en-US" dirty="0"/>
              <a:t>File Sharing Services</a:t>
            </a:r>
          </a:p>
        </p:txBody>
      </p:sp>
      <p:graphicFrame>
        <p:nvGraphicFramePr>
          <p:cNvPr id="11" name="Content Placeholder 10">
            <a:extLst>
              <a:ext uri="{FF2B5EF4-FFF2-40B4-BE49-F238E27FC236}">
                <a16:creationId xmlns:a16="http://schemas.microsoft.com/office/drawing/2014/main" id="{4D7270EA-1903-619A-0771-56B477568E34}"/>
              </a:ext>
            </a:extLst>
          </p:cNvPr>
          <p:cNvGraphicFramePr>
            <a:graphicFrameLocks noGrp="1"/>
          </p:cNvGraphicFramePr>
          <p:nvPr>
            <p:ph idx="1"/>
            <p:extLst>
              <p:ext uri="{D42A27DB-BD31-4B8C-83A1-F6EECF244321}">
                <p14:modId xmlns:p14="http://schemas.microsoft.com/office/powerpoint/2010/main" val="2279427093"/>
              </p:ext>
            </p:extLst>
          </p:nvPr>
        </p:nvGraphicFramePr>
        <p:xfrm>
          <a:off x="1016000" y="1219200"/>
          <a:ext cx="113030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691813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FCAC8-6B09-B775-8027-52BEDDD638DD}"/>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12C24329-9BEB-0BE8-52F4-8FE59D104697}"/>
              </a:ext>
            </a:extLst>
          </p:cNvPr>
          <p:cNvSpPr>
            <a:spLocks noGrp="1"/>
          </p:cNvSpPr>
          <p:nvPr>
            <p:ph idx="1"/>
          </p:nvPr>
        </p:nvSpPr>
        <p:spPr/>
        <p:txBody>
          <a:bodyPr>
            <a:normAutofit/>
          </a:bodyPr>
          <a:lstStyle/>
          <a:p>
            <a:r>
              <a:rPr lang="en-US" dirty="0"/>
              <a:t>What are data and files? </a:t>
            </a:r>
          </a:p>
          <a:p>
            <a:pPr lvl="1"/>
            <a:r>
              <a:rPr lang="en-US" dirty="0"/>
              <a:t>Data is information that is meant to be read or viewed</a:t>
            </a:r>
          </a:p>
          <a:p>
            <a:pPr lvl="1"/>
            <a:r>
              <a:rPr lang="en-US" dirty="0"/>
              <a:t>A file is a self-contained piece of information or any saved information on a device</a:t>
            </a:r>
          </a:p>
          <a:p>
            <a:r>
              <a:rPr lang="en-US" dirty="0"/>
              <a:t>Saving a file - Download and created files</a:t>
            </a:r>
          </a:p>
          <a:p>
            <a:r>
              <a:rPr lang="en-US" dirty="0"/>
              <a:t>Finding a file - Windows Explorer, the Start button, &amp; Control + F </a:t>
            </a:r>
          </a:p>
          <a:p>
            <a:r>
              <a:rPr lang="en-US" dirty="0"/>
              <a:t>Recovering a file - Recycle Bin &amp; previous version</a:t>
            </a:r>
          </a:p>
          <a:p>
            <a:r>
              <a:rPr lang="en-US" dirty="0"/>
              <a:t>Sharing a file - Email &amp; file-sharing service </a:t>
            </a:r>
          </a:p>
          <a:p>
            <a:endParaRPr lang="en-US" dirty="0"/>
          </a:p>
        </p:txBody>
      </p:sp>
    </p:spTree>
    <p:extLst>
      <p:ext uri="{BB962C8B-B14F-4D97-AF65-F5344CB8AC3E}">
        <p14:creationId xmlns:p14="http://schemas.microsoft.com/office/powerpoint/2010/main" val="39004255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AFBF88C-D8E2-0C27-3A89-541789BEF6D3}"/>
              </a:ext>
            </a:extLst>
          </p:cNvPr>
          <p:cNvSpPr/>
          <p:nvPr/>
        </p:nvSpPr>
        <p:spPr>
          <a:xfrm>
            <a:off x="0" y="0"/>
            <a:ext cx="13004800" cy="7315200"/>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9FD878A5-D912-ED14-8ECB-C36DBCAE0DF8}"/>
              </a:ext>
            </a:extLst>
          </p:cNvPr>
          <p:cNvGrpSpPr/>
          <p:nvPr/>
        </p:nvGrpSpPr>
        <p:grpSpPr>
          <a:xfrm>
            <a:off x="3989272" y="1586127"/>
            <a:ext cx="7641387" cy="4125556"/>
            <a:chOff x="3423919" y="1955483"/>
            <a:chExt cx="7848600" cy="3389944"/>
          </a:xfrm>
          <a:effectLst>
            <a:outerShdw blurRad="50800" dist="38100" dir="2700000" algn="tl" rotWithShape="0">
              <a:prstClr val="black">
                <a:alpha val="40000"/>
              </a:prstClr>
            </a:outerShdw>
          </a:effectLst>
        </p:grpSpPr>
        <p:sp>
          <p:nvSpPr>
            <p:cNvPr id="14" name="Rectangle 13">
              <a:extLst>
                <a:ext uri="{FF2B5EF4-FFF2-40B4-BE49-F238E27FC236}">
                  <a16:creationId xmlns:a16="http://schemas.microsoft.com/office/drawing/2014/main" id="{0B02D110-B9C8-EB7B-E3DD-6E044DC88500}"/>
                </a:ext>
              </a:extLst>
            </p:cNvPr>
            <p:cNvSpPr/>
            <p:nvPr/>
          </p:nvSpPr>
          <p:spPr>
            <a:xfrm>
              <a:off x="4120314" y="4202427"/>
              <a:ext cx="7152205" cy="1143000"/>
            </a:xfrm>
            <a:prstGeom prst="rect">
              <a:avLst/>
            </a:prstGeom>
            <a:solidFill>
              <a:srgbClr val="00B050"/>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r"/>
              <a:r>
                <a:rPr lang="en-US" sz="4800"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Next Steps</a:t>
              </a:r>
            </a:p>
          </p:txBody>
        </p:sp>
        <p:sp>
          <p:nvSpPr>
            <p:cNvPr id="12" name="Rectangle 11">
              <a:extLst>
                <a:ext uri="{FF2B5EF4-FFF2-40B4-BE49-F238E27FC236}">
                  <a16:creationId xmlns:a16="http://schemas.microsoft.com/office/drawing/2014/main" id="{0FAD9C97-A9D7-13AB-A84D-B91AF8776D22}"/>
                </a:ext>
              </a:extLst>
            </p:cNvPr>
            <p:cNvSpPr/>
            <p:nvPr/>
          </p:nvSpPr>
          <p:spPr>
            <a:xfrm>
              <a:off x="3881119" y="3086100"/>
              <a:ext cx="7391400" cy="1143000"/>
            </a:xfrm>
            <a:prstGeom prst="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r"/>
              <a:r>
                <a:rPr lang="en-US" sz="4400"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	Discussion</a:t>
              </a:r>
            </a:p>
          </p:txBody>
        </p:sp>
        <p:sp>
          <p:nvSpPr>
            <p:cNvPr id="28" name="Rectangle 27">
              <a:extLst>
                <a:ext uri="{FF2B5EF4-FFF2-40B4-BE49-F238E27FC236}">
                  <a16:creationId xmlns:a16="http://schemas.microsoft.com/office/drawing/2014/main" id="{64637F32-9E93-FF36-F167-65D0CFC53DC2}"/>
                </a:ext>
              </a:extLst>
            </p:cNvPr>
            <p:cNvSpPr/>
            <p:nvPr/>
          </p:nvSpPr>
          <p:spPr>
            <a:xfrm>
              <a:off x="3423919" y="1955483"/>
              <a:ext cx="7848600" cy="1143000"/>
            </a:xfrm>
            <a:prstGeom prst="rect">
              <a:avLst/>
            </a:prstGeom>
            <a:solidFill>
              <a:srgbClr val="CC6600"/>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r"/>
              <a:r>
                <a:rPr lang="en-US" sz="4400"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Questions</a:t>
              </a:r>
            </a:p>
          </p:txBody>
        </p:sp>
      </p:grpSp>
      <p:sp>
        <p:nvSpPr>
          <p:cNvPr id="6" name="Oval 5">
            <a:extLst>
              <a:ext uri="{FF2B5EF4-FFF2-40B4-BE49-F238E27FC236}">
                <a16:creationId xmlns:a16="http://schemas.microsoft.com/office/drawing/2014/main" id="{7223185A-8ED0-2FC7-B20E-AFD763A9D512}"/>
              </a:ext>
            </a:extLst>
          </p:cNvPr>
          <p:cNvSpPr/>
          <p:nvPr/>
        </p:nvSpPr>
        <p:spPr>
          <a:xfrm>
            <a:off x="1374140" y="875542"/>
            <a:ext cx="5564116" cy="5564116"/>
          </a:xfrm>
          <a:prstGeom prst="ellipse">
            <a:avLst/>
          </a:prstGeom>
          <a:solidFill>
            <a:schemeClr val="bg1"/>
          </a:solidFill>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9" name="Graphic 8" descr="Customer review with solid fill">
            <a:extLst>
              <a:ext uri="{FF2B5EF4-FFF2-40B4-BE49-F238E27FC236}">
                <a16:creationId xmlns:a16="http://schemas.microsoft.com/office/drawing/2014/main" id="{EBA21F9E-ECC6-F7DA-C30C-98205054E211}"/>
              </a:ext>
            </a:extLst>
          </p:cNvPr>
          <p:cNvPicPr>
            <a:picLocks noChangeAspect="1"/>
          </p:cNvPicPr>
          <p:nvPr/>
        </p:nvPicPr>
        <p:blipFill>
          <a:blip>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078917" y="2365487"/>
            <a:ext cx="2411118" cy="2411118"/>
          </a:xfrm>
          <a:prstGeom prst="rect">
            <a:avLst/>
          </a:prstGeom>
          <a:effectLst>
            <a:outerShdw blurRad="50800" dist="38100" dir="2700000" algn="tl" rotWithShape="0">
              <a:prstClr val="black">
                <a:alpha val="40000"/>
              </a:prstClr>
            </a:outerShdw>
          </a:effectLst>
        </p:spPr>
      </p:pic>
      <p:pic>
        <p:nvPicPr>
          <p:cNvPr id="11" name="Graphic 10" descr="Question Mark with solid fill">
            <a:extLst>
              <a:ext uri="{FF2B5EF4-FFF2-40B4-BE49-F238E27FC236}">
                <a16:creationId xmlns:a16="http://schemas.microsoft.com/office/drawing/2014/main" id="{0F57251A-0766-683E-9D11-3DCE2B8D2665}"/>
              </a:ext>
            </a:extLst>
          </p:cNvPr>
          <p:cNvPicPr>
            <a:picLocks noChangeAspect="1"/>
          </p:cNvPicPr>
          <p:nvPr/>
        </p:nvPicPr>
        <p:blipFill>
          <a:blip>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930552" y="1306757"/>
            <a:ext cx="2411118" cy="2411118"/>
          </a:xfrm>
          <a:prstGeom prst="rect">
            <a:avLst/>
          </a:prstGeom>
          <a:effectLst>
            <a:outerShdw blurRad="50800" dist="38100" dir="2700000" algn="tl" rotWithShape="0">
              <a:prstClr val="black">
                <a:alpha val="40000"/>
              </a:prstClr>
            </a:outerShdw>
          </a:effectLst>
        </p:spPr>
      </p:pic>
      <p:pic>
        <p:nvPicPr>
          <p:cNvPr id="20" name="Graphic 19" descr="End with solid fill">
            <a:extLst>
              <a:ext uri="{FF2B5EF4-FFF2-40B4-BE49-F238E27FC236}">
                <a16:creationId xmlns:a16="http://schemas.microsoft.com/office/drawing/2014/main" id="{670E899E-37EC-F16C-34B8-C8B1017F863E}"/>
              </a:ext>
            </a:extLst>
          </p:cNvPr>
          <p:cNvPicPr>
            <a:picLocks noChangeAspect="1"/>
          </p:cNvPicPr>
          <p:nvPr/>
        </p:nvPicPr>
        <p:blipFill>
          <a:blip>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031008" y="4637501"/>
            <a:ext cx="1496130" cy="149613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837092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576F909-01BD-31F8-57F7-F9E4EBFF13E7}"/>
              </a:ext>
            </a:extLst>
          </p:cNvPr>
          <p:cNvSpPr>
            <a:spLocks noGrp="1"/>
          </p:cNvSpPr>
          <p:nvPr>
            <p:ph idx="1"/>
          </p:nvPr>
        </p:nvSpPr>
        <p:spPr>
          <a:xfrm>
            <a:off x="711200" y="1219200"/>
            <a:ext cx="11811000" cy="5828608"/>
          </a:xfrm>
        </p:spPr>
        <p:txBody>
          <a:bodyPr>
            <a:normAutofit/>
          </a:bodyPr>
          <a:lstStyle/>
          <a:p>
            <a:pPr marL="0" indent="0">
              <a:lnSpc>
                <a:spcPct val="120000"/>
              </a:lnSpc>
              <a:buNone/>
            </a:pPr>
            <a:r>
              <a:rPr lang="en-US" sz="2400" dirty="0"/>
              <a:t>To file a program discrimination complaint, a complainant should complete a Form AD-3027, USDA Program Discrimination Complaint Form, which can be obtained online at https://</a:t>
            </a:r>
            <a:r>
              <a:rPr lang="en-US" sz="2400" dirty="0" err="1"/>
              <a:t>www.usda.gov</a:t>
            </a:r>
            <a:r>
              <a:rPr lang="en-US" sz="2400" dirty="0"/>
              <a:t>/sites/default/files/documents/ad-3027.pdf, from any USDA office, by calling (866) 632-9992, or by writing a letter addressed to USDA. The letter must contain the complainant’s name, address, telephone number, and a written description of the alleged discriminatory action in sufficient detail to inform the Office of the Assistant Secretary for Civil Rights (OASCR) about the nature and date of an alleged civil rights violation. The completed AD-3027 form or letter must be submitted to USDA by: mail: U.S. Department of Agriculture Office of the Assistant Secretary for Civil Rights 1400 Independence Avenue, SW Washington, D.C. 20250-9410; or email: </a:t>
            </a:r>
            <a:r>
              <a:rPr lang="en-US" sz="2400" dirty="0" err="1"/>
              <a:t>program.intake@usda.gov</a:t>
            </a:r>
            <a:r>
              <a:rPr lang="en-US" sz="2400" dirty="0"/>
              <a:t> </a:t>
            </a:r>
          </a:p>
          <a:p>
            <a:pPr marL="0" indent="0">
              <a:lnSpc>
                <a:spcPct val="120000"/>
              </a:lnSpc>
              <a:buNone/>
            </a:pPr>
            <a:endParaRPr lang="en-US" sz="2400" dirty="0"/>
          </a:p>
          <a:p>
            <a:pPr marL="0" indent="0">
              <a:lnSpc>
                <a:spcPct val="120000"/>
              </a:lnSpc>
              <a:buNone/>
            </a:pPr>
            <a:r>
              <a:rPr lang="en-US" sz="2400" dirty="0"/>
              <a:t>This institution is an equal opportunity provider.</a:t>
            </a:r>
          </a:p>
        </p:txBody>
      </p:sp>
      <p:pic>
        <p:nvPicPr>
          <p:cNvPr id="7" name="Picture 6">
            <a:extLst>
              <a:ext uri="{FF2B5EF4-FFF2-40B4-BE49-F238E27FC236}">
                <a16:creationId xmlns:a16="http://schemas.microsoft.com/office/drawing/2014/main" id="{4D3E44AF-DF06-684C-C2F0-5197956569FE}"/>
              </a:ext>
            </a:extLst>
          </p:cNvPr>
          <p:cNvPicPr>
            <a:picLocks noChangeAspect="1"/>
          </p:cNvPicPr>
          <p:nvPr/>
        </p:nvPicPr>
        <p:blipFill>
          <a:blip r:embed="rId2"/>
          <a:stretch>
            <a:fillRect/>
          </a:stretch>
        </p:blipFill>
        <p:spPr>
          <a:xfrm>
            <a:off x="3995964" y="396635"/>
            <a:ext cx="5012873" cy="457200"/>
          </a:xfrm>
          <a:prstGeom prst="rect">
            <a:avLst/>
          </a:prstGeom>
        </p:spPr>
      </p:pic>
    </p:spTree>
    <p:extLst>
      <p:ext uri="{BB962C8B-B14F-4D97-AF65-F5344CB8AC3E}">
        <p14:creationId xmlns:p14="http://schemas.microsoft.com/office/powerpoint/2010/main" val="2172297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0C872-69B7-6688-304D-DA64C0DE34A3}"/>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E460301-8A3E-1290-E994-50FD0472CE74}"/>
              </a:ext>
            </a:extLst>
          </p:cNvPr>
          <p:cNvSpPr>
            <a:spLocks noGrp="1"/>
          </p:cNvSpPr>
          <p:nvPr>
            <p:ph idx="1"/>
          </p:nvPr>
        </p:nvSpPr>
        <p:spPr>
          <a:xfrm>
            <a:off x="474253" y="938045"/>
            <a:ext cx="12056293" cy="6199727"/>
          </a:xfrm>
        </p:spPr>
        <p:txBody>
          <a:bodyPr>
            <a:normAutofit/>
          </a:bodyPr>
          <a:lstStyle/>
          <a:p>
            <a:pPr marL="0" indent="0">
              <a:buNone/>
            </a:pPr>
            <a:r>
              <a:rPr lang="en-US" sz="2400" dirty="0"/>
              <a:t>Title IX of the Education Amendments Act of 1972 (Title IX) prohibits discrimination on the basis of sex, pregnancy, or parental status - in educational programs and activities that receive Federal financial assistance. The law also prohibits individuals from exclusion from such programs or activities or from denial of benefits from such programs or activities based on sex. This prohibition applies to a wide array of public and private schools at the K-12 grade levels, as well as colleges and universities which receive federal funding. A school that is controlled by a religious organization is exempt from Title IX when the law’s requirements would conflict with the organization’s religious tenets. The law requires federally funded education institutions or programs to disseminate Title IX information widely, including the name, address, and telephone number (or other contact information) of the designated Title IX Coordinator.</a:t>
            </a:r>
          </a:p>
          <a:p>
            <a:pPr marL="0" indent="0">
              <a:buNone/>
            </a:pPr>
            <a:endParaRPr lang="en-US" sz="2400" dirty="0"/>
          </a:p>
          <a:p>
            <a:pPr marL="0" indent="0">
              <a:buNone/>
            </a:pPr>
            <a:r>
              <a:rPr lang="en-US" sz="2400" dirty="0"/>
              <a:t> Program information is available in languages other than English. Persons with disabilities who require alternative means of communication (e.g., braille, large print, audiotape, American Sign Language) should contact the responsible State or local Agency that administers the program or contact USDA through the Federal Telecommunications Relay Service at 711 (voice and TTY).</a:t>
            </a:r>
          </a:p>
        </p:txBody>
      </p:sp>
      <p:pic>
        <p:nvPicPr>
          <p:cNvPr id="7" name="Picture 6">
            <a:extLst>
              <a:ext uri="{FF2B5EF4-FFF2-40B4-BE49-F238E27FC236}">
                <a16:creationId xmlns:a16="http://schemas.microsoft.com/office/drawing/2014/main" id="{3D6E8DFC-9D7B-6093-9CC0-74043F636C5C}"/>
              </a:ext>
            </a:extLst>
          </p:cNvPr>
          <p:cNvPicPr>
            <a:picLocks noChangeAspect="1"/>
          </p:cNvPicPr>
          <p:nvPr/>
        </p:nvPicPr>
        <p:blipFill>
          <a:blip r:embed="rId2"/>
          <a:stretch>
            <a:fillRect/>
          </a:stretch>
        </p:blipFill>
        <p:spPr>
          <a:xfrm>
            <a:off x="3995965" y="205137"/>
            <a:ext cx="5012870" cy="457200"/>
          </a:xfrm>
          <a:prstGeom prst="rect">
            <a:avLst/>
          </a:prstGeom>
        </p:spPr>
      </p:pic>
    </p:spTree>
    <p:extLst>
      <p:ext uri="{BB962C8B-B14F-4D97-AF65-F5344CB8AC3E}">
        <p14:creationId xmlns:p14="http://schemas.microsoft.com/office/powerpoint/2010/main" val="2094178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5EF4A-8C0E-CD7D-3C9C-B15538F4E8D6}"/>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F49A48B-5933-B941-90F1-5AD06DD405A4}"/>
              </a:ext>
            </a:extLst>
          </p:cNvPr>
          <p:cNvSpPr>
            <a:spLocks noGrp="1"/>
          </p:cNvSpPr>
          <p:nvPr>
            <p:ph idx="1"/>
          </p:nvPr>
        </p:nvSpPr>
        <p:spPr>
          <a:xfrm>
            <a:off x="1015999" y="1126307"/>
            <a:ext cx="11353801" cy="5974386"/>
          </a:xfrm>
        </p:spPr>
        <p:txBody>
          <a:bodyPr>
            <a:noAutofit/>
          </a:bodyPr>
          <a:lstStyle/>
          <a:p>
            <a:pPr marL="0" indent="0">
              <a:lnSpc>
                <a:spcPct val="110000"/>
              </a:lnSpc>
              <a:buNone/>
            </a:pPr>
            <a:r>
              <a:rPr lang="en-US" sz="2400" dirty="0"/>
              <a:t>Prior to filing a Title IX complaint with USDA against an institution, a potential complainant may want to find out about the institution’s grievance process and use that process to have the complaint resolved. However, a complainant is not required by law to use the institutional grievance process before filing a complaint with the Office of the Assistant Secretary of Civil Rights (OASCR). If a complainant uses an institutional grievance process and chooses to file the complaint with OASCR, the complaint must be filed with OASCR within 60 days after completion of the institutional grievance process. </a:t>
            </a:r>
          </a:p>
        </p:txBody>
      </p:sp>
      <p:pic>
        <p:nvPicPr>
          <p:cNvPr id="7" name="Picture 6">
            <a:extLst>
              <a:ext uri="{FF2B5EF4-FFF2-40B4-BE49-F238E27FC236}">
                <a16:creationId xmlns:a16="http://schemas.microsoft.com/office/drawing/2014/main" id="{FBC1D139-B694-3167-2EB2-0356789A19CF}"/>
              </a:ext>
            </a:extLst>
          </p:cNvPr>
          <p:cNvPicPr>
            <a:picLocks noChangeAspect="1"/>
          </p:cNvPicPr>
          <p:nvPr/>
        </p:nvPicPr>
        <p:blipFill>
          <a:blip r:embed="rId2"/>
          <a:stretch>
            <a:fillRect/>
          </a:stretch>
        </p:blipFill>
        <p:spPr>
          <a:xfrm>
            <a:off x="3995964" y="214507"/>
            <a:ext cx="5012872" cy="457200"/>
          </a:xfrm>
          <a:prstGeom prst="rect">
            <a:avLst/>
          </a:prstGeom>
        </p:spPr>
      </p:pic>
    </p:spTree>
    <p:extLst>
      <p:ext uri="{BB962C8B-B14F-4D97-AF65-F5344CB8AC3E}">
        <p14:creationId xmlns:p14="http://schemas.microsoft.com/office/powerpoint/2010/main" val="1556874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67744-E77A-62FF-93E6-0A5D61B12BF7}"/>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A852248-BD88-81D7-0AB2-537AC6D79307}"/>
              </a:ext>
            </a:extLst>
          </p:cNvPr>
          <p:cNvSpPr>
            <a:spLocks noGrp="1"/>
          </p:cNvSpPr>
          <p:nvPr>
            <p:ph idx="1"/>
          </p:nvPr>
        </p:nvSpPr>
        <p:spPr>
          <a:xfrm>
            <a:off x="711200" y="1447799"/>
            <a:ext cx="11658600" cy="5588727"/>
          </a:xfrm>
        </p:spPr>
        <p:txBody>
          <a:bodyPr>
            <a:noAutofit/>
          </a:bodyPr>
          <a:lstStyle/>
          <a:p>
            <a:pPr marL="0" indent="0">
              <a:lnSpc>
                <a:spcPct val="110000"/>
              </a:lnSpc>
              <a:buNone/>
            </a:pPr>
            <a:r>
              <a:rPr lang="en-US" sz="2400" dirty="0"/>
              <a:t>To file a USDA program discrimination complaint, a complainant should complete Form AD-3027, USDA Program Discrimination Complaint Form, which can be obtained online at https://</a:t>
            </a:r>
            <a:r>
              <a:rPr lang="en-US" sz="2400" dirty="0" err="1"/>
              <a:t>www.usda.gov</a:t>
            </a:r>
            <a:r>
              <a:rPr lang="en-US" sz="2400" dirty="0"/>
              <a:t>/sites/default/files/documents/ad-3027.pdf; from any USDA office; by calling (866) 632-9992; or by writing a letter addressed to the USDA office listed below. The letter must contain the complainant’s name, address, telephone number, and a written description of the alleged discriminatory action in sufficient detail to inform OASCR about the nature and date of an alleged civil rights violation. The completed AD3027 form or letter must be submitted to USDA via: mail: U.S. Department of Agriculture Office of the Assistant Secretary for Civil Rights 1400 Independence Avenue, SW Washington, D.C. 20250-9410; or email: </a:t>
            </a:r>
            <a:r>
              <a:rPr lang="en-US" sz="2400" dirty="0" err="1"/>
              <a:t>program.intake@usda.gov</a:t>
            </a:r>
            <a:r>
              <a:rPr lang="en-US" sz="2400" dirty="0"/>
              <a:t> </a:t>
            </a:r>
          </a:p>
          <a:p>
            <a:pPr marL="0" indent="0">
              <a:lnSpc>
                <a:spcPct val="110000"/>
              </a:lnSpc>
              <a:buNone/>
            </a:pPr>
            <a:endParaRPr lang="en-US" sz="2400" dirty="0"/>
          </a:p>
          <a:p>
            <a:pPr marL="0" indent="0">
              <a:lnSpc>
                <a:spcPct val="110000"/>
              </a:lnSpc>
              <a:buNone/>
            </a:pPr>
            <a:r>
              <a:rPr lang="en-US" sz="2400" dirty="0"/>
              <a:t>This institution is an equal opportunity provider.</a:t>
            </a:r>
            <a:endParaRPr lang="en-US" sz="2844" dirty="0"/>
          </a:p>
        </p:txBody>
      </p:sp>
      <p:pic>
        <p:nvPicPr>
          <p:cNvPr id="7" name="Picture 6">
            <a:extLst>
              <a:ext uri="{FF2B5EF4-FFF2-40B4-BE49-F238E27FC236}">
                <a16:creationId xmlns:a16="http://schemas.microsoft.com/office/drawing/2014/main" id="{521F5FC1-52FB-3D68-8544-CFFC8175014D}"/>
              </a:ext>
            </a:extLst>
          </p:cNvPr>
          <p:cNvPicPr>
            <a:picLocks noChangeAspect="1"/>
          </p:cNvPicPr>
          <p:nvPr/>
        </p:nvPicPr>
        <p:blipFill>
          <a:blip r:embed="rId2"/>
          <a:stretch>
            <a:fillRect/>
          </a:stretch>
        </p:blipFill>
        <p:spPr>
          <a:xfrm>
            <a:off x="2492103" y="330621"/>
            <a:ext cx="8020594" cy="731520"/>
          </a:xfrm>
          <a:prstGeom prst="rect">
            <a:avLst/>
          </a:prstGeom>
        </p:spPr>
      </p:pic>
    </p:spTree>
    <p:extLst>
      <p:ext uri="{BB962C8B-B14F-4D97-AF65-F5344CB8AC3E}">
        <p14:creationId xmlns:p14="http://schemas.microsoft.com/office/powerpoint/2010/main" val="2746617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EC5FF-650B-B2D7-1971-B43AE364888A}"/>
              </a:ext>
            </a:extLst>
          </p:cNvPr>
          <p:cNvSpPr>
            <a:spLocks noGrp="1"/>
          </p:cNvSpPr>
          <p:nvPr>
            <p:ph type="title"/>
          </p:nvPr>
        </p:nvSpPr>
        <p:spPr/>
        <p:txBody>
          <a:bodyPr/>
          <a:lstStyle/>
          <a:p>
            <a:r>
              <a:rPr lang="en-US" dirty="0"/>
              <a:t>Author Acknowledgement</a:t>
            </a:r>
          </a:p>
        </p:txBody>
      </p:sp>
      <p:sp>
        <p:nvSpPr>
          <p:cNvPr id="3" name="Content Placeholder 2">
            <a:extLst>
              <a:ext uri="{FF2B5EF4-FFF2-40B4-BE49-F238E27FC236}">
                <a16:creationId xmlns:a16="http://schemas.microsoft.com/office/drawing/2014/main" id="{9BD61E4F-B70A-9A71-D535-57D4D5373C26}"/>
              </a:ext>
            </a:extLst>
          </p:cNvPr>
          <p:cNvSpPr>
            <a:spLocks noGrp="1"/>
          </p:cNvSpPr>
          <p:nvPr>
            <p:ph idx="1"/>
          </p:nvPr>
        </p:nvSpPr>
        <p:spPr/>
        <p:txBody>
          <a:bodyPr>
            <a:normAutofit/>
          </a:bodyPr>
          <a:lstStyle/>
          <a:p>
            <a:pPr marL="0" indent="0">
              <a:buNone/>
            </a:pPr>
            <a:r>
              <a:rPr lang="en-US" sz="3200" dirty="0"/>
              <a:t>We wish to thank the author of this training material:</a:t>
            </a:r>
          </a:p>
          <a:p>
            <a:pPr marL="0" indent="0">
              <a:buNone/>
            </a:pPr>
            <a:endParaRPr lang="en-US" sz="1300" dirty="0"/>
          </a:p>
          <a:p>
            <a:pPr marL="400039" lvl="1" indent="0" algn="ctr">
              <a:buNone/>
            </a:pPr>
            <a:r>
              <a:rPr lang="en-US" sz="3200" b="1" dirty="0"/>
              <a:t>Dr. Roseanne Scammahorn, </a:t>
            </a:r>
            <a:r>
              <a:rPr lang="en-US" sz="3200" dirty="0"/>
              <a:t>Research/Extension Associate III, Southern Rural Development Center</a:t>
            </a:r>
          </a:p>
          <a:p>
            <a:pPr marL="400039" lvl="1" indent="0">
              <a:buNone/>
            </a:pPr>
            <a:endParaRPr lang="en-US" sz="3200" dirty="0"/>
          </a:p>
          <a:p>
            <a:pPr marL="0" indent="0" algn="ctr">
              <a:buNone/>
            </a:pPr>
            <a:endParaRPr lang="en-US" sz="3200" dirty="0"/>
          </a:p>
          <a:p>
            <a:pPr marL="0" indent="0" algn="ctr">
              <a:buNone/>
            </a:pPr>
            <a:endParaRPr lang="en-US" sz="3200" dirty="0"/>
          </a:p>
        </p:txBody>
      </p:sp>
    </p:spTree>
    <p:extLst>
      <p:ext uri="{BB962C8B-B14F-4D97-AF65-F5344CB8AC3E}">
        <p14:creationId xmlns:p14="http://schemas.microsoft.com/office/powerpoint/2010/main" val="35551480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E8F0A-9513-BD3D-48E8-F7FF8917A572}"/>
              </a:ext>
            </a:extLst>
          </p:cNvPr>
          <p:cNvSpPr>
            <a:spLocks noGrp="1"/>
          </p:cNvSpPr>
          <p:nvPr>
            <p:ph type="title"/>
          </p:nvPr>
        </p:nvSpPr>
        <p:spPr/>
        <p:txBody>
          <a:bodyPr/>
          <a:lstStyle/>
          <a:p>
            <a:r>
              <a:rPr lang="en-US" dirty="0"/>
              <a:t>Presenter Acknowledgement</a:t>
            </a:r>
          </a:p>
        </p:txBody>
      </p:sp>
      <p:sp>
        <p:nvSpPr>
          <p:cNvPr id="3" name="Content Placeholder 2">
            <a:extLst>
              <a:ext uri="{FF2B5EF4-FFF2-40B4-BE49-F238E27FC236}">
                <a16:creationId xmlns:a16="http://schemas.microsoft.com/office/drawing/2014/main" id="{FD28D9AA-9721-4A82-AD94-8AFCA58F1449}"/>
              </a:ext>
            </a:extLst>
          </p:cNvPr>
          <p:cNvSpPr>
            <a:spLocks noGrp="1"/>
          </p:cNvSpPr>
          <p:nvPr>
            <p:ph idx="1"/>
          </p:nvPr>
        </p:nvSpPr>
        <p:spPr/>
        <p:txBody>
          <a:bodyPr/>
          <a:lstStyle/>
          <a:p>
            <a:pPr marL="0" indent="0" algn="ctr">
              <a:buNone/>
            </a:pPr>
            <a:r>
              <a:rPr lang="en-US" dirty="0"/>
              <a:t>Name</a:t>
            </a:r>
          </a:p>
          <a:p>
            <a:pPr marL="0" indent="0" algn="ctr">
              <a:buNone/>
            </a:pPr>
            <a:r>
              <a:rPr lang="en-US" dirty="0"/>
              <a:t>Title</a:t>
            </a:r>
          </a:p>
          <a:p>
            <a:pPr marL="0" indent="0" algn="ctr">
              <a:buNone/>
            </a:pPr>
            <a:r>
              <a:rPr lang="en-US" dirty="0"/>
              <a:t>Association</a:t>
            </a:r>
          </a:p>
          <a:p>
            <a:pPr marL="0" indent="0" algn="ctr">
              <a:buNone/>
            </a:pPr>
            <a:r>
              <a:rPr lang="en-US" dirty="0"/>
              <a:t>Email (Optional)</a:t>
            </a:r>
          </a:p>
          <a:p>
            <a:pPr marL="0" indent="0" algn="ctr">
              <a:buNone/>
            </a:pPr>
            <a:r>
              <a:rPr lang="en-US" dirty="0"/>
              <a:t>Phone (Optional)</a:t>
            </a:r>
          </a:p>
          <a:p>
            <a:pPr marL="0" indent="0" algn="ctr">
              <a:buNone/>
            </a:pPr>
            <a:r>
              <a:rPr lang="en-US" dirty="0"/>
              <a:t>Webpage (Optional </a:t>
            </a:r>
          </a:p>
        </p:txBody>
      </p:sp>
    </p:spTree>
    <p:extLst>
      <p:ext uri="{BB962C8B-B14F-4D97-AF65-F5344CB8AC3E}">
        <p14:creationId xmlns:p14="http://schemas.microsoft.com/office/powerpoint/2010/main" val="24979157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1D1A1D"/>
      </a:dk2>
      <a:lt2>
        <a:srgbClr val="F5F5F5"/>
      </a:lt2>
      <a:accent1>
        <a:srgbClr val="0070C0"/>
      </a:accent1>
      <a:accent2>
        <a:srgbClr val="1D1A1D"/>
      </a:accent2>
      <a:accent3>
        <a:srgbClr val="C00000"/>
      </a:accent3>
      <a:accent4>
        <a:srgbClr val="FFC000"/>
      </a:accent4>
      <a:accent5>
        <a:srgbClr val="000000"/>
      </a:accent5>
      <a:accent6>
        <a:srgbClr val="645135"/>
      </a:accent6>
      <a:hlink>
        <a:srgbClr val="439EB7"/>
      </a:hlink>
      <a:folHlink>
        <a:srgbClr val="835B8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roadband Connectivity Template 7" id="{901ECDE7-D2DD-1048-A5E9-8AA8CF3291F4}" vid="{5F62692F-4306-1944-BFEB-C31970E24E8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eamsChannelId xmlns="4952b6e6-1201-4b83-9aa2-f3529dd868f3" xsi:nil="true"/>
    <Leaders xmlns="4952b6e6-1201-4b83-9aa2-f3529dd868f3">
      <UserInfo>
        <DisplayName/>
        <AccountId xsi:nil="true"/>
        <AccountType/>
      </UserInfo>
    </Leaders>
    <Distribution_Groups xmlns="4952b6e6-1201-4b83-9aa2-f3529dd868f3" xsi:nil="true"/>
    <Math_Settings xmlns="4952b6e6-1201-4b83-9aa2-f3529dd868f3" xsi:nil="true"/>
    <Member_Groups xmlns="4952b6e6-1201-4b83-9aa2-f3529dd868f3">
      <UserInfo>
        <DisplayName/>
        <AccountId xsi:nil="true"/>
        <AccountType/>
      </UserInfo>
    </Member_Groups>
    <Self_Registration_Enabled xmlns="4952b6e6-1201-4b83-9aa2-f3529dd868f3" xsi:nil="true"/>
    <DefaultSectionNames xmlns="4952b6e6-1201-4b83-9aa2-f3529dd868f3" xsi:nil="true"/>
    <Invited_Members xmlns="4952b6e6-1201-4b83-9aa2-f3529dd868f3" xsi:nil="true"/>
    <Is_Collaboration_Space_Locked xmlns="4952b6e6-1201-4b83-9aa2-f3529dd868f3" xsi:nil="true"/>
    <Teams_Channel_Section_Location xmlns="4952b6e6-1201-4b83-9aa2-f3529dd868f3" xsi:nil="true"/>
    <CultureName xmlns="4952b6e6-1201-4b83-9aa2-f3529dd868f3" xsi:nil="true"/>
    <Owner xmlns="4952b6e6-1201-4b83-9aa2-f3529dd868f3">
      <UserInfo>
        <DisplayName/>
        <AccountId xsi:nil="true"/>
        <AccountType/>
      </UserInfo>
    </Owner>
    <Has_Leaders_Only_SectionGroup xmlns="4952b6e6-1201-4b83-9aa2-f3529dd868f3" xsi:nil="true"/>
    <AppVersion xmlns="4952b6e6-1201-4b83-9aa2-f3529dd868f3" xsi:nil="true"/>
    <LMS_Mappings xmlns="4952b6e6-1201-4b83-9aa2-f3529dd868f3" xsi:nil="true"/>
    <NotebookType xmlns="4952b6e6-1201-4b83-9aa2-f3529dd868f3" xsi:nil="true"/>
    <Invited_Leaders xmlns="4952b6e6-1201-4b83-9aa2-f3529dd868f3" xsi:nil="true"/>
    <IsNotebookLocked xmlns="4952b6e6-1201-4b83-9aa2-f3529dd868f3" xsi:nil="true"/>
    <FolderType xmlns="4952b6e6-1201-4b83-9aa2-f3529dd868f3" xsi:nil="true"/>
    <Templates xmlns="4952b6e6-1201-4b83-9aa2-f3529dd868f3" xsi:nil="true"/>
    <Members xmlns="4952b6e6-1201-4b83-9aa2-f3529dd868f3">
      <UserInfo>
        <DisplayName/>
        <AccountId xsi:nil="true"/>
        <AccountType/>
      </UserInfo>
    </Memb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7FEA580AFA134449E6630B2A99B9C7C" ma:contentTypeVersion="29" ma:contentTypeDescription="Create a new document." ma:contentTypeScope="" ma:versionID="8f95e0de01acc4e84c17d9b90b01ce60">
  <xsd:schema xmlns:xsd="http://www.w3.org/2001/XMLSchema" xmlns:xs="http://www.w3.org/2001/XMLSchema" xmlns:p="http://schemas.microsoft.com/office/2006/metadata/properties" xmlns:ns2="4952b6e6-1201-4b83-9aa2-f3529dd868f3" xmlns:ns3="3357c18c-d4a0-41a0-9a16-012894502ed4" targetNamespace="http://schemas.microsoft.com/office/2006/metadata/properties" ma:root="true" ma:fieldsID="f2f636b8820754b88b27e0fe98f22188" ns2:_="" ns3:_="">
    <xsd:import namespace="4952b6e6-1201-4b83-9aa2-f3529dd868f3"/>
    <xsd:import namespace="3357c18c-d4a0-41a0-9a16-012894502ed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element ref="ns2:Teams_Channel_Section_Location"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52b6e6-1201-4b83-9aa2-f3529dd868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NotebookType" ma:index="12" nillable="true" ma:displayName="Notebook Type" ma:internalName="NotebookType">
      <xsd:simpleType>
        <xsd:restriction base="dms:Text"/>
      </xsd:simpleType>
    </xsd:element>
    <xsd:element name="FolderType" ma:index="13" nillable="true" ma:displayName="Folder Type" ma:internalName="FolderType">
      <xsd:simpleType>
        <xsd:restriction base="dms:Text"/>
      </xsd:simpleType>
    </xsd:element>
    <xsd:element name="CultureName" ma:index="14" nillable="true" ma:displayName="Culture Name" ma:internalName="CultureName">
      <xsd:simpleType>
        <xsd:restriction base="dms:Text"/>
      </xsd:simpleType>
    </xsd:element>
    <xsd:element name="AppVersion" ma:index="15" nillable="true" ma:displayName="App Version" ma:internalName="AppVersion">
      <xsd:simpleType>
        <xsd:restriction base="dms:Text"/>
      </xsd:simpleType>
    </xsd:element>
    <xsd:element name="TeamsChannelId" ma:index="16" nillable="true" ma:displayName="Teams Channel Id" ma:internalName="TeamsChannelId">
      <xsd:simpleType>
        <xsd:restriction base="dms:Text"/>
      </xsd:simpleType>
    </xsd:element>
    <xsd:element name="Owner" ma:index="17"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8" nillable="true" ma:displayName="Math Settings" ma:internalName="Math_Settings">
      <xsd:simpleType>
        <xsd:restriction base="dms:Text"/>
      </xsd:simpleType>
    </xsd:element>
    <xsd:element name="DefaultSectionNames" ma:index="19" nillable="true" ma:displayName="Default Section Names" ma:internalName="DefaultSectionNames">
      <xsd:simpleType>
        <xsd:restriction base="dms:Note">
          <xsd:maxLength value="255"/>
        </xsd:restriction>
      </xsd:simpleType>
    </xsd:element>
    <xsd:element name="Templates" ma:index="20" nillable="true" ma:displayName="Templates" ma:internalName="Templates">
      <xsd:simpleType>
        <xsd:restriction base="dms:Note">
          <xsd:maxLength value="255"/>
        </xsd:restriction>
      </xsd:simpleType>
    </xsd:element>
    <xsd:element name="Leaders" ma:index="21"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22"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23"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4" nillable="true" ma:displayName="Distribution Groups" ma:internalName="Distribution_Groups">
      <xsd:simpleType>
        <xsd:restriction base="dms:Note">
          <xsd:maxLength value="255"/>
        </xsd:restriction>
      </xsd:simpleType>
    </xsd:element>
    <xsd:element name="LMS_Mappings" ma:index="25" nillable="true" ma:displayName="LMS Mappings" ma:internalName="LMS_Mappings">
      <xsd:simpleType>
        <xsd:restriction base="dms:Note">
          <xsd:maxLength value="255"/>
        </xsd:restriction>
      </xsd:simpleType>
    </xsd:element>
    <xsd:element name="Invited_Leaders" ma:index="26" nillable="true" ma:displayName="Invited Leaders" ma:internalName="Invited_Leaders">
      <xsd:simpleType>
        <xsd:restriction base="dms:Note">
          <xsd:maxLength value="255"/>
        </xsd:restriction>
      </xsd:simpleType>
    </xsd:element>
    <xsd:element name="Invited_Members" ma:index="27" nillable="true" ma:displayName="Invited Members" ma:internalName="Invited_Members">
      <xsd:simpleType>
        <xsd:restriction base="dms:Note">
          <xsd:maxLength value="255"/>
        </xsd:restriction>
      </xsd:simpleType>
    </xsd:element>
    <xsd:element name="Self_Registration_Enabled" ma:index="28" nillable="true" ma:displayName="Self Registration Enabled" ma:internalName="Self_Registration_Enabled">
      <xsd:simpleType>
        <xsd:restriction base="dms:Boolean"/>
      </xsd:simpleType>
    </xsd:element>
    <xsd:element name="Has_Leaders_Only_SectionGroup" ma:index="29" nillable="true" ma:displayName="Has Leaders Only SectionGroup" ma:internalName="Has_Leaders_Only_SectionGroup">
      <xsd:simpleType>
        <xsd:restriction base="dms:Boolean"/>
      </xsd:simpleType>
    </xsd:element>
    <xsd:element name="Is_Collaboration_Space_Locked" ma:index="30" nillable="true" ma:displayName="Is Collaboration Space Locked" ma:internalName="Is_Collaboration_Space_Locked">
      <xsd:simpleType>
        <xsd:restriction base="dms:Boolean"/>
      </xsd:simpleType>
    </xsd:element>
    <xsd:element name="IsNotebookLocked" ma:index="31" nillable="true" ma:displayName="Is Notebook Locked" ma:internalName="IsNotebookLocked">
      <xsd:simpleType>
        <xsd:restriction base="dms:Boolean"/>
      </xsd:simpleType>
    </xsd:element>
    <xsd:element name="Teams_Channel_Section_Location" ma:index="32" nillable="true" ma:displayName="Teams Channel Section Location" ma:internalName="Teams_Channel_Section_Location">
      <xsd:simpleType>
        <xsd:restriction base="dms:Text"/>
      </xsd:simpleType>
    </xsd:element>
    <xsd:element name="MediaServiceDateTaken" ma:index="35" nillable="true" ma:displayName="MediaServiceDateTaken" ma:hidden="true" ma:internalName="MediaServiceDateTaken" ma:readOnly="true">
      <xsd:simpleType>
        <xsd:restriction base="dms:Text"/>
      </xsd:simpleType>
    </xsd:element>
    <xsd:element name="MediaLengthInSeconds" ma:index="36"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357c18c-d4a0-41a0-9a16-012894502ed4" elementFormDefault="qualified">
    <xsd:import namespace="http://schemas.microsoft.com/office/2006/documentManagement/types"/>
    <xsd:import namespace="http://schemas.microsoft.com/office/infopath/2007/PartnerControls"/>
    <xsd:element name="SharedWithUsers" ma:index="3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4D6E3B-DF99-4DBB-B9AE-80C3F38EE84B}">
  <ds:schemaRefs>
    <ds:schemaRef ds:uri="3357c18c-d4a0-41a0-9a16-012894502ed4"/>
    <ds:schemaRef ds:uri="http://schemas.microsoft.com/office/2006/documentManagement/types"/>
    <ds:schemaRef ds:uri="http://www.w3.org/XML/1998/namespace"/>
    <ds:schemaRef ds:uri="http://schemas.microsoft.com/office/infopath/2007/PartnerControls"/>
    <ds:schemaRef ds:uri="http://schemas.microsoft.com/office/2006/metadata/properties"/>
    <ds:schemaRef ds:uri="http://purl.org/dc/elements/1.1/"/>
    <ds:schemaRef ds:uri="http://purl.org/dc/terms/"/>
    <ds:schemaRef ds:uri="http://schemas.openxmlformats.org/package/2006/metadata/core-properties"/>
    <ds:schemaRef ds:uri="4952b6e6-1201-4b83-9aa2-f3529dd868f3"/>
    <ds:schemaRef ds:uri="http://purl.org/dc/dcmitype/"/>
  </ds:schemaRefs>
</ds:datastoreItem>
</file>

<file path=customXml/itemProps2.xml><?xml version="1.0" encoding="utf-8"?>
<ds:datastoreItem xmlns:ds="http://schemas.openxmlformats.org/officeDocument/2006/customXml" ds:itemID="{26E6E4E3-5785-4BDD-BBEE-6E739E5F0A6A}">
  <ds:schemaRefs>
    <ds:schemaRef ds:uri="http://schemas.microsoft.com/sharepoint/v3/contenttype/forms"/>
  </ds:schemaRefs>
</ds:datastoreItem>
</file>

<file path=customXml/itemProps3.xml><?xml version="1.0" encoding="utf-8"?>
<ds:datastoreItem xmlns:ds="http://schemas.openxmlformats.org/officeDocument/2006/customXml" ds:itemID="{34BC05E2-F731-4ADF-B1EE-73CA32848D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52b6e6-1201-4b83-9aa2-f3529dd868f3"/>
    <ds:schemaRef ds:uri="3357c18c-d4a0-41a0-9a16-012894502e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13103</TotalTime>
  <Words>3897</Words>
  <Application>Microsoft Macintosh PowerPoint</Application>
  <PresentationFormat>Custom</PresentationFormat>
  <Paragraphs>386</Paragraphs>
  <Slides>34</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Google Sans</vt:lpstr>
      <vt:lpstr>Arial Black</vt:lpstr>
      <vt:lpstr>Arial</vt:lpstr>
      <vt:lpstr>BlinkMacSystemFont</vt:lpstr>
      <vt:lpstr>-apple-system</vt:lpstr>
      <vt:lpstr>Calibri</vt:lpstr>
      <vt:lpstr>Office Theme</vt:lpstr>
      <vt:lpstr>Saving, Recovering, and Sharing Data and Files</vt:lpstr>
      <vt:lpstr>Bridging the Digital Divide Partners</vt:lpstr>
      <vt:lpstr>PowerPoint Presentation</vt:lpstr>
      <vt:lpstr>PowerPoint Presentation</vt:lpstr>
      <vt:lpstr>PowerPoint Presentation</vt:lpstr>
      <vt:lpstr>PowerPoint Presentation</vt:lpstr>
      <vt:lpstr>PowerPoint Presentation</vt:lpstr>
      <vt:lpstr>Author Acknowledgement</vt:lpstr>
      <vt:lpstr>Presenter Acknowledgement</vt:lpstr>
      <vt:lpstr>Structure of Today’s Session</vt:lpstr>
      <vt:lpstr>Introductions</vt:lpstr>
      <vt:lpstr>What are data and files?</vt:lpstr>
      <vt:lpstr>Data</vt:lpstr>
      <vt:lpstr>File</vt:lpstr>
      <vt:lpstr>How to save files</vt:lpstr>
      <vt:lpstr>Saving or Downloading a New File</vt:lpstr>
      <vt:lpstr>Saving a Picture as a New File</vt:lpstr>
      <vt:lpstr>Saving a Document as a New File</vt:lpstr>
      <vt:lpstr>Should I use Save or Save As? </vt:lpstr>
      <vt:lpstr>Select where to save the file</vt:lpstr>
      <vt:lpstr>Select where to save the file</vt:lpstr>
      <vt:lpstr>Try it!  Save a New File</vt:lpstr>
      <vt:lpstr>How to find and recover files</vt:lpstr>
      <vt:lpstr>Finding Files</vt:lpstr>
      <vt:lpstr>Finding Files</vt:lpstr>
      <vt:lpstr>Finding Files</vt:lpstr>
      <vt:lpstr>Recovering a File</vt:lpstr>
      <vt:lpstr>Recovering a File</vt:lpstr>
      <vt:lpstr>Try it!  Recover a Deleted File</vt:lpstr>
      <vt:lpstr>How to share files</vt:lpstr>
      <vt:lpstr>Send it in an Email</vt:lpstr>
      <vt:lpstr>File Sharing Services</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Broadband Connectivity Template 7</dc:title>
  <dc:creator>setup</dc:creator>
  <cp:lastModifiedBy>Kelly, Carmen</cp:lastModifiedBy>
  <cp:revision>306</cp:revision>
  <cp:lastPrinted>2023-09-22T17:26:17Z</cp:lastPrinted>
  <dcterms:created xsi:type="dcterms:W3CDTF">2006-08-16T00:00:00Z</dcterms:created>
  <dcterms:modified xsi:type="dcterms:W3CDTF">2026-04-14T20:55:53Z</dcterms:modified>
  <dc:identifier>DAEWtSqtgRI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0x01010057FEA580AFA134449E6630B2A99B9C7C</vt:lpwstr>
  </property>
</Properties>
</file>