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427" r:id="rId5"/>
    <p:sldId id="428" r:id="rId6"/>
    <p:sldId id="327" r:id="rId7"/>
    <p:sldId id="328" r:id="rId8"/>
    <p:sldId id="329" r:id="rId9"/>
    <p:sldId id="330" r:id="rId10"/>
    <p:sldId id="331" r:id="rId11"/>
    <p:sldId id="429" r:id="rId12"/>
    <p:sldId id="453" r:id="rId13"/>
    <p:sldId id="431" r:id="rId14"/>
    <p:sldId id="432" r:id="rId15"/>
    <p:sldId id="434" r:id="rId16"/>
    <p:sldId id="441" r:id="rId17"/>
    <p:sldId id="437" r:id="rId18"/>
    <p:sldId id="386" r:id="rId19"/>
    <p:sldId id="439" r:id="rId20"/>
    <p:sldId id="442" r:id="rId21"/>
    <p:sldId id="443" r:id="rId22"/>
    <p:sldId id="448" r:id="rId23"/>
    <p:sldId id="447" r:id="rId24"/>
    <p:sldId id="449" r:id="rId25"/>
    <p:sldId id="452" r:id="rId26"/>
    <p:sldId id="450" r:id="rId27"/>
    <p:sldId id="451" r:id="rId28"/>
    <p:sldId id="454" r:id="rId29"/>
    <p:sldId id="444" r:id="rId30"/>
    <p:sldId id="445" r:id="rId31"/>
    <p:sldId id="446" r:id="rId32"/>
    <p:sldId id="391" r:id="rId33"/>
  </p:sldIdLst>
  <p:sldSz cx="13004800" cy="7315200"/>
  <p:notesSz cx="7010400" cy="9296400"/>
  <p:embeddedFontLst>
    <p:embeddedFont>
      <p:font typeface="Arial Black" panose="020B0604020202020204" pitchFamily="34" charset="0"/>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427"/>
            <p14:sldId id="428"/>
            <p14:sldId id="327"/>
            <p14:sldId id="328"/>
            <p14:sldId id="329"/>
            <p14:sldId id="330"/>
            <p14:sldId id="331"/>
            <p14:sldId id="429"/>
            <p14:sldId id="453"/>
            <p14:sldId id="431"/>
            <p14:sldId id="432"/>
            <p14:sldId id="434"/>
            <p14:sldId id="441"/>
            <p14:sldId id="437"/>
            <p14:sldId id="386"/>
            <p14:sldId id="439"/>
            <p14:sldId id="442"/>
            <p14:sldId id="443"/>
            <p14:sldId id="448"/>
            <p14:sldId id="447"/>
            <p14:sldId id="449"/>
            <p14:sldId id="452"/>
            <p14:sldId id="450"/>
            <p14:sldId id="451"/>
            <p14:sldId id="454"/>
            <p14:sldId id="444"/>
            <p14:sldId id="445"/>
            <p14:sldId id="446"/>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3300"/>
    <a:srgbClr val="000066"/>
    <a:srgbClr val="0000FF"/>
    <a:srgbClr val="F9FBFD"/>
    <a:srgbClr val="FCFDFE"/>
    <a:srgbClr val="EEF3FC"/>
    <a:srgbClr val="EBF6FF"/>
    <a:srgbClr val="E5F8FF"/>
    <a:srgbClr val="3D3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33" autoAdjust="0"/>
    <p:restoredTop sz="47755" autoAdjust="0"/>
  </p:normalViewPr>
  <p:slideViewPr>
    <p:cSldViewPr>
      <p:cViewPr varScale="1">
        <p:scale>
          <a:sx n="49" d="100"/>
          <a:sy n="49" d="100"/>
        </p:scale>
        <p:origin x="2344"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rgbClr val="000066"/>
        </a:solidFill>
      </dgm:spPr>
      <dgm:t>
        <a:bodyPr/>
        <a:lstStyle/>
        <a:p>
          <a:r>
            <a:rPr lang="en-US" dirty="0"/>
            <a:t>What is Social Media</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7D6366AE-3BC9-4F13-9BE0-3FE6A1E42578}">
      <dgm:prSet/>
      <dgm:spPr>
        <a:solidFill>
          <a:srgbClr val="660066"/>
        </a:solidFill>
      </dgm:spPr>
      <dgm:t>
        <a:bodyPr/>
        <a:lstStyle/>
        <a:p>
          <a:r>
            <a:rPr lang="en-US" dirty="0"/>
            <a:t>Using Social Media</a:t>
          </a:r>
        </a:p>
      </dgm:t>
    </dgm:pt>
    <dgm:pt modelId="{C500F5F9-3E9D-4428-8823-AB4234EB33D9}" type="parTrans" cxnId="{A4E4530D-CF2C-4212-A860-16D3A1A6EE8C}">
      <dgm:prSet/>
      <dgm:spPr/>
      <dgm:t>
        <a:bodyPr/>
        <a:lstStyle/>
        <a:p>
          <a:endParaRPr lang="en-US"/>
        </a:p>
      </dgm:t>
    </dgm:pt>
    <dgm:pt modelId="{1F583CBB-16B8-4331-952A-A0F1FB874D00}" type="sibTrans" cxnId="{A4E4530D-CF2C-4212-A860-16D3A1A6EE8C}">
      <dgm:prSet/>
      <dgm:spPr/>
      <dgm:t>
        <a:bodyPr/>
        <a:lstStyle/>
        <a:p>
          <a:endParaRPr lang="en-US"/>
        </a:p>
      </dgm:t>
    </dgm:pt>
    <dgm:pt modelId="{7E024DBC-FA88-4FE7-96CF-CD38ED5A50C0}">
      <dgm:prSet phldrT="[Text]"/>
      <dgm:spPr>
        <a:solidFill>
          <a:srgbClr val="003300"/>
        </a:solidFill>
      </dgm:spPr>
      <dgm:t>
        <a:bodyPr/>
        <a:lstStyle/>
        <a:p>
          <a:r>
            <a:rPr lang="en-US" dirty="0"/>
            <a:t>Social Media Platforms</a:t>
          </a:r>
        </a:p>
      </dgm:t>
    </dgm:pt>
    <dgm:pt modelId="{F1A3C26E-4B19-4E02-BEAC-7714A8B8FD4C}" type="parTrans" cxnId="{3B8AAEA3-0901-46AC-8E0D-80EA98DB27FF}">
      <dgm:prSet/>
      <dgm:spPr/>
      <dgm:t>
        <a:bodyPr/>
        <a:lstStyle/>
        <a:p>
          <a:endParaRPr lang="en-US"/>
        </a:p>
      </dgm:t>
    </dgm:pt>
    <dgm:pt modelId="{9769BA02-16E9-433C-AE18-7CD01E9C98A5}" type="sibTrans" cxnId="{3B8AAEA3-0901-46AC-8E0D-80EA98DB27FF}">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E04A7CAD-B597-4A5C-97AC-74EC161AB01B}" type="pres">
      <dgm:prSet presAssocID="{7D6366AE-3BC9-4F13-9BE0-3FE6A1E42578}" presName="boxAndChildren" presStyleCnt="0"/>
      <dgm:spPr/>
    </dgm:pt>
    <dgm:pt modelId="{5376D542-69D0-432E-AE4E-96229CF5600B}" type="pres">
      <dgm:prSet presAssocID="{7D6366AE-3BC9-4F13-9BE0-3FE6A1E42578}" presName="parentTextBox" presStyleLbl="node1" presStyleIdx="0" presStyleCnt="3"/>
      <dgm:spPr/>
    </dgm:pt>
    <dgm:pt modelId="{C57A96C2-4270-4006-9986-492F608684F7}" type="pres">
      <dgm:prSet presAssocID="{9769BA02-16E9-433C-AE18-7CD01E9C98A5}" presName="sp" presStyleCnt="0"/>
      <dgm:spPr/>
    </dgm:pt>
    <dgm:pt modelId="{87A96B86-46DD-413B-92AA-4ACFBA7350E5}" type="pres">
      <dgm:prSet presAssocID="{7E024DBC-FA88-4FE7-96CF-CD38ED5A50C0}" presName="arrowAndChildren" presStyleCnt="0"/>
      <dgm:spPr/>
    </dgm:pt>
    <dgm:pt modelId="{AAB2C823-B89C-4692-A058-82DA2E86C54A}" type="pres">
      <dgm:prSet presAssocID="{7E024DBC-FA88-4FE7-96CF-CD38ED5A50C0}" presName="parentTextArrow" presStyleLbl="node1" presStyleIdx="1" presStyleCnt="3"/>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2" presStyleCnt="3" custLinFactNeighborX="-4192" custLinFactNeighborY="-221"/>
      <dgm:spPr/>
    </dgm:pt>
  </dgm:ptLst>
  <dgm:cxnLst>
    <dgm:cxn modelId="{A4E4530D-CF2C-4212-A860-16D3A1A6EE8C}" srcId="{3BDF769B-935A-434D-A50C-3C33FF97B3D7}" destId="{7D6366AE-3BC9-4F13-9BE0-3FE6A1E42578}" srcOrd="2" destOrd="0" parTransId="{C500F5F9-3E9D-4428-8823-AB4234EB33D9}" sibTransId="{1F583CBB-16B8-4331-952A-A0F1FB874D00}"/>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A9BBC887-13F8-4889-AF65-4E90B233E0E9}" type="presOf" srcId="{7D6366AE-3BC9-4F13-9BE0-3FE6A1E42578}" destId="{5376D542-69D0-432E-AE4E-96229CF5600B}"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3B8AAEA3-0901-46AC-8E0D-80EA98DB27FF}" srcId="{3BDF769B-935A-434D-A50C-3C33FF97B3D7}" destId="{7E024DBC-FA88-4FE7-96CF-CD38ED5A50C0}" srcOrd="1" destOrd="0" parTransId="{F1A3C26E-4B19-4E02-BEAC-7714A8B8FD4C}" sibTransId="{9769BA02-16E9-433C-AE18-7CD01E9C98A5}"/>
    <dgm:cxn modelId="{B2C999CF-4FE5-4D04-93E3-5129D3E3E4D8}" type="presOf" srcId="{7E024DBC-FA88-4FE7-96CF-CD38ED5A50C0}" destId="{AAB2C823-B89C-4692-A058-82DA2E86C54A}" srcOrd="0" destOrd="0" presId="urn:microsoft.com/office/officeart/2005/8/layout/process4"/>
    <dgm:cxn modelId="{DA538879-A74B-4524-A41E-C85E0D216A3B}" type="presParOf" srcId="{87D6B0EF-00CC-404A-BF95-A924FF2146D0}" destId="{E04A7CAD-B597-4A5C-97AC-74EC161AB01B}" srcOrd="0" destOrd="0" presId="urn:microsoft.com/office/officeart/2005/8/layout/process4"/>
    <dgm:cxn modelId="{4A0A251D-B695-445E-B6F4-8E0205416B9D}" type="presParOf" srcId="{E04A7CAD-B597-4A5C-97AC-74EC161AB01B}" destId="{5376D542-69D0-432E-AE4E-96229CF5600B}" srcOrd="0" destOrd="0" presId="urn:microsoft.com/office/officeart/2005/8/layout/process4"/>
    <dgm:cxn modelId="{ECE190A3-97CD-4CE8-8733-7BEEE15BBAAD}" type="presParOf" srcId="{87D6B0EF-00CC-404A-BF95-A924FF2146D0}" destId="{C57A96C2-4270-4006-9986-492F608684F7}" srcOrd="1" destOrd="0" presId="urn:microsoft.com/office/officeart/2005/8/layout/process4"/>
    <dgm:cxn modelId="{41890C04-EDC1-4219-999C-81A222B3B6C1}" type="presParOf" srcId="{87D6B0EF-00CC-404A-BF95-A924FF2146D0}" destId="{87A96B86-46DD-413B-92AA-4ACFBA7350E5}" srcOrd="2" destOrd="0" presId="urn:microsoft.com/office/officeart/2005/8/layout/process4"/>
    <dgm:cxn modelId="{EC0B6D3C-2F01-4182-A796-A72FBE9E4E06}" type="presParOf" srcId="{87A96B86-46DD-413B-92AA-4ACFBA7350E5}" destId="{AAB2C823-B89C-4692-A058-82DA2E86C54A}" srcOrd="0" destOrd="0" presId="urn:microsoft.com/office/officeart/2005/8/layout/process4"/>
    <dgm:cxn modelId="{F77E6253-CF9D-4D3A-8590-E10C9221B929}" type="presParOf" srcId="{87D6B0EF-00CC-404A-BF95-A924FF2146D0}" destId="{9662AF0A-D77D-4254-90F6-0DE1B6E7302F}" srcOrd="3" destOrd="0" presId="urn:microsoft.com/office/officeart/2005/8/layout/process4"/>
    <dgm:cxn modelId="{14B8F555-B654-47C8-8227-DE764A0BBA40}" type="presParOf" srcId="{87D6B0EF-00CC-404A-BF95-A924FF2146D0}" destId="{11E8BFDF-900A-4E5C-AFD1-EE088789395E}" srcOrd="4"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 Videoconferencing app allowing video, audio, phone, or chat options </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Conferences can be between individuals or groups</a:t>
          </a:r>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A free license allows limited conferences. A business license allows unlimited conference with extended features.</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You must have the Zoom app, an internet connection, and a supported device such as a phone or computer</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Professional Networking app</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Primarily a business relationship network</a:t>
          </a:r>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Network to find the right job, create professional relationships, and find information</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Creating and keeping your Profile up-to-date is critical in LinkedIn</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Create positive content</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Present accurate information and/or well reasoned opinions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Critique/Disagree respectfully</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Remember any message can (and probably will) go worldwide </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Consider using a different username and email for social media accounts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ALWAYS use a strong password for every account</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Learn the security/privacy settings for every platform</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Limit personal information to the absolute minimum</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Social media provides great social benefits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Learn the different platforms and participate only in those that suit your needs/wants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Use proper social media etiquette and ethics</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ALWAYS protect your personal information!</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t>A variety of apps that facilitate sharing of ideas and information and making connections with friends and family</a:t>
          </a:r>
          <a:endParaRPr lang="en-US"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a:t>More than 4.7 billion people use social media, roughly 60% of the world's population</a:t>
          </a:r>
          <a:endParaRPr lang="en-US"/>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t>94.8% of Internet users accessed chat, messaging apps, and websites (highest percentage)</a:t>
          </a:r>
          <a:endParaRPr lang="en-US"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94.6% of Internet users use a social media platform of some type (second highest percentage)</a:t>
          </a:r>
          <a:endParaRPr lang="en-US" dirty="0"/>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t>An app allowing sharing of text, photos, videos, and files among individuals and groups</a:t>
          </a:r>
          <a:endParaRPr lang="en-US"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t>Groups based on specified topics can be created</a:t>
          </a:r>
          <a:endParaRPr lang="en-US"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t>Allows a Friends List so you can keep up with people such as family and various groups</a:t>
          </a:r>
          <a:endParaRPr lang="en-US"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Join groups and share ideas and expertise about various topics</a:t>
          </a:r>
          <a:endParaRPr lang="en-US" dirty="0"/>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t>YouTube is a free video sharing website</a:t>
          </a:r>
          <a:endParaRPr lang="en-US"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t>Users can view or create videos on any topic</a:t>
          </a:r>
          <a:endParaRPr lang="en-US"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t>Users can create channels to share information on specific topics</a:t>
          </a:r>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Users can subscribe to channels on their favorite topics</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Send text, voice, and video messages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Make voice and video calls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Share images, documents, your location, and other content</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Excellent security features; encrypted calling and messaging</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Tweet text, voice, or video messages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Texts are limited to 280 characters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Follow other users for their information</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Like, comments, or repost tweets from other users</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Send text, voice, and video messages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Make voice and video calls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Share images, documents, your location, and other content</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Excellent security features; encrypted calling and messaging</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Post photo or video messages via your phone</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Posts are only available for a short period of time and then disappear</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Filters may be applied to modify the photos</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Stories which show a series of photos/videos</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App for finding ideas/inspiration</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Pins are individual posts of photos and/or text with an idea</a:t>
          </a:r>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Boards are a collection of Pins on a particular topic</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Create or find Pins/Boards to learn/share ideas with other users</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3049604D-F9E7-4C10-A7FA-583DF4E3F13C}" srcId="{AF73D9BB-8D14-48B7-B757-A9C9CCC62268}" destId="{DBF1BFAA-7F26-4BA0-AE46-37418BFA0312}" srcOrd="3" destOrd="0" parTransId="{C6B76B00-2D08-429E-AE8C-C30459022A23}" sibTransId="{24970738-5E3E-455B-A262-4843DA4C3EED}"/>
    <dgm:cxn modelId="{2B748765-1842-4CCF-881F-85B05FCCB805}" type="presOf" srcId="{2476263E-A640-4C33-BAB3-9B213FBCC88A}" destId="{9725BC7B-A35B-475D-B872-AC7F6D89259D}" srcOrd="0" destOrd="0" presId="urn:microsoft.com/office/officeart/2008/layout/LinedList"/>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6D542-69D0-432E-AE4E-96229CF5600B}">
      <dsp:nvSpPr>
        <dsp:cNvPr id="0" name=""/>
        <dsp:cNvSpPr/>
      </dsp:nvSpPr>
      <dsp:spPr>
        <a:xfrm>
          <a:off x="0" y="3728385"/>
          <a:ext cx="8483600" cy="1223739"/>
        </a:xfrm>
        <a:prstGeom prst="rec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Using Social Media</a:t>
          </a:r>
        </a:p>
      </dsp:txBody>
      <dsp:txXfrm>
        <a:off x="0" y="3728385"/>
        <a:ext cx="8483600" cy="1223739"/>
      </dsp:txXfrm>
    </dsp:sp>
    <dsp:sp modelId="{AAB2C823-B89C-4692-A058-82DA2E86C54A}">
      <dsp:nvSpPr>
        <dsp:cNvPr id="0" name=""/>
        <dsp:cNvSpPr/>
      </dsp:nvSpPr>
      <dsp:spPr>
        <a:xfrm rot="10800000">
          <a:off x="0" y="1864630"/>
          <a:ext cx="8483600" cy="1882110"/>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Social Media Platforms</a:t>
          </a:r>
        </a:p>
      </dsp:txBody>
      <dsp:txXfrm rot="10800000">
        <a:off x="0" y="1864630"/>
        <a:ext cx="8483600" cy="1222939"/>
      </dsp:txXfrm>
    </dsp:sp>
    <dsp:sp modelId="{85C82971-17C5-430A-A6EA-ED5487EA7B91}">
      <dsp:nvSpPr>
        <dsp:cNvPr id="0" name=""/>
        <dsp:cNvSpPr/>
      </dsp:nvSpPr>
      <dsp:spPr>
        <a:xfrm rot="10800000">
          <a:off x="0" y="0"/>
          <a:ext cx="8483600" cy="1882110"/>
        </a:xfrm>
        <a:prstGeom prst="upArrowCallout">
          <a:avLst/>
        </a:prstGeom>
        <a:solidFill>
          <a:srgbClr val="00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What is Social Media</a:t>
          </a:r>
        </a:p>
      </dsp:txBody>
      <dsp:txXfrm rot="10800000">
        <a:off x="0" y="0"/>
        <a:ext cx="8483600" cy="12229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 Videoconferencing app allowing video, audio, phone, or chat options </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Conferences can be between individuals or groups</a:t>
          </a:r>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A free license allows limited conferences. A business license allows unlimited conference with extended features.</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You must have the Zoom app, an internet connection, and a supported device such as a phone or computer</a:t>
          </a:r>
        </a:p>
      </dsp:txBody>
      <dsp:txXfrm>
        <a:off x="0" y="3714749"/>
        <a:ext cx="11303000" cy="12382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Professional Networking app</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Primarily a business relationship network</a:t>
          </a:r>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Network to find the right job, create professional relationships, and find information</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Creating and keeping your Profile up-to-date is critical in LinkedIn</a:t>
          </a:r>
        </a:p>
      </dsp:txBody>
      <dsp:txXfrm>
        <a:off x="0" y="3714749"/>
        <a:ext cx="11303000" cy="12382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Create positive content</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Present accurate information and/or well reasoned opinions</a:t>
          </a:r>
          <a:endParaRPr lang="en-US" sz="34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Critique/Disagree respectfully</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Remember any message can (and probably will) go worldwide </a:t>
          </a:r>
        </a:p>
      </dsp:txBody>
      <dsp:txXfrm>
        <a:off x="0" y="3714749"/>
        <a:ext cx="11303000" cy="123824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Consider using a different username and email for social media accounts</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ALWAYS use a strong password for every account</a:t>
          </a:r>
          <a:endParaRPr lang="en-US" sz="34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Learn the security/privacy settings for every platform</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Limit personal information to the absolute minimum</a:t>
          </a:r>
        </a:p>
      </dsp:txBody>
      <dsp:txXfrm>
        <a:off x="0" y="3714749"/>
        <a:ext cx="11303000" cy="12382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Social media provides great social benefits</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Learn the different platforms and participate only in those that suit your needs/wants</a:t>
          </a:r>
          <a:endParaRPr lang="en-US" sz="34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Use proper social media etiquette and ethics</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ALWAYS protect your personal information!</a:t>
          </a:r>
        </a:p>
      </dsp:txBody>
      <dsp:txXfrm>
        <a:off x="0" y="3714749"/>
        <a:ext cx="11303000" cy="1238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A variety of apps that facilitate sharing of ideas and information and making connections with friends and family</a:t>
          </a:r>
          <a:endParaRPr lang="en-US" sz="3400"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More than 4.7 billion people use social media, roughly 60% of the world's population</a:t>
          </a:r>
          <a:endParaRPr lang="en-US" sz="3400" kern="120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94.8% of Internet users accessed chat, messaging apps, and websites (highest percentage)</a:t>
          </a:r>
          <a:endParaRPr lang="en-US" sz="3400"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94.6% of Internet users use a social media platform of some type (second highest percentage)</a:t>
          </a:r>
          <a:endParaRPr lang="en-US" sz="3400" kern="1200" dirty="0"/>
        </a:p>
      </dsp:txBody>
      <dsp:txXfrm>
        <a:off x="0" y="3714749"/>
        <a:ext cx="11303000" cy="1238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An app allowing sharing of text, photos, videos, and files among individuals and groups</a:t>
          </a:r>
          <a:endParaRPr lang="en-US" sz="3400"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Groups based on specified topics can be created</a:t>
          </a:r>
          <a:endParaRPr lang="en-US" sz="3400"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Allows a Friends List so you can keep up with people such as family and various groups</a:t>
          </a:r>
          <a:endParaRPr lang="en-US" sz="3400"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Join groups and share ideas and expertise about various topics</a:t>
          </a:r>
          <a:endParaRPr lang="en-US" sz="3400" kern="1200" dirty="0"/>
        </a:p>
      </dsp:txBody>
      <dsp:txXfrm>
        <a:off x="0" y="3714749"/>
        <a:ext cx="11303000" cy="1238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YouTube is a free video sharing website</a:t>
          </a:r>
          <a:endParaRPr lang="en-US" sz="3400"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Users can view or create videos on any topic</a:t>
          </a:r>
          <a:endParaRPr lang="en-US" sz="3400"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Users can create channels to share information on specific topics</a:t>
          </a:r>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Users can subscribe to channels on their favorite topics</a:t>
          </a:r>
        </a:p>
      </dsp:txBody>
      <dsp:txXfrm>
        <a:off x="0" y="3714749"/>
        <a:ext cx="11303000" cy="1238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Send text, voice, and video messages</a:t>
          </a:r>
          <a:endParaRPr lang="en-US" sz="35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Make voice and video calls</a:t>
          </a:r>
          <a:endParaRPr lang="en-US" sz="35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Share images, documents, your location, and other content</a:t>
          </a:r>
          <a:endParaRPr lang="en-US" sz="35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t>Excellent security features; encrypted calling and messaging</a:t>
          </a:r>
        </a:p>
      </dsp:txBody>
      <dsp:txXfrm>
        <a:off x="0" y="3714749"/>
        <a:ext cx="11303000" cy="12382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latin typeface="Calibri" panose="020F0502020204030204" pitchFamily="34" charset="0"/>
              <a:ea typeface="Calibri" panose="020F0502020204030204" pitchFamily="34" charset="0"/>
            </a:rPr>
            <a:t>Tweet text, voice, or video messages</a:t>
          </a:r>
          <a:endParaRPr lang="en-US" sz="41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latin typeface="Calibri" panose="020F0502020204030204" pitchFamily="34" charset="0"/>
              <a:ea typeface="Calibri" panose="020F0502020204030204" pitchFamily="34" charset="0"/>
            </a:rPr>
            <a:t>Texts are limited to 280 characters</a:t>
          </a:r>
          <a:endParaRPr lang="en-US" sz="41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latin typeface="Calibri" panose="020F0502020204030204" pitchFamily="34" charset="0"/>
              <a:ea typeface="Calibri" panose="020F0502020204030204" pitchFamily="34" charset="0"/>
            </a:rPr>
            <a:t>Follow other users for their information</a:t>
          </a:r>
          <a:endParaRPr lang="en-US" sz="41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t>Like, comments, or repost tweets from other users</a:t>
          </a:r>
        </a:p>
      </dsp:txBody>
      <dsp:txXfrm>
        <a:off x="0" y="3714749"/>
        <a:ext cx="11303000" cy="12382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Send text, voice, and video messages</a:t>
          </a:r>
          <a:endParaRPr lang="en-US" sz="35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Make voice and video calls</a:t>
          </a:r>
          <a:endParaRPr lang="en-US" sz="35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Share images, documents, your location, and other content</a:t>
          </a:r>
          <a:endParaRPr lang="en-US" sz="35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t>Excellent security features; encrypted calling and messaging</a:t>
          </a:r>
        </a:p>
      </dsp:txBody>
      <dsp:txXfrm>
        <a:off x="0" y="3714749"/>
        <a:ext cx="11303000" cy="12382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Post photo or video messages via your phone</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Posts are only available for a short period of time and then disappear</a:t>
          </a:r>
          <a:endParaRPr lang="en-US" sz="34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Filters may be applied to modify the photos</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Stories which show a series of photos/videos</a:t>
          </a:r>
        </a:p>
      </dsp:txBody>
      <dsp:txXfrm>
        <a:off x="0" y="3714749"/>
        <a:ext cx="11303000" cy="12382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App for finding ideas/inspiration</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Pins are individual posts of photos and/or text with an idea</a:t>
          </a:r>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Boards are a collection of Pins on a particular topic</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Create or find Pins/Boards to learn/share ideas with other users</a:t>
          </a:r>
        </a:p>
      </dsp:txBody>
      <dsp:txXfrm>
        <a:off x="0" y="3714749"/>
        <a:ext cx="11303000" cy="12382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4/14/26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2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052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Listed are most of the social media platforms around today. New ones are added often and the popularity of each comes and goes.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The four most popular social media platforms worldwide are Facebook, YouTube, WhatsApp, and Instagram. In the United State Facebook Messenger, TikTok, X (formerly known as Twitter) and Snapchat are also very popular.</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(Briefly demonstrate at least one of the platforms you use.)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sz="12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391590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Facebook is about connecting people and remaining updated on their activities, creating communities, and has an integrated feature, meaning users sign into a single Facebook account to sign into different services across the web.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b="1" i="0" dirty="0">
                <a:solidFill>
                  <a:srgbClr val="000000"/>
                </a:solidFill>
                <a:effectLst/>
                <a:latin typeface="Calibri" panose="020F0502020204030204" pitchFamily="34" charset="0"/>
              </a:rPr>
              <a:t>Discuss these Facebook main features and briefly demonstrate with your account</a:t>
            </a:r>
            <a:r>
              <a:rPr lang="en-US" b="0" i="0" dirty="0">
                <a:solidFill>
                  <a:srgbClr val="000000"/>
                </a:solidFill>
                <a:effectLst/>
                <a:latin typeface="Calibri" panose="020F0502020204030204" pitchFamily="34" charset="0"/>
              </a:rPr>
              <a:t>: </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Newsfeed</a:t>
            </a:r>
            <a:r>
              <a:rPr lang="en-US" b="0" i="0" dirty="0">
                <a:solidFill>
                  <a:srgbClr val="D1D5DB"/>
                </a:solidFill>
                <a:effectLst/>
                <a:latin typeface="Calibri" panose="020F0502020204030204" pitchFamily="34" charset="0"/>
              </a:rPr>
              <a:t>: Displays posts from friends and followed pages.</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Messenger</a:t>
            </a:r>
            <a:r>
              <a:rPr lang="en-US" b="0" i="0" dirty="0">
                <a:solidFill>
                  <a:srgbClr val="D1D5DB"/>
                </a:solidFill>
                <a:effectLst/>
                <a:latin typeface="Calibri" panose="020F0502020204030204" pitchFamily="34" charset="0"/>
              </a:rPr>
              <a:t>: Supports text, video, and audio communication.</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Timeline</a:t>
            </a:r>
            <a:r>
              <a:rPr lang="en-US" b="0" i="0" dirty="0">
                <a:solidFill>
                  <a:srgbClr val="D1D5DB"/>
                </a:solidFill>
                <a:effectLst/>
                <a:latin typeface="Calibri" panose="020F0502020204030204" pitchFamily="34" charset="0"/>
              </a:rPr>
              <a:t>: Showcases the user's profile and shared content.</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Wall</a:t>
            </a:r>
            <a:r>
              <a:rPr lang="en-US" b="0" i="0" dirty="0">
                <a:solidFill>
                  <a:srgbClr val="D1D5DB"/>
                </a:solidFill>
                <a:effectLst/>
                <a:latin typeface="Calibri" panose="020F0502020204030204" pitchFamily="34" charset="0"/>
              </a:rPr>
              <a:t>: A space for user-generated content.</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Events</a:t>
            </a:r>
            <a:r>
              <a:rPr lang="en-US" b="0" i="0" dirty="0">
                <a:solidFill>
                  <a:srgbClr val="D1D5DB"/>
                </a:solidFill>
                <a:effectLst/>
                <a:latin typeface="Calibri" panose="020F0502020204030204" pitchFamily="34" charset="0"/>
              </a:rPr>
              <a:t>: Lists birthdays and social events related to Facebook friends.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240021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YouTube is a free video sharing website. Users can view videos on almost any topic imaginable. Users can create a channel and post their own videos. There are channels on almost any topic you want. Users can subscribe to channels on their favorite topics. Users are notified when videos are added to their subscribed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Briefly demonstrate YouTube.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253740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WhatsApp is the most popular messaging app in the world. It allows text, voice, and video messages. It is free and you can make audio or video calls over </a:t>
            </a:r>
            <a:r>
              <a:rPr lang="en-US" sz="1200" dirty="0" err="1">
                <a:latin typeface="Calibri" panose="020F0502020204030204" pitchFamily="34" charset="0"/>
                <a:ea typeface="Calibri" panose="020F0502020204030204" pitchFamily="34" charset="0"/>
              </a:rPr>
              <a:t>WiFi</a:t>
            </a:r>
            <a:r>
              <a:rPr lang="en-US" sz="1200" dirty="0">
                <a:latin typeface="Calibri" panose="020F0502020204030204" pitchFamily="34" charset="0"/>
                <a:ea typeface="Calibri" panose="020F0502020204030204" pitchFamily="34" charset="0"/>
              </a:rPr>
              <a:t> or data. It has excellent security features. WhatsApp uses phone numbers as the basis for communication.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You do not need a special WhatsApp account to use it. WhatsApp is like Facebook Messenger but does not require a Facebook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1132554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X (formerly Twitter) allows users to post text, images, videos, or internet links. Text posts are limited to 280 characters. Users can post (tweet), like, repost (retweet), and comment on posts. Users can also “follow” other users to see their posts. Many celebrities, politicians, etc. tweet regularly and have large numbers of followers.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Demonstrate Twitter briefly.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2116145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Instagram is free photo and video sharing app. You can upload photos or videos and share them with followers or select groups of friends. You can also view, comment, and like posts by others. Many users have large numbers of followers.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4084713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Snapchat allows photo and/or video sharing with your friends. The posts are available only for a short time and then they disappear encouraging interactions among users. To use it, you must have an account and allow friends to send you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It has filters so that you can modify photos with many different themes. For example, you might apply a Halloween filter to your pictures during October or a winter holiday filter in December.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Stories can be created to show a series of videos on a topic. Stories are only available for 24 hours and then disappear.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(Share a personal experience if available.) For example, I get a snapchat from my daughter 4-5 times a week showing something my granddaughter has done. It is a great way to keep up with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409561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Pinterest is a huge collection of ideas. You create an account and then search for Pins from other users on almost any topic imaginable. You can create Pins with your ideas. You can save Pins from others and create a Board about a particular topic you are interested in. You can view Pins/Boards created by others and save these to your Boards, quickly build a source of information or ideas about a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331919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Zoom is a videoconferencing app allowing video, audio, phone, or chat options. Conferences can be between 2 individuals or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You must have the Zoom app, an internet connection and a supported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 free connection allows up to 100 connections and has a time limit of 40 minutes per conference.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The app is free to download. An individual then creates a conference room and sends a link or Meeting ID and password to each of the individuals involved in the conference. The users then connect to the link to conference with each other via video or audio or chat connections.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23</a:t>
            </a:fld>
            <a:endParaRPr lang="en-US" dirty="0"/>
          </a:p>
        </p:txBody>
      </p:sp>
    </p:spTree>
    <p:extLst>
      <p:ext uri="{BB962C8B-B14F-4D97-AF65-F5344CB8AC3E}">
        <p14:creationId xmlns:p14="http://schemas.microsoft.com/office/powerpoint/2010/main" val="22138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LinkedIn is a professional networking app.  It is primarily designed for developing professional business relationships. Individuals create a Profile to allow others with related interests to find them and develop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Often used to find the right job, to find the right employee, or to develop relationships to find the right information. LinkedIn is the largest network of business professionals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Creating your profile indicating your abilities and interests is the most important part of using LinkedIn.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24</a:t>
            </a:fld>
            <a:endParaRPr lang="en-US" dirty="0"/>
          </a:p>
        </p:txBody>
      </p:sp>
    </p:spTree>
    <p:extLst>
      <p:ext uri="{BB962C8B-B14F-4D97-AF65-F5344CB8AC3E}">
        <p14:creationId xmlns:p14="http://schemas.microsoft.com/office/powerpoint/2010/main" val="43293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Now we will look more specifically using social media platforms. Some ideas about security and social etiquette when using these platforms will be addressed.</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369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Social media platforms allows sharing of information and opinions. You should always strive to present a positive presence. There is much negativity online and feelings can be hurt deeply.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Try to post positive content, rather than post something negative. Share a positive suggestion even if you disagree vehemently with the information or opinion stated.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Present accurate information and/or well reasoned opinions. Share a source for your information, even if it is your own experience or opinion.  Try your best to not pass on inaccurate/unclear/illogical information/opinions.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Critique/Disagree respectfully. There is a huge amount of negative or hurtful posts, especially on sites such as X (Twitter) which are primarily opinion platforms. There are vicious, evil responses to many posts. Try not to be one of these. Point out inaccuracies carefully and provide accurate information. Disagree with opinions with respect and reasoning. Respond like you would want people to respond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Remember, any message, even if your settings are private or it is a small, private group, can instantly go worldwide. As one of my friends says, “If you don’t want the world to know, don’t put it on the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26</a:t>
            </a:fld>
            <a:endParaRPr lang="en-US" dirty="0"/>
          </a:p>
        </p:txBody>
      </p:sp>
    </p:spTree>
    <p:extLst>
      <p:ext uri="{BB962C8B-B14F-4D97-AF65-F5344CB8AC3E}">
        <p14:creationId xmlns:p14="http://schemas.microsoft.com/office/powerpoint/2010/main" val="3994823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 </a:t>
            </a:r>
            <a:r>
              <a:rPr lang="en-US" sz="1200" b="0" dirty="0">
                <a:latin typeface="Calibri" panose="020F0502020204030204" pitchFamily="34" charset="0"/>
                <a:ea typeface="Calibri" panose="020F0502020204030204" pitchFamily="34" charset="0"/>
              </a:rPr>
              <a:t>Social media platforms are a perfect opportunity for security concerns. Be very careful with the information you put online. For example, posting your vacation pictures lets thieves know you are not home. Consider posting picture and updates after you get back from your vacation, not while you are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Consider setting up a second or third email account to use for social media platforms. Do nothing on this account except social media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Also, use a second or third username for social media accounts that is not associated with your normal email or other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ALWAYS use a strong password on your accounts. A strong password uses letters, numbers, and special characters. Longer is better. Do not use items such as your initials, nicknames, birthdays, anniversaries, etc. as part of your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Every platform has some privacy settings. Facebook has many. Learn what these are and set them so that the reach for your information is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ALWAYS limit any personal information you put on social media platforms. How much do you really want people to know about you. The more personal information you reveal, the easier it is for thieves to steal your identity or access your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27</a:t>
            </a:fld>
            <a:endParaRPr lang="en-US" dirty="0"/>
          </a:p>
        </p:txBody>
      </p:sp>
    </p:spTree>
    <p:extLst>
      <p:ext uri="{BB962C8B-B14F-4D97-AF65-F5344CB8AC3E}">
        <p14:creationId xmlns:p14="http://schemas.microsoft.com/office/powerpoint/2010/main" val="377100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 </a:t>
            </a:r>
            <a:r>
              <a:rPr lang="en-US" sz="1200" b="0" dirty="0">
                <a:latin typeface="Calibri" panose="020F0502020204030204" pitchFamily="34" charset="0"/>
                <a:ea typeface="Calibri" panose="020F0502020204030204" pitchFamily="34" charset="0"/>
              </a:rPr>
              <a:t>Social media can provide great social benefits. It is a great way to keep up with family and friends. You can share your information and insights with the world. You can access a world of information and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Study the various social media platforms and select only those that meet your needs and/or desires. Too many platforms dilutes your efforts and takes up incredible amounts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Use proper etiquette and ethics. Always treat others as you would want to be treated yourself. Provide accurate information. Try to share reasonable/respectful opinions.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ALWAYS protect your personal information! Learn the privacy and security settings/features of each platform you use. Provide as little personal information as possible to reduce your exposure to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Enjoy your social media access safely!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28</a:t>
            </a:fld>
            <a:endParaRPr lang="en-US" dirty="0"/>
          </a:p>
        </p:txBody>
      </p:sp>
    </p:spTree>
    <p:extLst>
      <p:ext uri="{BB962C8B-B14F-4D97-AF65-F5344CB8AC3E}">
        <p14:creationId xmlns:p14="http://schemas.microsoft.com/office/powerpoint/2010/main" val="2007637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29</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26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This will be a general lesson on Social Media and its usefulness. We will talk about what Social Media is, some of the popular social media platforms and what each one does, and the basics of using Social media.</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endParaRPr lang="en-US" dirty="0"/>
          </a:p>
          <a:p>
            <a:r>
              <a:rPr lang="en-US" b="0" i="0" dirty="0">
                <a:solidFill>
                  <a:srgbClr val="191B26"/>
                </a:solidFill>
                <a:effectLst/>
                <a:latin typeface="Arial" panose="020B0604020202020204" pitchFamily="34" charset="0"/>
              </a:rPr>
              <a:t>Image by </a:t>
            </a:r>
            <a:r>
              <a:rPr lang="en-US" b="0" i="0" u="sng" dirty="0" err="1">
                <a:solidFill>
                  <a:srgbClr val="191B26"/>
                </a:solidFill>
                <a:effectLst/>
                <a:latin typeface="Arial" panose="020B0604020202020204" pitchFamily="34" charset="0"/>
                <a:hlinkClick r:id="rId3"/>
              </a:rPr>
              <a:t>WikiImages</a:t>
            </a:r>
            <a:r>
              <a:rPr lang="en-US" b="0" i="0" dirty="0">
                <a:solidFill>
                  <a:srgbClr val="191B26"/>
                </a:solidFill>
                <a:effectLst/>
                <a:latin typeface="Arial" panose="020B0604020202020204" pitchFamily="34" charset="0"/>
              </a:rPr>
              <a:t> from </a:t>
            </a:r>
            <a:r>
              <a:rPr lang="en-US" b="0" i="0" u="sng" dirty="0" err="1">
                <a:solidFill>
                  <a:srgbClr val="191B26"/>
                </a:solidFill>
                <a:effectLst/>
                <a:latin typeface="Arial" panose="020B0604020202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We will now briefly discuss what Social Media is and a little about why you should use it.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121924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Social Media is simply a variety of technologies that facilitate sharing of ideas and information. (Give an example.) Facebook is a social media app where users can share text, photos, videos, and files on a wide variety of topics. Facebook has groups where people interested in a specific topic can connect to share ideas on that topic.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(Give a personal example.) For example, I like to hike, so I am a member of several Facebook groups related to hiking.</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Emphasize the facts listed (total number, % of users) about the popularity of social media platforms.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3221752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Now we will look more specifically at various social media platforms. What is a platform? An app that lets you interact socially.</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20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Calibri" panose="020F0502020204030204" pitchFamily="3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Autofit/>
          </a:bodyPr>
          <a:lstStyle>
            <a:lvl1pPr algn="l">
              <a:defRPr sz="54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Calibri" panose="020F0502020204030204" pitchFamily="3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www.bauer-power.net/2019/04/how-to-deleted-online-social-media.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www.bauer-power.net/2019/04/how-to-deleted-online-social-media.html"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9673B-F96E-5729-11AA-9ABC71EABCA8}"/>
              </a:ext>
            </a:extLst>
          </p:cNvPr>
          <p:cNvPicPr>
            <a:picLocks noChangeAspect="1"/>
          </p:cNvPicPr>
          <p:nvPr/>
        </p:nvPicPr>
        <p:blipFill rotWithShape="1">
          <a:blip r:embed="rId3"/>
          <a:srcRect r="20968"/>
          <a:stretch/>
        </p:blipFill>
        <p:spPr>
          <a:xfrm>
            <a:off x="4910666" y="508245"/>
            <a:ext cx="7467601" cy="6298710"/>
          </a:xfrm>
          <a:prstGeom prst="rect">
            <a:avLst/>
          </a:prstGeom>
        </p:spPr>
      </p:pic>
      <p:sp>
        <p:nvSpPr>
          <p:cNvPr id="4" name="Rectangle 3">
            <a:extLst>
              <a:ext uri="{FF2B5EF4-FFF2-40B4-BE49-F238E27FC236}">
                <a16:creationId xmlns:a16="http://schemas.microsoft.com/office/drawing/2014/main" id="{BD8B35C1-F052-8066-CC41-4B4F61D612A0}"/>
              </a:ext>
            </a:extLst>
          </p:cNvPr>
          <p:cNvSpPr/>
          <p:nvPr/>
        </p:nvSpPr>
        <p:spPr>
          <a:xfrm>
            <a:off x="412654" y="533400"/>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787400" y="1752600"/>
            <a:ext cx="4523412" cy="2667000"/>
          </a:xfrm>
          <a:prstGeom prst="roundRect">
            <a:avLst/>
          </a:prstGeom>
          <a:solidFill>
            <a:schemeClr val="tx1"/>
          </a:solidFill>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sz="4000" b="1" dirty="0">
                <a:solidFill>
                  <a:schemeClr val="bg1"/>
                </a:solidFill>
              </a:rPr>
              <a:t>B</a:t>
            </a:r>
            <a:r>
              <a:rPr lang="en-US" sz="4000" b="1" i="0" dirty="0">
                <a:solidFill>
                  <a:schemeClr val="bg1"/>
                </a:solidFill>
                <a:effectLst/>
              </a:rPr>
              <a:t>eing </a:t>
            </a:r>
            <a:r>
              <a:rPr lang="en-US" sz="4000" b="1" dirty="0">
                <a:solidFill>
                  <a:schemeClr val="bg1"/>
                </a:solidFill>
              </a:rPr>
              <a:t>S</a:t>
            </a:r>
            <a:r>
              <a:rPr lang="en-US" sz="4000" b="1" i="0" dirty="0">
                <a:solidFill>
                  <a:schemeClr val="bg1"/>
                </a:solidFill>
                <a:effectLst/>
              </a:rPr>
              <a:t>ocial </a:t>
            </a:r>
            <a:r>
              <a:rPr lang="en-US" sz="4000" b="1" dirty="0">
                <a:solidFill>
                  <a:schemeClr val="bg1"/>
                </a:solidFill>
              </a:rPr>
              <a:t>M</a:t>
            </a:r>
            <a:r>
              <a:rPr lang="en-US" sz="4000" b="1" i="0" dirty="0">
                <a:solidFill>
                  <a:schemeClr val="bg1"/>
                </a:solidFill>
                <a:effectLst/>
              </a:rPr>
              <a:t>edia </a:t>
            </a:r>
            <a:r>
              <a:rPr lang="en-US" sz="4000" b="1" dirty="0">
                <a:solidFill>
                  <a:schemeClr val="bg1"/>
                </a:solidFill>
              </a:rPr>
              <a:t>S</a:t>
            </a:r>
            <a:r>
              <a:rPr lang="en-US" sz="4000" b="1" i="0" dirty="0">
                <a:solidFill>
                  <a:schemeClr val="bg1"/>
                </a:solidFill>
                <a:effectLst/>
              </a:rPr>
              <a:t>avvy</a:t>
            </a:r>
            <a:endParaRPr lang="en-US" sz="4000" dirty="0">
              <a:solidFill>
                <a:schemeClr val="bg1"/>
              </a:solidFill>
            </a:endParaRPr>
          </a:p>
        </p:txBody>
      </p:sp>
    </p:spTree>
    <p:extLst>
      <p:ext uri="{BB962C8B-B14F-4D97-AF65-F5344CB8AC3E}">
        <p14:creationId xmlns:p14="http://schemas.microsoft.com/office/powerpoint/2010/main" val="550186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2252940575"/>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22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phone&#10;&#10;Description automatically generated">
            <a:extLst>
              <a:ext uri="{FF2B5EF4-FFF2-40B4-BE49-F238E27FC236}">
                <a16:creationId xmlns:a16="http://schemas.microsoft.com/office/drawing/2014/main" id="{BCC5E604-3095-7F56-68E5-6DA67A9A481A}"/>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591624" y="227046"/>
            <a:ext cx="11821552" cy="6641841"/>
          </a:xfrm>
          <a:prstGeom prst="rect">
            <a:avLst/>
          </a:prstGeom>
        </p:spPr>
      </p:pic>
      <p:sp>
        <p:nvSpPr>
          <p:cNvPr id="8" name="Rectangle 7">
            <a:extLst>
              <a:ext uri="{FF2B5EF4-FFF2-40B4-BE49-F238E27FC236}">
                <a16:creationId xmlns:a16="http://schemas.microsoft.com/office/drawing/2014/main" id="{C1A5301E-7CD3-CA02-FE7F-82251C0BB1A9}"/>
              </a:ext>
            </a:extLst>
          </p:cNvPr>
          <p:cNvSpPr/>
          <p:nvPr/>
        </p:nvSpPr>
        <p:spPr>
          <a:xfrm flipV="1">
            <a:off x="3949700" y="227046"/>
            <a:ext cx="5105400" cy="6641841"/>
          </a:xfrm>
          <a:prstGeom prst="rect">
            <a:avLst/>
          </a:prstGeom>
          <a:gradFill flip="none" rotWithShape="1">
            <a:gsLst>
              <a:gs pos="0">
                <a:srgbClr val="95D2D6">
                  <a:tint val="66000"/>
                  <a:satMod val="160000"/>
                  <a:alpha val="58000"/>
                </a:srgbClr>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49700" y="5486400"/>
            <a:ext cx="5105400" cy="1162050"/>
          </a:xfrm>
        </p:spPr>
        <p:txBody>
          <a:bodyPr anchor="b">
            <a:noAutofit/>
          </a:bodyPr>
          <a:lstStyle/>
          <a:p>
            <a:pPr algn="ctr"/>
            <a:r>
              <a:rPr lang="en-US" sz="4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602780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p:txBody>
          <a:bodyPr/>
          <a:lstStyle/>
          <a:p>
            <a:r>
              <a:rPr lang="en-US" dirty="0"/>
              <a:t>What is Social Media?</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p:txBody>
          <a:bodyPr/>
          <a:lstStyle/>
          <a:p>
            <a:pPr marL="0" indent="0">
              <a:buNone/>
            </a:pPr>
            <a:r>
              <a:rPr lang="en-US" dirty="0"/>
              <a:t> </a:t>
            </a:r>
          </a:p>
          <a:p>
            <a:pPr marL="0" indent="0">
              <a:buNone/>
            </a:pPr>
            <a:endParaRPr lang="en-US" dirty="0"/>
          </a:p>
        </p:txBody>
      </p:sp>
      <p:pic>
        <p:nvPicPr>
          <p:cNvPr id="5" name="Picture 4" descr="A hand holding a phone with colorful icons coming out of it&#10;&#10;Description automatically generated">
            <a:extLst>
              <a:ext uri="{FF2B5EF4-FFF2-40B4-BE49-F238E27FC236}">
                <a16:creationId xmlns:a16="http://schemas.microsoft.com/office/drawing/2014/main" id="{60FAE5DB-A4BE-DCC6-A9C3-A08F4844C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864" y="1417638"/>
            <a:ext cx="9110472" cy="5124641"/>
          </a:xfrm>
          <a:prstGeom prst="rect">
            <a:avLst/>
          </a:prstGeom>
        </p:spPr>
      </p:pic>
    </p:spTree>
    <p:extLst>
      <p:ext uri="{BB962C8B-B14F-4D97-AF65-F5344CB8AC3E}">
        <p14:creationId xmlns:p14="http://schemas.microsoft.com/office/powerpoint/2010/main" val="1144377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Social Media</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2244807349"/>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355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hone screen&#10;&#10;Description automatically generated">
            <a:extLst>
              <a:ext uri="{FF2B5EF4-FFF2-40B4-BE49-F238E27FC236}">
                <a16:creationId xmlns:a16="http://schemas.microsoft.com/office/drawing/2014/main" id="{03FC6647-2437-B9E2-A3D3-A52C6B009CBB}"/>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694031"/>
            <a:ext cx="13041745" cy="8703261"/>
          </a:xfrm>
          <a:prstGeom prst="rect">
            <a:avLst/>
          </a:prstGeom>
        </p:spPr>
      </p:pic>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p:txBody>
          <a:bodyPr/>
          <a:lstStyle/>
          <a:p>
            <a:r>
              <a:rPr lang="en-US" cap="none" dirty="0"/>
              <a:t>Social Media Platforms</a:t>
            </a:r>
          </a:p>
        </p:txBody>
      </p:sp>
      <p:sp>
        <p:nvSpPr>
          <p:cNvPr id="6" name="Text Placeholder 5">
            <a:extLst>
              <a:ext uri="{FF2B5EF4-FFF2-40B4-BE49-F238E27FC236}">
                <a16:creationId xmlns:a16="http://schemas.microsoft.com/office/drawing/2014/main" id="{0504A1F6-C857-E163-3A66-7D9B01628C37}"/>
              </a:ext>
            </a:extLst>
          </p:cNvPr>
          <p:cNvSpPr>
            <a:spLocks noGrp="1"/>
          </p:cNvSpPr>
          <p:nvPr>
            <p:ph type="body" idx="1"/>
          </p:nvPr>
        </p:nvSpPr>
        <p:spPr/>
        <p:txBody>
          <a:bodyPr/>
          <a:lstStyle/>
          <a:p>
            <a:endParaRPr lang="en-US" dirty="0"/>
          </a:p>
        </p:txBody>
      </p:sp>
      <p:sp>
        <p:nvSpPr>
          <p:cNvPr id="9" name="TextBox 8">
            <a:extLst>
              <a:ext uri="{FF2B5EF4-FFF2-40B4-BE49-F238E27FC236}">
                <a16:creationId xmlns:a16="http://schemas.microsoft.com/office/drawing/2014/main" id="{72DA73CB-63E5-F1BF-EB98-34600BFB67F8}"/>
              </a:ext>
            </a:extLst>
          </p:cNvPr>
          <p:cNvSpPr txBox="1"/>
          <p:nvPr/>
        </p:nvSpPr>
        <p:spPr>
          <a:xfrm>
            <a:off x="3502800" y="5909450"/>
            <a:ext cx="6299200" cy="230832"/>
          </a:xfrm>
          <a:prstGeom prst="rect">
            <a:avLst/>
          </a:prstGeom>
          <a:noFill/>
        </p:spPr>
        <p:txBody>
          <a:bodyPr wrap="square" rtlCol="0">
            <a:spAutoFit/>
          </a:bodyPr>
          <a:lstStyle/>
          <a:p>
            <a:r>
              <a:rPr lang="en-US" sz="900">
                <a:hlinkClick r:id="rId4" tooltip="https://www.bauer-power.net/2019/04/how-to-deleted-online-social-media.html"/>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174852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p:txBody>
          <a:bodyPr>
            <a:normAutofit/>
          </a:bodyPr>
          <a:lstStyle/>
          <a:p>
            <a:r>
              <a:rPr lang="en-US" dirty="0"/>
              <a:t>Examples of Social Media Platforms </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2668400" y="1484339"/>
            <a:ext cx="3530600" cy="4952999"/>
          </a:xfrm>
        </p:spPr>
        <p:txBody>
          <a:bodyPr/>
          <a:lstStyle/>
          <a:p>
            <a:r>
              <a:rPr lang="en-US" dirty="0"/>
              <a:t>Facebook </a:t>
            </a:r>
          </a:p>
          <a:p>
            <a:pPr marL="0" indent="0">
              <a:buNone/>
            </a:pPr>
            <a:r>
              <a:rPr lang="en-US" dirty="0"/>
              <a:t>    Google Meet</a:t>
            </a:r>
          </a:p>
          <a:p>
            <a:r>
              <a:rPr lang="en-US" dirty="0"/>
              <a:t>Instagram</a:t>
            </a:r>
          </a:p>
          <a:p>
            <a:r>
              <a:rPr lang="en-US" dirty="0"/>
              <a:t>LinkedIn </a:t>
            </a:r>
          </a:p>
          <a:p>
            <a:r>
              <a:rPr lang="en-US" dirty="0"/>
              <a:t>Pinterest </a:t>
            </a:r>
          </a:p>
          <a:p>
            <a:r>
              <a:rPr lang="en-US" dirty="0"/>
              <a:t>Reddit </a:t>
            </a:r>
          </a:p>
          <a:p>
            <a:r>
              <a:rPr lang="en-US" dirty="0"/>
              <a:t>Snapchat</a:t>
            </a:r>
          </a:p>
          <a:p>
            <a:r>
              <a:rPr lang="en-US" dirty="0"/>
              <a:t>Telegram</a:t>
            </a:r>
          </a:p>
        </p:txBody>
      </p:sp>
      <p:sp>
        <p:nvSpPr>
          <p:cNvPr id="4" name="Content Placeholder 2">
            <a:extLst>
              <a:ext uri="{FF2B5EF4-FFF2-40B4-BE49-F238E27FC236}">
                <a16:creationId xmlns:a16="http://schemas.microsoft.com/office/drawing/2014/main" id="{B16BF1A4-C695-E059-AAF6-696B5B1313E4}"/>
              </a:ext>
            </a:extLst>
          </p:cNvPr>
          <p:cNvSpPr txBox="1">
            <a:spLocks/>
          </p:cNvSpPr>
          <p:nvPr/>
        </p:nvSpPr>
        <p:spPr>
          <a:xfrm>
            <a:off x="7416800" y="1582926"/>
            <a:ext cx="3530600" cy="4952999"/>
          </a:xfrm>
          <a:prstGeom prst="rect">
            <a:avLst/>
          </a:prstGeom>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Threads </a:t>
            </a:r>
          </a:p>
          <a:p>
            <a:r>
              <a:rPr lang="en-US" dirty="0"/>
              <a:t>TikTok </a:t>
            </a:r>
          </a:p>
          <a:p>
            <a:r>
              <a:rPr lang="en-US" dirty="0"/>
              <a:t>Vimeo</a:t>
            </a:r>
          </a:p>
          <a:p>
            <a:r>
              <a:rPr lang="en-US" dirty="0"/>
              <a:t>Viber </a:t>
            </a:r>
          </a:p>
          <a:p>
            <a:r>
              <a:rPr lang="en-US" dirty="0"/>
              <a:t>WhatsApp </a:t>
            </a:r>
          </a:p>
          <a:p>
            <a:r>
              <a:rPr lang="en-US" dirty="0"/>
              <a:t>X </a:t>
            </a:r>
            <a:r>
              <a:rPr lang="en-US" sz="2000" dirty="0"/>
              <a:t>(formerly Twitter)</a:t>
            </a:r>
          </a:p>
          <a:p>
            <a:r>
              <a:rPr lang="en-US" dirty="0"/>
              <a:t>YouTube </a:t>
            </a:r>
          </a:p>
          <a:p>
            <a:r>
              <a:rPr lang="en-US" dirty="0"/>
              <a:t>Zoom</a:t>
            </a:r>
          </a:p>
          <a:p>
            <a:endParaRPr lang="en-US" dirty="0"/>
          </a:p>
          <a:p>
            <a:endParaRPr lang="en-US" dirty="0"/>
          </a:p>
        </p:txBody>
      </p:sp>
      <p:pic>
        <p:nvPicPr>
          <p:cNvPr id="10" name="Picture 9" descr="A blue square with white x in it&#10;&#10;Description automatically generated">
            <a:extLst>
              <a:ext uri="{FF2B5EF4-FFF2-40B4-BE49-F238E27FC236}">
                <a16:creationId xmlns:a16="http://schemas.microsoft.com/office/drawing/2014/main" id="{12CE63DD-B80B-584F-5429-BE23E6D8F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5130" y="4560241"/>
            <a:ext cx="476033" cy="480361"/>
          </a:xfrm>
          <a:prstGeom prst="rect">
            <a:avLst/>
          </a:prstGeom>
        </p:spPr>
      </p:pic>
      <p:pic>
        <p:nvPicPr>
          <p:cNvPr id="12" name="Picture 11" descr="A blue square with white letters&#10;&#10;Description automatically generated">
            <a:extLst>
              <a:ext uri="{FF2B5EF4-FFF2-40B4-BE49-F238E27FC236}">
                <a16:creationId xmlns:a16="http://schemas.microsoft.com/office/drawing/2014/main" id="{6D4B3E31-5F09-0B50-81F2-92F9913F7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8553" y="3262822"/>
            <a:ext cx="464139" cy="464139"/>
          </a:xfrm>
          <a:prstGeom prst="rect">
            <a:avLst/>
          </a:prstGeom>
        </p:spPr>
      </p:pic>
      <p:pic>
        <p:nvPicPr>
          <p:cNvPr id="14" name="Picture 13" descr="A blue square with a white letter f&#10;&#10;Description automatically generated">
            <a:extLst>
              <a:ext uri="{FF2B5EF4-FFF2-40B4-BE49-F238E27FC236}">
                <a16:creationId xmlns:a16="http://schemas.microsoft.com/office/drawing/2014/main" id="{C37135D8-E966-153F-31D8-F18B1A41F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245" y="1579739"/>
            <a:ext cx="468358" cy="464139"/>
          </a:xfrm>
          <a:prstGeom prst="rect">
            <a:avLst/>
          </a:prstGeom>
        </p:spPr>
      </p:pic>
      <p:pic>
        <p:nvPicPr>
          <p:cNvPr id="16" name="Picture 15" descr="A green square with a white phone in a circle&#10;&#10;Description automatically generated">
            <a:extLst>
              <a:ext uri="{FF2B5EF4-FFF2-40B4-BE49-F238E27FC236}">
                <a16:creationId xmlns:a16="http://schemas.microsoft.com/office/drawing/2014/main" id="{7EA85851-7BB3-01A0-14EF-6CED02C948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5130" y="3996328"/>
            <a:ext cx="480362" cy="480362"/>
          </a:xfrm>
          <a:prstGeom prst="rect">
            <a:avLst/>
          </a:prstGeom>
        </p:spPr>
      </p:pic>
      <p:pic>
        <p:nvPicPr>
          <p:cNvPr id="18" name="Picture 17" descr="A logo of a camera&#10;&#10;Description automatically generated">
            <a:extLst>
              <a:ext uri="{FF2B5EF4-FFF2-40B4-BE49-F238E27FC236}">
                <a16:creationId xmlns:a16="http://schemas.microsoft.com/office/drawing/2014/main" id="{8B17CFF6-BA6C-E2D7-00F8-D0F1533F9F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2735" y="2681649"/>
            <a:ext cx="459957" cy="464139"/>
          </a:xfrm>
          <a:prstGeom prst="rect">
            <a:avLst/>
          </a:prstGeom>
        </p:spPr>
      </p:pic>
      <p:pic>
        <p:nvPicPr>
          <p:cNvPr id="20" name="Picture 19" descr="A red and white play button&#10;&#10;Description automatically generated">
            <a:extLst>
              <a:ext uri="{FF2B5EF4-FFF2-40B4-BE49-F238E27FC236}">
                <a16:creationId xmlns:a16="http://schemas.microsoft.com/office/drawing/2014/main" id="{B8AB4EC5-AB73-0D2B-6878-DBE466D3E6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0894" y="5124153"/>
            <a:ext cx="484745" cy="480378"/>
          </a:xfrm>
          <a:prstGeom prst="rect">
            <a:avLst/>
          </a:prstGeom>
        </p:spPr>
      </p:pic>
      <p:pic>
        <p:nvPicPr>
          <p:cNvPr id="22" name="Picture 21" descr="A white logo on a yellow background&#10;&#10;Description automatically generated">
            <a:extLst>
              <a:ext uri="{FF2B5EF4-FFF2-40B4-BE49-F238E27FC236}">
                <a16:creationId xmlns:a16="http://schemas.microsoft.com/office/drawing/2014/main" id="{83EA0BD6-BA89-C555-63F0-6592F2F3E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8904" y="5054880"/>
            <a:ext cx="468360" cy="464140"/>
          </a:xfrm>
          <a:prstGeom prst="rect">
            <a:avLst/>
          </a:prstGeom>
        </p:spPr>
      </p:pic>
      <p:pic>
        <p:nvPicPr>
          <p:cNvPr id="24" name="Picture 23" descr="A black square with a white and blue logo&#10;&#10;Description automatically generated">
            <a:extLst>
              <a:ext uri="{FF2B5EF4-FFF2-40B4-BE49-F238E27FC236}">
                <a16:creationId xmlns:a16="http://schemas.microsoft.com/office/drawing/2014/main" id="{F6012FC7-64EB-77EE-49C8-8297D94D69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8364" y="2210561"/>
            <a:ext cx="488315" cy="483915"/>
          </a:xfrm>
          <a:prstGeom prst="rect">
            <a:avLst/>
          </a:prstGeom>
        </p:spPr>
      </p:pic>
      <p:pic>
        <p:nvPicPr>
          <p:cNvPr id="26" name="Picture 25" descr="A blue square with a white logo&#10;&#10;Description automatically generated">
            <a:extLst>
              <a:ext uri="{FF2B5EF4-FFF2-40B4-BE49-F238E27FC236}">
                <a16:creationId xmlns:a16="http://schemas.microsoft.com/office/drawing/2014/main" id="{F23A8040-2287-738F-C123-9100EE01F8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7307" y="5636267"/>
            <a:ext cx="459957" cy="464139"/>
          </a:xfrm>
          <a:prstGeom prst="rect">
            <a:avLst/>
          </a:prstGeom>
        </p:spPr>
      </p:pic>
      <p:pic>
        <p:nvPicPr>
          <p:cNvPr id="28" name="Picture 27" descr="A purple square with a phone logo&#10;&#10;Description automatically generated">
            <a:extLst>
              <a:ext uri="{FF2B5EF4-FFF2-40B4-BE49-F238E27FC236}">
                <a16:creationId xmlns:a16="http://schemas.microsoft.com/office/drawing/2014/main" id="{10CFD171-9F7D-4921-A2FE-EF1450EFD4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79142" y="3410765"/>
            <a:ext cx="506758" cy="506758"/>
          </a:xfrm>
          <a:prstGeom prst="rect">
            <a:avLst/>
          </a:prstGeom>
        </p:spPr>
      </p:pic>
      <p:pic>
        <p:nvPicPr>
          <p:cNvPr id="30" name="Picture 29" descr="A logo of a video camera&#10;&#10;Description automatically generated">
            <a:extLst>
              <a:ext uri="{FF2B5EF4-FFF2-40B4-BE49-F238E27FC236}">
                <a16:creationId xmlns:a16="http://schemas.microsoft.com/office/drawing/2014/main" id="{C2037902-1628-B0DB-F201-DE5CB4477B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2760" y="1999529"/>
            <a:ext cx="760649" cy="760649"/>
          </a:xfrm>
          <a:prstGeom prst="rect">
            <a:avLst/>
          </a:prstGeom>
        </p:spPr>
      </p:pic>
      <p:pic>
        <p:nvPicPr>
          <p:cNvPr id="32" name="Picture 31" descr="A colorful square with a white letter on it&#10;&#10;Description automatically generated">
            <a:extLst>
              <a:ext uri="{FF2B5EF4-FFF2-40B4-BE49-F238E27FC236}">
                <a16:creationId xmlns:a16="http://schemas.microsoft.com/office/drawing/2014/main" id="{A5A76123-CBB5-66ED-E9C5-558CC17E55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64400" y="1598956"/>
            <a:ext cx="479556" cy="483915"/>
          </a:xfrm>
          <a:prstGeom prst="rect">
            <a:avLst/>
          </a:prstGeom>
        </p:spPr>
      </p:pic>
      <p:pic>
        <p:nvPicPr>
          <p:cNvPr id="34" name="Picture 33" descr="A red square with a white letter p&#10;&#10;Description automatically generated">
            <a:extLst>
              <a:ext uri="{FF2B5EF4-FFF2-40B4-BE49-F238E27FC236}">
                <a16:creationId xmlns:a16="http://schemas.microsoft.com/office/drawing/2014/main" id="{D2DF0533-C71C-26C6-E0F4-632F778D1E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6115" y="3848167"/>
            <a:ext cx="466577" cy="466577"/>
          </a:xfrm>
          <a:prstGeom prst="rect">
            <a:avLst/>
          </a:prstGeom>
        </p:spPr>
      </p:pic>
      <p:pic>
        <p:nvPicPr>
          <p:cNvPr id="36" name="Picture 35" descr="A logo of a cartoon character&#10;&#10;Description automatically generated">
            <a:extLst>
              <a:ext uri="{FF2B5EF4-FFF2-40B4-BE49-F238E27FC236}">
                <a16:creationId xmlns:a16="http://schemas.microsoft.com/office/drawing/2014/main" id="{D44AB6B4-E978-3635-55A5-7CE0205749D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87307" y="4452741"/>
            <a:ext cx="464141" cy="464141"/>
          </a:xfrm>
          <a:prstGeom prst="rect">
            <a:avLst/>
          </a:prstGeom>
        </p:spPr>
      </p:pic>
      <p:pic>
        <p:nvPicPr>
          <p:cNvPr id="38" name="Picture 37" descr="A blue square with white text&#10;&#10;Description automatically generated">
            <a:extLst>
              <a:ext uri="{FF2B5EF4-FFF2-40B4-BE49-F238E27FC236}">
                <a16:creationId xmlns:a16="http://schemas.microsoft.com/office/drawing/2014/main" id="{3EB23FF5-5FF7-5F5B-FF10-DD77D805E11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98341" y="5683320"/>
            <a:ext cx="468359" cy="468359"/>
          </a:xfrm>
          <a:prstGeom prst="rect">
            <a:avLst/>
          </a:prstGeom>
        </p:spPr>
      </p:pic>
      <p:pic>
        <p:nvPicPr>
          <p:cNvPr id="44" name="Picture 43" descr="A blue square with white v in the middle&#10;&#10;Description automatically generated">
            <a:extLst>
              <a:ext uri="{FF2B5EF4-FFF2-40B4-BE49-F238E27FC236}">
                <a16:creationId xmlns:a16="http://schemas.microsoft.com/office/drawing/2014/main" id="{2B327F9E-F422-3353-D8DD-9BC12AF85C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88200" y="2777955"/>
            <a:ext cx="709461" cy="506758"/>
          </a:xfrm>
          <a:prstGeom prst="rect">
            <a:avLst/>
          </a:prstGeom>
        </p:spPr>
      </p:pic>
    </p:spTree>
    <p:extLst>
      <p:ext uri="{BB962C8B-B14F-4D97-AF65-F5344CB8AC3E}">
        <p14:creationId xmlns:p14="http://schemas.microsoft.com/office/powerpoint/2010/main" val="2362278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Facebook </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1797053342"/>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square with a white letter f&#10;&#10;Description automatically generated">
            <a:extLst>
              <a:ext uri="{FF2B5EF4-FFF2-40B4-BE49-F238E27FC236}">
                <a16:creationId xmlns:a16="http://schemas.microsoft.com/office/drawing/2014/main" id="{CA9C66DA-BE1D-F12F-C755-342F50CEF3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1600" y="375855"/>
            <a:ext cx="762243" cy="755376"/>
          </a:xfrm>
          <a:prstGeom prst="rect">
            <a:avLst/>
          </a:prstGeom>
        </p:spPr>
      </p:pic>
    </p:spTree>
    <p:extLst>
      <p:ext uri="{BB962C8B-B14F-4D97-AF65-F5344CB8AC3E}">
        <p14:creationId xmlns:p14="http://schemas.microsoft.com/office/powerpoint/2010/main" val="364195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YouTube </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2580671709"/>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logo with a play button&#10;&#10;Description automatically generated">
            <a:extLst>
              <a:ext uri="{FF2B5EF4-FFF2-40B4-BE49-F238E27FC236}">
                <a16:creationId xmlns:a16="http://schemas.microsoft.com/office/drawing/2014/main" id="{291E177F-2B4A-C08C-1936-6DDD880E6F0C}"/>
              </a:ext>
            </a:extLst>
          </p:cNvPr>
          <p:cNvPicPr>
            <a:picLocks noChangeAspect="1"/>
          </p:cNvPicPr>
          <p:nvPr/>
        </p:nvPicPr>
        <p:blipFill rotWithShape="1">
          <a:blip r:embed="rId8">
            <a:extLst>
              <a:ext uri="{28A0092B-C50C-407E-A947-70E740481C1C}">
                <a14:useLocalDpi xmlns:a14="http://schemas.microsoft.com/office/drawing/2010/main" val="0"/>
              </a:ext>
            </a:extLst>
          </a:blip>
          <a:srcRect t="29213" b="27097"/>
          <a:stretch/>
        </p:blipFill>
        <p:spPr>
          <a:xfrm>
            <a:off x="7569200" y="304800"/>
            <a:ext cx="2143125" cy="990601"/>
          </a:xfrm>
          <a:prstGeom prst="rect">
            <a:avLst/>
          </a:prstGeom>
        </p:spPr>
      </p:pic>
    </p:spTree>
    <p:extLst>
      <p:ext uri="{BB962C8B-B14F-4D97-AF65-F5344CB8AC3E}">
        <p14:creationId xmlns:p14="http://schemas.microsoft.com/office/powerpoint/2010/main" val="328752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WhatsApp</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4169806827"/>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square with a white phone in the middle">
            <a:extLst>
              <a:ext uri="{FF2B5EF4-FFF2-40B4-BE49-F238E27FC236}">
                <a16:creationId xmlns:a16="http://schemas.microsoft.com/office/drawing/2014/main" id="{08155C43-B0A1-EDCF-8D0E-8FD96F0798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593" y="108852"/>
            <a:ext cx="1981207" cy="1415148"/>
          </a:xfrm>
          <a:prstGeom prst="rect">
            <a:avLst/>
          </a:prstGeom>
        </p:spPr>
      </p:pic>
    </p:spTree>
    <p:extLst>
      <p:ext uri="{BB962C8B-B14F-4D97-AF65-F5344CB8AC3E}">
        <p14:creationId xmlns:p14="http://schemas.microsoft.com/office/powerpoint/2010/main" val="161123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X (formerly Twitter)</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4246322151"/>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square with white x in it&#10;&#10;Description automatically generated">
            <a:extLst>
              <a:ext uri="{FF2B5EF4-FFF2-40B4-BE49-F238E27FC236}">
                <a16:creationId xmlns:a16="http://schemas.microsoft.com/office/drawing/2014/main" id="{58AE6D58-468F-BDFB-F668-7F533D36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0039" y="381000"/>
            <a:ext cx="906161" cy="914400"/>
          </a:xfrm>
          <a:prstGeom prst="rect">
            <a:avLst/>
          </a:prstGeom>
        </p:spPr>
      </p:pic>
    </p:spTree>
    <p:extLst>
      <p:ext uri="{BB962C8B-B14F-4D97-AF65-F5344CB8AC3E}">
        <p14:creationId xmlns:p14="http://schemas.microsoft.com/office/powerpoint/2010/main" val="1915430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7239" y="3231259"/>
            <a:ext cx="2686667" cy="1535239"/>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894" y="3657600"/>
            <a:ext cx="4125820" cy="682559"/>
          </a:xfrm>
          <a:prstGeom prst="rect">
            <a:avLst/>
          </a:prstGeom>
        </p:spPr>
      </p:pic>
      <p:sp>
        <p:nvSpPr>
          <p:cNvPr id="3" name="TextBox 2">
            <a:extLst>
              <a:ext uri="{FF2B5EF4-FFF2-40B4-BE49-F238E27FC236}">
                <a16:creationId xmlns:a16="http://schemas.microsoft.com/office/drawing/2014/main" id="{CF43BC6A-667E-EDB7-E465-DA742D33973A}"/>
              </a:ext>
            </a:extLst>
          </p:cNvPr>
          <p:cNvSpPr txBox="1"/>
          <p:nvPr/>
        </p:nvSpPr>
        <p:spPr>
          <a:xfrm>
            <a:off x="569713" y="5436449"/>
            <a:ext cx="11865374" cy="1323439"/>
          </a:xfrm>
          <a:prstGeom prst="rect">
            <a:avLst/>
          </a:prstGeom>
          <a:noFill/>
        </p:spPr>
        <p:txBody>
          <a:bodyPr wrap="square" rtlCol="0">
            <a:spAutoFit/>
          </a:bodyPr>
          <a:lstStyle/>
          <a:p>
            <a:pPr algn="ctr"/>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a:p>
            <a:pPr algn="ctr"/>
            <a:endParaRPr lang="en-US" sz="1600" dirty="0"/>
          </a:p>
          <a:p>
            <a:pPr algn="ctr"/>
            <a:r>
              <a:rPr lang="en-US" sz="1600" dirty="0"/>
              <a:t>Materials as of: December 2023</a:t>
            </a:r>
          </a:p>
        </p:txBody>
      </p:sp>
      <p:pic>
        <p:nvPicPr>
          <p:cNvPr id="5" name="Picture 4" descr="A black and orange sign with green and orange text&#10;&#10;Description automatically generated">
            <a:extLst>
              <a:ext uri="{FF2B5EF4-FFF2-40B4-BE49-F238E27FC236}">
                <a16:creationId xmlns:a16="http://schemas.microsoft.com/office/drawing/2014/main" id="{DBD86B80-CC8A-B1C5-1132-F50B7AC65A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8064" y="1896897"/>
            <a:ext cx="3047619" cy="647619"/>
          </a:xfrm>
          <a:prstGeom prst="rect">
            <a:avLst/>
          </a:prstGeom>
        </p:spPr>
      </p:pic>
    </p:spTree>
    <p:extLst>
      <p:ext uri="{BB962C8B-B14F-4D97-AF65-F5344CB8AC3E}">
        <p14:creationId xmlns:p14="http://schemas.microsoft.com/office/powerpoint/2010/main" val="193800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Instagram</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of a camera&#10;&#10;Description automatically generated">
            <a:extLst>
              <a:ext uri="{FF2B5EF4-FFF2-40B4-BE49-F238E27FC236}">
                <a16:creationId xmlns:a16="http://schemas.microsoft.com/office/drawing/2014/main" id="{37605635-1FD1-06E0-11BF-14E8351A0D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439" y="381000"/>
            <a:ext cx="906161" cy="914400"/>
          </a:xfrm>
          <a:prstGeom prst="rect">
            <a:avLst/>
          </a:prstGeom>
        </p:spPr>
      </p:pic>
    </p:spTree>
    <p:extLst>
      <p:ext uri="{BB962C8B-B14F-4D97-AF65-F5344CB8AC3E}">
        <p14:creationId xmlns:p14="http://schemas.microsoft.com/office/powerpoint/2010/main" val="604475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Snapchat</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176037131"/>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white logo on a yellow background&#10;&#10;Description automatically generated">
            <a:extLst>
              <a:ext uri="{FF2B5EF4-FFF2-40B4-BE49-F238E27FC236}">
                <a16:creationId xmlns:a16="http://schemas.microsoft.com/office/drawing/2014/main" id="{0FD1BEFC-9021-872B-BB35-BC7B28CDB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400" y="304800"/>
            <a:ext cx="922714" cy="914400"/>
          </a:xfrm>
          <a:prstGeom prst="rect">
            <a:avLst/>
          </a:prstGeom>
        </p:spPr>
      </p:pic>
    </p:spTree>
    <p:extLst>
      <p:ext uri="{BB962C8B-B14F-4D97-AF65-F5344CB8AC3E}">
        <p14:creationId xmlns:p14="http://schemas.microsoft.com/office/powerpoint/2010/main" val="2288562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Pinterest</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red square with a white letter p&#10;&#10;Description automatically generated">
            <a:extLst>
              <a:ext uri="{FF2B5EF4-FFF2-40B4-BE49-F238E27FC236}">
                <a16:creationId xmlns:a16="http://schemas.microsoft.com/office/drawing/2014/main" id="{5FC2B14F-AA06-8B81-32FC-C18B6C233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1600" y="304800"/>
            <a:ext cx="914400" cy="914400"/>
          </a:xfrm>
          <a:prstGeom prst="rect">
            <a:avLst/>
          </a:prstGeom>
        </p:spPr>
      </p:pic>
    </p:spTree>
    <p:extLst>
      <p:ext uri="{BB962C8B-B14F-4D97-AF65-F5344CB8AC3E}">
        <p14:creationId xmlns:p14="http://schemas.microsoft.com/office/powerpoint/2010/main" val="939698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Zoom</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3410641117"/>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square with white text&#10;&#10;Description automatically generated">
            <a:extLst>
              <a:ext uri="{FF2B5EF4-FFF2-40B4-BE49-F238E27FC236}">
                <a16:creationId xmlns:a16="http://schemas.microsoft.com/office/drawing/2014/main" id="{5C8AAFBD-46E2-45FA-978A-FF186F43DE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8200" y="293640"/>
            <a:ext cx="914400" cy="914400"/>
          </a:xfrm>
          <a:prstGeom prst="rect">
            <a:avLst/>
          </a:prstGeom>
        </p:spPr>
      </p:pic>
    </p:spTree>
    <p:extLst>
      <p:ext uri="{BB962C8B-B14F-4D97-AF65-F5344CB8AC3E}">
        <p14:creationId xmlns:p14="http://schemas.microsoft.com/office/powerpoint/2010/main" val="130732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LinkedIn</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146564519"/>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ue square with white letters&#10;&#10;Description automatically generated">
            <a:extLst>
              <a:ext uri="{FF2B5EF4-FFF2-40B4-BE49-F238E27FC236}">
                <a16:creationId xmlns:a16="http://schemas.microsoft.com/office/drawing/2014/main" id="{9FF3BD37-D972-2501-4DBA-D3612675FE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5400" y="304800"/>
            <a:ext cx="914400" cy="914400"/>
          </a:xfrm>
          <a:prstGeom prst="rect">
            <a:avLst/>
          </a:prstGeom>
        </p:spPr>
      </p:pic>
    </p:spTree>
    <p:extLst>
      <p:ext uri="{BB962C8B-B14F-4D97-AF65-F5344CB8AC3E}">
        <p14:creationId xmlns:p14="http://schemas.microsoft.com/office/powerpoint/2010/main" val="243779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hone screen&#10;&#10;Description automatically generated">
            <a:extLst>
              <a:ext uri="{FF2B5EF4-FFF2-40B4-BE49-F238E27FC236}">
                <a16:creationId xmlns:a16="http://schemas.microsoft.com/office/drawing/2014/main" id="{03FC6647-2437-B9E2-A3D3-A52C6B009CBB}"/>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694031"/>
            <a:ext cx="13041745" cy="8703261"/>
          </a:xfrm>
          <a:prstGeom prst="rect">
            <a:avLst/>
          </a:prstGeom>
        </p:spPr>
      </p:pic>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963084" y="4406903"/>
            <a:ext cx="11482916" cy="1362075"/>
          </a:xfrm>
        </p:spPr>
        <p:txBody>
          <a:bodyPr/>
          <a:lstStyle/>
          <a:p>
            <a:r>
              <a:rPr lang="en-US" cap="none" dirty="0"/>
              <a:t>Using Social Media Platforms</a:t>
            </a:r>
          </a:p>
        </p:txBody>
      </p:sp>
      <p:sp>
        <p:nvSpPr>
          <p:cNvPr id="6" name="Text Placeholder 5">
            <a:extLst>
              <a:ext uri="{FF2B5EF4-FFF2-40B4-BE49-F238E27FC236}">
                <a16:creationId xmlns:a16="http://schemas.microsoft.com/office/drawing/2014/main" id="{0504A1F6-C857-E163-3A66-7D9B01628C37}"/>
              </a:ext>
            </a:extLst>
          </p:cNvPr>
          <p:cNvSpPr>
            <a:spLocks noGrp="1"/>
          </p:cNvSpPr>
          <p:nvPr>
            <p:ph type="body" idx="1"/>
          </p:nvPr>
        </p:nvSpPr>
        <p:spPr/>
        <p:txBody>
          <a:bodyPr/>
          <a:lstStyle/>
          <a:p>
            <a:endParaRPr lang="en-US" dirty="0"/>
          </a:p>
        </p:txBody>
      </p:sp>
      <p:sp>
        <p:nvSpPr>
          <p:cNvPr id="9" name="TextBox 8">
            <a:extLst>
              <a:ext uri="{FF2B5EF4-FFF2-40B4-BE49-F238E27FC236}">
                <a16:creationId xmlns:a16="http://schemas.microsoft.com/office/drawing/2014/main" id="{72DA73CB-63E5-F1BF-EB98-34600BFB67F8}"/>
              </a:ext>
            </a:extLst>
          </p:cNvPr>
          <p:cNvSpPr txBox="1"/>
          <p:nvPr/>
        </p:nvSpPr>
        <p:spPr>
          <a:xfrm>
            <a:off x="3502800" y="5909450"/>
            <a:ext cx="6299200" cy="230832"/>
          </a:xfrm>
          <a:prstGeom prst="rect">
            <a:avLst/>
          </a:prstGeom>
          <a:noFill/>
        </p:spPr>
        <p:txBody>
          <a:bodyPr wrap="square" rtlCol="0">
            <a:spAutoFit/>
          </a:bodyPr>
          <a:lstStyle/>
          <a:p>
            <a:r>
              <a:rPr lang="en-US" sz="900">
                <a:hlinkClick r:id="rId4" tooltip="https://www.bauer-power.net/2019/04/how-to-deleted-online-social-media.html"/>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530002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1016000" y="274638"/>
            <a:ext cx="10972800" cy="1143000"/>
          </a:xfrm>
        </p:spPr>
        <p:txBody>
          <a:bodyPr anchor="ctr">
            <a:normAutofit/>
          </a:bodyPr>
          <a:lstStyle/>
          <a:p>
            <a:r>
              <a:rPr lang="en-US" dirty="0"/>
              <a:t>Social Media Etiquette</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4212439992"/>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884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1016000" y="274638"/>
            <a:ext cx="10972800" cy="1143000"/>
          </a:xfrm>
        </p:spPr>
        <p:txBody>
          <a:bodyPr anchor="ctr">
            <a:normAutofit/>
          </a:bodyPr>
          <a:lstStyle/>
          <a:p>
            <a:r>
              <a:rPr lang="en-US" dirty="0"/>
              <a:t>Social Media Security</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2688369262"/>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776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1016000" y="274638"/>
            <a:ext cx="10972800" cy="1143000"/>
          </a:xfrm>
        </p:spPr>
        <p:txBody>
          <a:bodyPr anchor="ctr">
            <a:normAutofit/>
          </a:bodyPr>
          <a:lstStyle/>
          <a:p>
            <a:r>
              <a:rPr lang="en-US" dirty="0"/>
              <a:t>Being Social Media Savvy	</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934687049"/>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3269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635000" y="1600200"/>
            <a:ext cx="11734800" cy="5430037"/>
          </a:xfrm>
        </p:spPr>
        <p:txBody>
          <a:bodyPr>
            <a:normAutofit/>
          </a:bodyPr>
          <a:lstStyle/>
          <a:p>
            <a:pPr marL="0" indent="0">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buNone/>
            </a:pPr>
            <a:endParaRPr lang="en-US" sz="2400" dirty="0"/>
          </a:p>
          <a:p>
            <a:pPr marL="0" indent="0">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3995964" y="389467"/>
            <a:ext cx="5012872" cy="45720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711200" y="1219200"/>
            <a:ext cx="11811000" cy="5828608"/>
          </a:xfrm>
        </p:spPr>
        <p:txBody>
          <a:bodyPr>
            <a:normAutofit/>
          </a:bodyPr>
          <a:lstStyle/>
          <a:p>
            <a:pPr marL="0" indent="0">
              <a:lnSpc>
                <a:spcPct val="120000"/>
              </a:lnSpc>
              <a:buNone/>
            </a:pPr>
            <a:r>
              <a:rPr lang="en-US" sz="2400" dirty="0"/>
              <a:t>To file a program discrimination complaint, a complainant should complete a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20000"/>
              </a:lnSpc>
              <a:buNone/>
            </a:pPr>
            <a:endParaRPr lang="en-US" sz="2400" dirty="0"/>
          </a:p>
          <a:p>
            <a:pPr marL="0" indent="0">
              <a:lnSpc>
                <a:spcPct val="120000"/>
              </a:lnSpc>
              <a:buNone/>
            </a:pPr>
            <a:r>
              <a:rPr lang="en-US" sz="2400" dirty="0"/>
              <a:t>This institution is an equal opportunity provider.</a:t>
            </a:r>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3995964" y="396635"/>
            <a:ext cx="5012873" cy="45720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474253" y="938045"/>
            <a:ext cx="12056293" cy="6199727"/>
          </a:xfrm>
        </p:spPr>
        <p:txBody>
          <a:bodyPr>
            <a:normAutofit/>
          </a:bodyPr>
          <a:lstStyle/>
          <a:p>
            <a:pPr marL="0" indent="0">
              <a:buNone/>
            </a:pPr>
            <a:r>
              <a:rPr lang="en-US" sz="24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buNone/>
            </a:pPr>
            <a:endParaRPr lang="en-US" sz="2400" dirty="0"/>
          </a:p>
          <a:p>
            <a:pPr marL="0" indent="0">
              <a:buNone/>
            </a:pPr>
            <a:r>
              <a:rPr lang="en-US" sz="24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3995965" y="205137"/>
            <a:ext cx="5012870" cy="45720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15999" y="1126307"/>
            <a:ext cx="11353801" cy="5974386"/>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3995964" y="214507"/>
            <a:ext cx="5012872" cy="45720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711200" y="1447799"/>
            <a:ext cx="11658600" cy="5588727"/>
          </a:xfrm>
        </p:spPr>
        <p:txBody>
          <a:bodyPr>
            <a:noAutofit/>
          </a:bodyPr>
          <a:lstStyle/>
          <a:p>
            <a:pPr marL="0" indent="0">
              <a:lnSpc>
                <a:spcPct val="110000"/>
              </a:lnSpc>
              <a:buNone/>
            </a:pPr>
            <a:r>
              <a:rPr lang="en-US" sz="2400" dirty="0"/>
              <a:t>To file a USDA program discrimination complaint, a complainant should complete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10000"/>
              </a:lnSpc>
              <a:buNone/>
            </a:pPr>
            <a:endParaRPr lang="en-US" sz="2400" dirty="0"/>
          </a:p>
          <a:p>
            <a:pPr marL="0" indent="0">
              <a:lnSpc>
                <a:spcPct val="110000"/>
              </a:lnSpc>
              <a:buNone/>
            </a:pPr>
            <a:r>
              <a:rPr lang="en-US" sz="2400" dirty="0"/>
              <a:t>This institution is an equal opportunity provider.</a:t>
            </a:r>
            <a:endParaRPr lang="en-US" sz="2844" dirty="0"/>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2492103" y="330621"/>
            <a:ext cx="8020594" cy="73152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850900" y="1600201"/>
            <a:ext cx="11303000" cy="4952999"/>
          </a:xfrm>
        </p:spPr>
        <p:txBody>
          <a:bodyPr>
            <a:normAutofit/>
          </a:bodyPr>
          <a:lstStyle/>
          <a:p>
            <a:pPr marL="0" indent="0">
              <a:buNone/>
            </a:pPr>
            <a:r>
              <a:rPr lang="en-US" sz="3200" dirty="0"/>
              <a:t>We wish to thank the authors of this training material:</a:t>
            </a:r>
          </a:p>
          <a:p>
            <a:pPr marL="0" indent="0" algn="ctr">
              <a:buNone/>
            </a:pPr>
            <a:endParaRPr lang="en-US" sz="1300" dirty="0"/>
          </a:p>
          <a:p>
            <a:pPr marL="400039" lvl="1" indent="0" algn="ctr">
              <a:buNone/>
            </a:pPr>
            <a:r>
              <a:rPr lang="en-US" sz="3200" b="1" dirty="0"/>
              <a:t>Lauren-Colby Nickels</a:t>
            </a:r>
            <a:r>
              <a:rPr lang="en-US" sz="3200" dirty="0"/>
              <a:t>, </a:t>
            </a:r>
            <a:r>
              <a:rPr lang="en-US" sz="3200" b="0" i="0" dirty="0">
                <a:solidFill>
                  <a:srgbClr val="000000"/>
                </a:solidFill>
                <a:effectLst/>
              </a:rPr>
              <a:t>Extension Instructor, Mississippi State University Extension</a:t>
            </a:r>
            <a:r>
              <a:rPr lang="en-US" sz="3200" dirty="0">
                <a:solidFill>
                  <a:srgbClr val="000000"/>
                </a:solidFill>
              </a:rPr>
              <a:t>, Center for Technology Outreach</a:t>
            </a:r>
          </a:p>
          <a:p>
            <a:pPr marL="400039" lvl="1" indent="0" algn="ctr">
              <a:buNone/>
            </a:pPr>
            <a:endParaRPr lang="en-US" sz="1200" dirty="0"/>
          </a:p>
          <a:p>
            <a:pPr marL="400039" lvl="1" indent="0" algn="ctr">
              <a:buNone/>
            </a:pPr>
            <a:r>
              <a:rPr lang="en-US" sz="3200" b="1" dirty="0"/>
              <a:t>Dr. Jamie Varner</a:t>
            </a:r>
            <a:r>
              <a:rPr lang="en-US" sz="3200" dirty="0"/>
              <a:t>, Extension Specialist II,</a:t>
            </a:r>
            <a:r>
              <a:rPr lang="en-US" sz="3200" b="0" i="0" dirty="0">
                <a:solidFill>
                  <a:srgbClr val="000000"/>
                </a:solidFill>
                <a:effectLst/>
              </a:rPr>
              <a:t> Mississippi State University Extension</a:t>
            </a:r>
            <a:r>
              <a:rPr lang="en-US" sz="3200" dirty="0">
                <a:solidFill>
                  <a:srgbClr val="000000"/>
                </a:solidFill>
              </a:rPr>
              <a:t>, Center for Technology Outreach</a:t>
            </a:r>
            <a:endParaRPr lang="en-US" sz="3200" dirty="0"/>
          </a:p>
          <a:p>
            <a:pPr marL="400039" lvl="1" indent="0" algn="ctr">
              <a:buNone/>
            </a:pPr>
            <a:endParaRPr lang="en-US" sz="1200" dirty="0"/>
          </a:p>
          <a:p>
            <a:pPr marL="400039" lvl="1" indent="0" algn="ctr">
              <a:buNone/>
            </a:pPr>
            <a:r>
              <a:rPr lang="en-US" sz="3200" b="1" dirty="0"/>
              <a:t>Dr. John </a:t>
            </a:r>
            <a:r>
              <a:rPr lang="en-US" sz="3200" b="1" dirty="0" err="1"/>
              <a:t>Giesemann</a:t>
            </a:r>
            <a:r>
              <a:rPr lang="en-US" sz="3200" dirty="0"/>
              <a:t>, </a:t>
            </a:r>
            <a:r>
              <a:rPr lang="en-US" sz="3200" b="0" i="0" dirty="0">
                <a:solidFill>
                  <a:srgbClr val="000000"/>
                </a:solidFill>
                <a:effectLst/>
              </a:rPr>
              <a:t>Extension Professor, Mississippi State University Extension</a:t>
            </a:r>
            <a:r>
              <a:rPr lang="en-US" sz="3200" dirty="0">
                <a:solidFill>
                  <a:srgbClr val="000000"/>
                </a:solidFill>
              </a:rPr>
              <a:t>, Center for Technology Outreach</a:t>
            </a:r>
            <a:endParaRPr lang="en-US" sz="3200" dirty="0"/>
          </a:p>
          <a:p>
            <a:pPr marL="400039" lvl="1" indent="0">
              <a:buNone/>
            </a:pPr>
            <a:endParaRPr lang="en-US" sz="3200" dirty="0"/>
          </a:p>
          <a:p>
            <a:pPr marL="0" indent="0" algn="ctr">
              <a:buNone/>
            </a:pPr>
            <a:endParaRPr lang="en-US" sz="3200" dirty="0"/>
          </a:p>
          <a:p>
            <a:pPr marL="0" indent="0" algn="ctr">
              <a:buNone/>
            </a:pPr>
            <a:endParaRPr lang="en-US" sz="3200" dirty="0"/>
          </a:p>
        </p:txBody>
      </p:sp>
    </p:spTree>
    <p:extLst>
      <p:ext uri="{BB962C8B-B14F-4D97-AF65-F5344CB8AC3E}">
        <p14:creationId xmlns:p14="http://schemas.microsoft.com/office/powerpoint/2010/main" val="3555148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a:xfrm>
            <a:off x="850900" y="1600201"/>
            <a:ext cx="11303000" cy="4952999"/>
          </a:xfrm>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49791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4D6E3B-DF99-4DBB-B9AE-80C3F38EE84B}">
  <ds:schemaRefs>
    <ds:schemaRef ds:uri="3357c18c-d4a0-41a0-9a16-012894502ed4"/>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elements/1.1/"/>
    <ds:schemaRef ds:uri="http://purl.org/dc/terms/"/>
    <ds:schemaRef ds:uri="http://schemas.openxmlformats.org/package/2006/metadata/core-properties"/>
    <ds:schemaRef ds:uri="4952b6e6-1201-4b83-9aa2-f3529dd868f3"/>
    <ds:schemaRef ds:uri="http://purl.org/dc/dcmitype/"/>
  </ds:schemaRefs>
</ds:datastoreItem>
</file>

<file path=customXml/itemProps2.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3.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12471</TotalTime>
  <Words>3821</Words>
  <Application>Microsoft Macintosh PowerPoint</Application>
  <PresentationFormat>Custom</PresentationFormat>
  <Paragraphs>393</Paragraphs>
  <Slides>29</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 Black</vt:lpstr>
      <vt:lpstr>Arial</vt:lpstr>
      <vt:lpstr>Calibri</vt:lpstr>
      <vt:lpstr>Office Theme</vt:lpstr>
      <vt:lpstr>Being Social Media Savvy</vt:lpstr>
      <vt:lpstr>Bridging the Digital Divide Partners</vt:lpstr>
      <vt:lpstr>PowerPoint Presentation</vt:lpstr>
      <vt:lpstr>PowerPoint Presentation</vt:lpstr>
      <vt:lpstr>PowerPoint Presentation</vt:lpstr>
      <vt:lpstr>PowerPoint Presentation</vt:lpstr>
      <vt:lpstr>PowerPoint Presentation</vt:lpstr>
      <vt:lpstr>Author Acknowledgement</vt:lpstr>
      <vt:lpstr>Presenter Acknowledgement</vt:lpstr>
      <vt:lpstr>Structure of Today’s Session</vt:lpstr>
      <vt:lpstr>Introductions</vt:lpstr>
      <vt:lpstr>What is Social Media?</vt:lpstr>
      <vt:lpstr>Social Media</vt:lpstr>
      <vt:lpstr>Social Media Platforms</vt:lpstr>
      <vt:lpstr>Examples of Social Media Platforms </vt:lpstr>
      <vt:lpstr>Facebook </vt:lpstr>
      <vt:lpstr>YouTube </vt:lpstr>
      <vt:lpstr>WhatsApp</vt:lpstr>
      <vt:lpstr>X (formerly Twitter)</vt:lpstr>
      <vt:lpstr>Instagram</vt:lpstr>
      <vt:lpstr>Snapchat</vt:lpstr>
      <vt:lpstr>Pinterest</vt:lpstr>
      <vt:lpstr>Zoom</vt:lpstr>
      <vt:lpstr>LinkedIn</vt:lpstr>
      <vt:lpstr>Using Social Media Platforms</vt:lpstr>
      <vt:lpstr>Social Media Etiquette</vt:lpstr>
      <vt:lpstr>Social Media Security</vt:lpstr>
      <vt:lpstr>Being Social Media Savvy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269</cp:revision>
  <cp:lastPrinted>2023-09-22T17:26:17Z</cp:lastPrinted>
  <dcterms:created xsi:type="dcterms:W3CDTF">2006-08-16T00:00:00Z</dcterms:created>
  <dcterms:modified xsi:type="dcterms:W3CDTF">2026-04-14T20:55:48Z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