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72"/>
  </p:notesMasterIdLst>
  <p:sldIdLst>
    <p:sldId id="427" r:id="rId6"/>
    <p:sldId id="373" r:id="rId7"/>
    <p:sldId id="327" r:id="rId8"/>
    <p:sldId id="328" r:id="rId9"/>
    <p:sldId id="329" r:id="rId10"/>
    <p:sldId id="330" r:id="rId11"/>
    <p:sldId id="331" r:id="rId12"/>
    <p:sldId id="420" r:id="rId13"/>
    <p:sldId id="422" r:id="rId14"/>
    <p:sldId id="376" r:id="rId15"/>
    <p:sldId id="424" r:id="rId16"/>
    <p:sldId id="394" r:id="rId17"/>
    <p:sldId id="425" r:id="rId18"/>
    <p:sldId id="412" r:id="rId19"/>
    <p:sldId id="303" r:id="rId20"/>
    <p:sldId id="304" r:id="rId21"/>
    <p:sldId id="379" r:id="rId22"/>
    <p:sldId id="428" r:id="rId23"/>
    <p:sldId id="382" r:id="rId24"/>
    <p:sldId id="426" r:id="rId25"/>
    <p:sldId id="383" r:id="rId26"/>
    <p:sldId id="413" r:id="rId27"/>
    <p:sldId id="384" r:id="rId28"/>
    <p:sldId id="386" r:id="rId29"/>
    <p:sldId id="387" r:id="rId30"/>
    <p:sldId id="385" r:id="rId31"/>
    <p:sldId id="389" r:id="rId32"/>
    <p:sldId id="390" r:id="rId33"/>
    <p:sldId id="306" r:id="rId34"/>
    <p:sldId id="265" r:id="rId35"/>
    <p:sldId id="377" r:id="rId36"/>
    <p:sldId id="378" r:id="rId37"/>
    <p:sldId id="399" r:id="rId38"/>
    <p:sldId id="400" r:id="rId39"/>
    <p:sldId id="401" r:id="rId40"/>
    <p:sldId id="402" r:id="rId41"/>
    <p:sldId id="405" r:id="rId42"/>
    <p:sldId id="403" r:id="rId43"/>
    <p:sldId id="404" r:id="rId44"/>
    <p:sldId id="406" r:id="rId45"/>
    <p:sldId id="267" r:id="rId46"/>
    <p:sldId id="396" r:id="rId47"/>
    <p:sldId id="395" r:id="rId48"/>
    <p:sldId id="264" r:id="rId49"/>
    <p:sldId id="407" r:id="rId50"/>
    <p:sldId id="408" r:id="rId51"/>
    <p:sldId id="409" r:id="rId52"/>
    <p:sldId id="397" r:id="rId53"/>
    <p:sldId id="398" r:id="rId54"/>
    <p:sldId id="411" r:id="rId55"/>
    <p:sldId id="410" r:id="rId56"/>
    <p:sldId id="308" r:id="rId57"/>
    <p:sldId id="311" r:id="rId58"/>
    <p:sldId id="310" r:id="rId59"/>
    <p:sldId id="414" r:id="rId60"/>
    <p:sldId id="285" r:id="rId61"/>
    <p:sldId id="286" r:id="rId62"/>
    <p:sldId id="415" r:id="rId63"/>
    <p:sldId id="416" r:id="rId64"/>
    <p:sldId id="290" r:id="rId65"/>
    <p:sldId id="291" r:id="rId66"/>
    <p:sldId id="417" r:id="rId67"/>
    <p:sldId id="288" r:id="rId68"/>
    <p:sldId id="418" r:id="rId69"/>
    <p:sldId id="275" r:id="rId70"/>
    <p:sldId id="391" r:id="rId71"/>
  </p:sldIdLst>
  <p:sldSz cx="13004800" cy="7315200"/>
  <p:notesSz cx="7010400" cy="9296400"/>
  <p:embeddedFontLst>
    <p:embeddedFont>
      <p:font typeface="Arial Black" panose="020B0604020202020204" pitchFamily="34" charset="0"/>
      <p:bold r:id="rId73"/>
    </p:embeddedFont>
    <p:embeddedFont>
      <p:font typeface="League Spartan" pitchFamily="2" charset="77"/>
      <p:regular r:id="rId74"/>
      <p:bold r:id="rId75"/>
    </p:embeddedFont>
    <p:embeddedFont>
      <p:font typeface="Open Sans" panose="020B0706030804020204" pitchFamily="34" charset="0"/>
      <p:regular r:id="rId76"/>
      <p:bold r:id="rId77"/>
      <p:italic r:id="rId78"/>
      <p:bold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427"/>
            <p14:sldId id="373"/>
            <p14:sldId id="327"/>
            <p14:sldId id="328"/>
            <p14:sldId id="329"/>
            <p14:sldId id="330"/>
            <p14:sldId id="331"/>
            <p14:sldId id="420"/>
            <p14:sldId id="422"/>
            <p14:sldId id="376"/>
            <p14:sldId id="424"/>
            <p14:sldId id="394"/>
            <p14:sldId id="425"/>
            <p14:sldId id="412"/>
            <p14:sldId id="303"/>
            <p14:sldId id="304"/>
            <p14:sldId id="379"/>
            <p14:sldId id="428"/>
            <p14:sldId id="382"/>
            <p14:sldId id="426"/>
            <p14:sldId id="383"/>
            <p14:sldId id="413"/>
            <p14:sldId id="384"/>
            <p14:sldId id="386"/>
            <p14:sldId id="387"/>
            <p14:sldId id="385"/>
            <p14:sldId id="389"/>
            <p14:sldId id="390"/>
            <p14:sldId id="306"/>
            <p14:sldId id="265"/>
            <p14:sldId id="377"/>
            <p14:sldId id="378"/>
            <p14:sldId id="399"/>
            <p14:sldId id="400"/>
            <p14:sldId id="401"/>
            <p14:sldId id="402"/>
            <p14:sldId id="405"/>
            <p14:sldId id="403"/>
            <p14:sldId id="404"/>
            <p14:sldId id="406"/>
            <p14:sldId id="267"/>
            <p14:sldId id="396"/>
            <p14:sldId id="395"/>
            <p14:sldId id="264"/>
            <p14:sldId id="407"/>
            <p14:sldId id="408"/>
            <p14:sldId id="409"/>
            <p14:sldId id="397"/>
            <p14:sldId id="398"/>
            <p14:sldId id="411"/>
            <p14:sldId id="410"/>
            <p14:sldId id="308"/>
            <p14:sldId id="311"/>
            <p14:sldId id="310"/>
            <p14:sldId id="414"/>
            <p14:sldId id="285"/>
            <p14:sldId id="286"/>
            <p14:sldId id="415"/>
            <p14:sldId id="416"/>
            <p14:sldId id="290"/>
            <p14:sldId id="291"/>
            <p14:sldId id="417"/>
            <p14:sldId id="288"/>
            <p14:sldId id="418"/>
            <p14:sldId id="275"/>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CC9B00"/>
    <a:srgbClr val="CC6600"/>
    <a:srgbClr val="0033CC"/>
    <a:srgbClr val="996633"/>
    <a:srgbClr val="003300"/>
    <a:srgbClr val="660066"/>
    <a:srgbClr val="8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91" autoAdjust="0"/>
    <p:restoredTop sz="68707" autoAdjust="0"/>
  </p:normalViewPr>
  <p:slideViewPr>
    <p:cSldViewPr>
      <p:cViewPr varScale="1">
        <p:scale>
          <a:sx n="76" d="100"/>
          <a:sy n="76" d="100"/>
        </p:scale>
        <p:origin x="1856"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3.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4.fntdata"/><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chemeClr val="accent1">
            <a:lumMod val="50000"/>
          </a:schemeClr>
        </a:solidFill>
      </dgm:spPr>
      <dgm:t>
        <a:bodyPr/>
        <a:lstStyle/>
        <a:p>
          <a:r>
            <a:rPr lang="en-US" dirty="0"/>
            <a:t>Profile Picture </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102108-080B-4FAB-9549-9D519687F6A8}">
      <dgm:prSet phldrT="[Text]"/>
      <dgm:spPr>
        <a:solidFill>
          <a:srgbClr val="000099"/>
        </a:solidFill>
      </dgm:spPr>
      <dgm:t>
        <a:bodyPr/>
        <a:lstStyle/>
        <a:p>
          <a:r>
            <a:rPr lang="en-US" dirty="0"/>
            <a:t>Virtual Backgrounds - Practice Exercise</a:t>
          </a:r>
        </a:p>
      </dgm:t>
    </dgm:pt>
    <dgm:pt modelId="{F524F2A9-7228-48CD-8BED-CCABEAF17FDD}" type="parTrans" cxnId="{32B27C41-229C-476B-B3E3-4C966854747B}">
      <dgm:prSet/>
      <dgm:spPr/>
      <dgm:t>
        <a:bodyPr/>
        <a:lstStyle/>
        <a:p>
          <a:endParaRPr lang="en-US"/>
        </a:p>
      </dgm:t>
    </dgm:pt>
    <dgm:pt modelId="{F2B07834-5BD8-4993-BDFD-C00FDD781644}" type="sibTrans" cxnId="{32B27C41-229C-476B-B3E3-4C966854747B}">
      <dgm:prSet/>
      <dgm:spPr/>
      <dgm:t>
        <a:bodyPr/>
        <a:lstStyle/>
        <a:p>
          <a:endParaRPr lang="en-US"/>
        </a:p>
      </dgm:t>
    </dgm:pt>
    <dgm:pt modelId="{08F7E290-CDDC-4152-8C65-B2958C22A215}">
      <dgm:prSet phldrT="[Text]"/>
      <dgm:spPr>
        <a:solidFill>
          <a:srgbClr val="003300"/>
        </a:solidFill>
      </dgm:spPr>
      <dgm:t>
        <a:bodyPr/>
        <a:lstStyle/>
        <a:p>
          <a:r>
            <a:rPr lang="en-US" dirty="0"/>
            <a:t>Schedule a Meeting - Practice Exercise</a:t>
          </a:r>
        </a:p>
      </dgm:t>
    </dgm:pt>
    <dgm:pt modelId="{24220A48-40A0-46A1-A092-5DBCDBBB7A37}" type="parTrans" cxnId="{82FC097F-7351-4165-A7B5-94B0EC49146F}">
      <dgm:prSet/>
      <dgm:spPr/>
      <dgm:t>
        <a:bodyPr/>
        <a:lstStyle/>
        <a:p>
          <a:endParaRPr lang="en-US"/>
        </a:p>
      </dgm:t>
    </dgm:pt>
    <dgm:pt modelId="{230F5A45-35EB-4EC1-A20A-7A2C8F7BE8DF}" type="sibTrans" cxnId="{82FC097F-7351-4165-A7B5-94B0EC49146F}">
      <dgm:prSet/>
      <dgm:spPr/>
      <dgm:t>
        <a:bodyPr/>
        <a:lstStyle/>
        <a:p>
          <a:endParaRPr lang="en-US"/>
        </a:p>
      </dgm:t>
    </dgm:pt>
    <dgm:pt modelId="{B96F149A-8472-4C87-80A9-2F58E1760821}">
      <dgm:prSet phldrT="[Text]"/>
      <dgm:spPr>
        <a:solidFill>
          <a:srgbClr val="800000"/>
        </a:solidFill>
      </dgm:spPr>
      <dgm:t>
        <a:bodyPr/>
        <a:lstStyle/>
        <a:p>
          <a:r>
            <a:rPr lang="en-US" dirty="0"/>
            <a:t>Share Your Screen</a:t>
          </a:r>
        </a:p>
      </dgm:t>
    </dgm:pt>
    <dgm:pt modelId="{9F53A2E6-B52E-45B6-9A9E-AC0225989B59}" type="parTrans" cxnId="{7A925D30-24D2-46F2-8FC6-1B03A0E80553}">
      <dgm:prSet/>
      <dgm:spPr/>
      <dgm:t>
        <a:bodyPr/>
        <a:lstStyle/>
        <a:p>
          <a:endParaRPr lang="en-US"/>
        </a:p>
      </dgm:t>
    </dgm:pt>
    <dgm:pt modelId="{E65932F9-A51E-4EFB-B446-22B31D929D86}" type="sibTrans" cxnId="{7A925D30-24D2-46F2-8FC6-1B03A0E80553}">
      <dgm:prSet/>
      <dgm:spPr/>
      <dgm:t>
        <a:bodyPr/>
        <a:lstStyle/>
        <a:p>
          <a:endParaRPr lang="en-US"/>
        </a:p>
      </dgm:t>
    </dgm:pt>
    <dgm:pt modelId="{7B50DB6A-D8B6-49ED-A226-1F1893A41A55}">
      <dgm:prSet phldrT="[Text]"/>
      <dgm:spPr>
        <a:solidFill>
          <a:srgbClr val="000000"/>
        </a:solidFill>
      </dgm:spPr>
      <dgm:t>
        <a:bodyPr/>
        <a:lstStyle/>
        <a:p>
          <a:r>
            <a:rPr lang="en-US" dirty="0"/>
            <a:t>Create A Poll – Practice Exercise</a:t>
          </a:r>
        </a:p>
      </dgm:t>
    </dgm:pt>
    <dgm:pt modelId="{2B14E122-AB60-4168-9EBB-767DFAF6FC7A}" type="parTrans" cxnId="{92EFCA6A-438E-4AE3-8B85-23CF3813D279}">
      <dgm:prSet/>
      <dgm:spPr/>
      <dgm:t>
        <a:bodyPr/>
        <a:lstStyle/>
        <a:p>
          <a:endParaRPr lang="en-US"/>
        </a:p>
      </dgm:t>
    </dgm:pt>
    <dgm:pt modelId="{9FA03366-E696-4FD2-8283-197D85BA8D7D}" type="sibTrans" cxnId="{92EFCA6A-438E-4AE3-8B85-23CF3813D279}">
      <dgm:prSet/>
      <dgm:spPr/>
      <dgm:t>
        <a:bodyPr/>
        <a:lstStyle/>
        <a:p>
          <a:endParaRPr lang="en-US"/>
        </a:p>
      </dgm:t>
    </dgm:pt>
    <dgm:pt modelId="{FC635E7B-3F64-44F1-A5AC-002157689412}">
      <dgm:prSet phldrT="[Text]"/>
      <dgm:spPr>
        <a:solidFill>
          <a:srgbClr val="660066"/>
        </a:solidFill>
      </dgm:spPr>
      <dgm:t>
        <a:bodyPr/>
        <a:lstStyle/>
        <a:p>
          <a:r>
            <a:rPr lang="en-US" dirty="0"/>
            <a:t>Invite Others to a Meeting</a:t>
          </a:r>
        </a:p>
      </dgm:t>
    </dgm:pt>
    <dgm:pt modelId="{980C14C0-4846-49AA-A1C9-C7111F4B70C2}" type="parTrans" cxnId="{8C2A86FE-4A6E-4F04-9902-67F27593ED2A}">
      <dgm:prSet/>
      <dgm:spPr/>
      <dgm:t>
        <a:bodyPr/>
        <a:lstStyle/>
        <a:p>
          <a:endParaRPr lang="en-US"/>
        </a:p>
      </dgm:t>
    </dgm:pt>
    <dgm:pt modelId="{67506AE8-A131-48CF-9337-C1502177AED4}" type="sibTrans" cxnId="{8C2A86FE-4A6E-4F04-9902-67F27593ED2A}">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D2D1CAD4-7E2B-467B-9FDA-E9C17AC3D431}" type="pres">
      <dgm:prSet presAssocID="{7B50DB6A-D8B6-49ED-A226-1F1893A41A55}" presName="boxAndChildren" presStyleCnt="0"/>
      <dgm:spPr/>
    </dgm:pt>
    <dgm:pt modelId="{7E4DDE0D-1935-4F68-84BF-856D52A73CBB}" type="pres">
      <dgm:prSet presAssocID="{7B50DB6A-D8B6-49ED-A226-1F1893A41A55}" presName="parentTextBox" presStyleLbl="node1" presStyleIdx="0" presStyleCnt="6"/>
      <dgm:spPr/>
    </dgm:pt>
    <dgm:pt modelId="{98C9C189-C4B3-4C08-AC1F-21F77D168E35}" type="pres">
      <dgm:prSet presAssocID="{E65932F9-A51E-4EFB-B446-22B31D929D86}" presName="sp" presStyleCnt="0"/>
      <dgm:spPr/>
    </dgm:pt>
    <dgm:pt modelId="{55AE563B-F10C-44DF-B163-6E8C5D17B5B5}" type="pres">
      <dgm:prSet presAssocID="{B96F149A-8472-4C87-80A9-2F58E1760821}" presName="arrowAndChildren" presStyleCnt="0"/>
      <dgm:spPr/>
    </dgm:pt>
    <dgm:pt modelId="{63A6998C-C8AB-4598-8D2D-BD4FEBB8DE42}" type="pres">
      <dgm:prSet presAssocID="{B96F149A-8472-4C87-80A9-2F58E1760821}" presName="parentTextArrow" presStyleLbl="node1" presStyleIdx="1" presStyleCnt="6"/>
      <dgm:spPr/>
    </dgm:pt>
    <dgm:pt modelId="{B0917185-C950-4525-BE64-EAA0E9F77ADE}" type="pres">
      <dgm:prSet presAssocID="{67506AE8-A131-48CF-9337-C1502177AED4}" presName="sp" presStyleCnt="0"/>
      <dgm:spPr/>
    </dgm:pt>
    <dgm:pt modelId="{52CFA5E7-6A0C-455F-B905-0083EC3F9E12}" type="pres">
      <dgm:prSet presAssocID="{FC635E7B-3F64-44F1-A5AC-002157689412}" presName="arrowAndChildren" presStyleCnt="0"/>
      <dgm:spPr/>
    </dgm:pt>
    <dgm:pt modelId="{DB43D1A8-C131-4047-9C05-A8A4A647E433}" type="pres">
      <dgm:prSet presAssocID="{FC635E7B-3F64-44F1-A5AC-002157689412}" presName="parentTextArrow" presStyleLbl="node1" presStyleIdx="2" presStyleCnt="6"/>
      <dgm:spPr/>
    </dgm:pt>
    <dgm:pt modelId="{8562DF6E-81BD-4FDA-9EA1-FAE6B29C12A2}" type="pres">
      <dgm:prSet presAssocID="{230F5A45-35EB-4EC1-A20A-7A2C8F7BE8DF}" presName="sp" presStyleCnt="0"/>
      <dgm:spPr/>
    </dgm:pt>
    <dgm:pt modelId="{D8FD8913-4099-4E2F-B020-D18D94C1EE7B}" type="pres">
      <dgm:prSet presAssocID="{08F7E290-CDDC-4152-8C65-B2958C22A215}" presName="arrowAndChildren" presStyleCnt="0"/>
      <dgm:spPr/>
    </dgm:pt>
    <dgm:pt modelId="{58E00D57-4B28-40B7-A40E-B9DA546B2614}" type="pres">
      <dgm:prSet presAssocID="{08F7E290-CDDC-4152-8C65-B2958C22A215}" presName="parentTextArrow" presStyleLbl="node1" presStyleIdx="3" presStyleCnt="6"/>
      <dgm:spPr/>
    </dgm:pt>
    <dgm:pt modelId="{EE0F8E23-C40D-4605-9098-C0706A24E0FE}" type="pres">
      <dgm:prSet presAssocID="{F2B07834-5BD8-4993-BDFD-C00FDD781644}" presName="sp" presStyleCnt="0"/>
      <dgm:spPr/>
    </dgm:pt>
    <dgm:pt modelId="{EC601AED-0C6D-4D08-8A48-BFB1FF5C98EA}" type="pres">
      <dgm:prSet presAssocID="{2D102108-080B-4FAB-9549-9D519687F6A8}" presName="arrowAndChildren" presStyleCnt="0"/>
      <dgm:spPr/>
    </dgm:pt>
    <dgm:pt modelId="{18B7180F-FD75-4B6D-A171-F14719209D77}" type="pres">
      <dgm:prSet presAssocID="{2D102108-080B-4FAB-9549-9D519687F6A8}" presName="parentTextArrow" presStyleLbl="node1" presStyleIdx="4" presStyleCnt="6"/>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5" presStyleCnt="6"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4" destOrd="0" parTransId="{9F53A2E6-B52E-45B6-9A9E-AC0225989B59}" sibTransId="{E65932F9-A51E-4EFB-B446-22B31D929D86}"/>
    <dgm:cxn modelId="{32B27C41-229C-476B-B3E3-4C966854747B}" srcId="{3BDF769B-935A-434D-A50C-3C33FF97B3D7}" destId="{2D102108-080B-4FAB-9549-9D519687F6A8}" srcOrd="1" destOrd="0" parTransId="{F524F2A9-7228-48CD-8BED-CCABEAF17FDD}" sibTransId="{F2B07834-5BD8-4993-BDFD-C00FDD781644}"/>
    <dgm:cxn modelId="{ECFFBD42-F86C-42CD-9D8C-7073E039F8A7}" type="presOf" srcId="{08F7E290-CDDC-4152-8C65-B2958C22A215}" destId="{58E00D57-4B28-40B7-A40E-B9DA546B2614}" srcOrd="0" destOrd="0" presId="urn:microsoft.com/office/officeart/2005/8/layout/process4"/>
    <dgm:cxn modelId="{92EFCA6A-438E-4AE3-8B85-23CF3813D279}" srcId="{3BDF769B-935A-434D-A50C-3C33FF97B3D7}" destId="{7B50DB6A-D8B6-49ED-A226-1F1893A41A55}" srcOrd="5" destOrd="0" parTransId="{2B14E122-AB60-4168-9EBB-767DFAF6FC7A}" sibTransId="{9FA03366-E696-4FD2-8283-197D85BA8D7D}"/>
    <dgm:cxn modelId="{82FC097F-7351-4165-A7B5-94B0EC49146F}" srcId="{3BDF769B-935A-434D-A50C-3C33FF97B3D7}" destId="{08F7E290-CDDC-4152-8C65-B2958C22A215}" srcOrd="2" destOrd="0" parTransId="{24220A48-40A0-46A1-A092-5DBCDBBB7A37}" sibTransId="{230F5A45-35EB-4EC1-A20A-7A2C8F7BE8DF}"/>
    <dgm:cxn modelId="{E26E8D85-1961-44E1-98E1-23C1BF9F12F4}" type="presOf" srcId="{B96F149A-8472-4C87-80A9-2F58E1760821}" destId="{63A6998C-C8AB-4598-8D2D-BD4FEBB8DE42}"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E15BBCA1-80D6-4F4C-96A7-CAA97EE89E10}" type="presOf" srcId="{2D102108-080B-4FAB-9549-9D519687F6A8}" destId="{18B7180F-FD75-4B6D-A171-F14719209D77}" srcOrd="0" destOrd="0" presId="urn:microsoft.com/office/officeart/2005/8/layout/process4"/>
    <dgm:cxn modelId="{789C87FB-0562-4F44-829F-D036312FBC06}" type="presOf" srcId="{7B50DB6A-D8B6-49ED-A226-1F1893A41A55}" destId="{7E4DDE0D-1935-4F68-84BF-856D52A73CBB}" srcOrd="0" destOrd="0" presId="urn:microsoft.com/office/officeart/2005/8/layout/process4"/>
    <dgm:cxn modelId="{EBCE0AFD-7838-4BAE-BB6B-97323EE2D8ED}" type="presOf" srcId="{FC635E7B-3F64-44F1-A5AC-002157689412}" destId="{DB43D1A8-C131-4047-9C05-A8A4A647E433}" srcOrd="0" destOrd="0" presId="urn:microsoft.com/office/officeart/2005/8/layout/process4"/>
    <dgm:cxn modelId="{8C2A86FE-4A6E-4F04-9902-67F27593ED2A}" srcId="{3BDF769B-935A-434D-A50C-3C33FF97B3D7}" destId="{FC635E7B-3F64-44F1-A5AC-002157689412}" srcOrd="3" destOrd="0" parTransId="{980C14C0-4846-49AA-A1C9-C7111F4B70C2}" sibTransId="{67506AE8-A131-48CF-9337-C1502177AED4}"/>
    <dgm:cxn modelId="{12323AE0-BAC9-4A5A-9407-0E7AA32D2EF5}" type="presParOf" srcId="{87D6B0EF-00CC-404A-BF95-A924FF2146D0}" destId="{D2D1CAD4-7E2B-467B-9FDA-E9C17AC3D431}" srcOrd="0" destOrd="0" presId="urn:microsoft.com/office/officeart/2005/8/layout/process4"/>
    <dgm:cxn modelId="{2F74A01F-4483-407D-914C-024DEC61A0CA}" type="presParOf" srcId="{D2D1CAD4-7E2B-467B-9FDA-E9C17AC3D431}" destId="{7E4DDE0D-1935-4F68-84BF-856D52A73CBB}" srcOrd="0" destOrd="0" presId="urn:microsoft.com/office/officeart/2005/8/layout/process4"/>
    <dgm:cxn modelId="{20A51B1B-2D65-4413-B293-7D9DB2364998}" type="presParOf" srcId="{87D6B0EF-00CC-404A-BF95-A924FF2146D0}" destId="{98C9C189-C4B3-4C08-AC1F-21F77D168E35}" srcOrd="1" destOrd="0" presId="urn:microsoft.com/office/officeart/2005/8/layout/process4"/>
    <dgm:cxn modelId="{1F4BDDE9-5BCC-499F-8932-6AB16A0E6FB9}" type="presParOf" srcId="{87D6B0EF-00CC-404A-BF95-A924FF2146D0}" destId="{55AE563B-F10C-44DF-B163-6E8C5D17B5B5}" srcOrd="2" destOrd="0" presId="urn:microsoft.com/office/officeart/2005/8/layout/process4"/>
    <dgm:cxn modelId="{7185C1AE-6EE5-4236-83E1-2A0D665CD456}" type="presParOf" srcId="{55AE563B-F10C-44DF-B163-6E8C5D17B5B5}" destId="{63A6998C-C8AB-4598-8D2D-BD4FEBB8DE42}" srcOrd="0" destOrd="0" presId="urn:microsoft.com/office/officeart/2005/8/layout/process4"/>
    <dgm:cxn modelId="{D21A2EA4-ABB2-4826-8DF4-8DDEF11C6568}" type="presParOf" srcId="{87D6B0EF-00CC-404A-BF95-A924FF2146D0}" destId="{B0917185-C950-4525-BE64-EAA0E9F77ADE}" srcOrd="3" destOrd="0" presId="urn:microsoft.com/office/officeart/2005/8/layout/process4"/>
    <dgm:cxn modelId="{B5328871-E2C9-4CB4-93FA-8D6F35554F96}" type="presParOf" srcId="{87D6B0EF-00CC-404A-BF95-A924FF2146D0}" destId="{52CFA5E7-6A0C-455F-B905-0083EC3F9E12}" srcOrd="4" destOrd="0" presId="urn:microsoft.com/office/officeart/2005/8/layout/process4"/>
    <dgm:cxn modelId="{E038CE2E-969F-46B9-9D19-2AF2AF683918}" type="presParOf" srcId="{52CFA5E7-6A0C-455F-B905-0083EC3F9E12}" destId="{DB43D1A8-C131-4047-9C05-A8A4A647E433}" srcOrd="0" destOrd="0" presId="urn:microsoft.com/office/officeart/2005/8/layout/process4"/>
    <dgm:cxn modelId="{5C1C4216-FD6C-4951-B49F-9AD86CB458F4}" type="presParOf" srcId="{87D6B0EF-00CC-404A-BF95-A924FF2146D0}" destId="{8562DF6E-81BD-4FDA-9EA1-FAE6B29C12A2}" srcOrd="5" destOrd="0" presId="urn:microsoft.com/office/officeart/2005/8/layout/process4"/>
    <dgm:cxn modelId="{5923CC0F-4C26-4DA4-9D92-9156A67DE493}" type="presParOf" srcId="{87D6B0EF-00CC-404A-BF95-A924FF2146D0}" destId="{D8FD8913-4099-4E2F-B020-D18D94C1EE7B}" srcOrd="6" destOrd="0" presId="urn:microsoft.com/office/officeart/2005/8/layout/process4"/>
    <dgm:cxn modelId="{91700858-DD03-47AD-BFD2-AE86FE290C11}" type="presParOf" srcId="{D8FD8913-4099-4E2F-B020-D18D94C1EE7B}" destId="{58E00D57-4B28-40B7-A40E-B9DA546B2614}" srcOrd="0" destOrd="0" presId="urn:microsoft.com/office/officeart/2005/8/layout/process4"/>
    <dgm:cxn modelId="{CEFA75B7-9DFC-4B6D-AEFF-9F1D236881CB}" type="presParOf" srcId="{87D6B0EF-00CC-404A-BF95-A924FF2146D0}" destId="{EE0F8E23-C40D-4605-9098-C0706A24E0FE}" srcOrd="7" destOrd="0" presId="urn:microsoft.com/office/officeart/2005/8/layout/process4"/>
    <dgm:cxn modelId="{7F16A4A7-25F2-4E60-9E4F-8D63901FB6FE}" type="presParOf" srcId="{87D6B0EF-00CC-404A-BF95-A924FF2146D0}" destId="{EC601AED-0C6D-4D08-8A48-BFB1FF5C98EA}" srcOrd="8" destOrd="0" presId="urn:microsoft.com/office/officeart/2005/8/layout/process4"/>
    <dgm:cxn modelId="{270AC565-17BE-49D0-869D-18D611B21B9D}" type="presParOf" srcId="{EC601AED-0C6D-4D08-8A48-BFB1FF5C98EA}" destId="{18B7180F-FD75-4B6D-A171-F14719209D77}" srcOrd="0" destOrd="0" presId="urn:microsoft.com/office/officeart/2005/8/layout/process4"/>
    <dgm:cxn modelId="{F77E6253-CF9D-4D3A-8590-E10C9221B929}" type="presParOf" srcId="{87D6B0EF-00CC-404A-BF95-A924FF2146D0}" destId="{9662AF0A-D77D-4254-90F6-0DE1B6E7302F}" srcOrd="9" destOrd="0" presId="urn:microsoft.com/office/officeart/2005/8/layout/process4"/>
    <dgm:cxn modelId="{14B8F555-B654-47C8-8227-DE764A0BBA40}" type="presParOf" srcId="{87D6B0EF-00CC-404A-BF95-A924FF2146D0}" destId="{11E8BFDF-900A-4E5C-AFD1-EE088789395E}" srcOrd="10"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DDE0D-1935-4F68-84BF-856D52A73CBB}">
      <dsp:nvSpPr>
        <dsp:cNvPr id="0" name=""/>
        <dsp:cNvSpPr/>
      </dsp:nvSpPr>
      <dsp:spPr>
        <a:xfrm>
          <a:off x="0" y="4376273"/>
          <a:ext cx="8483600" cy="574383"/>
        </a:xfrm>
        <a:prstGeom prst="rect">
          <a:avLst/>
        </a:prstGeom>
        <a:solidFill>
          <a:srgbClr val="0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Create A Poll – Practice Exercise</a:t>
          </a:r>
        </a:p>
      </dsp:txBody>
      <dsp:txXfrm>
        <a:off x="0" y="4376273"/>
        <a:ext cx="8483600" cy="574383"/>
      </dsp:txXfrm>
    </dsp:sp>
    <dsp:sp modelId="{63A6998C-C8AB-4598-8D2D-BD4FEBB8DE42}">
      <dsp:nvSpPr>
        <dsp:cNvPr id="0" name=""/>
        <dsp:cNvSpPr/>
      </dsp:nvSpPr>
      <dsp:spPr>
        <a:xfrm rot="10800000">
          <a:off x="0" y="3501487"/>
          <a:ext cx="8483600" cy="883401"/>
        </a:xfrm>
        <a:prstGeom prst="upArrowCallou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Share Your Screen</a:t>
          </a:r>
        </a:p>
      </dsp:txBody>
      <dsp:txXfrm rot="10800000">
        <a:off x="0" y="3501487"/>
        <a:ext cx="8483600" cy="574007"/>
      </dsp:txXfrm>
    </dsp:sp>
    <dsp:sp modelId="{DB43D1A8-C131-4047-9C05-A8A4A647E433}">
      <dsp:nvSpPr>
        <dsp:cNvPr id="0" name=""/>
        <dsp:cNvSpPr/>
      </dsp:nvSpPr>
      <dsp:spPr>
        <a:xfrm rot="10800000">
          <a:off x="0" y="2626701"/>
          <a:ext cx="8483600" cy="883401"/>
        </a:xfrm>
        <a:prstGeom prst="upArrowCallou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Invite Others to a Meeting</a:t>
          </a:r>
        </a:p>
      </dsp:txBody>
      <dsp:txXfrm rot="10800000">
        <a:off x="0" y="2626701"/>
        <a:ext cx="8483600" cy="574007"/>
      </dsp:txXfrm>
    </dsp:sp>
    <dsp:sp modelId="{58E00D57-4B28-40B7-A40E-B9DA546B2614}">
      <dsp:nvSpPr>
        <dsp:cNvPr id="0" name=""/>
        <dsp:cNvSpPr/>
      </dsp:nvSpPr>
      <dsp:spPr>
        <a:xfrm rot="10800000">
          <a:off x="0" y="1751915"/>
          <a:ext cx="8483600" cy="883401"/>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Schedule a Meeting - Practice Exercise</a:t>
          </a:r>
        </a:p>
      </dsp:txBody>
      <dsp:txXfrm rot="10800000">
        <a:off x="0" y="1751915"/>
        <a:ext cx="8483600" cy="574007"/>
      </dsp:txXfrm>
    </dsp:sp>
    <dsp:sp modelId="{18B7180F-FD75-4B6D-A171-F14719209D77}">
      <dsp:nvSpPr>
        <dsp:cNvPr id="0" name=""/>
        <dsp:cNvSpPr/>
      </dsp:nvSpPr>
      <dsp:spPr>
        <a:xfrm rot="10800000">
          <a:off x="0" y="877129"/>
          <a:ext cx="8483600" cy="883401"/>
        </a:xfrm>
        <a:prstGeom prst="upArrowCallout">
          <a:avLst/>
        </a:prstGeom>
        <a:solidFill>
          <a:srgbClr val="00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Virtual Backgrounds - Practice Exercise</a:t>
          </a:r>
        </a:p>
      </dsp:txBody>
      <dsp:txXfrm rot="10800000">
        <a:off x="0" y="877129"/>
        <a:ext cx="8483600" cy="574007"/>
      </dsp:txXfrm>
    </dsp:sp>
    <dsp:sp modelId="{85C82971-17C5-430A-A6EA-ED5487EA7B91}">
      <dsp:nvSpPr>
        <dsp:cNvPr id="0" name=""/>
        <dsp:cNvSpPr/>
      </dsp:nvSpPr>
      <dsp:spPr>
        <a:xfrm rot="10800000">
          <a:off x="0" y="390"/>
          <a:ext cx="8483600" cy="883401"/>
        </a:xfrm>
        <a:prstGeom prst="upArrowCallou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Profile Picture </a:t>
          </a:r>
        </a:p>
      </dsp:txBody>
      <dsp:txXfrm rot="10800000">
        <a:off x="0" y="390"/>
        <a:ext cx="8483600" cy="5740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4/14/26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users/jcamargo-2826093/?utm_source=link-attribution&amp;utm_medium=referral&amp;utm_campaign=image&amp;utm_content=2367338"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367338"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abay.com/users/alexandra_koch-621802/?utm_source=link-attribution&amp;utm_medium=referral&amp;utm_campaign=image&amp;utm_content=5231389"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5231389"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ixabay.com/users/pinwhalestock-13691058/?utm_source=link-attribution&amp;utm_medium=referral&amp;utm_campaign=image&amp;utm_content=4525345"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4525345"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2508607"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508607"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users/stux-12364/?utm_source=link-attribution&amp;utm_medium=referral&amp;utm_campaign=image&amp;utm_content=625919"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25919"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users/freephotocc-2275370/?utm_source=link-attribution&amp;utm_medium=referral&amp;utm_campaign=image&amp;utm_content=1280538"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280538"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xabay.com/users/mohamed_hassan-5229782/?utm_source=link-attribution&amp;utm_medium=referral&amp;utm_campaign=image&amp;utm_content=3239454"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3239454"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pixabay.com/users/rahu-4725201/?utm_source=link-attribution&amp;utm_medium=referral&amp;utm_campaign=image&amp;utm_content=2912447"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912447"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2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052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users/sara_torda-888816/?utm_source=link-attribution&amp;utm_medium=referral&amp;utm_campaign=image&amp;utm_content=2315182"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31518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Computers with Microsoft Word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0" i="0" dirty="0">
              <a:solidFill>
                <a:srgbClr val="000000"/>
              </a:solidFill>
              <a:effectLst/>
              <a:latin typeface="PlusJakartaSans"/>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dirty="0"/>
              <a:t>Explain to the participants that you will first demonstrate how to perform the task as they observe, and later you will provide time for them to perform the task. </a:t>
            </a:r>
          </a:p>
          <a:p>
            <a:endParaRPr lang="en-US" sz="1200" b="0" dirty="0">
              <a:latin typeface="Calibri" panose="020F0502020204030204" pitchFamily="34" charset="0"/>
              <a:ea typeface="Calibri" panose="020F0502020204030204" pitchFamily="34" charset="0"/>
            </a:endParaRPr>
          </a:p>
          <a:p>
            <a:r>
              <a:rPr lang="en-US" sz="1200" b="0" dirty="0">
                <a:latin typeface="Calibri" panose="020F0502020204030204" pitchFamily="34" charset="0"/>
                <a:ea typeface="Calibri" panose="020F0502020204030204" pitchFamily="34" charset="0"/>
              </a:rPr>
              <a:t>Ask participants why all hosts should have a profile picture displayed? Is this good practice for the safety of the participants?  </a:t>
            </a:r>
          </a:p>
          <a:p>
            <a:endParaRPr lang="en-US" sz="1200" b="0" dirty="0">
              <a:latin typeface="Calibri" panose="020F0502020204030204" pitchFamily="34" charset="0"/>
              <a:ea typeface="Calibri" panose="020F0502020204030204" pitchFamily="34" charset="0"/>
            </a:endParaRPr>
          </a:p>
          <a:p>
            <a:pPr algn="l">
              <a:buFont typeface="+mj-lt"/>
              <a:buNone/>
            </a:pPr>
            <a:r>
              <a:rPr lang="en-US" b="0" i="0" dirty="0">
                <a:solidFill>
                  <a:srgbClr val="212529"/>
                </a:solidFill>
                <a:effectLst/>
                <a:latin typeface="AlmadenSans"/>
              </a:rPr>
              <a:t>Sign into the Zoom web portal at zoom.us. Your account opens on the “Profile” page. (2 second delay and the word Profile will highlight)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p:txBody>
      </p:sp>
      <p:sp>
        <p:nvSpPr>
          <p:cNvPr id="4" name="Slide Number Placeholder 3"/>
          <p:cNvSpPr>
            <a:spLocks noGrp="1"/>
          </p:cNvSpPr>
          <p:nvPr>
            <p:ph type="sldNum" sz="quarter" idx="10"/>
          </p:nvPr>
        </p:nvSpPr>
        <p:spPr/>
        <p:txBody>
          <a:bodyPr/>
          <a:lstStyle/>
          <a:p>
            <a:fld id="{4412B732-0F84-4E12-A903-F6C2CB612BDA}" type="slidenum">
              <a:rPr lang="en-US" smtClean="0"/>
              <a:t>15</a:t>
            </a:fld>
            <a:endParaRPr lang="en-US"/>
          </a:p>
        </p:txBody>
      </p:sp>
    </p:spTree>
    <p:extLst>
      <p:ext uri="{BB962C8B-B14F-4D97-AF65-F5344CB8AC3E}">
        <p14:creationId xmlns:p14="http://schemas.microsoft.com/office/powerpoint/2010/main" val="3869874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(Word bubbles automatically highlight in descending order)</a:t>
            </a:r>
          </a:p>
          <a:p>
            <a:pPr algn="l">
              <a:buFont typeface="+mj-lt"/>
              <a:buNone/>
            </a:pPr>
            <a:r>
              <a:rPr lang="en-US" b="0" i="0" dirty="0">
                <a:solidFill>
                  <a:srgbClr val="212529"/>
                </a:solidFill>
                <a:effectLst/>
                <a:latin typeface="AlmadenSans"/>
              </a:rPr>
              <a:t>In the “Profile” section your name and other personal details are displayed, to add a photo click the “pencil icon” in the picture frame. Select from “Drag and Drop the file here” or click ”Choose Files” to upload a picture.</a:t>
            </a:r>
            <a:br>
              <a:rPr lang="en-US" b="0" i="0" dirty="0">
                <a:solidFill>
                  <a:srgbClr val="212529"/>
                </a:solidFill>
                <a:effectLst/>
                <a:latin typeface="AlmadenSans"/>
              </a:rPr>
            </a:br>
            <a:r>
              <a:rPr lang="en-US" b="0" i="0" dirty="0">
                <a:solidFill>
                  <a:srgbClr val="212529"/>
                </a:solidFill>
                <a:effectLst/>
                <a:latin typeface="AlmadenSans"/>
              </a:rPr>
              <a:t>Note: Please select a jpg/jpeg, gif, or </a:t>
            </a:r>
            <a:r>
              <a:rPr lang="en-US" b="0" i="0" dirty="0" err="1">
                <a:solidFill>
                  <a:srgbClr val="212529"/>
                </a:solidFill>
                <a:effectLst/>
                <a:latin typeface="AlmadenSans"/>
              </a:rPr>
              <a:t>png</a:t>
            </a:r>
            <a:r>
              <a:rPr lang="en-US" b="0" i="0" dirty="0">
                <a:solidFill>
                  <a:srgbClr val="212529"/>
                </a:solidFill>
                <a:effectLst/>
                <a:latin typeface="AlmadenSans"/>
              </a:rPr>
              <a:t> image file with a size smaller than 2MB.</a:t>
            </a:r>
          </a:p>
          <a:p>
            <a:pPr algn="l">
              <a:buFont typeface="+mj-lt"/>
              <a:buAutoNum type="arabicPeriod"/>
            </a:pPr>
            <a:endParaRPr lang="en-US" b="0" i="0" dirty="0">
              <a:solidFill>
                <a:srgbClr val="212529"/>
              </a:solidFill>
              <a:effectLst/>
              <a:latin typeface="AlmadenSans"/>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1567370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(Selection boxes automatically highlight in descending order)</a:t>
            </a:r>
          </a:p>
          <a:p>
            <a:r>
              <a:rPr lang="en-US" sz="1200" dirty="0">
                <a:latin typeface="Calibri" panose="020F0502020204030204" pitchFamily="34" charset="0"/>
                <a:ea typeface="Calibri" panose="020F0502020204030204" pitchFamily="34" charset="0"/>
              </a:rPr>
              <a:t>After selecting “Choose Files” a dialog box will appear for you to navigate your computer and locate the picture you would like to upload. Click the picture, click “Open” and your picture will appear in the Zoom picture box.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17141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You may click and drag the square open and close (widen or zoom) in on the picture to align it in the box to your desired picture size. Click “Save” to continue.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246993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Your picture is now saved and will be displayed when you log in to future Zoom meetings.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501510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Ask participants to perform the task. Explain that once they have performed the task using the different methods, decide which method is easier for them and start using that method.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Have participants upload their picture. If they finish early, they can take a mini-stretch 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A personal picture and a background picture saved to computer or portable drive.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2834408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Virtual Backgrounds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25 Minutes for the section and activity.</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José Augusto Camargo</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3441714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(Selection circles automatically move in and out in descending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Almad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lmadenSans"/>
              </a:rPr>
              <a:t>Ask participants why hosts should use a background? Benefits? Downfalls?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1. To add Zoom backgrounds, from your “Sign in” page, in the blue ribbon on the left side of the screen, select “Settings”. A new window will appear.</a:t>
            </a:r>
          </a:p>
          <a:p>
            <a:r>
              <a:rPr lang="en-US" sz="1200" dirty="0">
                <a:latin typeface="Calibri" panose="020F0502020204030204" pitchFamily="34" charset="0"/>
                <a:ea typeface="Calibri" panose="020F0502020204030204" pitchFamily="34" charset="0"/>
              </a:rPr>
              <a:t>2. At the top make sure you are on the “Meeting” Tab. Click on “In Meeting (Advanced)” in the menu list on the left side of your page. </a:t>
            </a:r>
          </a:p>
          <a:p>
            <a:r>
              <a:rPr lang="en-US" sz="1200" dirty="0">
                <a:latin typeface="Calibri" panose="020F0502020204030204" pitchFamily="34" charset="0"/>
                <a:ea typeface="Calibri" panose="020F0502020204030204" pitchFamily="34" charset="0"/>
              </a:rPr>
              <a:t>3. Scroll down until you see ”Virtual Background”</a:t>
            </a:r>
          </a:p>
          <a:p>
            <a:r>
              <a:rPr lang="en-US" sz="1200" dirty="0">
                <a:latin typeface="Calibri" panose="020F0502020204030204" pitchFamily="34" charset="0"/>
                <a:ea typeface="Calibri" panose="020F0502020204030204" pitchFamily="34" charset="0"/>
              </a:rPr>
              <a:t>4. Make sure the radio button on the right side is turned on. </a:t>
            </a:r>
          </a:p>
          <a:p>
            <a:r>
              <a:rPr lang="en-US" sz="1200" dirty="0">
                <a:latin typeface="Calibri" panose="020F0502020204030204" pitchFamily="34" charset="0"/>
                <a:ea typeface="Calibri" panose="020F0502020204030204" pitchFamily="34" charset="0"/>
              </a:rPr>
              <a:t>5. Then click on “Manage virtual Backgrounds” </a:t>
            </a:r>
          </a:p>
          <a:p>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dirty="0">
                <a:latin typeface="Calibri" panose="020F0502020204030204" pitchFamily="34" charset="0"/>
                <a:ea typeface="Calibri" panose="020F0502020204030204" pitchFamily="34" charset="0"/>
              </a:rPr>
              <a:t>Shortcut: </a:t>
            </a:r>
            <a:r>
              <a:rPr lang="en-US" sz="1200" dirty="0">
                <a:latin typeface="Calibri" panose="020F0502020204030204" pitchFamily="34" charset="0"/>
                <a:ea typeface="Calibri" panose="020F0502020204030204" pitchFamily="34" charset="0"/>
              </a:rPr>
              <a:t>After clicking on Settings (Step 1), the new screen has a search bar at the top. Search for “Virtual Background” and it will take you directly there.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3718578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automatically highlight “Choose Files”)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Any background pre-loaded will be displayed in this window. You can add additional backgrounds either by dragging and dropping the files or by clicking on “Choose Files”.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23</a:t>
            </a:fld>
            <a:endParaRPr lang="en-US" dirty="0"/>
          </a:p>
        </p:txBody>
      </p:sp>
    </p:spTree>
    <p:extLst>
      <p:ext uri="{BB962C8B-B14F-4D97-AF65-F5344CB8AC3E}">
        <p14:creationId xmlns:p14="http://schemas.microsoft.com/office/powerpoint/2010/main" val="825323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(Word bubble will automatically appear and the red circle will automatically highlight “Open”)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After clicking on “Choose Files” a dialog box will appear where you can select a saved photo from your desktop and click on “Open”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24</a:t>
            </a:fld>
            <a:endParaRPr lang="en-US" dirty="0"/>
          </a:p>
        </p:txBody>
      </p:sp>
    </p:spTree>
    <p:extLst>
      <p:ext uri="{BB962C8B-B14F-4D97-AF65-F5344CB8AC3E}">
        <p14:creationId xmlns:p14="http://schemas.microsoft.com/office/powerpoint/2010/main" val="213358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3577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will automatically highlight the new image and “Done”)</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Your new background will now show in your list. </a:t>
            </a:r>
          </a:p>
          <a:p>
            <a:r>
              <a:rPr lang="en-US" sz="1200" dirty="0">
                <a:latin typeface="Calibri" panose="020F0502020204030204" pitchFamily="34" charset="0"/>
                <a:ea typeface="Calibri" panose="020F0502020204030204" pitchFamily="34" charset="0"/>
              </a:rPr>
              <a:t>Click on “Done” to close the window.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3126418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Zoom has hundreds to choose from and you can find them on the internet for free. From Zoom’s main page (zoom.us), type “Virtual Backgrounds” in the search bar to access Zoom’s curated list from around the Web.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26</a:t>
            </a:fld>
            <a:endParaRPr lang="en-US" dirty="0"/>
          </a:p>
        </p:txBody>
      </p:sp>
    </p:spTree>
    <p:extLst>
      <p:ext uri="{BB962C8B-B14F-4D97-AF65-F5344CB8AC3E}">
        <p14:creationId xmlns:p14="http://schemas.microsoft.com/office/powerpoint/2010/main" val="2383089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highlight key items in descending order) </a:t>
            </a:r>
          </a:p>
          <a:p>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To add a virtual background once you have started the meeting do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1. Click on the arrow up (carrot) next to the video control button.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2. From the menu, select “Choose Virtual 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 dialog box will appear with available backgrounds.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3. Click on the “plus” (+) sign to add an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4. Select “Add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sz="1200" b="1" dirty="0"/>
          </a:p>
        </p:txBody>
      </p:sp>
      <p:sp>
        <p:nvSpPr>
          <p:cNvPr id="4" name="Slide Number Placeholder 3"/>
          <p:cNvSpPr>
            <a:spLocks noGrp="1"/>
          </p:cNvSpPr>
          <p:nvPr>
            <p:ph type="sldNum" sz="quarter" idx="10"/>
          </p:nvPr>
        </p:nvSpPr>
        <p:spPr/>
        <p:txBody>
          <a:bodyPr/>
          <a:lstStyle/>
          <a:p>
            <a:fld id="{4412B732-0F84-4E12-A903-F6C2CB612BDA}" type="slidenum">
              <a:rPr lang="en-US" smtClean="0"/>
              <a:t>27</a:t>
            </a:fld>
            <a:endParaRPr lang="en-US"/>
          </a:p>
        </p:txBody>
      </p:sp>
    </p:spTree>
    <p:extLst>
      <p:ext uri="{BB962C8B-B14F-4D97-AF65-F5344CB8AC3E}">
        <p14:creationId xmlns:p14="http://schemas.microsoft.com/office/powerpoint/2010/main" val="1803001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highlight key items in descending order)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After selecting “Add Image” a dialog box will appear for you to navigate your computer and locate the picture you would like to upload. Highlight the picture, click “Open” and the background picture will appear in the menu of available Zoom backgrounds.</a:t>
            </a:r>
          </a:p>
          <a:p>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Click on the “X’ in the upper right corner to close the window.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sz="1200" b="1" dirty="0"/>
          </a:p>
        </p:txBody>
      </p:sp>
      <p:sp>
        <p:nvSpPr>
          <p:cNvPr id="4" name="Slide Number Placeholder 3"/>
          <p:cNvSpPr>
            <a:spLocks noGrp="1"/>
          </p:cNvSpPr>
          <p:nvPr>
            <p:ph type="sldNum" sz="quarter" idx="10"/>
          </p:nvPr>
        </p:nvSpPr>
        <p:spPr/>
        <p:txBody>
          <a:bodyPr/>
          <a:lstStyle/>
          <a:p>
            <a:fld id="{4412B732-0F84-4E12-A903-F6C2CB612BDA}" type="slidenum">
              <a:rPr lang="en-US" smtClean="0"/>
              <a:t>28</a:t>
            </a:fld>
            <a:endParaRPr lang="en-US"/>
          </a:p>
        </p:txBody>
      </p:sp>
    </p:spTree>
    <p:extLst>
      <p:ext uri="{BB962C8B-B14F-4D97-AF65-F5344CB8AC3E}">
        <p14:creationId xmlns:p14="http://schemas.microsoft.com/office/powerpoint/2010/main" val="360982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highlight key items in descending order) </a:t>
            </a:r>
          </a:p>
          <a:p>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To change your background once you start the meeting do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1. Click on the arrow up (carrot) next to the video control button.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2. From the menu, select “Choose Virtual 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3. A new window will appear with available backgrounds. Click on the picture of the one you want to display. For best effects, be sure to have a solid wall to the back of you and lighting in front of you. </a:t>
            </a:r>
            <a:r>
              <a:rPr lang="en-US" sz="1200" i="1" dirty="0"/>
              <a:t>if your background contains text and it appears backward, remove the check mark from</a:t>
            </a:r>
            <a:r>
              <a:rPr lang="en-US" sz="1200" i="1" dirty="0">
                <a:solidFill>
                  <a:srgbClr val="FF0000"/>
                </a:solidFill>
              </a:rPr>
              <a:t> </a:t>
            </a:r>
            <a:r>
              <a:rPr lang="en-US" sz="1200" b="1" i="1" dirty="0">
                <a:solidFill>
                  <a:srgbClr val="0070C0"/>
                </a:solidFill>
              </a:rPr>
              <a:t>Mirror my video.</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4. Click to checkmark if you have a green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5. Click on the “X’ in the upper right-hand corner to close this window.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You now have your background image 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sz="1200" b="1" dirty="0"/>
          </a:p>
        </p:txBody>
      </p:sp>
      <p:sp>
        <p:nvSpPr>
          <p:cNvPr id="4" name="Slide Number Placeholder 3"/>
          <p:cNvSpPr>
            <a:spLocks noGrp="1"/>
          </p:cNvSpPr>
          <p:nvPr>
            <p:ph type="sldNum" sz="quarter" idx="10"/>
          </p:nvPr>
        </p:nvSpPr>
        <p:spPr/>
        <p:txBody>
          <a:bodyPr/>
          <a:lstStyle/>
          <a:p>
            <a:fld id="{4412B732-0F84-4E12-A903-F6C2CB612BDA}" type="slidenum">
              <a:rPr lang="en-US" smtClean="0"/>
              <a:t>29</a:t>
            </a:fld>
            <a:endParaRPr lang="en-US"/>
          </a:p>
        </p:txBody>
      </p:sp>
    </p:spTree>
    <p:extLst>
      <p:ext uri="{BB962C8B-B14F-4D97-AF65-F5344CB8AC3E}">
        <p14:creationId xmlns:p14="http://schemas.microsoft.com/office/powerpoint/2010/main" val="2954321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Ask participants to perform the task. Explain that once they have performed the task using the different methods, decide which method is easier for them and start using that method.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Have participants upload a new background. If they finish early, they can take a mini-stretch 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A personal picture and a background picture saved to computer or portable drive.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30</a:t>
            </a:fld>
            <a:endParaRPr lang="en-US" dirty="0"/>
          </a:p>
        </p:txBody>
      </p:sp>
    </p:spTree>
    <p:extLst>
      <p:ext uri="{BB962C8B-B14F-4D97-AF65-F5344CB8AC3E}">
        <p14:creationId xmlns:p14="http://schemas.microsoft.com/office/powerpoint/2010/main" val="320369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How to schedule a meeting.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45 Minutes for the section and activity. </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3"/>
              </a:rPr>
              <a:t>Alexandra_Koch</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31</a:t>
            </a:fld>
            <a:endParaRPr lang="en-US" dirty="0"/>
          </a:p>
        </p:txBody>
      </p:sp>
    </p:spTree>
    <p:extLst>
      <p:ext uri="{BB962C8B-B14F-4D97-AF65-F5344CB8AC3E}">
        <p14:creationId xmlns:p14="http://schemas.microsoft.com/office/powerpoint/2010/main" val="1278473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 in descending order)</a:t>
            </a:r>
          </a:p>
          <a:p>
            <a:endParaRPr lang="en-US" sz="1200" dirty="0">
              <a:latin typeface="Calibri" panose="020F0502020204030204" pitchFamily="34" charset="0"/>
              <a:ea typeface="Calibri" panose="020F0502020204030204" pitchFamily="34" charset="0"/>
            </a:endParaRPr>
          </a:p>
          <a:p>
            <a:pPr algn="l">
              <a:buFont typeface="+mj-lt"/>
              <a:buNone/>
            </a:pPr>
            <a:r>
              <a:rPr lang="en-US" b="0" i="0" dirty="0">
                <a:solidFill>
                  <a:srgbClr val="212529"/>
                </a:solidFill>
                <a:effectLst/>
                <a:latin typeface="AlmadenSans"/>
              </a:rPr>
              <a:t>Ask participants what are some types of meetings that you would need to schedule? How will they use this platform? </a:t>
            </a:r>
          </a:p>
          <a:p>
            <a:pPr algn="l">
              <a:buFont typeface="+mj-lt"/>
              <a:buNone/>
            </a:pPr>
            <a:endParaRPr lang="en-US" b="0" i="0" dirty="0">
              <a:solidFill>
                <a:srgbClr val="212529"/>
              </a:solidFill>
              <a:effectLst/>
              <a:latin typeface="AlmadenSans"/>
            </a:endParaRPr>
          </a:p>
          <a:p>
            <a:pPr algn="l">
              <a:buFont typeface="+mj-lt"/>
              <a:buNone/>
            </a:pPr>
            <a:r>
              <a:rPr lang="en-US" b="0" i="0" dirty="0">
                <a:solidFill>
                  <a:srgbClr val="212529"/>
                </a:solidFill>
                <a:effectLst/>
                <a:latin typeface="AlmadenSans"/>
              </a:rPr>
              <a:t>First you must be signed into your Zoom account. From the “Meetings” screen, (Meetings will be highlighted in the blue ribbon on the left side of your screen), click the ”Schedule a Meeting” button located on the right side of the screen. This will open the scheduler window.</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32</a:t>
            </a:fld>
            <a:endParaRPr lang="en-US" dirty="0"/>
          </a:p>
        </p:txBody>
      </p:sp>
    </p:spTree>
    <p:extLst>
      <p:ext uri="{BB962C8B-B14F-4D97-AF65-F5344CB8AC3E}">
        <p14:creationId xmlns:p14="http://schemas.microsoft.com/office/powerpoint/2010/main" val="186455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 in descending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Enter your meeting information. </a:t>
            </a:r>
          </a:p>
          <a:p>
            <a:pPr algn="l">
              <a:buFont typeface="Arial" panose="020B0604020202020204" pitchFamily="34" charset="0"/>
              <a:buNone/>
            </a:pPr>
            <a:r>
              <a:rPr lang="en-US" b="1" i="0" dirty="0">
                <a:solidFill>
                  <a:srgbClr val="212529"/>
                </a:solidFill>
                <a:effectLst/>
                <a:latin typeface="AlmadenSans"/>
              </a:rPr>
              <a:t>Topic</a:t>
            </a:r>
            <a:r>
              <a:rPr lang="en-US" b="0" i="0" dirty="0">
                <a:solidFill>
                  <a:srgbClr val="212529"/>
                </a:solidFill>
                <a:effectLst/>
                <a:latin typeface="AlmadenSans"/>
              </a:rPr>
              <a:t> - Enter a topic or name for your meeting. To add some additional context and description for this event, click on “Add Description” for a script box. </a:t>
            </a:r>
          </a:p>
          <a:p>
            <a:r>
              <a:rPr lang="en-US" sz="1200" b="1" dirty="0">
                <a:latin typeface="Calibri" panose="020F0502020204030204" pitchFamily="34" charset="0"/>
                <a:ea typeface="Calibri" panose="020F0502020204030204" pitchFamily="34" charset="0"/>
              </a:rPr>
              <a:t>When</a:t>
            </a:r>
            <a:r>
              <a:rPr lang="en-US" sz="1200" b="0" dirty="0">
                <a:latin typeface="Calibri" panose="020F0502020204030204" pitchFamily="34" charset="0"/>
                <a:ea typeface="Calibri" panose="020F0502020204030204" pitchFamily="34" charset="0"/>
              </a:rPr>
              <a:t> – Enter the date and time for your meeting. You can start your meeting at any time before the scheduled time. This can be helpful if you want to meet with your co-host before the participants log in. You can also manually enter any time for the start of the meeting. For example, you can enter 10, 22, 48, etc. in the minutes field.</a:t>
            </a:r>
          </a:p>
          <a:p>
            <a:r>
              <a:rPr lang="en-US" sz="1200" b="1" dirty="0">
                <a:latin typeface="Calibri" panose="020F0502020204030204" pitchFamily="34" charset="0"/>
                <a:ea typeface="Calibri" panose="020F0502020204030204" pitchFamily="34" charset="0"/>
              </a:rPr>
              <a:t>Duration</a:t>
            </a:r>
            <a:r>
              <a:rPr lang="en-US" sz="1200" b="0" dirty="0">
                <a:latin typeface="Calibri" panose="020F0502020204030204" pitchFamily="34" charset="0"/>
                <a:ea typeface="Calibri" panose="020F0502020204030204" pitchFamily="34" charset="0"/>
              </a:rPr>
              <a:t> – Length of time the meeting will last. With the Zoom Basic, the Free option, you have up to 40 minutes per meeting with unlimited number of group meetings per year. </a:t>
            </a:r>
          </a:p>
          <a:p>
            <a:r>
              <a:rPr lang="en-US" sz="1200" b="1" dirty="0">
                <a:latin typeface="Calibri" panose="020F0502020204030204" pitchFamily="34" charset="0"/>
                <a:ea typeface="Calibri" panose="020F0502020204030204" pitchFamily="34" charset="0"/>
              </a:rPr>
              <a:t>Time Zone </a:t>
            </a:r>
            <a:r>
              <a:rPr lang="en-US" sz="1200" dirty="0">
                <a:latin typeface="Calibri" panose="020F0502020204030204" pitchFamily="34" charset="0"/>
                <a:ea typeface="Calibri" panose="020F0502020204030204" pitchFamily="34" charset="0"/>
              </a:rPr>
              <a:t>-  By default, Zoom will use your computer's time zone. Click the drop-down menu to select a different time zone.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33</a:t>
            </a:fld>
            <a:endParaRPr lang="en-US" dirty="0"/>
          </a:p>
        </p:txBody>
      </p:sp>
    </p:spTree>
    <p:extLst>
      <p:ext uri="{BB962C8B-B14F-4D97-AF65-F5344CB8AC3E}">
        <p14:creationId xmlns:p14="http://schemas.microsoft.com/office/powerpoint/2010/main" val="279625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Optional – If this is recurring meeting; you can set up all the meetings at once allowing for the Meeting ID, Passcode, and URL Link to remain the same for every meeting in the series. Click on “Recurring meeting” and enter the recurrence (Daily, Weekly, Monthly, No Fixed Time), Repeat every (enter number) days (up to 15), and End Date. For the end date, you can either select a specific date on the calendar, or after so many occurrences (up to 20). </a:t>
            </a:r>
          </a:p>
          <a:p>
            <a:pPr algn="l">
              <a:buFont typeface="Arial" panose="020B0604020202020204" pitchFamily="34" charset="0"/>
              <a:buNone/>
            </a:pPr>
            <a:endParaRPr lang="en-US" sz="1200" b="0" i="0" dirty="0">
              <a:solidFill>
                <a:srgbClr val="212529"/>
              </a:solidFill>
              <a:effectLst/>
              <a:latin typeface="AlmadenSans"/>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34</a:t>
            </a:fld>
            <a:endParaRPr lang="en-US" dirty="0"/>
          </a:p>
        </p:txBody>
      </p:sp>
    </p:spTree>
    <p:extLst>
      <p:ext uri="{BB962C8B-B14F-4D97-AF65-F5344CB8AC3E}">
        <p14:creationId xmlns:p14="http://schemas.microsoft.com/office/powerpoint/2010/main" val="351934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This is an example of how to set up quarterly Advisory Committee meetings that are held the second Monday at 7PM, for 1 hour, starting in August. The committee serves for two years. </a:t>
            </a:r>
          </a:p>
          <a:p>
            <a:endParaRPr lang="en-US" sz="1200" dirty="0">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Recurrences: Monthly</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Repeat: 3 months</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Occurs on: Second, Monday of the Month</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End date: After 8 Occurrences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35</a:t>
            </a:fld>
            <a:endParaRPr lang="en-US" dirty="0"/>
          </a:p>
        </p:txBody>
      </p:sp>
    </p:spTree>
    <p:extLst>
      <p:ext uri="{BB962C8B-B14F-4D97-AF65-F5344CB8AC3E}">
        <p14:creationId xmlns:p14="http://schemas.microsoft.com/office/powerpoint/2010/main" val="3101005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Scheduling a meeting that requires registration means registrants must provide some additional information such as their email and name to register for the event. You can include customized questions on the registration form, which allows you to capture more information about your registrants.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36</a:t>
            </a:fld>
            <a:endParaRPr lang="en-US" dirty="0"/>
          </a:p>
        </p:txBody>
      </p:sp>
    </p:spTree>
    <p:extLst>
      <p:ext uri="{BB962C8B-B14F-4D97-AF65-F5344CB8AC3E}">
        <p14:creationId xmlns:p14="http://schemas.microsoft.com/office/powerpoint/2010/main" val="2183975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Zoom automatically defaults to “Generate Automatically” and will create a unique ID number for each of your scheduled meetings. </a:t>
            </a:r>
          </a:p>
          <a:p>
            <a:r>
              <a:rPr lang="en-US" sz="1200" dirty="0">
                <a:latin typeface="Calibri" panose="020F0502020204030204" pitchFamily="34" charset="0"/>
                <a:ea typeface="Calibri" panose="020F0502020204030204" pitchFamily="34" charset="0"/>
              </a:rPr>
              <a:t>A scheduled, non-recurring Meeting ID number will expire 30 days after the scheduled meeting. If you restart the meeting within the 30 days, it will automatically renew the Meeting ID for another 30 days. </a:t>
            </a:r>
          </a:p>
          <a:p>
            <a:r>
              <a:rPr lang="en-US" sz="1200" dirty="0">
                <a:latin typeface="Calibri" panose="020F0502020204030204" pitchFamily="34" charset="0"/>
                <a:ea typeface="Calibri" panose="020F0502020204030204" pitchFamily="34" charset="0"/>
              </a:rPr>
              <a:t>A recurring Meeting ID will expire 365 days after the last active meeting. You can re-use the Meeting ID for future meetings, which will reset the 365-day timer.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 </a:t>
            </a:r>
            <a:r>
              <a:rPr lang="en-US" sz="1200" b="1" dirty="0">
                <a:latin typeface="Calibri" panose="020F0502020204030204" pitchFamily="34" charset="0"/>
                <a:ea typeface="Calibri" panose="020F0502020204030204" pitchFamily="34" charset="0"/>
              </a:rPr>
              <a:t>Personal Meeting ID </a:t>
            </a:r>
            <a:r>
              <a:rPr lang="en-US" sz="1200" dirty="0">
                <a:latin typeface="Calibri" panose="020F0502020204030204" pitchFamily="34" charset="0"/>
                <a:ea typeface="Calibri" panose="020F0502020204030204" pitchFamily="34" charset="0"/>
              </a:rPr>
              <a:t>(PMI) is assigned to you as a permanent personal meeting room. You can use this meeting at any time or schedule it for a future meeting. Your PMI will remain the same if you use it at least once every 365 days. If not, it will expire and a new one will automatically be created for you.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37</a:t>
            </a:fld>
            <a:endParaRPr lang="en-US" dirty="0"/>
          </a:p>
        </p:txBody>
      </p:sp>
    </p:spTree>
    <p:extLst>
      <p:ext uri="{BB962C8B-B14F-4D97-AF65-F5344CB8AC3E}">
        <p14:creationId xmlns:p14="http://schemas.microsoft.com/office/powerpoint/2010/main" val="2388678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 in descending order)</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Security</a:t>
            </a:r>
            <a:r>
              <a:rPr lang="en-US" sz="1200" b="0" dirty="0">
                <a:latin typeface="Calibri" panose="020F0502020204030204" pitchFamily="34" charset="0"/>
                <a:ea typeface="Calibri" panose="020F0502020204030204" pitchFamily="34" charset="0"/>
              </a:rPr>
              <a:t> – Zoom offers many ways to make sure your meeting is safe. Three of the options are listed in this example.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Passcode </a:t>
            </a:r>
            <a:r>
              <a:rPr lang="en-US" sz="1200" b="0" dirty="0">
                <a:latin typeface="Calibri" panose="020F0502020204030204" pitchFamily="34" charset="0"/>
                <a:ea typeface="Calibri" panose="020F0502020204030204" pitchFamily="34" charset="0"/>
              </a:rPr>
              <a:t>– Zoom automatically creates a meeting passcode. Joining participants will be required to input this before joining the scheduled meeting. As host, you do have the option to change the passcode. </a:t>
            </a:r>
            <a:r>
              <a:rPr lang="en-US" sz="1200" b="0" u="sng" dirty="0">
                <a:latin typeface="Calibri" panose="020F0502020204030204" pitchFamily="34" charset="0"/>
                <a:ea typeface="Calibri" panose="020F0502020204030204" pitchFamily="34" charset="0"/>
              </a:rPr>
              <a:t>Note – If you opt to change the passcode, it must meet the complexity requirements set by your administration.</a:t>
            </a:r>
          </a:p>
          <a:p>
            <a:pPr marL="171450" indent="-171450">
              <a:buFont typeface="Arial" panose="020B0604020202020204" pitchFamily="34" charset="0"/>
              <a:buChar char="•"/>
            </a:pPr>
            <a:r>
              <a:rPr lang="en-US" sz="1200" b="1" u="none" dirty="0">
                <a:latin typeface="Calibri" panose="020F0502020204030204" pitchFamily="34" charset="0"/>
                <a:ea typeface="Calibri" panose="020F0502020204030204" pitchFamily="34" charset="0"/>
              </a:rPr>
              <a:t>Waiting Room </a:t>
            </a:r>
            <a:r>
              <a:rPr lang="en-US" sz="1200" b="0" u="none" dirty="0">
                <a:latin typeface="Calibri" panose="020F0502020204030204" pitchFamily="34" charset="0"/>
                <a:ea typeface="Calibri" panose="020F0502020204030204" pitchFamily="34" charset="0"/>
              </a:rPr>
              <a:t>– Activating the Waiting Room option allows the host to control when a participant joins the meeting. As the meeting host, you can admit participants one by one, or hold all participants in the waiting room and admit them all at once. </a:t>
            </a:r>
          </a:p>
          <a:p>
            <a:pPr marL="171450" indent="-171450">
              <a:buFont typeface="Arial" panose="020B0604020202020204" pitchFamily="34" charset="0"/>
              <a:buChar char="•"/>
            </a:pPr>
            <a:r>
              <a:rPr lang="en-US" sz="1200" b="1" u="none" dirty="0">
                <a:latin typeface="Calibri" panose="020F0502020204030204" pitchFamily="34" charset="0"/>
                <a:ea typeface="Calibri" panose="020F0502020204030204" pitchFamily="34" charset="0"/>
              </a:rPr>
              <a:t>Require authentication to join</a:t>
            </a:r>
            <a:r>
              <a:rPr lang="en-US" sz="1200" b="0" u="none" dirty="0">
                <a:latin typeface="Calibri" panose="020F0502020204030204" pitchFamily="34" charset="0"/>
                <a:ea typeface="Calibri" panose="020F0502020204030204" pitchFamily="34" charset="0"/>
              </a:rPr>
              <a:t> – </a:t>
            </a:r>
            <a:r>
              <a:rPr lang="en-US" sz="1200" u="none" dirty="0">
                <a:latin typeface="Calibri" panose="020F0502020204030204" pitchFamily="34" charset="0"/>
                <a:ea typeface="Calibri" panose="020F0502020204030204" pitchFamily="34" charset="0"/>
              </a:rPr>
              <a:t>Only those who are signed into their personal Zoom accounts will be able to join the meeting. To activate this option, you must have a Pro, Business, Education, or Enterprise Zoom account.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38</a:t>
            </a:fld>
            <a:endParaRPr lang="en-US" dirty="0"/>
          </a:p>
        </p:txBody>
      </p:sp>
    </p:spTree>
    <p:extLst>
      <p:ext uri="{BB962C8B-B14F-4D97-AF65-F5344CB8AC3E}">
        <p14:creationId xmlns:p14="http://schemas.microsoft.com/office/powerpoint/2010/main" val="1437498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r>
              <a:rPr lang="en-US" dirty="0"/>
              <a:t> </a:t>
            </a:r>
          </a:p>
          <a:p>
            <a:r>
              <a:rPr lang="en-US" b="1" dirty="0"/>
              <a:t>Video</a:t>
            </a:r>
            <a:r>
              <a:rPr lang="en-US" b="0" dirty="0"/>
              <a:t> – As host, choose if you would like your video on or off when joining the meeting.  For the participants, choose if you would like the participants' videos on or off when they are joining the meeting.  Even if you choose off, both you as host and the participants will have the option to start and stop their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70C0"/>
                </a:solidFill>
              </a:rPr>
              <a:t>Audio</a:t>
            </a:r>
            <a:r>
              <a:rPr lang="en-US" b="0" dirty="0"/>
              <a:t> -  Allow users to call in using Telephone only, Computer Audio only, or Both. If Telephone or Both is enabled for this meeting, click “Edit” to select the “dial-in countries” to include in the invitation. By default, this includes your Global </a:t>
            </a:r>
            <a:r>
              <a:rPr lang="en-US" dirty="0"/>
              <a:t>Dial-In Countries listed in your meeting settings. In this example is United States only. </a:t>
            </a:r>
            <a:endParaRPr lang="en-US" sz="1200" dirty="0">
              <a:latin typeface="Calibri" panose="020F0502020204030204" pitchFamily="34" charset="0"/>
              <a:ea typeface="Calibri" panose="020F0502020204030204" pitchFamily="34" charset="0"/>
            </a:endParaRP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39</a:t>
            </a:fld>
            <a:endParaRPr lang="en-US" dirty="0"/>
          </a:p>
        </p:txBody>
      </p:sp>
    </p:spTree>
    <p:extLst>
      <p:ext uri="{BB962C8B-B14F-4D97-AF65-F5344CB8AC3E}">
        <p14:creationId xmlns:p14="http://schemas.microsoft.com/office/powerpoint/2010/main" val="965675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(Click to remove red box and reveal the next item on the list. A red circle appears to highlight the “Save” button)</a:t>
            </a:r>
          </a:p>
          <a:p>
            <a:endParaRPr lang="en-US" sz="1200" dirty="0">
              <a:latin typeface="Calibri" panose="020F0502020204030204" pitchFamily="34" charset="0"/>
              <a:ea typeface="Calibri" panose="020F0502020204030204" pitchFamily="34" charset="0"/>
            </a:endParaRPr>
          </a:p>
          <a:p>
            <a:r>
              <a:rPr lang="en-US" sz="1200" b="0" dirty="0">
                <a:latin typeface="Calibri" panose="020F0502020204030204" pitchFamily="34" charset="0"/>
                <a:ea typeface="Calibri" panose="020F0502020204030204" pitchFamily="34" charset="0"/>
              </a:rPr>
              <a:t>Zoom has several options to select from to customize your meeting.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Allow participants to join anytime </a:t>
            </a:r>
            <a:r>
              <a:rPr lang="en-US" sz="1200" b="0" dirty="0">
                <a:latin typeface="Calibri" panose="020F0502020204030204" pitchFamily="34" charset="0"/>
                <a:ea typeface="Calibri" panose="020F0502020204030204" pitchFamily="34" charset="0"/>
              </a:rPr>
              <a:t>– This feature allows participants to join before the host or when the host cannot attend the meeting.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Q&amp;A</a:t>
            </a:r>
            <a:r>
              <a:rPr lang="en-US" sz="1200" b="0" dirty="0">
                <a:latin typeface="Calibri" panose="020F0502020204030204" pitchFamily="34" charset="0"/>
                <a:ea typeface="Calibri" panose="020F0502020204030204" pitchFamily="34" charset="0"/>
              </a:rPr>
              <a:t> – the Question and Answer feature creates an additional button at the bottom of the participant’s screen. Like the chat box feature, the Q&amp;A will allow participants to type in their questions directly to the Host/Co-Host, rather than for everyone to see. As host you can use this feature to generate a report after the meeting.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Mute participants upon entry </a:t>
            </a:r>
            <a:r>
              <a:rPr lang="en-US" sz="1200" b="0" dirty="0">
                <a:latin typeface="Calibri" panose="020F0502020204030204" pitchFamily="34" charset="0"/>
                <a:ea typeface="Calibri" panose="020F0502020204030204" pitchFamily="34" charset="0"/>
              </a:rPr>
              <a:t>– this will automatically mute all participants when they enter the room. This is recommended to reduce possible distractions and hearing things the participant may not have intended for the room.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Allow host to save video order </a:t>
            </a:r>
            <a:r>
              <a:rPr lang="en-US" sz="1200" b="0" dirty="0">
                <a:latin typeface="Calibri" panose="020F0502020204030204" pitchFamily="34" charset="0"/>
                <a:ea typeface="Calibri" panose="020F0502020204030204" pitchFamily="34" charset="0"/>
              </a:rPr>
              <a:t>– As host you can click and drag videos and place them in a specific order that only you can see, or you can cast it so that all participants see the order you created. For example, you can sort participants alphabetically by first or last name, time they entered the meeting, or a custom arrangement.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Request permission to unmute participants </a:t>
            </a:r>
            <a:r>
              <a:rPr lang="en-US" sz="1200" b="0" dirty="0">
                <a:latin typeface="Calibri" panose="020F0502020204030204" pitchFamily="34" charset="0"/>
                <a:ea typeface="Calibri" panose="020F0502020204030204" pitchFamily="34" charset="0"/>
              </a:rPr>
              <a:t>– Activating this option helps the host to manage participation in a meeting. Upon entering the meeting, participants will be asked if the host has permission to mute or unmute them during the meeting.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Automatically record meeting </a:t>
            </a:r>
            <a:r>
              <a:rPr lang="en-US" sz="1200" b="0" dirty="0">
                <a:latin typeface="Calibri" panose="020F0502020204030204" pitchFamily="34" charset="0"/>
                <a:ea typeface="Calibri" panose="020F0502020204030204" pitchFamily="34" charset="0"/>
              </a:rPr>
              <a:t>– Automatic cloud recording will automatically start whether the host joins by computer, mobile device, or telephone dial-in.</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Enable focus mode when meeting starts </a:t>
            </a:r>
            <a:r>
              <a:rPr lang="en-US" sz="1200" b="0" dirty="0">
                <a:latin typeface="Calibri" panose="020F0502020204030204" pitchFamily="34" charset="0"/>
                <a:ea typeface="Calibri" panose="020F0502020204030204" pitchFamily="34" charset="0"/>
              </a:rPr>
              <a:t>- This feature gives the host and co-hosts view of all participants’ videos without other participants seeing each other. This extends into screen sharing, as the host and co-host can view and switch between each participant’s shared screen, while the participants can only view their own content. More ideal for a classroom setting.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Approve or block entry to users for specific regions/countries </a:t>
            </a:r>
            <a:r>
              <a:rPr lang="en-US" sz="1200" b="0" dirty="0">
                <a:latin typeface="Calibri" panose="020F0502020204030204" pitchFamily="34" charset="0"/>
                <a:ea typeface="Calibri" panose="020F0502020204030204" pitchFamily="34" charset="0"/>
              </a:rPr>
              <a:t>- </a:t>
            </a:r>
            <a:r>
              <a:rPr lang="en-US" b="0" i="0" dirty="0">
                <a:solidFill>
                  <a:srgbClr val="414155"/>
                </a:solidFill>
                <a:effectLst/>
                <a:latin typeface="AlmadenSans"/>
              </a:rPr>
              <a:t>If you are targeting a meeting to an audience in a specific location, approving access for your participants’ specific countries/regions will provide additional privacy and security to your meeting.</a:t>
            </a:r>
          </a:p>
          <a:p>
            <a:pPr marL="171450" indent="-171450">
              <a:buFont typeface="Arial" panose="020B0604020202020204" pitchFamily="34" charset="0"/>
              <a:buChar char="•"/>
            </a:pPr>
            <a:r>
              <a:rPr lang="en-US" sz="1200" b="1" i="0" dirty="0">
                <a:solidFill>
                  <a:srgbClr val="414155"/>
                </a:solidFill>
                <a:effectLst/>
                <a:latin typeface="AlmadenSans"/>
                <a:ea typeface="Calibri" panose="020F0502020204030204" pitchFamily="34" charset="0"/>
              </a:rPr>
              <a:t>Alternative hosts </a:t>
            </a:r>
            <a:r>
              <a:rPr lang="en-US" sz="1200" b="0" i="0" dirty="0">
                <a:solidFill>
                  <a:srgbClr val="414155"/>
                </a:solidFill>
                <a:effectLst/>
                <a:latin typeface="AlmadenSans"/>
                <a:ea typeface="Calibri" panose="020F0502020204030204" pitchFamily="34" charset="0"/>
              </a:rPr>
              <a:t>- </a:t>
            </a:r>
            <a:r>
              <a:rPr lang="en-US" b="0" i="0" dirty="0">
                <a:solidFill>
                  <a:srgbClr val="414155"/>
                </a:solidFill>
                <a:effectLst/>
                <a:latin typeface="AlmadenSans"/>
              </a:rPr>
              <a:t>A host can designate another Licensed user on the same account to be the alternative host. The alternative host can start the meeting on the host's behalf. To add a co-host, type in their email address in the box.</a:t>
            </a:r>
          </a:p>
          <a:p>
            <a:endParaRPr lang="en-US" b="0" i="0" dirty="0">
              <a:solidFill>
                <a:srgbClr val="414155"/>
              </a:solidFill>
              <a:effectLst/>
              <a:latin typeface="AlmadenSans"/>
            </a:endParaRPr>
          </a:p>
          <a:p>
            <a:r>
              <a:rPr lang="en-US" b="1" i="0" dirty="0">
                <a:solidFill>
                  <a:srgbClr val="414155"/>
                </a:solidFill>
                <a:effectLst/>
                <a:latin typeface="AlmadenSans"/>
              </a:rPr>
              <a:t>Make sure to click on “Save” </a:t>
            </a:r>
            <a:endParaRPr lang="en-US" sz="1200" b="1" dirty="0">
              <a:latin typeface="Calibri" panose="020F0502020204030204" pitchFamily="34" charset="0"/>
              <a:ea typeface="Calibri" panose="020F0502020204030204" pitchFamily="34" charset="0"/>
            </a:endParaRP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40</a:t>
            </a:fld>
            <a:endParaRPr lang="en-US" dirty="0"/>
          </a:p>
        </p:txBody>
      </p:sp>
    </p:spTree>
    <p:extLst>
      <p:ext uri="{BB962C8B-B14F-4D97-AF65-F5344CB8AC3E}">
        <p14:creationId xmlns:p14="http://schemas.microsoft.com/office/powerpoint/2010/main" val="177751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After creating a meeting, the form will look like this.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41</a:t>
            </a:fld>
            <a:endParaRPr lang="en-US" dirty="0"/>
          </a:p>
        </p:txBody>
      </p:sp>
    </p:spTree>
    <p:extLst>
      <p:ext uri="{BB962C8B-B14F-4D97-AF65-F5344CB8AC3E}">
        <p14:creationId xmlns:p14="http://schemas.microsoft.com/office/powerpoint/2010/main" val="3679310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Ask participants to perform the task.  Explain that once they have performed the task using the different methods, decide which method is easier for them and start using that method. </a:t>
            </a:r>
          </a:p>
          <a:p>
            <a:pPr algn="l">
              <a:buFont typeface="+mj-lt"/>
              <a:buNone/>
            </a:pPr>
            <a:r>
              <a:rPr lang="en-US" b="0" i="0" dirty="0">
                <a:solidFill>
                  <a:srgbClr val="212529"/>
                </a:solidFill>
                <a:effectLst/>
                <a:latin typeface="AlmadenSans"/>
              </a:rPr>
              <a:t>Encourage participants to work individually to create the meeting on this slide and additional ones if they have time. If they have extra time, they can take a mini-stretch break</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15 Minutes</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Kevin Sanderson</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42</a:t>
            </a:fld>
            <a:endParaRPr lang="en-US" dirty="0"/>
          </a:p>
        </p:txBody>
      </p:sp>
    </p:spTree>
    <p:extLst>
      <p:ext uri="{BB962C8B-B14F-4D97-AF65-F5344CB8AC3E}">
        <p14:creationId xmlns:p14="http://schemas.microsoft.com/office/powerpoint/2010/main" val="3043020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There are many ways to invite participants to a scheduled Zoom meeting. We will highlight the three easiest.   Start by  logging in to your Zoom account.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16 Minutes for this section</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Gerd Altmann</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43</a:t>
            </a:fld>
            <a:endParaRPr lang="en-US" dirty="0"/>
          </a:p>
        </p:txBody>
      </p:sp>
    </p:spTree>
    <p:extLst>
      <p:ext uri="{BB962C8B-B14F-4D97-AF65-F5344CB8AC3E}">
        <p14:creationId xmlns:p14="http://schemas.microsoft.com/office/powerpoint/2010/main" val="3802545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highlight key item)</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In the blue ribbon on the left, click on “Meetings”. This will show you all the scheduled meetings you are the host of. Select the meeting you would like to send the invitation to. </a:t>
            </a:r>
          </a:p>
          <a:p>
            <a:r>
              <a:rPr lang="en-US" sz="1200" dirty="0">
                <a:latin typeface="Calibri" panose="020F0502020204030204" pitchFamily="34" charset="0"/>
                <a:ea typeface="Calibri" panose="020F0502020204030204" pitchFamily="34" charset="0"/>
              </a:rPr>
              <a:t>The meeting detail screen will appear as you see on the screen. At the bottom of the screen click “Copy invitation”.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10"/>
          </p:nvPr>
        </p:nvSpPr>
        <p:spPr/>
        <p:txBody>
          <a:bodyPr/>
          <a:lstStyle/>
          <a:p>
            <a:fld id="{4412B732-0F84-4E12-A903-F6C2CB612BDA}" type="slidenum">
              <a:rPr lang="en-US" smtClean="0"/>
              <a:t>44</a:t>
            </a:fld>
            <a:endParaRPr lang="en-US"/>
          </a:p>
        </p:txBody>
      </p:sp>
    </p:spTree>
    <p:extLst>
      <p:ext uri="{BB962C8B-B14F-4D97-AF65-F5344CB8AC3E}">
        <p14:creationId xmlns:p14="http://schemas.microsoft.com/office/powerpoint/2010/main" val="22240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highlight key item)</a:t>
            </a:r>
          </a:p>
          <a:p>
            <a:r>
              <a:rPr lang="en-US" sz="1200" dirty="0">
                <a:latin typeface="Calibri" panose="020F0502020204030204" pitchFamily="34" charset="0"/>
                <a:ea typeface="Calibri" panose="020F0502020204030204" pitchFamily="34" charset="0"/>
              </a:rPr>
              <a:t>A new screen will appear with all the details needed for a participant to log in or call into your meeting. </a:t>
            </a:r>
          </a:p>
          <a:p>
            <a:r>
              <a:rPr lang="en-US" sz="1200" dirty="0">
                <a:latin typeface="Calibri" panose="020F0502020204030204" pitchFamily="34" charset="0"/>
                <a:ea typeface="Calibri" panose="020F0502020204030204" pitchFamily="34" charset="0"/>
              </a:rPr>
              <a:t>Click on “Copy Meeting Information”. You can now open any form of messenger or email and paste the invitation to send to an individual or listserv.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10"/>
          </p:nvPr>
        </p:nvSpPr>
        <p:spPr/>
        <p:txBody>
          <a:bodyPr/>
          <a:lstStyle/>
          <a:p>
            <a:fld id="{4412B732-0F84-4E12-A903-F6C2CB612BDA}" type="slidenum">
              <a:rPr lang="en-US" smtClean="0"/>
              <a:t>45</a:t>
            </a:fld>
            <a:endParaRPr lang="en-US"/>
          </a:p>
        </p:txBody>
      </p:sp>
    </p:spTree>
    <p:extLst>
      <p:ext uri="{BB962C8B-B14F-4D97-AF65-F5344CB8AC3E}">
        <p14:creationId xmlns:p14="http://schemas.microsoft.com/office/powerpoint/2010/main" val="2773152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highlight key item)</a:t>
            </a:r>
          </a:p>
          <a:p>
            <a:r>
              <a:rPr lang="en-US" sz="1200" dirty="0">
                <a:latin typeface="Calibri" panose="020F0502020204030204" pitchFamily="34" charset="0"/>
                <a:ea typeface="Calibri" panose="020F0502020204030204" pitchFamily="34" charset="0"/>
              </a:rPr>
              <a:t>If you don’t need the whole invitation, you can click on the “Copy” icon next to “Invite Link”. This will copy only the URL for you to send to participants.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10"/>
          </p:nvPr>
        </p:nvSpPr>
        <p:spPr/>
        <p:txBody>
          <a:bodyPr/>
          <a:lstStyle/>
          <a:p>
            <a:fld id="{4412B732-0F84-4E12-A903-F6C2CB612BDA}" type="slidenum">
              <a:rPr lang="en-US" smtClean="0"/>
              <a:t>46</a:t>
            </a:fld>
            <a:endParaRPr lang="en-US"/>
          </a:p>
        </p:txBody>
      </p:sp>
    </p:spTree>
    <p:extLst>
      <p:ext uri="{BB962C8B-B14F-4D97-AF65-F5344CB8AC3E}">
        <p14:creationId xmlns:p14="http://schemas.microsoft.com/office/powerpoint/2010/main" val="3048195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highlight key item)</a:t>
            </a:r>
          </a:p>
          <a:p>
            <a:r>
              <a:rPr lang="en-US" sz="1200" dirty="0">
                <a:latin typeface="Calibri" panose="020F0502020204030204" pitchFamily="34" charset="0"/>
                <a:ea typeface="Calibri" panose="020F0502020204030204" pitchFamily="34" charset="0"/>
              </a:rPr>
              <a:t>Lastly, if you use Google, Outlook, or Yahoo calendar you can send the link to your calendar and then use the calendar’s invitation process to forward the calendar invitation to others.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10"/>
          </p:nvPr>
        </p:nvSpPr>
        <p:spPr/>
        <p:txBody>
          <a:bodyPr/>
          <a:lstStyle/>
          <a:p>
            <a:fld id="{4412B732-0F84-4E12-A903-F6C2CB612BDA}" type="slidenum">
              <a:rPr lang="en-US" smtClean="0"/>
              <a:t>47</a:t>
            </a:fld>
            <a:endParaRPr lang="en-US"/>
          </a:p>
        </p:txBody>
      </p:sp>
    </p:spTree>
    <p:extLst>
      <p:ext uri="{BB962C8B-B14F-4D97-AF65-F5344CB8AC3E}">
        <p14:creationId xmlns:p14="http://schemas.microsoft.com/office/powerpoint/2010/main" val="4000644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b="0" i="0" dirty="0">
                <a:solidFill>
                  <a:srgbClr val="212529"/>
                </a:solidFill>
                <a:effectLst/>
                <a:latin typeface="AlmadenSans"/>
              </a:rPr>
              <a:t>From the desktop application, click “Meetings”, select the meeting you want to invite participants to and click “Copy Invitation”. From here, </a:t>
            </a:r>
            <a:r>
              <a:rPr lang="en-US" sz="1200" b="0" i="0" dirty="0">
                <a:solidFill>
                  <a:srgbClr val="212529"/>
                </a:solidFill>
                <a:effectLst/>
                <a:latin typeface="Calibri" panose="020F0502020204030204" pitchFamily="34" charset="0"/>
                <a:ea typeface="Calibri" panose="020F0502020204030204" pitchFamily="34" charset="0"/>
              </a:rPr>
              <a:t>y</a:t>
            </a:r>
            <a:r>
              <a:rPr lang="en-US" sz="1200" dirty="0">
                <a:latin typeface="Calibri" panose="020F0502020204030204" pitchFamily="34" charset="0"/>
                <a:ea typeface="Calibri" panose="020F0502020204030204" pitchFamily="34" charset="0"/>
              </a:rPr>
              <a:t>ou can open any form of messenger or email and paste the invitation to the individual.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48</a:t>
            </a:fld>
            <a:endParaRPr lang="en-US" dirty="0"/>
          </a:p>
        </p:txBody>
      </p:sp>
    </p:spTree>
    <p:extLst>
      <p:ext uri="{BB962C8B-B14F-4D97-AF65-F5344CB8AC3E}">
        <p14:creationId xmlns:p14="http://schemas.microsoft.com/office/powerpoint/2010/main" val="3932987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b="0" i="0" u="none" strike="noStrike" dirty="0">
                <a:solidFill>
                  <a:srgbClr val="0B5CFF"/>
                </a:solidFill>
                <a:effectLst/>
                <a:latin typeface="AlmadenSans"/>
              </a:rPr>
              <a:t>While in a meeting you have two options to invite participants. Option one: Click on Zoom “Meeting Information” icon found in the upper left corner of the screen. From there you can copy the URL and send the link to those you need to quickly invite. Depending on the security features you set up, you may also need to send them the passcode. </a:t>
            </a:r>
          </a:p>
          <a:p>
            <a:endParaRPr lang="en-US" b="0" i="0" u="none" strike="noStrike" dirty="0">
              <a:solidFill>
                <a:srgbClr val="0B5CFF"/>
              </a:solidFill>
              <a:effectLst/>
              <a:latin typeface="AlmadenSans"/>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49</a:t>
            </a:fld>
            <a:endParaRPr lang="en-US" dirty="0"/>
          </a:p>
        </p:txBody>
      </p:sp>
    </p:spTree>
    <p:extLst>
      <p:ext uri="{BB962C8B-B14F-4D97-AF65-F5344CB8AC3E}">
        <p14:creationId xmlns:p14="http://schemas.microsoft.com/office/powerpoint/2010/main" val="3770804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b="0" i="0" dirty="0">
                <a:solidFill>
                  <a:srgbClr val="212529"/>
                </a:solidFill>
                <a:effectLst/>
                <a:latin typeface="AlmadenSans"/>
              </a:rPr>
              <a:t>Option two: In the meeting controls found at the bottom of the screen, click</a:t>
            </a:r>
            <a:r>
              <a:rPr lang="en-US" b="1" i="0" dirty="0">
                <a:solidFill>
                  <a:srgbClr val="212529"/>
                </a:solidFill>
                <a:effectLst/>
                <a:latin typeface="AlmadenSans"/>
              </a:rPr>
              <a:t> </a:t>
            </a:r>
            <a:r>
              <a:rPr lang="en-US" b="0" i="0" dirty="0">
                <a:solidFill>
                  <a:srgbClr val="212529"/>
                </a:solidFill>
                <a:effectLst/>
                <a:latin typeface="AlmadenSans"/>
              </a:rPr>
              <a:t>on the arrow up (carrot) next to ”Participants”. From this menu you can “Copy Invite Link” and forward it in a calendar invite, email, or messenger or click on “Invite”. Clicking on “Invite” brings up all the options you have available to you according to your plan. In this example their options are to email it using their Personal (Default) email, Gmail, or Yahoo mail. They also have the option to “Copy Invite Link” or “Copy Invitation” and open another option such as their work email. Lastly, you can click on “Participants” and the list of all participants will appear to the right of the screen. Form this you can also click on “Invite”, and you will gain access to the same invitation box.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50</a:t>
            </a:fld>
            <a:endParaRPr lang="en-US" dirty="0"/>
          </a:p>
        </p:txBody>
      </p:sp>
    </p:spTree>
    <p:extLst>
      <p:ext uri="{BB962C8B-B14F-4D97-AF65-F5344CB8AC3E}">
        <p14:creationId xmlns:p14="http://schemas.microsoft.com/office/powerpoint/2010/main" val="3118267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How to share your screen.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8 Minutes for the section </a:t>
            </a:r>
          </a:p>
          <a:p>
            <a:endParaRPr lang="en-US" dirty="0"/>
          </a:p>
          <a:p>
            <a:endParaRPr lang="en-US" dirty="0"/>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Stefan </a:t>
            </a:r>
            <a:r>
              <a:rPr lang="en-US" b="0" i="0" u="sng" dirty="0" err="1">
                <a:solidFill>
                  <a:srgbClr val="191B26"/>
                </a:solidFill>
                <a:effectLst/>
                <a:latin typeface="Open Sans" panose="020B0606030504020204" pitchFamily="34" charset="0"/>
                <a:hlinkClick r:id="rId3"/>
              </a:rPr>
              <a:t>Schweihofer</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51</a:t>
            </a:fld>
            <a:endParaRPr lang="en-US" dirty="0"/>
          </a:p>
        </p:txBody>
      </p:sp>
    </p:spTree>
    <p:extLst>
      <p:ext uri="{BB962C8B-B14F-4D97-AF65-F5344CB8AC3E}">
        <p14:creationId xmlns:p14="http://schemas.microsoft.com/office/powerpoint/2010/main" val="3333816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Ask participants situations that they would need to share a screen? Why is sharing a screen helpful/beneficial?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As host you can share your screen with the room. This feature allows for a more collaborative environment, allowing videos, PowerPoints, and documents to be viewed by all in real time. To share a screen, click on “Share Screen” the green button at the bottom of the screen. A dialog box will appear with all the options available to be shared. Select the screen you would like to share, it will become highlighted in blue, and click on “Share”. Once you start sharing your screen all control buttons will now appear at the top of the screen and the document/screen you are sharing will be highlighted in green on your device/desktop. </a:t>
            </a:r>
          </a:p>
          <a:p>
            <a:r>
              <a:rPr lang="en-US" sz="1200" dirty="0">
                <a:latin typeface="Calibri" panose="020F0502020204030204" pitchFamily="34" charset="0"/>
                <a:ea typeface="Calibri" panose="020F0502020204030204" pitchFamily="34" charset="0"/>
              </a:rPr>
              <a:t>To stop sharing, look at the control buttons at the top of the screen and click on “Stop Share”.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52</a:t>
            </a:fld>
            <a:endParaRPr lang="en-US" dirty="0"/>
          </a:p>
        </p:txBody>
      </p:sp>
    </p:spTree>
    <p:extLst>
      <p:ext uri="{BB962C8B-B14F-4D97-AF65-F5344CB8AC3E}">
        <p14:creationId xmlns:p14="http://schemas.microsoft.com/office/powerpoint/2010/main" val="3951412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If you are sharing a video or PowerPoint with an embedded video or audio, make sure to check both “Share computer sound” and “Optimize Screen Sharing for Video Clip”. These are found at the bottom of the screen in the dialog box. Without these checked, participants will not hear any sound from the video and for many the video will appear pixilated. If you are not showing a video, and only sharing an audio clip, do not click “Optimize Screen Sharing for Video Clip” because it can make the screen blurry.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53</a:t>
            </a:fld>
            <a:endParaRPr lang="en-US" dirty="0"/>
          </a:p>
        </p:txBody>
      </p:sp>
    </p:spTree>
    <p:extLst>
      <p:ext uri="{BB962C8B-B14F-4D97-AF65-F5344CB8AC3E}">
        <p14:creationId xmlns:p14="http://schemas.microsoft.com/office/powerpoint/2010/main" val="3538546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and arrow highlight key items)</a:t>
            </a:r>
          </a:p>
          <a:p>
            <a:endParaRPr lang="en-US" sz="1200" dirty="0">
              <a:latin typeface="Calibri" panose="020F0502020204030204" pitchFamily="34" charset="0"/>
              <a:ea typeface="Calibri" panose="020F0502020204030204" pitchFamily="34" charset="0"/>
            </a:endParaRPr>
          </a:p>
          <a:p>
            <a:r>
              <a:rPr lang="en-US" sz="1200" i="0" dirty="0"/>
              <a:t>Sometimes the host will need to change between many documents during a meeting.  To switch between windows while presenting, click “New Share” the green icon. Remember, once you start sharing, the controls will be at the top of the page. </a:t>
            </a:r>
            <a:r>
              <a:rPr lang="en-US" sz="1200" dirty="0">
                <a:latin typeface="Calibri" panose="020F0502020204030204" pitchFamily="34" charset="0"/>
                <a:ea typeface="Calibri" panose="020F0502020204030204" pitchFamily="34" charset="0"/>
              </a:rPr>
              <a:t>A dialog box will appear with all the options available to be shared. Select the screen you would like to share, it will become highlighted in blue, and click on “Share”.  </a:t>
            </a:r>
          </a:p>
          <a:p>
            <a:r>
              <a:rPr lang="en-US" sz="1200" b="1" dirty="0">
                <a:latin typeface="Calibri" panose="020F0502020204030204" pitchFamily="34" charset="0"/>
                <a:ea typeface="Calibri" panose="020F0502020204030204" pitchFamily="34" charset="0"/>
              </a:rPr>
              <a:t>Host tip</a:t>
            </a:r>
            <a:r>
              <a:rPr lang="en-US" sz="1200" dirty="0">
                <a:latin typeface="Calibri" panose="020F0502020204030204" pitchFamily="34" charset="0"/>
                <a:ea typeface="Calibri" panose="020F0502020204030204" pitchFamily="34" charset="0"/>
              </a:rPr>
              <a:t>: if you aren't sure which screen you are sharing, click on the green ID button and click the down arrow. A mini widow of the screen you are sharing will drop down.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To stop sharing, look at the control buttons at the top of the screen and click on “Stop Share”.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54</a:t>
            </a:fld>
            <a:endParaRPr lang="en-US" dirty="0"/>
          </a:p>
        </p:txBody>
      </p:sp>
    </p:spTree>
    <p:extLst>
      <p:ext uri="{BB962C8B-B14F-4D97-AF65-F5344CB8AC3E}">
        <p14:creationId xmlns:p14="http://schemas.microsoft.com/office/powerpoint/2010/main" val="213860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jumping into the lesson, tell the clients what you expect for them to be able to do after the lesson.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This slide shows the six parts of this single lesson. Each of the six point will pulse in descending order so that you can highlight each point.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Free Photos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3783592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How to create polls.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30 Minutes for this section and activity</a:t>
            </a:r>
          </a:p>
          <a:p>
            <a:endParaRPr lang="en-US" dirty="0"/>
          </a:p>
          <a:p>
            <a:endParaRPr lang="en-US" dirty="0"/>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Mohamed Hassan</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55</a:t>
            </a:fld>
            <a:endParaRPr lang="en-US" dirty="0"/>
          </a:p>
        </p:txBody>
      </p:sp>
    </p:spTree>
    <p:extLst>
      <p:ext uri="{BB962C8B-B14F-4D97-AF65-F5344CB8AC3E}">
        <p14:creationId xmlns:p14="http://schemas.microsoft.com/office/powerpoint/2010/main" val="2128551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Ask participants why polls would be useful? How have they seen them used? How would they use them?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Next, we will discuss, how to create polls before you start a meeting. Log in to your Zoom account. Click on “Meetings” in the blue ribbon on your left. Any previously scheduled meetings will be listed on your right. From this list select the meeting you would like to add a poll to.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56</a:t>
            </a:fld>
            <a:endParaRPr lang="en-US" dirty="0"/>
          </a:p>
        </p:txBody>
      </p:sp>
    </p:spTree>
    <p:extLst>
      <p:ext uri="{BB962C8B-B14F-4D97-AF65-F5344CB8AC3E}">
        <p14:creationId xmlns:p14="http://schemas.microsoft.com/office/powerpoint/2010/main" val="3672900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Once you have selected your meeting, there will be a “Polls/Quizzes” tab at the top of your screen. Click on “+Create”. A new dialog box will appear.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57</a:t>
            </a:fld>
            <a:endParaRPr lang="en-US" dirty="0"/>
          </a:p>
        </p:txBody>
      </p:sp>
    </p:spTree>
    <p:extLst>
      <p:ext uri="{BB962C8B-B14F-4D97-AF65-F5344CB8AC3E}">
        <p14:creationId xmlns:p14="http://schemas.microsoft.com/office/powerpoint/2010/main" val="139318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Click on “Polls” and then “Next”.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58</a:t>
            </a:fld>
            <a:endParaRPr lang="en-US" dirty="0"/>
          </a:p>
        </p:txBody>
      </p:sp>
    </p:spTree>
    <p:extLst>
      <p:ext uri="{BB962C8B-B14F-4D97-AF65-F5344CB8AC3E}">
        <p14:creationId xmlns:p14="http://schemas.microsoft.com/office/powerpoint/2010/main" val="1577156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Add a title to the Poll, Enter your first poll question, select from “Single Choice” (they can only pick on answer) or “Multiple Choice” (they can select as many answers as they like). </a:t>
            </a:r>
          </a:p>
          <a:p>
            <a:r>
              <a:rPr lang="en-US" sz="1200" dirty="0">
                <a:latin typeface="Calibri" panose="020F0502020204030204" pitchFamily="34" charset="0"/>
                <a:ea typeface="Calibri" panose="020F0502020204030204" pitchFamily="34" charset="0"/>
              </a:rPr>
              <a:t>You can add from 2 – 10 answers by clicking on “+Add choice”.  From the ellipsis button at the bottom of the screen (Next to Save), you can select that the answers be anonymous and to add this poll question to your library for future use.  Click on “+Add Question” to add up to 50 questions per meeting.  Click on “Save” once you have entered all your questions.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59</a:t>
            </a:fld>
            <a:endParaRPr lang="en-US" dirty="0"/>
          </a:p>
        </p:txBody>
      </p:sp>
    </p:spTree>
    <p:extLst>
      <p:ext uri="{BB962C8B-B14F-4D97-AF65-F5344CB8AC3E}">
        <p14:creationId xmlns:p14="http://schemas.microsoft.com/office/powerpoint/2010/main" val="29424436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To launch your poll while in your meeting, click on “Polls” at the bottom of your screen. When the dialog box opens, click on the name of the poll you previously created, and click on “Launch”. If you need to make a last-minute change, you can edit your poll. Clicking on “Edit” will take you out of this screen and to your meeting page where you can make additions or corrections.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60</a:t>
            </a:fld>
            <a:endParaRPr lang="en-US" dirty="0"/>
          </a:p>
        </p:txBody>
      </p:sp>
    </p:spTree>
    <p:extLst>
      <p:ext uri="{BB962C8B-B14F-4D97-AF65-F5344CB8AC3E}">
        <p14:creationId xmlns:p14="http://schemas.microsoft.com/office/powerpoint/2010/main" val="1240280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Once your poll is launched, you can watch the as participants submit their answers. At the top of the box, you can see the number (and percentage) who have submitted their answer and the time elapsed. Once a satisfactory number of participants have completed the poll, click on “End Poll”. You have the option then to “Share Results” with the participants in the meeting.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61</a:t>
            </a:fld>
            <a:endParaRPr lang="en-US" dirty="0"/>
          </a:p>
        </p:txBody>
      </p:sp>
    </p:spTree>
    <p:extLst>
      <p:ext uri="{BB962C8B-B14F-4D97-AF65-F5344CB8AC3E}">
        <p14:creationId xmlns:p14="http://schemas.microsoft.com/office/powerpoint/2010/main" val="24864244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Allow participants to see the results. Once done, click on “Stop Sharing” and then the “X” to close the box. If needed, you can click on the ellipses box (next to Share Results) to relaunch the poll, download results, or view results from a browser.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62</a:t>
            </a:fld>
            <a:endParaRPr lang="en-US" dirty="0"/>
          </a:p>
        </p:txBody>
      </p:sp>
    </p:spTree>
    <p:extLst>
      <p:ext uri="{BB962C8B-B14F-4D97-AF65-F5344CB8AC3E}">
        <p14:creationId xmlns:p14="http://schemas.microsoft.com/office/powerpoint/2010/main" val="1168874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As host you can create polls while presenting by clicking on “Polls”, click on the “+” Plus Sign, select “Polls” and then “Next”.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63</a:t>
            </a:fld>
            <a:endParaRPr lang="en-US" dirty="0"/>
          </a:p>
        </p:txBody>
      </p:sp>
    </p:spTree>
    <p:extLst>
      <p:ext uri="{BB962C8B-B14F-4D97-AF65-F5344CB8AC3E}">
        <p14:creationId xmlns:p14="http://schemas.microsoft.com/office/powerpoint/2010/main" val="41813263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You will then add your poll information following the same instructions for Creating Polls before a Meeting presented earlier</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64</a:t>
            </a:fld>
            <a:endParaRPr lang="en-US" dirty="0"/>
          </a:p>
        </p:txBody>
      </p:sp>
    </p:spTree>
    <p:extLst>
      <p:ext uri="{BB962C8B-B14F-4D97-AF65-F5344CB8AC3E}">
        <p14:creationId xmlns:p14="http://schemas.microsoft.com/office/powerpoint/2010/main" val="119994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or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5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Encourage participants to work individually to create a poll using the 2 questions on this slide, or their own questions and answers if they wish. Practice launching, sharing results, and closing the poll.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Rahul Yadav</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65</a:t>
            </a:fld>
            <a:endParaRPr lang="en-US" dirty="0"/>
          </a:p>
        </p:txBody>
      </p:sp>
    </p:spTree>
    <p:extLst>
      <p:ext uri="{BB962C8B-B14F-4D97-AF65-F5344CB8AC3E}">
        <p14:creationId xmlns:p14="http://schemas.microsoft.com/office/powerpoint/2010/main" val="4625940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66</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pPr marL="0" indent="0">
              <a:buFont typeface="Arial" panose="020B0604020202020204" pitchFamily="34" charset="0"/>
              <a:buNone/>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a:p>
            <a:endParaRPr lang="en-US" dirty="0"/>
          </a:p>
          <a:p>
            <a:r>
              <a:rPr lang="en-US" b="0" i="0" dirty="0">
                <a:solidFill>
                  <a:srgbClr val="191B26"/>
                </a:solidFill>
                <a:effectLst/>
                <a:latin typeface="Open Sans" panose="020F0502020204030204" pitchFamily="34" charset="0"/>
              </a:rPr>
              <a:t>Image by </a:t>
            </a:r>
            <a:r>
              <a:rPr lang="en-US" b="0" i="0" u="sng" dirty="0" err="1">
                <a:solidFill>
                  <a:srgbClr val="191B26"/>
                </a:solidFill>
                <a:effectLst/>
                <a:latin typeface="Open Sans" panose="020F0502020204030204" pitchFamily="34" charset="0"/>
                <a:hlinkClick r:id="rId3"/>
              </a:rPr>
              <a:t>WikiImages</a:t>
            </a:r>
            <a:r>
              <a:rPr lang="en-US" b="0" i="0" dirty="0">
                <a:solidFill>
                  <a:srgbClr val="191B26"/>
                </a:solidFill>
                <a:effectLst/>
                <a:latin typeface="Open Sans" panose="020F0502020204030204" pitchFamily="34" charset="0"/>
              </a:rPr>
              <a:t> from </a:t>
            </a:r>
            <a:r>
              <a:rPr lang="en-US" b="0" i="0" u="sng" dirty="0" err="1">
                <a:solidFill>
                  <a:srgbClr val="191B26"/>
                </a:solidFill>
                <a:effectLst/>
                <a:latin typeface="Open Sans" panose="020F050202020403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Talk with participants about the use of Skype, FaceTime, or even camcorders/VHS.  Relate their responses to video conferencing (this activity is to move the clients from the known to the unknown).  Once they understand the concept of video conferencing, ask them to name several tasks that can be performed by using a video conferencing.</a:t>
            </a:r>
          </a:p>
          <a:p>
            <a:pPr marL="0" indent="0">
              <a:buNone/>
            </a:pPr>
            <a:endParaRPr lang="en-US" sz="120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78042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Adding a profile picture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20 Minutes for the section and activity </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Sara </a:t>
            </a:r>
            <a:r>
              <a:rPr lang="en-US" b="0" i="0" u="sng" dirty="0" err="1">
                <a:solidFill>
                  <a:srgbClr val="191B26"/>
                </a:solidFill>
                <a:effectLst/>
                <a:latin typeface="Open Sans" panose="020B0606030504020204" pitchFamily="34" charset="0"/>
                <a:hlinkClick r:id="rId3"/>
              </a:rPr>
              <a:t>Torda</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412B732-0F84-4E12-A903-F6C2CB612BDA}" type="slidenum">
              <a:rPr lang="en-US" smtClean="0"/>
              <a:t>14</a:t>
            </a:fld>
            <a:endParaRPr lang="en-US"/>
          </a:p>
        </p:txBody>
      </p:sp>
    </p:spTree>
    <p:extLst>
      <p:ext uri="{BB962C8B-B14F-4D97-AF65-F5344CB8AC3E}">
        <p14:creationId xmlns:p14="http://schemas.microsoft.com/office/powerpoint/2010/main" val="337370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lstStyle/>
          <a:p>
            <a:r>
              <a:rPr lang="en-US"/>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5200"/>
            </a:lvl1pPr>
          </a:lstStyle>
          <a:p>
            <a:r>
              <a:rPr lang="en-US" dirty="0"/>
              <a:t>Click to edit Master title style</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4129980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5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85840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76974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6474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17858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2558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extLst>
      <p:ext uri="{BB962C8B-B14F-4D97-AF65-F5344CB8AC3E}">
        <p14:creationId xmlns:p14="http://schemas.microsoft.com/office/powerpoint/2010/main" val="4288397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16471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4805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4497207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ctr" defTabSz="914378" rtl="0" eaLnBrk="1" latinLnBrk="0" hangingPunct="1">
        <a:spcBef>
          <a:spcPct val="0"/>
        </a:spcBef>
        <a:buNone/>
        <a:defRPr sz="44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arstechnica.com/tech-policy/2021/08/zoom-to-pay-85m-for-lying-about-encryption-and-sending-data-to-facebook-and-googl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hyperlink" Target="https://wallpapersafari.com/virtual-backgrounds/" TargetMode="Externa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57.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7.pn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55.png"/><Relationship Id="rId5" Type="http://schemas.openxmlformats.org/officeDocument/2006/relationships/image" Target="../media/image62.png"/><Relationship Id="rId10" Type="http://schemas.openxmlformats.org/officeDocument/2006/relationships/image" Target="../media/image54.png"/><Relationship Id="rId4" Type="http://schemas.openxmlformats.org/officeDocument/2006/relationships/image" Target="../media/image57.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55.png"/><Relationship Id="rId5" Type="http://schemas.openxmlformats.org/officeDocument/2006/relationships/image" Target="../media/image62.png"/><Relationship Id="rId10" Type="http://schemas.openxmlformats.org/officeDocument/2006/relationships/image" Target="../media/image54.png"/><Relationship Id="rId4" Type="http://schemas.openxmlformats.org/officeDocument/2006/relationships/image" Target="../media/image57.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55.png"/><Relationship Id="rId5" Type="http://schemas.openxmlformats.org/officeDocument/2006/relationships/image" Target="../media/image62.png"/><Relationship Id="rId10" Type="http://schemas.openxmlformats.org/officeDocument/2006/relationships/image" Target="../media/image54.png"/><Relationship Id="rId4" Type="http://schemas.openxmlformats.org/officeDocument/2006/relationships/image" Target="../media/image57.png"/><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66.png"/><Relationship Id="rId12"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55.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66.png"/><Relationship Id="rId12"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techboomers.com/t/set-up-zoom-meeti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105.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95.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95.pn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113.sv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2D6DDA4-F5AC-88F3-5AB5-4546B783E4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412654" y="678648"/>
            <a:ext cx="4498012" cy="1782762"/>
          </a:xfrm>
        </p:spPr>
        <p:txBody>
          <a:bodyPr>
            <a:normAutofit/>
          </a:bodyPr>
          <a:lstStyle/>
          <a:p>
            <a:r>
              <a:rPr lang="en-US" sz="5000" b="1" dirty="0"/>
              <a:t>ZOOM</a:t>
            </a:r>
          </a:p>
        </p:txBody>
      </p:sp>
      <p:sp>
        <p:nvSpPr>
          <p:cNvPr id="3" name="Subtitle 2">
            <a:extLst>
              <a:ext uri="{FF2B5EF4-FFF2-40B4-BE49-F238E27FC236}">
                <a16:creationId xmlns:a16="http://schemas.microsoft.com/office/drawing/2014/main" id="{8AF2E66F-BD2B-4AC6-90A4-8D2AB426C275}"/>
              </a:ext>
            </a:extLst>
          </p:cNvPr>
          <p:cNvSpPr>
            <a:spLocks noGrp="1"/>
          </p:cNvSpPr>
          <p:nvPr>
            <p:ph type="subTitle" idx="4294967295"/>
          </p:nvPr>
        </p:nvSpPr>
        <p:spPr>
          <a:xfrm>
            <a:off x="495300" y="2571363"/>
            <a:ext cx="4415366" cy="3352800"/>
          </a:xfrm>
        </p:spPr>
        <p:txBody>
          <a:bodyPr>
            <a:normAutofit/>
          </a:bodyPr>
          <a:lstStyle/>
          <a:p>
            <a:pPr marL="0" indent="0" algn="ctr">
              <a:lnSpc>
                <a:spcPct val="150000"/>
              </a:lnSpc>
              <a:buNone/>
            </a:pPr>
            <a:r>
              <a:rPr lang="en-US" sz="4000" b="1" dirty="0">
                <a:latin typeface="Arial Black" panose="020B0A04020102020204" pitchFamily="34" charset="0"/>
              </a:rPr>
              <a:t>Host Basics</a:t>
            </a:r>
          </a:p>
        </p:txBody>
      </p:sp>
      <p:pic>
        <p:nvPicPr>
          <p:cNvPr id="5" name="Picture 4">
            <a:extLst>
              <a:ext uri="{FF2B5EF4-FFF2-40B4-BE49-F238E27FC236}">
                <a16:creationId xmlns:a16="http://schemas.microsoft.com/office/drawing/2014/main" id="{E56A3C0A-1F8D-E5F8-B1B4-DCFF1CD007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741"/>
          <a:stretch/>
        </p:blipFill>
        <p:spPr>
          <a:xfrm>
            <a:off x="-2940510" y="3124200"/>
            <a:ext cx="1599464" cy="1949552"/>
          </a:xfrm>
          <a:prstGeom prst="rect">
            <a:avLst/>
          </a:prstGeom>
          <a:blipFill>
            <a:blip r:embed="rId5"/>
            <a:tile tx="0" ty="0" sx="100000" sy="100000" flip="none" algn="tl"/>
          </a:blipFill>
        </p:spPr>
      </p:pic>
      <p:pic>
        <p:nvPicPr>
          <p:cNvPr id="9" name="Picture 8" descr="Blue circle with picture of movie camera. This is the Zoom logo. ">
            <a:extLst>
              <a:ext uri="{FF2B5EF4-FFF2-40B4-BE49-F238E27FC236}">
                <a16:creationId xmlns:a16="http://schemas.microsoft.com/office/drawing/2014/main" id="{BE8D92E2-6847-DC27-1100-F114EE0C82CC}"/>
              </a:ext>
            </a:extLst>
          </p:cNvPr>
          <p:cNvPicPr>
            <a:picLocks noChangeAspect="1"/>
          </p:cNvPicPr>
          <p:nvPr/>
        </p:nvPicPr>
        <p:blipFill>
          <a:blip r:embed="rId6"/>
          <a:stretch>
            <a:fillRect/>
          </a:stretch>
        </p:blipFill>
        <p:spPr>
          <a:xfrm>
            <a:off x="1574074" y="4419600"/>
            <a:ext cx="2190073" cy="1882377"/>
          </a:xfrm>
          <a:prstGeom prst="rect">
            <a:avLst/>
          </a:prstGeom>
          <a:noFill/>
        </p:spPr>
      </p:pic>
    </p:spTree>
    <p:extLst>
      <p:ext uri="{BB962C8B-B14F-4D97-AF65-F5344CB8AC3E}">
        <p14:creationId xmlns:p14="http://schemas.microsoft.com/office/powerpoint/2010/main" val="7431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400" fill="hold">
                                          <p:stCondLst>
                                            <p:cond delay="0"/>
                                          </p:stCondLst>
                                        </p:cTn>
                                        <p:tgtEl>
                                          <p:spTgt spid="9"/>
                                        </p:tgtEl>
                                        <p:attrNameLst>
                                          <p:attrName>r</p:attrName>
                                        </p:attrNameLst>
                                      </p:cBhvr>
                                    </p:animRot>
                                    <p:animRot by="-240000">
                                      <p:cBhvr>
                                        <p:cTn id="7" dur="800" fill="hold">
                                          <p:stCondLst>
                                            <p:cond delay="800"/>
                                          </p:stCondLst>
                                        </p:cTn>
                                        <p:tgtEl>
                                          <p:spTgt spid="9"/>
                                        </p:tgtEl>
                                        <p:attrNameLst>
                                          <p:attrName>r</p:attrName>
                                        </p:attrNameLst>
                                      </p:cBhvr>
                                    </p:animRot>
                                    <p:animRot by="240000">
                                      <p:cBhvr>
                                        <p:cTn id="8" dur="800" fill="hold">
                                          <p:stCondLst>
                                            <p:cond delay="1600"/>
                                          </p:stCondLst>
                                        </p:cTn>
                                        <p:tgtEl>
                                          <p:spTgt spid="9"/>
                                        </p:tgtEl>
                                        <p:attrNameLst>
                                          <p:attrName>r</p:attrName>
                                        </p:attrNameLst>
                                      </p:cBhvr>
                                    </p:animRot>
                                    <p:animRot by="-240000">
                                      <p:cBhvr>
                                        <p:cTn id="9" dur="800" fill="hold">
                                          <p:stCondLst>
                                            <p:cond delay="2400"/>
                                          </p:stCondLst>
                                        </p:cTn>
                                        <p:tgtEl>
                                          <p:spTgt spid="9"/>
                                        </p:tgtEl>
                                        <p:attrNameLst>
                                          <p:attrName>r</p:attrName>
                                        </p:attrNameLst>
                                      </p:cBhvr>
                                    </p:animRot>
                                    <p:animRot by="120000">
                                      <p:cBhvr>
                                        <p:cTn id="10" dur="800" fill="hold">
                                          <p:stCondLst>
                                            <p:cond delay="32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8C8CD-DE08-1B1D-FF99-072171268591}"/>
              </a:ext>
            </a:extLst>
          </p:cNvPr>
          <p:cNvPicPr>
            <a:picLocks noChangeAspect="1"/>
          </p:cNvPicPr>
          <p:nvPr/>
        </p:nvPicPr>
        <p:blipFill>
          <a:blip r:embed="rId3">
            <a:alphaModFix amt="20000"/>
          </a:blip>
          <a:stretch>
            <a:fillRect/>
          </a:stretch>
        </p:blipFill>
        <p:spPr>
          <a:xfrm>
            <a:off x="-25399" y="-665480"/>
            <a:ext cx="13004799" cy="8646159"/>
          </a:xfrm>
          <a:prstGeom prst="rect">
            <a:avLst/>
          </a:prstGeom>
        </p:spPr>
      </p:pic>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p:txBody>
          <a:bodyPr>
            <a:normAutofit/>
          </a:bodyPr>
          <a:lstStyle/>
          <a:p>
            <a:r>
              <a:rPr lang="en-US" sz="4000" b="1" dirty="0"/>
              <a:t>Today’s Goals</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p:txBody>
          <a:bodyPr>
            <a:normAutofit/>
          </a:bodyPr>
          <a:lstStyle/>
          <a:p>
            <a:r>
              <a:rPr lang="en-US" sz="4000" b="1" dirty="0">
                <a:solidFill>
                  <a:srgbClr val="000099"/>
                </a:solidFill>
              </a:rPr>
              <a:t>Add</a:t>
            </a:r>
            <a:r>
              <a:rPr lang="en-US" sz="4000" dirty="0"/>
              <a:t> a profile picture</a:t>
            </a:r>
          </a:p>
          <a:p>
            <a:r>
              <a:rPr lang="en-US" sz="4000" b="1" dirty="0">
                <a:solidFill>
                  <a:srgbClr val="800000"/>
                </a:solidFill>
              </a:rPr>
              <a:t>Insert</a:t>
            </a:r>
            <a:r>
              <a:rPr lang="en-US" sz="4000" b="1" dirty="0"/>
              <a:t> </a:t>
            </a:r>
            <a:r>
              <a:rPr lang="en-US" sz="4000" dirty="0"/>
              <a:t>virtual background</a:t>
            </a:r>
          </a:p>
          <a:p>
            <a:r>
              <a:rPr lang="en-US" sz="4000" b="1" dirty="0">
                <a:solidFill>
                  <a:srgbClr val="660066"/>
                </a:solidFill>
              </a:rPr>
              <a:t>Schedule</a:t>
            </a:r>
            <a:r>
              <a:rPr lang="en-US" sz="4000" b="1" dirty="0"/>
              <a:t> </a:t>
            </a:r>
            <a:r>
              <a:rPr lang="en-US" sz="4000" dirty="0"/>
              <a:t>a meeting</a:t>
            </a:r>
          </a:p>
          <a:p>
            <a:r>
              <a:rPr lang="en-US" sz="4000" b="1" dirty="0">
                <a:solidFill>
                  <a:srgbClr val="003300"/>
                </a:solidFill>
              </a:rPr>
              <a:t>Invite</a:t>
            </a:r>
            <a:r>
              <a:rPr lang="en-US" sz="4000" dirty="0">
                <a:solidFill>
                  <a:srgbClr val="0070C0"/>
                </a:solidFill>
              </a:rPr>
              <a:t> </a:t>
            </a:r>
            <a:r>
              <a:rPr lang="en-US" sz="4000" dirty="0"/>
              <a:t>others to a meeting</a:t>
            </a:r>
          </a:p>
          <a:p>
            <a:r>
              <a:rPr lang="en-US" sz="4000" b="1" dirty="0">
                <a:solidFill>
                  <a:srgbClr val="CC6600"/>
                </a:solidFill>
              </a:rPr>
              <a:t>Share</a:t>
            </a:r>
            <a:r>
              <a:rPr lang="en-US" sz="4000" b="1" dirty="0">
                <a:solidFill>
                  <a:srgbClr val="0070C0"/>
                </a:solidFill>
              </a:rPr>
              <a:t> </a:t>
            </a:r>
            <a:r>
              <a:rPr lang="en-US" sz="4000" dirty="0"/>
              <a:t>a screen</a:t>
            </a:r>
          </a:p>
          <a:p>
            <a:r>
              <a:rPr lang="en-US" sz="4000" b="1" dirty="0">
                <a:solidFill>
                  <a:srgbClr val="996633"/>
                </a:solidFill>
              </a:rPr>
              <a:t>Create</a:t>
            </a:r>
            <a:r>
              <a:rPr lang="en-US" sz="4000" b="1" dirty="0"/>
              <a:t> </a:t>
            </a:r>
            <a:r>
              <a:rPr lang="en-US" sz="4000" dirty="0"/>
              <a:t>a poll</a:t>
            </a:r>
          </a:p>
        </p:txBody>
      </p:sp>
    </p:spTree>
    <p:extLst>
      <p:ext uri="{BB962C8B-B14F-4D97-AF65-F5344CB8AC3E}">
        <p14:creationId xmlns:p14="http://schemas.microsoft.com/office/powerpoint/2010/main" val="1091666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
                                            <p:txEl>
                                              <p:pRg st="0" end="0"/>
                                            </p:txEl>
                                          </p:spTgt>
                                        </p:tgtEl>
                                      </p:cBhvr>
                                    </p:animEffect>
                                    <p:animScale>
                                      <p:cBhvr>
                                        <p:cTn id="7" dur="1000" autoRev="1" fill="hold"/>
                                        <p:tgtEl>
                                          <p:spTgt spid="3">
                                            <p:txEl>
                                              <p:pRg st="0" end="0"/>
                                            </p:txEl>
                                          </p:spTgt>
                                        </p:tgtEl>
                                      </p:cBhvr>
                                      <p:by x="105000" y="105000"/>
                                    </p:animScale>
                                  </p:childTnLst>
                                </p:cTn>
                              </p:par>
                            </p:childTnLst>
                          </p:cTn>
                        </p:par>
                        <p:par>
                          <p:cTn id="8" fill="hold">
                            <p:stCondLst>
                              <p:cond delay="2000"/>
                            </p:stCondLst>
                            <p:childTnLst>
                              <p:par>
                                <p:cTn id="9" presetID="26" presetClass="emph" presetSubtype="0" fill="hold" nodeType="afterEffect">
                                  <p:stCondLst>
                                    <p:cond delay="1000"/>
                                  </p:stCondLst>
                                  <p:childTnLst>
                                    <p:animEffect transition="out" filter="fade">
                                      <p:cBhvr>
                                        <p:cTn id="10" dur="2000" tmFilter="0, 0; .2, .5; .8, .5; 1, 0"/>
                                        <p:tgtEl>
                                          <p:spTgt spid="3">
                                            <p:txEl>
                                              <p:pRg st="1" end="1"/>
                                            </p:txEl>
                                          </p:spTgt>
                                        </p:tgtEl>
                                      </p:cBhvr>
                                    </p:animEffect>
                                    <p:animScale>
                                      <p:cBhvr>
                                        <p:cTn id="11" dur="1000" autoRev="1" fill="hold"/>
                                        <p:tgtEl>
                                          <p:spTgt spid="3">
                                            <p:txEl>
                                              <p:pRg st="1" end="1"/>
                                            </p:txEl>
                                          </p:spTgt>
                                        </p:tgtEl>
                                      </p:cBhvr>
                                      <p:by x="105000" y="105000"/>
                                    </p:animScale>
                                  </p:childTnLst>
                                </p:cTn>
                              </p:par>
                            </p:childTnLst>
                          </p:cTn>
                        </p:par>
                        <p:par>
                          <p:cTn id="12" fill="hold">
                            <p:stCondLst>
                              <p:cond delay="5000"/>
                            </p:stCondLst>
                            <p:childTnLst>
                              <p:par>
                                <p:cTn id="13" presetID="26" presetClass="emph" presetSubtype="0" fill="hold" nodeType="afterEffect">
                                  <p:stCondLst>
                                    <p:cond delay="1000"/>
                                  </p:stCondLst>
                                  <p:childTnLst>
                                    <p:animEffect transition="out" filter="fade">
                                      <p:cBhvr>
                                        <p:cTn id="14" dur="2000" tmFilter="0, 0; .2, .5; .8, .5; 1, 0"/>
                                        <p:tgtEl>
                                          <p:spTgt spid="3">
                                            <p:txEl>
                                              <p:pRg st="2" end="2"/>
                                            </p:txEl>
                                          </p:spTgt>
                                        </p:tgtEl>
                                      </p:cBhvr>
                                    </p:animEffect>
                                    <p:animScale>
                                      <p:cBhvr>
                                        <p:cTn id="15" dur="1000" autoRev="1" fill="hold"/>
                                        <p:tgtEl>
                                          <p:spTgt spid="3">
                                            <p:txEl>
                                              <p:pRg st="2" end="2"/>
                                            </p:txEl>
                                          </p:spTgt>
                                        </p:tgtEl>
                                      </p:cBhvr>
                                      <p:by x="105000" y="105000"/>
                                    </p:animScale>
                                  </p:childTnLst>
                                </p:cTn>
                              </p:par>
                            </p:childTnLst>
                          </p:cTn>
                        </p:par>
                        <p:par>
                          <p:cTn id="16" fill="hold">
                            <p:stCondLst>
                              <p:cond delay="8000"/>
                            </p:stCondLst>
                            <p:childTnLst>
                              <p:par>
                                <p:cTn id="17" presetID="26" presetClass="emph" presetSubtype="0" fill="hold" nodeType="afterEffect">
                                  <p:stCondLst>
                                    <p:cond delay="1000"/>
                                  </p:stCondLst>
                                  <p:childTnLst>
                                    <p:animEffect transition="out" filter="fade">
                                      <p:cBhvr>
                                        <p:cTn id="18" dur="2000" tmFilter="0, 0; .2, .5; .8, .5; 1, 0"/>
                                        <p:tgtEl>
                                          <p:spTgt spid="3">
                                            <p:txEl>
                                              <p:pRg st="3" end="3"/>
                                            </p:txEl>
                                          </p:spTgt>
                                        </p:tgtEl>
                                      </p:cBhvr>
                                    </p:animEffect>
                                    <p:animScale>
                                      <p:cBhvr>
                                        <p:cTn id="19" dur="1000" autoRev="1" fill="hold"/>
                                        <p:tgtEl>
                                          <p:spTgt spid="3">
                                            <p:txEl>
                                              <p:pRg st="3" end="3"/>
                                            </p:txEl>
                                          </p:spTgt>
                                        </p:tgtEl>
                                      </p:cBhvr>
                                      <p:by x="105000" y="105000"/>
                                    </p:animScale>
                                  </p:childTnLst>
                                </p:cTn>
                              </p:par>
                            </p:childTnLst>
                          </p:cTn>
                        </p:par>
                        <p:par>
                          <p:cTn id="20" fill="hold">
                            <p:stCondLst>
                              <p:cond delay="11000"/>
                            </p:stCondLst>
                            <p:childTnLst>
                              <p:par>
                                <p:cTn id="21" presetID="26" presetClass="emph" presetSubtype="0" fill="hold" nodeType="afterEffect">
                                  <p:stCondLst>
                                    <p:cond delay="1000"/>
                                  </p:stCondLst>
                                  <p:childTnLst>
                                    <p:animEffect transition="out" filter="fade">
                                      <p:cBhvr>
                                        <p:cTn id="22" dur="2000" tmFilter="0, 0; .2, .5; .8, .5; 1, 0"/>
                                        <p:tgtEl>
                                          <p:spTgt spid="3">
                                            <p:txEl>
                                              <p:pRg st="4" end="4"/>
                                            </p:txEl>
                                          </p:spTgt>
                                        </p:tgtEl>
                                      </p:cBhvr>
                                    </p:animEffect>
                                    <p:animScale>
                                      <p:cBhvr>
                                        <p:cTn id="23" dur="1000" autoRev="1" fill="hold"/>
                                        <p:tgtEl>
                                          <p:spTgt spid="3">
                                            <p:txEl>
                                              <p:pRg st="4" end="4"/>
                                            </p:txEl>
                                          </p:spTgt>
                                        </p:tgtEl>
                                      </p:cBhvr>
                                      <p:by x="105000" y="105000"/>
                                    </p:animScale>
                                  </p:childTnLst>
                                </p:cTn>
                              </p:par>
                            </p:childTnLst>
                          </p:cTn>
                        </p:par>
                        <p:par>
                          <p:cTn id="24" fill="hold">
                            <p:stCondLst>
                              <p:cond delay="14000"/>
                            </p:stCondLst>
                            <p:childTnLst>
                              <p:par>
                                <p:cTn id="25" presetID="26" presetClass="emph" presetSubtype="0" fill="hold" nodeType="afterEffect">
                                  <p:stCondLst>
                                    <p:cond delay="1000"/>
                                  </p:stCondLst>
                                  <p:childTnLst>
                                    <p:animEffect transition="out" filter="fade">
                                      <p:cBhvr>
                                        <p:cTn id="26" dur="2000" tmFilter="0, 0; .2, .5; .8, .5; 1, 0"/>
                                        <p:tgtEl>
                                          <p:spTgt spid="3">
                                            <p:txEl>
                                              <p:pRg st="5" end="5"/>
                                            </p:txEl>
                                          </p:spTgt>
                                        </p:tgtEl>
                                      </p:cBhvr>
                                    </p:animEffect>
                                    <p:animScale>
                                      <p:cBhvr>
                                        <p:cTn id="27" dur="1000" autoRev="1" fill="hold"/>
                                        <p:tgtEl>
                                          <p:spTgt spid="3">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normAutofit/>
          </a:bodyPr>
          <a:lstStyle/>
          <a:p>
            <a:r>
              <a:rPr lang="en-US" sz="4000" b="1"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4211766326"/>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video conference&#10;&#10;Description automatically generated">
            <a:extLst>
              <a:ext uri="{FF2B5EF4-FFF2-40B4-BE49-F238E27FC236}">
                <a16:creationId xmlns:a16="http://schemas.microsoft.com/office/drawing/2014/main" id="{CCDB4BEF-7433-9C2D-7282-4EE9BF58AFBA}"/>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345059"/>
            <a:ext cx="13004800" cy="8030464"/>
          </a:xfrm>
          <a:prstGeom prst="rect">
            <a:avLst/>
          </a:prstGeom>
        </p:spPr>
      </p:pic>
      <p:sp>
        <p:nvSpPr>
          <p:cNvPr id="8" name="Rectangle 7">
            <a:extLst>
              <a:ext uri="{FF2B5EF4-FFF2-40B4-BE49-F238E27FC236}">
                <a16:creationId xmlns:a16="http://schemas.microsoft.com/office/drawing/2014/main" id="{C1A5301E-7CD3-CA02-FE7F-82251C0BB1A9}"/>
              </a:ext>
            </a:extLst>
          </p:cNvPr>
          <p:cNvSpPr/>
          <p:nvPr/>
        </p:nvSpPr>
        <p:spPr>
          <a:xfrm>
            <a:off x="1397000" y="228600"/>
            <a:ext cx="10210800" cy="7456805"/>
          </a:xfrm>
          <a:prstGeom prst="rect">
            <a:avLst/>
          </a:prstGeom>
          <a:gradFill flip="none" rotWithShape="1">
            <a:gsLst>
              <a:gs pos="0">
                <a:srgbClr val="FFFBEF">
                  <a:alpha val="27000"/>
                  <a:lumMod val="0"/>
                  <a:lumOff val="100000"/>
                </a:srgbClr>
              </a:gs>
              <a:gs pos="100000">
                <a:schemeClr val="accent4">
                  <a:lumMod val="45000"/>
                  <a:lumOff val="55000"/>
                </a:schemeClr>
              </a:gs>
              <a:gs pos="100000">
                <a:schemeClr val="accent4">
                  <a:alpha val="0"/>
                  <a:lumMod val="56000"/>
                  <a:lumOff val="44000"/>
                </a:schemeClr>
              </a:gs>
              <a:gs pos="100000">
                <a:schemeClr val="accent4">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49700" y="6153150"/>
            <a:ext cx="5105400" cy="116205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 circle with picture of movie camera. This is the Zoom logo. ">
            <a:extLst>
              <a:ext uri="{FF2B5EF4-FFF2-40B4-BE49-F238E27FC236}">
                <a16:creationId xmlns:a16="http://schemas.microsoft.com/office/drawing/2014/main" id="{CFDF7BB8-0C47-3039-8C4C-E54353B0DCF7}"/>
              </a:ext>
            </a:extLst>
          </p:cNvPr>
          <p:cNvPicPr>
            <a:picLocks noChangeAspect="1"/>
          </p:cNvPicPr>
          <p:nvPr/>
        </p:nvPicPr>
        <p:blipFill>
          <a:blip r:embed="rId3"/>
          <a:stretch>
            <a:fillRect/>
          </a:stretch>
        </p:blipFill>
        <p:spPr>
          <a:xfrm>
            <a:off x="3869508" y="838200"/>
            <a:ext cx="5265783" cy="4525963"/>
          </a:xfrm>
          <a:prstGeom prst="rect">
            <a:avLst/>
          </a:prstGeom>
          <a:noFill/>
        </p:spPr>
      </p:pic>
    </p:spTree>
    <p:extLst>
      <p:ext uri="{BB962C8B-B14F-4D97-AF65-F5344CB8AC3E}">
        <p14:creationId xmlns:p14="http://schemas.microsoft.com/office/powerpoint/2010/main" val="1130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400" fill="hold">
                                          <p:stCondLst>
                                            <p:cond delay="0"/>
                                          </p:stCondLst>
                                        </p:cTn>
                                        <p:tgtEl>
                                          <p:spTgt spid="5"/>
                                        </p:tgtEl>
                                        <p:attrNameLst>
                                          <p:attrName>r</p:attrName>
                                        </p:attrNameLst>
                                      </p:cBhvr>
                                    </p:animRot>
                                    <p:animRot by="-240000">
                                      <p:cBhvr>
                                        <p:cTn id="7" dur="800" fill="hold">
                                          <p:stCondLst>
                                            <p:cond delay="800"/>
                                          </p:stCondLst>
                                        </p:cTn>
                                        <p:tgtEl>
                                          <p:spTgt spid="5"/>
                                        </p:tgtEl>
                                        <p:attrNameLst>
                                          <p:attrName>r</p:attrName>
                                        </p:attrNameLst>
                                      </p:cBhvr>
                                    </p:animRot>
                                    <p:animRot by="240000">
                                      <p:cBhvr>
                                        <p:cTn id="8" dur="800" fill="hold">
                                          <p:stCondLst>
                                            <p:cond delay="1600"/>
                                          </p:stCondLst>
                                        </p:cTn>
                                        <p:tgtEl>
                                          <p:spTgt spid="5"/>
                                        </p:tgtEl>
                                        <p:attrNameLst>
                                          <p:attrName>r</p:attrName>
                                        </p:attrNameLst>
                                      </p:cBhvr>
                                    </p:animRot>
                                    <p:animRot by="-240000">
                                      <p:cBhvr>
                                        <p:cTn id="9" dur="800" fill="hold">
                                          <p:stCondLst>
                                            <p:cond delay="2400"/>
                                          </p:stCondLst>
                                        </p:cTn>
                                        <p:tgtEl>
                                          <p:spTgt spid="5"/>
                                        </p:tgtEl>
                                        <p:attrNameLst>
                                          <p:attrName>r</p:attrName>
                                        </p:attrNameLst>
                                      </p:cBhvr>
                                    </p:animRot>
                                    <p:animRot by="120000">
                                      <p:cBhvr>
                                        <p:cTn id="10" dur="800" fill="hold">
                                          <p:stCondLst>
                                            <p:cond delay="32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BBED9F-6D01-1D56-2A85-D38C0E69B339}"/>
              </a:ext>
            </a:extLst>
          </p:cNvPr>
          <p:cNvPicPr>
            <a:picLocks noChangeAspect="1"/>
          </p:cNvPicPr>
          <p:nvPr/>
        </p:nvPicPr>
        <p:blipFill>
          <a:blip r:embed="rId3">
            <a:alphaModFix amt="20000"/>
          </a:blip>
          <a:stretch>
            <a:fillRect/>
          </a:stretch>
        </p:blipFill>
        <p:spPr>
          <a:xfrm>
            <a:off x="1206500" y="-628650"/>
            <a:ext cx="10591800" cy="7943850"/>
          </a:xfrm>
          <a:prstGeom prst="rect">
            <a:avLst/>
          </a:prstGeom>
        </p:spPr>
      </p:pic>
      <p:sp>
        <p:nvSpPr>
          <p:cNvPr id="2" name="Title 1"/>
          <p:cNvSpPr>
            <a:spLocks noGrp="1"/>
          </p:cNvSpPr>
          <p:nvPr>
            <p:ph type="title"/>
          </p:nvPr>
        </p:nvSpPr>
        <p:spPr>
          <a:xfrm>
            <a:off x="894080" y="1909288"/>
            <a:ext cx="11216640" cy="1413934"/>
          </a:xfrm>
          <a:solidFill>
            <a:schemeClr val="accent1">
              <a:lumMod val="20000"/>
              <a:lumOff val="80000"/>
            </a:schemeClr>
          </a:solidFill>
        </p:spPr>
        <p:txBody>
          <a:bodyPr>
            <a:normAutofit/>
          </a:bodyPr>
          <a:lstStyle/>
          <a:p>
            <a:pPr algn="ctr"/>
            <a:r>
              <a:rPr lang="en-US" b="1" dirty="0">
                <a:effectLst>
                  <a:outerShdw blurRad="50800" dist="38100" dir="2700000" algn="tl" rotWithShape="0">
                    <a:prstClr val="black">
                      <a:alpha val="40000"/>
                    </a:prstClr>
                  </a:outerShdw>
                </a:effectLst>
              </a:rPr>
              <a:t>Adding a Profile Picture</a:t>
            </a:r>
          </a:p>
        </p:txBody>
      </p:sp>
    </p:spTree>
    <p:extLst>
      <p:ext uri="{BB962C8B-B14F-4D97-AF65-F5344CB8AC3E}">
        <p14:creationId xmlns:p14="http://schemas.microsoft.com/office/powerpoint/2010/main" val="1971863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2230"/>
            <a:ext cx="11216640" cy="1413934"/>
          </a:xfrm>
        </p:spPr>
        <p:txBody>
          <a:bodyPr>
            <a:normAutofit/>
          </a:bodyPr>
          <a:lstStyle/>
          <a:p>
            <a:pPr algn="ctr"/>
            <a:r>
              <a:rPr lang="en-US" b="1" dirty="0"/>
              <a:t>Adding a Profile Picture</a:t>
            </a:r>
          </a:p>
        </p:txBody>
      </p:sp>
      <p:sp>
        <p:nvSpPr>
          <p:cNvPr id="3" name="Content Placeholder 2"/>
          <p:cNvSpPr>
            <a:spLocks noGrp="1"/>
          </p:cNvSpPr>
          <p:nvPr>
            <p:ph idx="1"/>
          </p:nvPr>
        </p:nvSpPr>
        <p:spPr>
          <a:xfrm>
            <a:off x="482322" y="1546164"/>
            <a:ext cx="5905751" cy="5042597"/>
          </a:xfrm>
        </p:spPr>
        <p:txBody>
          <a:bodyPr/>
          <a:lstStyle/>
          <a:p>
            <a:r>
              <a:rPr lang="en-US" dirty="0"/>
              <a:t>Open your Zoom Account</a:t>
            </a:r>
          </a:p>
          <a:p>
            <a:r>
              <a:rPr lang="en-US" dirty="0"/>
              <a:t>Your account opens on the </a:t>
            </a:r>
            <a:r>
              <a:rPr lang="en-US" b="1" dirty="0">
                <a:solidFill>
                  <a:srgbClr val="0000FF"/>
                </a:solidFill>
              </a:rPr>
              <a:t>Profile</a:t>
            </a:r>
            <a:r>
              <a:rPr lang="en-US" b="1" dirty="0">
                <a:solidFill>
                  <a:srgbClr val="FF0000"/>
                </a:solidFill>
              </a:rPr>
              <a:t> </a:t>
            </a:r>
            <a:r>
              <a:rPr lang="en-US" dirty="0"/>
              <a:t>page</a:t>
            </a:r>
          </a:p>
          <a:p>
            <a:pPr marL="0" indent="0">
              <a:buNone/>
            </a:pP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5165" y="1286891"/>
            <a:ext cx="5907313" cy="5301870"/>
          </a:xfrm>
          <a:prstGeom prst="rect">
            <a:avLst/>
          </a:prstGeom>
        </p:spPr>
      </p:pic>
      <p:sp>
        <p:nvSpPr>
          <p:cNvPr id="4" name="Rectangle: Rounded Corners 3">
            <a:extLst>
              <a:ext uri="{FF2B5EF4-FFF2-40B4-BE49-F238E27FC236}">
                <a16:creationId xmlns:a16="http://schemas.microsoft.com/office/drawing/2014/main" id="{138F91B8-D617-62A8-A8CF-0F704916DD3D}"/>
              </a:ext>
            </a:extLst>
          </p:cNvPr>
          <p:cNvSpPr/>
          <p:nvPr/>
        </p:nvSpPr>
        <p:spPr>
          <a:xfrm>
            <a:off x="6615165" y="1546164"/>
            <a:ext cx="1943127" cy="358836"/>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Profile</a:t>
            </a:r>
          </a:p>
        </p:txBody>
      </p:sp>
    </p:spTree>
    <p:extLst>
      <p:ext uri="{BB962C8B-B14F-4D97-AF65-F5344CB8AC3E}">
        <p14:creationId xmlns:p14="http://schemas.microsoft.com/office/powerpoint/2010/main" val="3010824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331D69-C10D-A90C-F9B0-636EEA5BF1F8}"/>
              </a:ext>
            </a:extLst>
          </p:cNvPr>
          <p:cNvPicPr>
            <a:picLocks noChangeAspect="1"/>
          </p:cNvPicPr>
          <p:nvPr/>
        </p:nvPicPr>
        <p:blipFill>
          <a:blip r:embed="rId3"/>
          <a:stretch>
            <a:fillRect/>
          </a:stretch>
        </p:blipFill>
        <p:spPr>
          <a:xfrm>
            <a:off x="6964947" y="1090333"/>
            <a:ext cx="5486400" cy="3427012"/>
          </a:xfrm>
          <a:prstGeom prst="rect">
            <a:avLst/>
          </a:prstGeom>
          <a:ln w="3175">
            <a:solidFill>
              <a:schemeClr val="tx1"/>
            </a:solidFill>
          </a:ln>
        </p:spPr>
      </p:pic>
      <p:pic>
        <p:nvPicPr>
          <p:cNvPr id="5" name="Picture 4">
            <a:extLst>
              <a:ext uri="{FF2B5EF4-FFF2-40B4-BE49-F238E27FC236}">
                <a16:creationId xmlns:a16="http://schemas.microsoft.com/office/drawing/2014/main" id="{FD0095B8-3C90-827B-7389-F3EDCA18ECA0}"/>
              </a:ext>
            </a:extLst>
          </p:cNvPr>
          <p:cNvPicPr>
            <a:picLocks noChangeAspect="1"/>
          </p:cNvPicPr>
          <p:nvPr/>
        </p:nvPicPr>
        <p:blipFill rotWithShape="1">
          <a:blip r:embed="rId4"/>
          <a:srcRect r="49260" b="8231"/>
          <a:stretch/>
        </p:blipFill>
        <p:spPr>
          <a:xfrm>
            <a:off x="790442" y="473181"/>
            <a:ext cx="6108632" cy="2406437"/>
          </a:xfrm>
          <a:prstGeom prst="rect">
            <a:avLst/>
          </a:prstGeom>
          <a:ln w="3175">
            <a:solidFill>
              <a:schemeClr val="tx1"/>
            </a:solidFill>
          </a:ln>
        </p:spPr>
      </p:pic>
      <p:sp>
        <p:nvSpPr>
          <p:cNvPr id="11" name="Rounded Rectangular Callout 48"/>
          <p:cNvSpPr>
            <a:spLocks noChangeArrowheads="1"/>
          </p:cNvSpPr>
          <p:nvPr/>
        </p:nvSpPr>
        <p:spPr bwMode="auto">
          <a:xfrm>
            <a:off x="2710825" y="736026"/>
            <a:ext cx="1276976" cy="1626174"/>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Zoom opens on </a:t>
            </a:r>
            <a:r>
              <a:rPr lang="en-US" altLang="en-US" sz="2400" b="1" dirty="0">
                <a:latin typeface="Calibri" panose="020F0502020204030204" pitchFamily="34" charset="0"/>
                <a:ea typeface="Calibri" panose="020F0502020204030204" pitchFamily="34" charset="0"/>
                <a:cs typeface="Times New Roman" panose="02020603050405020304" pitchFamily="18" charset="0"/>
              </a:rPr>
              <a:t>PROFILE</a:t>
            </a:r>
            <a:r>
              <a:rPr lang="en-US" altLang="en-US" sz="2400" dirty="0">
                <a:latin typeface="Calibri" panose="020F0502020204030204" pitchFamily="34" charset="0"/>
                <a:ea typeface="Calibri" panose="020F0502020204030204" pitchFamily="34" charset="0"/>
                <a:cs typeface="Times New Roman" panose="02020603050405020304" pitchFamily="18" charset="0"/>
              </a:rPr>
              <a:t> page</a:t>
            </a:r>
            <a:endParaRPr lang="en-US" altLang="en-US" sz="4000" dirty="0">
              <a:latin typeface="Arial" panose="020B0604020202020204" pitchFamily="34" charset="0"/>
            </a:endParaRPr>
          </a:p>
        </p:txBody>
      </p:sp>
      <p:sp>
        <p:nvSpPr>
          <p:cNvPr id="12" name="Rounded Rectangular Callout 7"/>
          <p:cNvSpPr>
            <a:spLocks noChangeArrowheads="1"/>
          </p:cNvSpPr>
          <p:nvPr/>
        </p:nvSpPr>
        <p:spPr bwMode="auto">
          <a:xfrm>
            <a:off x="5054599" y="2462010"/>
            <a:ext cx="1836729" cy="750528"/>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Click the</a:t>
            </a:r>
            <a:r>
              <a:rPr lang="en-US" altLang="en-US" sz="2400" b="1" dirty="0">
                <a:latin typeface="Calibri" panose="020F0502020204030204" pitchFamily="34" charset="0"/>
                <a:ea typeface="Calibri" panose="020F0502020204030204" pitchFamily="34" charset="0"/>
                <a:cs typeface="Times New Roman" panose="02020603050405020304" pitchFamily="18" charset="0"/>
              </a:rPr>
              <a:t> </a:t>
            </a:r>
          </a:p>
          <a:p>
            <a:pPr algn="ctr" defTabSz="975390" eaLnBrk="0" fontAlgn="base" hangingPunct="0">
              <a:spcBef>
                <a:spcPct val="0"/>
              </a:spcBef>
              <a:spcAft>
                <a:spcPct val="0"/>
              </a:spcAft>
            </a:pPr>
            <a:r>
              <a:rPr lang="en-US" altLang="en-US" sz="2400" b="1" dirty="0">
                <a:latin typeface="Calibri" panose="020F0502020204030204" pitchFamily="34" charset="0"/>
                <a:ea typeface="Calibri" panose="020F0502020204030204" pitchFamily="34" charset="0"/>
                <a:cs typeface="Times New Roman" panose="02020603050405020304" pitchFamily="18" charset="0"/>
              </a:rPr>
              <a:t>PENCIL ICON</a:t>
            </a:r>
            <a:endParaRPr lang="en-US" altLang="en-US" sz="2400" dirty="0">
              <a:latin typeface="Arial" panose="020B0604020202020204" pitchFamily="34" charset="0"/>
            </a:endParaRPr>
          </a:p>
        </p:txBody>
      </p:sp>
      <p:sp>
        <p:nvSpPr>
          <p:cNvPr id="15" name="Rounded Rectangular Callout 13"/>
          <p:cNvSpPr>
            <a:spLocks noChangeArrowheads="1"/>
          </p:cNvSpPr>
          <p:nvPr/>
        </p:nvSpPr>
        <p:spPr bwMode="auto">
          <a:xfrm>
            <a:off x="10541000" y="2643073"/>
            <a:ext cx="1371600" cy="1138929"/>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Click </a:t>
            </a:r>
          </a:p>
          <a:p>
            <a:pPr algn="ctr" defTabSz="975390" eaLnBrk="0" fontAlgn="base" hangingPunct="0">
              <a:spcBef>
                <a:spcPct val="0"/>
              </a:spcBef>
              <a:spcAft>
                <a:spcPct val="0"/>
              </a:spcAft>
            </a:pPr>
            <a:r>
              <a:rPr lang="en-US" altLang="en-US" sz="2400" b="1" dirty="0">
                <a:latin typeface="Calibri" panose="020F0502020204030204" pitchFamily="34" charset="0"/>
                <a:ea typeface="Calibri" panose="020F0502020204030204" pitchFamily="34" charset="0"/>
                <a:cs typeface="Times New Roman" panose="02020603050405020304" pitchFamily="18" charset="0"/>
              </a:rPr>
              <a:t>CHOOSE FILES</a:t>
            </a:r>
            <a:endParaRPr lang="en-US" altLang="en-US" sz="2400" dirty="0">
              <a:latin typeface="Arial" panose="020B0604020202020204" pitchFamily="34" charset="0"/>
            </a:endParaRPr>
          </a:p>
        </p:txBody>
      </p:sp>
      <p:sp>
        <p:nvSpPr>
          <p:cNvPr id="23" name="Rectangle 26"/>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pic>
        <p:nvPicPr>
          <p:cNvPr id="6" name="Picture 2">
            <a:extLst>
              <a:ext uri="{FF2B5EF4-FFF2-40B4-BE49-F238E27FC236}">
                <a16:creationId xmlns:a16="http://schemas.microsoft.com/office/drawing/2014/main" id="{DE381E89-9031-E1F6-400A-B2FD28324D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1704" y="1570808"/>
            <a:ext cx="642970" cy="6429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B1E346-BD7A-ABC3-F0A7-4B3835E4E3BA}"/>
              </a:ext>
            </a:extLst>
          </p:cNvPr>
          <p:cNvSpPr txBox="1"/>
          <p:nvPr/>
        </p:nvSpPr>
        <p:spPr>
          <a:xfrm>
            <a:off x="871805" y="3624858"/>
            <a:ext cx="5945906" cy="3385542"/>
          </a:xfrm>
          <a:prstGeom prst="rect">
            <a:avLst/>
          </a:prstGeom>
          <a:noFill/>
        </p:spPr>
        <p:txBody>
          <a:bodyPr wrap="square" rtlCol="0">
            <a:spAutoFit/>
          </a:bodyPr>
          <a:lstStyle/>
          <a:p>
            <a:pPr marL="457200" indent="-457200" algn="l">
              <a:buFont typeface="+mj-lt"/>
              <a:buAutoNum type="arabicPeriod"/>
            </a:pPr>
            <a:r>
              <a:rPr lang="en-US" sz="2800" b="0" i="0" dirty="0">
                <a:solidFill>
                  <a:srgbClr val="212529"/>
                </a:solidFill>
                <a:effectLst/>
                <a:latin typeface="AlmadenSans"/>
              </a:rPr>
              <a:t>In the navigation menu, click </a:t>
            </a:r>
            <a:r>
              <a:rPr lang="en-US" sz="2800" b="1" i="0" dirty="0">
                <a:solidFill>
                  <a:srgbClr val="0000FF"/>
                </a:solidFill>
                <a:effectLst/>
                <a:latin typeface="AlmadenSans"/>
              </a:rPr>
              <a:t>Profile</a:t>
            </a:r>
            <a:r>
              <a:rPr lang="en-US" sz="2800" b="0" i="0" dirty="0">
                <a:solidFill>
                  <a:srgbClr val="212529"/>
                </a:solidFill>
                <a:effectLst/>
                <a:latin typeface="AlmadenSans"/>
              </a:rPr>
              <a:t>.</a:t>
            </a:r>
          </a:p>
          <a:p>
            <a:pPr marL="457200" indent="-457200" algn="l">
              <a:buFont typeface="+mj-lt"/>
              <a:buAutoNum type="arabicPeriod"/>
            </a:pPr>
            <a:r>
              <a:rPr lang="en-US" sz="2800" b="0" i="0" dirty="0">
                <a:solidFill>
                  <a:srgbClr val="212529"/>
                </a:solidFill>
                <a:effectLst/>
                <a:latin typeface="AlmadenSans"/>
              </a:rPr>
              <a:t>In the section with your name and other personal details, click the </a:t>
            </a:r>
            <a:r>
              <a:rPr lang="en-US" sz="2800" b="1" i="0" dirty="0">
                <a:solidFill>
                  <a:srgbClr val="0000FF"/>
                </a:solidFill>
                <a:effectLst/>
                <a:latin typeface="AlmadenSans"/>
              </a:rPr>
              <a:t>pencil icon</a:t>
            </a:r>
            <a:r>
              <a:rPr lang="en-US" sz="2800" b="1" i="0" dirty="0">
                <a:solidFill>
                  <a:srgbClr val="0033CC"/>
                </a:solidFill>
                <a:effectLst/>
                <a:latin typeface="AlmadenSans"/>
              </a:rPr>
              <a:t>      </a:t>
            </a:r>
            <a:r>
              <a:rPr lang="en-US" sz="2800" b="0" i="0" dirty="0">
                <a:solidFill>
                  <a:srgbClr val="212529"/>
                </a:solidFill>
                <a:effectLst/>
                <a:latin typeface="AlmadenSans"/>
              </a:rPr>
              <a:t>in the picture frame.</a:t>
            </a:r>
          </a:p>
          <a:p>
            <a:pPr marL="457200" indent="-457200" algn="l">
              <a:buFont typeface="+mj-lt"/>
              <a:buAutoNum type="arabicPeriod"/>
            </a:pPr>
            <a:r>
              <a:rPr lang="en-US" sz="2800" b="0" i="0" dirty="0">
                <a:solidFill>
                  <a:srgbClr val="212529"/>
                </a:solidFill>
                <a:effectLst/>
                <a:latin typeface="AlmadenSans"/>
              </a:rPr>
              <a:t>Drag and drop the file or click </a:t>
            </a:r>
            <a:r>
              <a:rPr lang="en-US" sz="2800" b="1" i="0" dirty="0">
                <a:solidFill>
                  <a:srgbClr val="0000FF"/>
                </a:solidFill>
                <a:effectLst/>
                <a:latin typeface="AlmadenSans"/>
              </a:rPr>
              <a:t>Choose Files</a:t>
            </a:r>
            <a:r>
              <a:rPr lang="en-US" sz="2800" b="0" i="0" dirty="0">
                <a:solidFill>
                  <a:srgbClr val="0000FF"/>
                </a:solidFill>
                <a:effectLst/>
                <a:latin typeface="AlmadenSans"/>
              </a:rPr>
              <a:t> </a:t>
            </a:r>
            <a:r>
              <a:rPr lang="en-US" sz="2800" b="0" i="0" dirty="0">
                <a:solidFill>
                  <a:srgbClr val="212529"/>
                </a:solidFill>
                <a:effectLst/>
                <a:latin typeface="AlmadenSans"/>
              </a:rPr>
              <a:t>to upload your picture.</a:t>
            </a:r>
            <a:br>
              <a:rPr lang="en-US" sz="2000" b="0" i="0" dirty="0">
                <a:solidFill>
                  <a:srgbClr val="212529"/>
                </a:solidFill>
                <a:effectLst/>
                <a:latin typeface="AlmadenSans"/>
              </a:rPr>
            </a:br>
            <a:endParaRPr lang="en-US" dirty="0"/>
          </a:p>
        </p:txBody>
      </p:sp>
      <p:sp>
        <p:nvSpPr>
          <p:cNvPr id="10" name="TextBox 9">
            <a:extLst>
              <a:ext uri="{FF2B5EF4-FFF2-40B4-BE49-F238E27FC236}">
                <a16:creationId xmlns:a16="http://schemas.microsoft.com/office/drawing/2014/main" id="{CEDCE140-2717-1DB9-08D9-30FA5CD69D79}"/>
              </a:ext>
            </a:extLst>
          </p:cNvPr>
          <p:cNvSpPr txBox="1"/>
          <p:nvPr/>
        </p:nvSpPr>
        <p:spPr>
          <a:xfrm>
            <a:off x="7493000" y="5029200"/>
            <a:ext cx="4729747" cy="1634490"/>
          </a:xfrm>
          <a:prstGeom prst="roundRect">
            <a:avLst/>
          </a:prstGeom>
          <a:solidFill>
            <a:srgbClr val="FFFF00"/>
          </a:solidFill>
        </p:spPr>
        <p:txBody>
          <a:bodyPr wrap="square" rtlCol="0">
            <a:spAutoFit/>
          </a:bodyPr>
          <a:lstStyle/>
          <a:p>
            <a:pPr algn="l"/>
            <a:r>
              <a:rPr lang="en-US" sz="2400" b="1" i="0" dirty="0">
                <a:solidFill>
                  <a:srgbClr val="212529"/>
                </a:solidFill>
                <a:effectLst/>
                <a:latin typeface="AlmadenSans"/>
              </a:rPr>
              <a:t>Note</a:t>
            </a:r>
            <a:r>
              <a:rPr lang="en-US" sz="2400" b="0" i="0" dirty="0">
                <a:solidFill>
                  <a:srgbClr val="212529"/>
                </a:solidFill>
                <a:effectLst/>
                <a:latin typeface="AlmadenSans"/>
              </a:rPr>
              <a:t>: Please select a jpg/jpeg, gif, or </a:t>
            </a:r>
            <a:r>
              <a:rPr lang="en-US" sz="2400" b="0" i="0" dirty="0" err="1">
                <a:solidFill>
                  <a:srgbClr val="212529"/>
                </a:solidFill>
                <a:effectLst/>
                <a:latin typeface="AlmadenSans"/>
              </a:rPr>
              <a:t>png</a:t>
            </a:r>
            <a:r>
              <a:rPr lang="en-US" sz="2400" b="0" i="0" dirty="0">
                <a:solidFill>
                  <a:srgbClr val="212529"/>
                </a:solidFill>
                <a:effectLst/>
                <a:latin typeface="AlmadenSans"/>
              </a:rPr>
              <a:t> image file with a size smaller than 2MB.</a:t>
            </a:r>
          </a:p>
          <a:p>
            <a:endParaRPr lang="en-US" dirty="0"/>
          </a:p>
        </p:txBody>
      </p:sp>
      <p:pic>
        <p:nvPicPr>
          <p:cNvPr id="21" name="Picture 2">
            <a:extLst>
              <a:ext uri="{FF2B5EF4-FFF2-40B4-BE49-F238E27FC236}">
                <a16:creationId xmlns:a16="http://schemas.microsoft.com/office/drawing/2014/main" id="{61E6732D-ACCC-9F76-FCBD-0FE8870C6D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23187" y="4946375"/>
            <a:ext cx="404966" cy="4049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B81A8B9-1DEC-4AD2-EDC6-C94C0E3B9232}"/>
              </a:ext>
            </a:extLst>
          </p:cNvPr>
          <p:cNvSpPr/>
          <p:nvPr/>
        </p:nvSpPr>
        <p:spPr>
          <a:xfrm>
            <a:off x="9017000" y="3162357"/>
            <a:ext cx="1371600" cy="4190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E098256-8BE9-AE5C-E4F4-FCDC0E62A599}"/>
              </a:ext>
            </a:extLst>
          </p:cNvPr>
          <p:cNvSpPr/>
          <p:nvPr/>
        </p:nvSpPr>
        <p:spPr>
          <a:xfrm rot="2538053">
            <a:off x="4807417" y="1073955"/>
            <a:ext cx="609599" cy="536259"/>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566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1000" autoRev="1" fill="remove"/>
                                        <p:tgtEl>
                                          <p:spTgt spid="11"/>
                                        </p:tgtEl>
                                        <p:attrNameLst>
                                          <p:attrName>style.color</p:attrName>
                                        </p:attrNameLst>
                                      </p:cBhvr>
                                      <p:to>
                                        <a:schemeClr val="bg1"/>
                                      </p:to>
                                    </p:animClr>
                                    <p:animClr clrSpc="rgb" dir="cw">
                                      <p:cBhvr>
                                        <p:cTn id="7" dur="1000" autoRev="1" fill="remove"/>
                                        <p:tgtEl>
                                          <p:spTgt spid="11"/>
                                        </p:tgtEl>
                                        <p:attrNameLst>
                                          <p:attrName>fillcolor</p:attrName>
                                        </p:attrNameLst>
                                      </p:cBhvr>
                                      <p:to>
                                        <a:schemeClr val="bg1"/>
                                      </p:to>
                                    </p:animClr>
                                    <p:set>
                                      <p:cBhvr>
                                        <p:cTn id="8" dur="1000" autoRev="1" fill="remove"/>
                                        <p:tgtEl>
                                          <p:spTgt spid="11"/>
                                        </p:tgtEl>
                                        <p:attrNameLst>
                                          <p:attrName>fill.type</p:attrName>
                                        </p:attrNameLst>
                                      </p:cBhvr>
                                      <p:to>
                                        <p:strVal val="solid"/>
                                      </p:to>
                                    </p:set>
                                    <p:set>
                                      <p:cBhvr>
                                        <p:cTn id="9" dur="1000" autoRev="1" fill="remove"/>
                                        <p:tgtEl>
                                          <p:spTgt spid="11"/>
                                        </p:tgtEl>
                                        <p:attrNameLst>
                                          <p:attrName>fill.on</p:attrName>
                                        </p:attrNameLst>
                                      </p:cBhvr>
                                      <p:to>
                                        <p:strVal val="true"/>
                                      </p:to>
                                    </p:set>
                                  </p:childTnLst>
                                </p:cTn>
                              </p:par>
                            </p:childTnLst>
                          </p:cTn>
                        </p:par>
                        <p:par>
                          <p:cTn id="10" fill="hold">
                            <p:stCondLst>
                              <p:cond delay="2000"/>
                            </p:stCondLst>
                            <p:childTnLst>
                              <p:par>
                                <p:cTn id="11" presetID="27" presetClass="emph" presetSubtype="0" fill="remove" grpId="0" nodeType="afterEffect">
                                  <p:stCondLst>
                                    <p:cond delay="0"/>
                                  </p:stCondLst>
                                  <p:childTnLst>
                                    <p:animClr clrSpc="rgb" dir="cw">
                                      <p:cBhvr override="childStyle">
                                        <p:cTn id="12" dur="1000" autoRev="1" fill="remove"/>
                                        <p:tgtEl>
                                          <p:spTgt spid="12"/>
                                        </p:tgtEl>
                                        <p:attrNameLst>
                                          <p:attrName>style.color</p:attrName>
                                        </p:attrNameLst>
                                      </p:cBhvr>
                                      <p:to>
                                        <a:schemeClr val="bg1"/>
                                      </p:to>
                                    </p:animClr>
                                    <p:animClr clrSpc="rgb" dir="cw">
                                      <p:cBhvr>
                                        <p:cTn id="13" dur="1000" autoRev="1" fill="remove"/>
                                        <p:tgtEl>
                                          <p:spTgt spid="12"/>
                                        </p:tgtEl>
                                        <p:attrNameLst>
                                          <p:attrName>fillcolor</p:attrName>
                                        </p:attrNameLst>
                                      </p:cBhvr>
                                      <p:to>
                                        <a:schemeClr val="bg1"/>
                                      </p:to>
                                    </p:animClr>
                                    <p:set>
                                      <p:cBhvr>
                                        <p:cTn id="14" dur="1000" autoRev="1" fill="remove"/>
                                        <p:tgtEl>
                                          <p:spTgt spid="12"/>
                                        </p:tgtEl>
                                        <p:attrNameLst>
                                          <p:attrName>fill.type</p:attrName>
                                        </p:attrNameLst>
                                      </p:cBhvr>
                                      <p:to>
                                        <p:strVal val="solid"/>
                                      </p:to>
                                    </p:set>
                                    <p:set>
                                      <p:cBhvr>
                                        <p:cTn id="15" dur="1000" autoRev="1" fill="remove"/>
                                        <p:tgtEl>
                                          <p:spTgt spid="12"/>
                                        </p:tgtEl>
                                        <p:attrNameLst>
                                          <p:attrName>fill.on</p:attrName>
                                        </p:attrNameLst>
                                      </p:cBhvr>
                                      <p:to>
                                        <p:strVal val="true"/>
                                      </p:to>
                                    </p:set>
                                  </p:childTnLst>
                                </p:cTn>
                              </p:par>
                            </p:childTnLst>
                          </p:cTn>
                        </p:par>
                        <p:par>
                          <p:cTn id="16" fill="hold">
                            <p:stCondLst>
                              <p:cond delay="4000"/>
                            </p:stCondLst>
                            <p:childTnLst>
                              <p:par>
                                <p:cTn id="17" presetID="27" presetClass="emph" presetSubtype="0" fill="remove" grpId="0" nodeType="afterEffect">
                                  <p:stCondLst>
                                    <p:cond delay="0"/>
                                  </p:stCondLst>
                                  <p:childTnLst>
                                    <p:animClr clrSpc="rgb" dir="cw">
                                      <p:cBhvr override="childStyle">
                                        <p:cTn id="18" dur="1000" autoRev="1" fill="remove"/>
                                        <p:tgtEl>
                                          <p:spTgt spid="15"/>
                                        </p:tgtEl>
                                        <p:attrNameLst>
                                          <p:attrName>style.color</p:attrName>
                                        </p:attrNameLst>
                                      </p:cBhvr>
                                      <p:to>
                                        <a:schemeClr val="bg1"/>
                                      </p:to>
                                    </p:animClr>
                                    <p:animClr clrSpc="rgb" dir="cw">
                                      <p:cBhvr>
                                        <p:cTn id="19" dur="1000" autoRev="1" fill="remove"/>
                                        <p:tgtEl>
                                          <p:spTgt spid="15"/>
                                        </p:tgtEl>
                                        <p:attrNameLst>
                                          <p:attrName>fillcolor</p:attrName>
                                        </p:attrNameLst>
                                      </p:cBhvr>
                                      <p:to>
                                        <a:schemeClr val="bg1"/>
                                      </p:to>
                                    </p:animClr>
                                    <p:set>
                                      <p:cBhvr>
                                        <p:cTn id="20" dur="1000" autoRev="1" fill="remove"/>
                                        <p:tgtEl>
                                          <p:spTgt spid="15"/>
                                        </p:tgtEl>
                                        <p:attrNameLst>
                                          <p:attrName>fill.type</p:attrName>
                                        </p:attrNameLst>
                                      </p:cBhvr>
                                      <p:to>
                                        <p:strVal val="solid"/>
                                      </p:to>
                                    </p:set>
                                    <p:set>
                                      <p:cBhvr>
                                        <p:cTn id="21" dur="1000"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60400" y="1104478"/>
            <a:ext cx="965640" cy="534241"/>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0200" y="762000"/>
            <a:ext cx="8229600" cy="5540823"/>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sp>
        <p:nvSpPr>
          <p:cNvPr id="20" name="Rounded Rectangular Callout 26"/>
          <p:cNvSpPr>
            <a:spLocks noChangeArrowheads="1"/>
          </p:cNvSpPr>
          <p:nvPr/>
        </p:nvSpPr>
        <p:spPr bwMode="auto">
          <a:xfrm>
            <a:off x="13843220" y="2249053"/>
            <a:ext cx="382707" cy="304799"/>
          </a:xfrm>
          <a:prstGeom prst="wedgeRoundRectCallout">
            <a:avLst>
              <a:gd name="adj1" fmla="val -107319"/>
              <a:gd name="adj2" fmla="val -45005"/>
              <a:gd name="adj3" fmla="val 16667"/>
            </a:avLst>
          </a:prstGeom>
          <a:solidFill>
            <a:srgbClr val="ED7D31"/>
          </a:solidFill>
          <a:ln w="12700">
            <a:solidFill>
              <a:srgbClr val="F4B083"/>
            </a:solid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1173" dirty="0">
                <a:latin typeface="Calibri" panose="020F0502020204030204" pitchFamily="34" charset="0"/>
                <a:ea typeface="Calibri" panose="020F0502020204030204" pitchFamily="34" charset="0"/>
                <a:cs typeface="Times New Roman" panose="02020603050405020304" pitchFamily="18" charset="0"/>
              </a:rPr>
              <a:t>Profile </a:t>
            </a:r>
            <a:r>
              <a:rPr lang="en-US" altLang="en-US" sz="1173" b="1" dirty="0">
                <a:latin typeface="Calibri" panose="020F0502020204030204" pitchFamily="34" charset="0"/>
                <a:ea typeface="Calibri" panose="020F0502020204030204" pitchFamily="34" charset="0"/>
                <a:cs typeface="Times New Roman" panose="02020603050405020304" pitchFamily="18" charset="0"/>
              </a:rPr>
              <a:t>Picture</a:t>
            </a:r>
            <a:r>
              <a:rPr lang="en-US" altLang="en-US" sz="1173" dirty="0">
                <a:latin typeface="Calibri" panose="020F0502020204030204" pitchFamily="34" charset="0"/>
                <a:ea typeface="Calibri" panose="020F0502020204030204" pitchFamily="34" charset="0"/>
                <a:cs typeface="Times New Roman" panose="02020603050405020304" pitchFamily="18" charset="0"/>
              </a:rPr>
              <a:t> appears</a:t>
            </a:r>
            <a:endParaRPr lang="en-US" altLang="en-US" sz="1920" dirty="0">
              <a:latin typeface="Arial" panose="020B0604020202020204" pitchFamily="34" charset="0"/>
            </a:endParaRPr>
          </a:p>
        </p:txBody>
      </p:sp>
      <p:sp>
        <p:nvSpPr>
          <p:cNvPr id="23" name="Rectangle 26"/>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sp>
        <p:nvSpPr>
          <p:cNvPr id="5" name="TextBox 4">
            <a:extLst>
              <a:ext uri="{FF2B5EF4-FFF2-40B4-BE49-F238E27FC236}">
                <a16:creationId xmlns:a16="http://schemas.microsoft.com/office/drawing/2014/main" id="{4CE2AFC4-E6D4-7BF0-7052-E7270DAA25FF}"/>
              </a:ext>
            </a:extLst>
          </p:cNvPr>
          <p:cNvSpPr txBox="1"/>
          <p:nvPr/>
        </p:nvSpPr>
        <p:spPr>
          <a:xfrm>
            <a:off x="787400" y="1887885"/>
            <a:ext cx="3267021" cy="3539430"/>
          </a:xfrm>
          <a:prstGeom prst="rect">
            <a:avLst/>
          </a:prstGeom>
          <a:noFill/>
        </p:spPr>
        <p:txBody>
          <a:bodyPr wrap="square" rtlCol="0">
            <a:spAutoFit/>
          </a:bodyPr>
          <a:lstStyle/>
          <a:p>
            <a:pPr marL="571500" indent="-571500" algn="l">
              <a:buFont typeface="Arial" panose="020B0604020202020204" pitchFamily="34" charset="0"/>
              <a:buChar char="•"/>
            </a:pPr>
            <a:r>
              <a:rPr lang="en-US" sz="3200" b="0" i="0" dirty="0">
                <a:solidFill>
                  <a:srgbClr val="212529"/>
                </a:solidFill>
                <a:effectLst/>
                <a:latin typeface="AlmadenSans"/>
              </a:rPr>
              <a:t>Select picture from personal files (Click the  picture of your choice)</a:t>
            </a:r>
          </a:p>
          <a:p>
            <a:pPr marL="571500" indent="-571500" algn="l">
              <a:buFont typeface="Arial" panose="020B0604020202020204" pitchFamily="34" charset="0"/>
              <a:buChar char="•"/>
            </a:pPr>
            <a:endParaRPr lang="en-US" sz="3200" b="0" i="0" dirty="0">
              <a:solidFill>
                <a:srgbClr val="212529"/>
              </a:solidFill>
              <a:effectLst/>
              <a:latin typeface="AlmadenSans"/>
            </a:endParaRPr>
          </a:p>
          <a:p>
            <a:pPr marL="514350" indent="-514350" algn="l">
              <a:buFont typeface="Arial" panose="020B0604020202020204" pitchFamily="34" charset="0"/>
              <a:buChar char="•"/>
            </a:pPr>
            <a:r>
              <a:rPr lang="en-US" sz="3200" b="0" i="0" dirty="0">
                <a:solidFill>
                  <a:srgbClr val="212529"/>
                </a:solidFill>
                <a:effectLst/>
                <a:latin typeface="AlmadenSans"/>
              </a:rPr>
              <a:t> Click </a:t>
            </a:r>
            <a:r>
              <a:rPr lang="en-US" sz="3200" b="1" i="0" dirty="0">
                <a:solidFill>
                  <a:srgbClr val="0000FF"/>
                </a:solidFill>
                <a:effectLst/>
                <a:latin typeface="AlmadenSans"/>
              </a:rPr>
              <a:t>Open</a:t>
            </a:r>
            <a:r>
              <a:rPr lang="en-US" sz="3200" dirty="0">
                <a:solidFill>
                  <a:srgbClr val="0000FF"/>
                </a:solidFill>
                <a:latin typeface="AlmadenSans"/>
              </a:rPr>
              <a:t> </a:t>
            </a:r>
            <a:endParaRPr lang="en-US" dirty="0">
              <a:solidFill>
                <a:srgbClr val="0000FF"/>
              </a:solidFill>
            </a:endParaRPr>
          </a:p>
        </p:txBody>
      </p:sp>
      <p:sp>
        <p:nvSpPr>
          <p:cNvPr id="4" name="Rectangle 3">
            <a:extLst>
              <a:ext uri="{FF2B5EF4-FFF2-40B4-BE49-F238E27FC236}">
                <a16:creationId xmlns:a16="http://schemas.microsoft.com/office/drawing/2014/main" id="{9D5D7AD1-BDE5-78BA-EF3A-7F519148FAF4}"/>
              </a:ext>
            </a:extLst>
          </p:cNvPr>
          <p:cNvSpPr/>
          <p:nvPr/>
        </p:nvSpPr>
        <p:spPr>
          <a:xfrm>
            <a:off x="6197600" y="3657600"/>
            <a:ext cx="1524000" cy="1676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B99E4C-5441-D91F-72EA-F3679685C3AE}"/>
              </a:ext>
            </a:extLst>
          </p:cNvPr>
          <p:cNvSpPr/>
          <p:nvPr/>
        </p:nvSpPr>
        <p:spPr>
          <a:xfrm>
            <a:off x="9550400" y="5791200"/>
            <a:ext cx="1524000" cy="6096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681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377B49-3524-BE58-F267-9CA9164DCE77}"/>
              </a:ext>
            </a:extLst>
          </p:cNvPr>
          <p:cNvGrpSpPr/>
          <p:nvPr/>
        </p:nvGrpSpPr>
        <p:grpSpPr>
          <a:xfrm>
            <a:off x="4749800" y="609600"/>
            <a:ext cx="7162800" cy="5824783"/>
            <a:chOff x="7192748" y="440817"/>
            <a:chExt cx="4894090" cy="3979870"/>
          </a:xfrm>
        </p:grpSpPr>
        <p:pic>
          <p:nvPicPr>
            <p:cNvPr id="3" name="Picture 18">
              <a:extLst>
                <a:ext uri="{FF2B5EF4-FFF2-40B4-BE49-F238E27FC236}">
                  <a16:creationId xmlns:a16="http://schemas.microsoft.com/office/drawing/2014/main" id="{774C700F-EFEB-D718-5C2F-E03D02A36E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92748" y="440817"/>
              <a:ext cx="4894090" cy="3979870"/>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sp>
          <p:nvSpPr>
            <p:cNvPr id="4" name="Rounded Rectangular Callout 23">
              <a:extLst>
                <a:ext uri="{FF2B5EF4-FFF2-40B4-BE49-F238E27FC236}">
                  <a16:creationId xmlns:a16="http://schemas.microsoft.com/office/drawing/2014/main" id="{09C7C12B-9A23-5F54-5838-7D859BB1890C}"/>
                </a:ext>
              </a:extLst>
            </p:cNvPr>
            <p:cNvSpPr>
              <a:spLocks noChangeArrowheads="1"/>
            </p:cNvSpPr>
            <p:nvPr/>
          </p:nvSpPr>
          <p:spPr bwMode="auto">
            <a:xfrm>
              <a:off x="7570512" y="2680750"/>
              <a:ext cx="1639452" cy="862437"/>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3. Drag or Open Square to desired </a:t>
              </a:r>
              <a:r>
                <a:rPr lang="en-US" altLang="en-US" sz="2400" b="1" dirty="0">
                  <a:latin typeface="Calibri" panose="020F0502020204030204" pitchFamily="34" charset="0"/>
                  <a:ea typeface="Calibri" panose="020F0502020204030204" pitchFamily="34" charset="0"/>
                  <a:cs typeface="Times New Roman" panose="02020603050405020304" pitchFamily="18" charset="0"/>
                </a:rPr>
                <a:t>Picture </a:t>
              </a:r>
              <a:r>
                <a:rPr lang="en-US" altLang="en-US" sz="2400" dirty="0">
                  <a:latin typeface="Calibri" panose="020F0502020204030204" pitchFamily="34" charset="0"/>
                  <a:ea typeface="Calibri" panose="020F0502020204030204" pitchFamily="34" charset="0"/>
                  <a:cs typeface="Times New Roman" panose="02020603050405020304" pitchFamily="18" charset="0"/>
                </a:rPr>
                <a:t>size</a:t>
              </a:r>
              <a:endParaRPr lang="en-US" altLang="en-US" sz="1920" dirty="0">
                <a:latin typeface="Arial" panose="020B0604020202020204" pitchFamily="34" charset="0"/>
              </a:endParaRPr>
            </a:p>
          </p:txBody>
        </p:sp>
        <p:sp>
          <p:nvSpPr>
            <p:cNvPr id="5" name="Rounded Rectangular Callout 24">
              <a:extLst>
                <a:ext uri="{FF2B5EF4-FFF2-40B4-BE49-F238E27FC236}">
                  <a16:creationId xmlns:a16="http://schemas.microsoft.com/office/drawing/2014/main" id="{9BED6DB7-675A-851E-E0B7-1962A683C11D}"/>
                </a:ext>
              </a:extLst>
            </p:cNvPr>
            <p:cNvSpPr>
              <a:spLocks noChangeArrowheads="1"/>
            </p:cNvSpPr>
            <p:nvPr/>
          </p:nvSpPr>
          <p:spPr bwMode="auto">
            <a:xfrm>
              <a:off x="10785217" y="3277896"/>
              <a:ext cx="1138364" cy="572232"/>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4. Click </a:t>
              </a:r>
              <a:r>
                <a:rPr lang="en-US" altLang="en-US" sz="2400" b="1" dirty="0">
                  <a:latin typeface="Calibri" panose="020F0502020204030204" pitchFamily="34" charset="0"/>
                  <a:ea typeface="Calibri" panose="020F0502020204030204" pitchFamily="34" charset="0"/>
                  <a:cs typeface="Times New Roman" panose="02020603050405020304" pitchFamily="18" charset="0"/>
                </a:rPr>
                <a:t>Save</a:t>
              </a:r>
              <a:endParaRPr lang="en-US" altLang="en-US" sz="2400" dirty="0">
                <a:latin typeface="Arial" panose="020B0604020202020204" pitchFamily="34" charset="0"/>
              </a:endParaRPr>
            </a:p>
          </p:txBody>
        </p:sp>
      </p:grpSp>
      <p:sp>
        <p:nvSpPr>
          <p:cNvPr id="7" name="TextBox 6">
            <a:extLst>
              <a:ext uri="{FF2B5EF4-FFF2-40B4-BE49-F238E27FC236}">
                <a16:creationId xmlns:a16="http://schemas.microsoft.com/office/drawing/2014/main" id="{59A12BD9-7114-EED2-2BBA-39F70989ED8D}"/>
              </a:ext>
            </a:extLst>
          </p:cNvPr>
          <p:cNvSpPr txBox="1"/>
          <p:nvPr/>
        </p:nvSpPr>
        <p:spPr>
          <a:xfrm>
            <a:off x="635000" y="2133600"/>
            <a:ext cx="3657600" cy="3046988"/>
          </a:xfrm>
          <a:prstGeom prst="rect">
            <a:avLst/>
          </a:prstGeom>
          <a:noFill/>
        </p:spPr>
        <p:txBody>
          <a:bodyPr wrap="square">
            <a:spAutoFit/>
          </a:bodyPr>
          <a:lstStyle/>
          <a:p>
            <a:pPr marL="514350" indent="-514350" algn="l">
              <a:buFont typeface="Arial" panose="020B0604020202020204" pitchFamily="34" charset="0"/>
              <a:buChar char="•"/>
            </a:pPr>
            <a:r>
              <a:rPr lang="en-US" sz="3200" b="0" i="0" dirty="0">
                <a:solidFill>
                  <a:srgbClr val="212529"/>
                </a:solidFill>
                <a:effectLst/>
                <a:latin typeface="AlmadenSans"/>
              </a:rPr>
              <a:t>Adjust the crop area as needed (in the change picture window)</a:t>
            </a:r>
          </a:p>
          <a:p>
            <a:pPr algn="l"/>
            <a:endParaRPr lang="en-US" sz="3200" b="0" i="0" dirty="0">
              <a:solidFill>
                <a:srgbClr val="212529"/>
              </a:solidFill>
              <a:effectLst/>
              <a:latin typeface="AlmadenSans"/>
            </a:endParaRPr>
          </a:p>
          <a:p>
            <a:pPr marL="514350" indent="-514350" algn="l">
              <a:buFont typeface="Arial" panose="020B0604020202020204" pitchFamily="34" charset="0"/>
              <a:buChar char="•"/>
            </a:pPr>
            <a:r>
              <a:rPr lang="en-US" sz="3200" b="0" i="0" dirty="0">
                <a:solidFill>
                  <a:srgbClr val="212529"/>
                </a:solidFill>
                <a:effectLst/>
                <a:latin typeface="AlmadenSans"/>
              </a:rPr>
              <a:t> Click </a:t>
            </a:r>
            <a:r>
              <a:rPr lang="en-US" sz="3200" b="1" i="0" dirty="0">
                <a:solidFill>
                  <a:srgbClr val="0000FF"/>
                </a:solidFill>
                <a:effectLst/>
                <a:latin typeface="AlmadenSans"/>
              </a:rPr>
              <a:t>Save</a:t>
            </a:r>
            <a:endParaRPr lang="en-US" sz="3200" b="0" i="0" dirty="0">
              <a:solidFill>
                <a:srgbClr val="0000FF"/>
              </a:solidFill>
              <a:effectLst/>
              <a:latin typeface="AlmadenSans"/>
            </a:endParaRPr>
          </a:p>
        </p:txBody>
      </p:sp>
      <p:sp>
        <p:nvSpPr>
          <p:cNvPr id="8" name="Arrow: Right 7">
            <a:extLst>
              <a:ext uri="{FF2B5EF4-FFF2-40B4-BE49-F238E27FC236}">
                <a16:creationId xmlns:a16="http://schemas.microsoft.com/office/drawing/2014/main" id="{9BB30159-879D-0AA2-03B9-8C8AC6FF3F39}"/>
              </a:ext>
            </a:extLst>
          </p:cNvPr>
          <p:cNvSpPr/>
          <p:nvPr/>
        </p:nvSpPr>
        <p:spPr>
          <a:xfrm rot="2538053">
            <a:off x="4813783" y="2502499"/>
            <a:ext cx="821253" cy="536259"/>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7566B3-3DEC-7091-70D2-33A46F3DCAB8}"/>
              </a:ext>
            </a:extLst>
          </p:cNvPr>
          <p:cNvSpPr/>
          <p:nvPr/>
        </p:nvSpPr>
        <p:spPr>
          <a:xfrm>
            <a:off x="10007600" y="5807338"/>
            <a:ext cx="914400" cy="5172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077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5"/>
          <p:cNvPicPr>
            <a:picLocks noChangeAspect="1" noChangeArrowheads="1"/>
          </p:cNvPicPr>
          <p:nvPr/>
        </p:nvPicPr>
        <p:blipFill rotWithShape="1">
          <a:blip r:embed="rId3">
            <a:extLst>
              <a:ext uri="{28A0092B-C50C-407E-A947-70E740481C1C}">
                <a14:useLocalDpi xmlns:a14="http://schemas.microsoft.com/office/drawing/2010/main"/>
              </a:ext>
            </a:extLst>
          </a:blip>
          <a:srcRect b="30357"/>
          <a:stretch/>
        </p:blipFill>
        <p:spPr bwMode="auto">
          <a:xfrm>
            <a:off x="2185374" y="1219200"/>
            <a:ext cx="8634052" cy="2971800"/>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1839" y="63085"/>
            <a:ext cx="888807" cy="598416"/>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1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3776" y="719023"/>
            <a:ext cx="1030744" cy="838200"/>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sp>
        <p:nvSpPr>
          <p:cNvPr id="20" name="Rounded Rectangular Callout 26"/>
          <p:cNvSpPr>
            <a:spLocks noChangeArrowheads="1"/>
          </p:cNvSpPr>
          <p:nvPr/>
        </p:nvSpPr>
        <p:spPr bwMode="auto">
          <a:xfrm>
            <a:off x="3759200" y="4648200"/>
            <a:ext cx="5486400" cy="1010176"/>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b="1" dirty="0">
                <a:latin typeface="Calibri" panose="020F0502020204030204" pitchFamily="34" charset="0"/>
                <a:ea typeface="Calibri" panose="020F0502020204030204" pitchFamily="34" charset="0"/>
                <a:cs typeface="Times New Roman" panose="02020603050405020304" pitchFamily="18" charset="0"/>
              </a:rPr>
              <a:t>Your profile picture appears</a:t>
            </a:r>
            <a:endParaRPr lang="en-US" altLang="en-US" sz="4000" b="1" dirty="0">
              <a:latin typeface="Arial" panose="020B0604020202020204" pitchFamily="34" charset="0"/>
            </a:endParaRPr>
          </a:p>
        </p:txBody>
      </p:sp>
      <p:sp>
        <p:nvSpPr>
          <p:cNvPr id="23" name="Rectangle 26"/>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spTree>
    <p:extLst>
      <p:ext uri="{BB962C8B-B14F-4D97-AF65-F5344CB8AC3E}">
        <p14:creationId xmlns:p14="http://schemas.microsoft.com/office/powerpoint/2010/main" val="301719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609600" y="274638"/>
            <a:ext cx="11379200" cy="1143000"/>
          </a:xfrm>
        </p:spPr>
        <p:txBody>
          <a:bodyPr>
            <a:normAutofit/>
          </a:bodyPr>
          <a:lstStyle/>
          <a:p>
            <a:r>
              <a:rPr lang="en-US" b="1"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239" y="3231259"/>
            <a:ext cx="2686667" cy="1535239"/>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0894" y="3657600"/>
            <a:ext cx="4125820" cy="682559"/>
          </a:xfrm>
          <a:prstGeom prst="rect">
            <a:avLst/>
          </a:prstGeom>
        </p:spPr>
      </p:pic>
      <p:sp>
        <p:nvSpPr>
          <p:cNvPr id="3" name="TextBox 2">
            <a:extLst>
              <a:ext uri="{FF2B5EF4-FFF2-40B4-BE49-F238E27FC236}">
                <a16:creationId xmlns:a16="http://schemas.microsoft.com/office/drawing/2014/main" id="{25DFED43-A230-D98F-557D-81EC9F392B30}"/>
              </a:ext>
            </a:extLst>
          </p:cNvPr>
          <p:cNvSpPr txBox="1"/>
          <p:nvPr/>
        </p:nvSpPr>
        <p:spPr>
          <a:xfrm>
            <a:off x="569713" y="5436449"/>
            <a:ext cx="11865374" cy="1323439"/>
          </a:xfrm>
          <a:prstGeom prst="rect">
            <a:avLst/>
          </a:prstGeom>
          <a:noFill/>
        </p:spPr>
        <p:txBody>
          <a:bodyPr wrap="square" rtlCol="0">
            <a:spAutoFit/>
          </a:bodyPr>
          <a:lstStyle/>
          <a:p>
            <a:pPr algn="ctr"/>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a:p>
            <a:pPr algn="ctr"/>
            <a:endParaRPr lang="en-US" sz="1600" dirty="0"/>
          </a:p>
          <a:p>
            <a:pPr algn="ctr"/>
            <a:r>
              <a:rPr lang="en-US" sz="1600"/>
              <a:t>Materials as of: December 2023</a:t>
            </a:r>
            <a:endParaRPr lang="en-US" sz="1600" dirty="0"/>
          </a:p>
        </p:txBody>
      </p:sp>
      <p:pic>
        <p:nvPicPr>
          <p:cNvPr id="5" name="Picture 4" descr="A black and orange sign with green and orange text&#10;&#10;Description automatically generated">
            <a:extLst>
              <a:ext uri="{FF2B5EF4-FFF2-40B4-BE49-F238E27FC236}">
                <a16:creationId xmlns:a16="http://schemas.microsoft.com/office/drawing/2014/main" id="{C2F938AA-DD9D-0F0A-938A-91BB77D4BE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0173" y="1845118"/>
            <a:ext cx="4202320" cy="892993"/>
          </a:xfrm>
          <a:prstGeom prst="rect">
            <a:avLst/>
          </a:prstGeom>
        </p:spPr>
      </p:pic>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0259" y="1371600"/>
            <a:ext cx="2940482" cy="3299073"/>
          </a:xfrm>
        </p:spPr>
        <p:txBody>
          <a:bodyPr>
            <a:normAutofit/>
          </a:bodyPr>
          <a:lstStyle/>
          <a:p>
            <a:pPr marL="0" indent="0" algn="ctr">
              <a:buNone/>
            </a:pPr>
            <a:endParaRPr lang="en-US" sz="3840" b="1" dirty="0">
              <a:solidFill>
                <a:srgbClr val="0070C0"/>
              </a:solidFill>
            </a:endParaRPr>
          </a:p>
          <a:p>
            <a:pPr marL="0" indent="0" algn="ctr">
              <a:buNone/>
            </a:pPr>
            <a:endParaRPr lang="en-US" sz="3840" b="1" dirty="0">
              <a:solidFill>
                <a:srgbClr val="0070C0"/>
              </a:solidFill>
            </a:endParaRPr>
          </a:p>
          <a:p>
            <a:pPr marL="0" indent="0" algn="ctr">
              <a:buNone/>
            </a:pPr>
            <a:endParaRPr lang="en-US" b="1" dirty="0">
              <a:solidFill>
                <a:srgbClr val="0033CC"/>
              </a:solidFill>
            </a:endParaRPr>
          </a:p>
          <a:p>
            <a:pPr marL="0" indent="0" algn="ctr">
              <a:buNone/>
            </a:pPr>
            <a:r>
              <a:rPr lang="en-US" b="1" dirty="0">
                <a:solidFill>
                  <a:schemeClr val="accent1">
                    <a:lumMod val="75000"/>
                  </a:schemeClr>
                </a:solidFill>
              </a:rPr>
              <a:t>Add a </a:t>
            </a:r>
          </a:p>
          <a:p>
            <a:pPr marL="0" indent="0" algn="ctr">
              <a:buNone/>
            </a:pPr>
            <a:r>
              <a:rPr lang="en-US" b="1" dirty="0">
                <a:solidFill>
                  <a:schemeClr val="accent1">
                    <a:lumMod val="75000"/>
                  </a:schemeClr>
                </a:solidFill>
              </a:rPr>
              <a:t>Profile Picture </a:t>
            </a:r>
          </a:p>
        </p:txBody>
      </p:sp>
      <p:pic>
        <p:nvPicPr>
          <p:cNvPr id="7" name="Picture 6">
            <a:extLst>
              <a:ext uri="{FF2B5EF4-FFF2-40B4-BE49-F238E27FC236}">
                <a16:creationId xmlns:a16="http://schemas.microsoft.com/office/drawing/2014/main" id="{B418C194-B4AD-C6CA-664D-0B3643A2264E}"/>
              </a:ext>
            </a:extLst>
          </p:cNvPr>
          <p:cNvPicPr>
            <a:picLocks noChangeAspect="1"/>
          </p:cNvPicPr>
          <p:nvPr/>
        </p:nvPicPr>
        <p:blipFill rotWithShape="1">
          <a:blip r:embed="rId4"/>
          <a:srcRect l="33087" t="3125" r="36834" b="69792"/>
          <a:stretch/>
        </p:blipFill>
        <p:spPr>
          <a:xfrm rot="589473">
            <a:off x="9885545" y="2860889"/>
            <a:ext cx="1764899" cy="2294369"/>
          </a:xfrm>
          <a:prstGeom prst="rect">
            <a:avLst/>
          </a:prstGeom>
        </p:spPr>
      </p:pic>
      <p:pic>
        <p:nvPicPr>
          <p:cNvPr id="8" name="Picture 7">
            <a:extLst>
              <a:ext uri="{FF2B5EF4-FFF2-40B4-BE49-F238E27FC236}">
                <a16:creationId xmlns:a16="http://schemas.microsoft.com/office/drawing/2014/main" id="{191929F3-51A4-87C6-86A4-0F66A37AE94F}"/>
              </a:ext>
            </a:extLst>
          </p:cNvPr>
          <p:cNvPicPr>
            <a:picLocks noChangeAspect="1"/>
          </p:cNvPicPr>
          <p:nvPr/>
        </p:nvPicPr>
        <p:blipFill>
          <a:blip r:embed="rId5"/>
          <a:stretch>
            <a:fillRect/>
          </a:stretch>
        </p:blipFill>
        <p:spPr>
          <a:xfrm rot="548486">
            <a:off x="9254514" y="2254177"/>
            <a:ext cx="2953863" cy="3398249"/>
          </a:xfrm>
          <a:prstGeom prst="rect">
            <a:avLst/>
          </a:prstGeom>
        </p:spPr>
      </p:pic>
      <p:pic>
        <p:nvPicPr>
          <p:cNvPr id="9" name="Picture 8">
            <a:extLst>
              <a:ext uri="{FF2B5EF4-FFF2-40B4-BE49-F238E27FC236}">
                <a16:creationId xmlns:a16="http://schemas.microsoft.com/office/drawing/2014/main" id="{82301D01-26AD-9FAE-9AFD-948C655CE7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87417">
            <a:off x="961187" y="2572932"/>
            <a:ext cx="3221357" cy="2580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a:extLst>
              <a:ext uri="{FF2B5EF4-FFF2-40B4-BE49-F238E27FC236}">
                <a16:creationId xmlns:a16="http://schemas.microsoft.com/office/drawing/2014/main" id="{26583350-E633-F79A-8167-13469826FC0D}"/>
              </a:ext>
            </a:extLst>
          </p:cNvPr>
          <p:cNvSpPr>
            <a:spLocks noGrp="1"/>
          </p:cNvSpPr>
          <p:nvPr>
            <p:ph type="title"/>
          </p:nvPr>
        </p:nvSpPr>
        <p:spPr>
          <a:xfrm>
            <a:off x="4673600" y="1469614"/>
            <a:ext cx="3733800" cy="1143000"/>
          </a:xfrm>
        </p:spPr>
        <p:txBody>
          <a:bodyPr>
            <a:noAutofit/>
          </a:bodyPr>
          <a:lstStyle/>
          <a:p>
            <a:r>
              <a:rPr lang="en-US" sz="4800" b="1" dirty="0"/>
              <a:t>TIME TO PRACTICE</a:t>
            </a:r>
          </a:p>
        </p:txBody>
      </p:sp>
    </p:spTree>
    <p:extLst>
      <p:ext uri="{BB962C8B-B14F-4D97-AF65-F5344CB8AC3E}">
        <p14:creationId xmlns:p14="http://schemas.microsoft.com/office/powerpoint/2010/main" val="215588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74F303-F692-1D95-6409-73010995D10A}"/>
              </a:ext>
            </a:extLst>
          </p:cNvPr>
          <p:cNvPicPr>
            <a:picLocks noChangeAspect="1"/>
          </p:cNvPicPr>
          <p:nvPr/>
        </p:nvPicPr>
        <p:blipFill>
          <a:blip r:embed="rId3">
            <a:alphaModFix amt="20000"/>
          </a:blip>
          <a:stretch>
            <a:fillRect/>
          </a:stretch>
        </p:blipFill>
        <p:spPr>
          <a:xfrm>
            <a:off x="0" y="-944880"/>
            <a:ext cx="13004800" cy="9204960"/>
          </a:xfrm>
          <a:prstGeom prst="rect">
            <a:avLst/>
          </a:prstGeom>
        </p:spPr>
      </p:pic>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3086100"/>
            <a:ext cx="10972800" cy="1143000"/>
          </a:xfrm>
        </p:spPr>
        <p:txBody>
          <a:bodyPr>
            <a:normAutofit/>
          </a:bodyPr>
          <a:lstStyle/>
          <a:p>
            <a:r>
              <a:rPr lang="en-US" sz="5800" b="1" dirty="0"/>
              <a:t>Virtual Backgrounds</a:t>
            </a:r>
          </a:p>
        </p:txBody>
      </p:sp>
    </p:spTree>
    <p:extLst>
      <p:ext uri="{BB962C8B-B14F-4D97-AF65-F5344CB8AC3E}">
        <p14:creationId xmlns:p14="http://schemas.microsoft.com/office/powerpoint/2010/main" val="2675143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solidFill>
                  <a:srgbClr val="0070C0"/>
                </a:solidFill>
              </a:rPr>
              <a:t> </a:t>
            </a:r>
            <a:r>
              <a:rPr lang="en-US" sz="4000" b="1" dirty="0"/>
              <a:t>Virtual Background</a:t>
            </a:r>
          </a:p>
        </p:txBody>
      </p:sp>
      <p:pic>
        <p:nvPicPr>
          <p:cNvPr id="5" name="Content Placeholder 4">
            <a:extLst>
              <a:ext uri="{FF2B5EF4-FFF2-40B4-BE49-F238E27FC236}">
                <a16:creationId xmlns:a16="http://schemas.microsoft.com/office/drawing/2014/main" id="{0672E49A-5C07-4225-0119-5E6E237866CD}"/>
              </a:ext>
            </a:extLst>
          </p:cNvPr>
          <p:cNvPicPr>
            <a:picLocks noGrp="1" noChangeAspect="1"/>
          </p:cNvPicPr>
          <p:nvPr>
            <p:ph idx="1"/>
          </p:nvPr>
        </p:nvPicPr>
        <p:blipFill>
          <a:blip r:embed="rId3"/>
          <a:stretch>
            <a:fillRect/>
          </a:stretch>
        </p:blipFill>
        <p:spPr>
          <a:xfrm>
            <a:off x="787400" y="1453180"/>
            <a:ext cx="1552792" cy="3962953"/>
          </a:xfrm>
          <a:ln w="3175">
            <a:solidFill>
              <a:schemeClr val="tx1"/>
            </a:solidFill>
          </a:ln>
        </p:spPr>
      </p:pic>
      <p:pic>
        <p:nvPicPr>
          <p:cNvPr id="7" name="Picture 6">
            <a:extLst>
              <a:ext uri="{FF2B5EF4-FFF2-40B4-BE49-F238E27FC236}">
                <a16:creationId xmlns:a16="http://schemas.microsoft.com/office/drawing/2014/main" id="{2BB91A19-1919-540A-E2C6-F584BD27BD2F}"/>
              </a:ext>
            </a:extLst>
          </p:cNvPr>
          <p:cNvPicPr>
            <a:picLocks noChangeAspect="1"/>
          </p:cNvPicPr>
          <p:nvPr/>
        </p:nvPicPr>
        <p:blipFill>
          <a:blip r:embed="rId4"/>
          <a:stretch>
            <a:fillRect/>
          </a:stretch>
        </p:blipFill>
        <p:spPr>
          <a:xfrm>
            <a:off x="2842944" y="1453180"/>
            <a:ext cx="8716730" cy="2694573"/>
          </a:xfrm>
          <a:prstGeom prst="rect">
            <a:avLst/>
          </a:prstGeom>
          <a:ln w="3175">
            <a:solidFill>
              <a:schemeClr val="tx1"/>
            </a:solidFill>
          </a:ln>
        </p:spPr>
      </p:pic>
      <p:sp>
        <p:nvSpPr>
          <p:cNvPr id="13" name="TextBox 12">
            <a:extLst>
              <a:ext uri="{FF2B5EF4-FFF2-40B4-BE49-F238E27FC236}">
                <a16:creationId xmlns:a16="http://schemas.microsoft.com/office/drawing/2014/main" id="{0E720FFC-8306-5750-27D1-2160CAFA4E13}"/>
              </a:ext>
            </a:extLst>
          </p:cNvPr>
          <p:cNvSpPr txBox="1"/>
          <p:nvPr/>
        </p:nvSpPr>
        <p:spPr>
          <a:xfrm flipH="1">
            <a:off x="4234694" y="4464810"/>
            <a:ext cx="7694370" cy="2123658"/>
          </a:xfrm>
          <a:prstGeom prst="rect">
            <a:avLst/>
          </a:prstGeom>
          <a:noFill/>
        </p:spPr>
        <p:txBody>
          <a:bodyPr wrap="square" rtlCol="0">
            <a:spAutoFit/>
          </a:bodyPr>
          <a:lstStyle/>
          <a:p>
            <a:pPr marL="342900" indent="-342900">
              <a:buAutoNum type="arabicPeriod"/>
            </a:pPr>
            <a:r>
              <a:rPr lang="en-US" sz="2200" dirty="0">
                <a:latin typeface="Calibri" panose="020F0502020204030204" pitchFamily="34" charset="0"/>
                <a:ea typeface="Calibri" panose="020F0502020204030204" pitchFamily="34" charset="0"/>
              </a:rPr>
              <a:t>Click on</a:t>
            </a:r>
            <a:r>
              <a:rPr lang="en-US" sz="2200" dirty="0">
                <a:solidFill>
                  <a:srgbClr val="0070C0"/>
                </a:solidFill>
                <a:latin typeface="Calibri" panose="020F0502020204030204" pitchFamily="34" charset="0"/>
                <a:ea typeface="Calibri" panose="020F0502020204030204" pitchFamily="34" charset="0"/>
              </a:rPr>
              <a:t> </a:t>
            </a:r>
            <a:r>
              <a:rPr lang="en-US" sz="2200" b="1" dirty="0">
                <a:solidFill>
                  <a:srgbClr val="0033CC"/>
                </a:solidFill>
                <a:latin typeface="Calibri" panose="020F0502020204030204" pitchFamily="34" charset="0"/>
                <a:ea typeface="Calibri" panose="020F0502020204030204" pitchFamily="34" charset="0"/>
              </a:rPr>
              <a:t>Settings</a:t>
            </a:r>
            <a:r>
              <a:rPr lang="en-US" sz="2200" dirty="0">
                <a:latin typeface="Calibri" panose="020F0502020204030204" pitchFamily="34" charset="0"/>
                <a:ea typeface="Calibri" panose="020F0502020204030204" pitchFamily="34" charset="0"/>
              </a:rPr>
              <a:t>.  A new window will appear.  At the top of the screen make sure you are on the “Meeting” Tab.</a:t>
            </a:r>
          </a:p>
          <a:p>
            <a:pPr marL="342900" indent="-342900">
              <a:buAutoNum type="arabicPeriod"/>
            </a:pPr>
            <a:r>
              <a:rPr lang="en-US" sz="2200" dirty="0">
                <a:latin typeface="Calibri" panose="020F0502020204030204" pitchFamily="34" charset="0"/>
                <a:ea typeface="Calibri" panose="020F0502020204030204" pitchFamily="34" charset="0"/>
              </a:rPr>
              <a:t>Click on </a:t>
            </a:r>
            <a:r>
              <a:rPr lang="en-US" sz="2200" b="1" dirty="0">
                <a:solidFill>
                  <a:srgbClr val="0033CC"/>
                </a:solidFill>
                <a:latin typeface="Calibri" panose="020F0502020204030204" pitchFamily="34" charset="0"/>
                <a:ea typeface="Calibri" panose="020F0502020204030204" pitchFamily="34" charset="0"/>
              </a:rPr>
              <a:t>In Meeting (Advanced)</a:t>
            </a:r>
          </a:p>
          <a:p>
            <a:pPr marL="342900" indent="-342900">
              <a:buAutoNum type="arabicPeriod"/>
            </a:pPr>
            <a:r>
              <a:rPr lang="en-US" sz="2200" dirty="0">
                <a:latin typeface="Calibri" panose="020F0502020204030204" pitchFamily="34" charset="0"/>
                <a:ea typeface="Calibri" panose="020F0502020204030204" pitchFamily="34" charset="0"/>
              </a:rPr>
              <a:t>Scroll to </a:t>
            </a:r>
            <a:r>
              <a:rPr lang="en-US" sz="2200" b="1" dirty="0">
                <a:solidFill>
                  <a:srgbClr val="0033CC"/>
                </a:solidFill>
                <a:latin typeface="Calibri" panose="020F0502020204030204" pitchFamily="34" charset="0"/>
                <a:ea typeface="Calibri" panose="020F0502020204030204" pitchFamily="34" charset="0"/>
              </a:rPr>
              <a:t>Virtual Background</a:t>
            </a:r>
          </a:p>
          <a:p>
            <a:pPr marL="342900" indent="-342900">
              <a:buAutoNum type="arabicPeriod"/>
            </a:pPr>
            <a:r>
              <a:rPr lang="en-US" sz="2200" dirty="0">
                <a:latin typeface="Calibri" panose="020F0502020204030204" pitchFamily="34" charset="0"/>
                <a:ea typeface="Calibri" panose="020F0502020204030204" pitchFamily="34" charset="0"/>
              </a:rPr>
              <a:t>Make sure the </a:t>
            </a:r>
            <a:r>
              <a:rPr lang="en-US" sz="2200" b="1" dirty="0">
                <a:solidFill>
                  <a:srgbClr val="0033CC"/>
                </a:solidFill>
                <a:latin typeface="Calibri" panose="020F0502020204030204" pitchFamily="34" charset="0"/>
                <a:ea typeface="Calibri" panose="020F0502020204030204" pitchFamily="34" charset="0"/>
              </a:rPr>
              <a:t>radio button is turned on</a:t>
            </a:r>
            <a:r>
              <a:rPr lang="en-US" sz="2200" dirty="0">
                <a:latin typeface="Calibri" panose="020F0502020204030204" pitchFamily="34" charset="0"/>
                <a:ea typeface="Calibri" panose="020F0502020204030204" pitchFamily="34" charset="0"/>
              </a:rPr>
              <a:t>.</a:t>
            </a:r>
          </a:p>
          <a:p>
            <a:pPr marL="342900" indent="-342900">
              <a:buAutoNum type="arabicPeriod"/>
            </a:pPr>
            <a:r>
              <a:rPr lang="en-US" sz="2200" dirty="0">
                <a:latin typeface="Calibri" panose="020F0502020204030204" pitchFamily="34" charset="0"/>
                <a:ea typeface="Calibri" panose="020F0502020204030204" pitchFamily="34" charset="0"/>
              </a:rPr>
              <a:t>Click on </a:t>
            </a:r>
            <a:r>
              <a:rPr lang="en-US" sz="2200" b="1" dirty="0">
                <a:solidFill>
                  <a:srgbClr val="0033CC"/>
                </a:solidFill>
                <a:latin typeface="Calibri" panose="020F0502020204030204" pitchFamily="34" charset="0"/>
                <a:ea typeface="Calibri" panose="020F0502020204030204" pitchFamily="34" charset="0"/>
              </a:rPr>
              <a:t>Manage Virtual Backgrounds </a:t>
            </a:r>
          </a:p>
        </p:txBody>
      </p:sp>
      <p:sp>
        <p:nvSpPr>
          <p:cNvPr id="3" name="Oval 2">
            <a:extLst>
              <a:ext uri="{FF2B5EF4-FFF2-40B4-BE49-F238E27FC236}">
                <a16:creationId xmlns:a16="http://schemas.microsoft.com/office/drawing/2014/main" id="{8D4B1B9E-30A8-9BD3-7BE2-9441C2F1098D}"/>
              </a:ext>
            </a:extLst>
          </p:cNvPr>
          <p:cNvSpPr/>
          <p:nvPr/>
        </p:nvSpPr>
        <p:spPr>
          <a:xfrm>
            <a:off x="711200" y="3733800"/>
            <a:ext cx="1295400" cy="533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4D4B752-450E-13DA-82C9-C33C540B8848}"/>
              </a:ext>
            </a:extLst>
          </p:cNvPr>
          <p:cNvSpPr/>
          <p:nvPr/>
        </p:nvSpPr>
        <p:spPr>
          <a:xfrm>
            <a:off x="2639742" y="2346960"/>
            <a:ext cx="1881457" cy="3962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648B64-72C2-F1EA-FA2B-8A647AFC264B}"/>
              </a:ext>
            </a:extLst>
          </p:cNvPr>
          <p:cNvSpPr/>
          <p:nvPr/>
        </p:nvSpPr>
        <p:spPr>
          <a:xfrm>
            <a:off x="4773343" y="1813560"/>
            <a:ext cx="1881457" cy="3962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655E48-9A85-1336-5613-78AF95D20CC7}"/>
              </a:ext>
            </a:extLst>
          </p:cNvPr>
          <p:cNvSpPr/>
          <p:nvPr/>
        </p:nvSpPr>
        <p:spPr>
          <a:xfrm>
            <a:off x="4902200" y="2927444"/>
            <a:ext cx="2590800" cy="3962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841F239-F5D9-E809-BF0B-0E2493E403F8}"/>
              </a:ext>
            </a:extLst>
          </p:cNvPr>
          <p:cNvSpPr/>
          <p:nvPr/>
        </p:nvSpPr>
        <p:spPr>
          <a:xfrm rot="9182558">
            <a:off x="11244445" y="1491013"/>
            <a:ext cx="812802" cy="487362"/>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154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solidFill>
                  <a:srgbClr val="0070C0"/>
                </a:solidFill>
              </a:rPr>
              <a:t> </a:t>
            </a:r>
            <a:r>
              <a:rPr lang="en-US" sz="4000" b="1" dirty="0"/>
              <a:t>Virtual Background</a:t>
            </a:r>
          </a:p>
        </p:txBody>
      </p:sp>
      <p:pic>
        <p:nvPicPr>
          <p:cNvPr id="8" name="Content Placeholder 7">
            <a:extLst>
              <a:ext uri="{FF2B5EF4-FFF2-40B4-BE49-F238E27FC236}">
                <a16:creationId xmlns:a16="http://schemas.microsoft.com/office/drawing/2014/main" id="{53F0CFE0-04D1-56C7-9FC8-316F21FEA568}"/>
              </a:ext>
            </a:extLst>
          </p:cNvPr>
          <p:cNvPicPr>
            <a:picLocks noGrp="1" noChangeAspect="1"/>
          </p:cNvPicPr>
          <p:nvPr>
            <p:ph idx="1"/>
          </p:nvPr>
        </p:nvPicPr>
        <p:blipFill>
          <a:blip r:embed="rId3"/>
          <a:stretch>
            <a:fillRect/>
          </a:stretch>
        </p:blipFill>
        <p:spPr>
          <a:xfrm>
            <a:off x="2844800" y="1181100"/>
            <a:ext cx="7009754" cy="4953000"/>
          </a:xfrm>
        </p:spPr>
      </p:pic>
      <p:sp>
        <p:nvSpPr>
          <p:cNvPr id="9" name="Rectangle: Rounded Corners 8">
            <a:extLst>
              <a:ext uri="{FF2B5EF4-FFF2-40B4-BE49-F238E27FC236}">
                <a16:creationId xmlns:a16="http://schemas.microsoft.com/office/drawing/2014/main" id="{A034D1BC-C877-F33F-6E2B-04D9646CEDCF}"/>
              </a:ext>
            </a:extLst>
          </p:cNvPr>
          <p:cNvSpPr/>
          <p:nvPr/>
        </p:nvSpPr>
        <p:spPr>
          <a:xfrm>
            <a:off x="4597400" y="1524000"/>
            <a:ext cx="3505200" cy="914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96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solidFill>
                  <a:srgbClr val="0070C0"/>
                </a:solidFill>
              </a:rPr>
              <a:t> </a:t>
            </a:r>
            <a:r>
              <a:rPr lang="en-US" sz="4000" b="1" dirty="0"/>
              <a:t>Virtual Background</a:t>
            </a:r>
          </a:p>
        </p:txBody>
      </p:sp>
      <p:pic>
        <p:nvPicPr>
          <p:cNvPr id="8" name="Content Placeholder 7">
            <a:extLst>
              <a:ext uri="{FF2B5EF4-FFF2-40B4-BE49-F238E27FC236}">
                <a16:creationId xmlns:a16="http://schemas.microsoft.com/office/drawing/2014/main" id="{53F0CFE0-04D1-56C7-9FC8-316F21FEA568}"/>
              </a:ext>
            </a:extLst>
          </p:cNvPr>
          <p:cNvPicPr>
            <a:picLocks noGrp="1" noChangeAspect="1"/>
          </p:cNvPicPr>
          <p:nvPr>
            <p:ph idx="1"/>
          </p:nvPr>
        </p:nvPicPr>
        <p:blipFill>
          <a:blip r:embed="rId3"/>
          <a:stretch>
            <a:fillRect/>
          </a:stretch>
        </p:blipFill>
        <p:spPr>
          <a:xfrm>
            <a:off x="1168400" y="1417638"/>
            <a:ext cx="7009754" cy="4953000"/>
          </a:xfrm>
        </p:spPr>
      </p:pic>
      <p:pic>
        <p:nvPicPr>
          <p:cNvPr id="4" name="Picture 3">
            <a:extLst>
              <a:ext uri="{FF2B5EF4-FFF2-40B4-BE49-F238E27FC236}">
                <a16:creationId xmlns:a16="http://schemas.microsoft.com/office/drawing/2014/main" id="{972A353E-E08C-3F3A-ADA4-036E453DE0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2400" y="274638"/>
            <a:ext cx="1306894" cy="693248"/>
          </a:xfrm>
          <a:prstGeom prst="rect">
            <a:avLst/>
          </a:prstGeom>
        </p:spPr>
      </p:pic>
      <p:pic>
        <p:nvPicPr>
          <p:cNvPr id="9" name="Picture 8">
            <a:extLst>
              <a:ext uri="{FF2B5EF4-FFF2-40B4-BE49-F238E27FC236}">
                <a16:creationId xmlns:a16="http://schemas.microsoft.com/office/drawing/2014/main" id="{AE088C39-BD2A-C847-91E8-865D09153D57}"/>
              </a:ext>
            </a:extLst>
          </p:cNvPr>
          <p:cNvPicPr>
            <a:picLocks noChangeAspect="1"/>
          </p:cNvPicPr>
          <p:nvPr/>
        </p:nvPicPr>
        <p:blipFill>
          <a:blip r:embed="rId5"/>
          <a:stretch>
            <a:fillRect/>
          </a:stretch>
        </p:blipFill>
        <p:spPr>
          <a:xfrm>
            <a:off x="7009131" y="1318294"/>
            <a:ext cx="3788258" cy="2649036"/>
          </a:xfrm>
          <a:prstGeom prst="rect">
            <a:avLst/>
          </a:prstGeom>
          <a:ln w="3175">
            <a:solidFill>
              <a:schemeClr val="tx1"/>
            </a:solidFill>
          </a:ln>
        </p:spPr>
      </p:pic>
      <p:sp>
        <p:nvSpPr>
          <p:cNvPr id="6" name="Rounded Rectangular Callout 26">
            <a:extLst>
              <a:ext uri="{FF2B5EF4-FFF2-40B4-BE49-F238E27FC236}">
                <a16:creationId xmlns:a16="http://schemas.microsoft.com/office/drawing/2014/main" id="{F44E2C15-B9DC-F329-07A6-7B694EF62DCF}"/>
              </a:ext>
            </a:extLst>
          </p:cNvPr>
          <p:cNvSpPr>
            <a:spLocks noChangeArrowheads="1"/>
          </p:cNvSpPr>
          <p:nvPr/>
        </p:nvSpPr>
        <p:spPr bwMode="auto">
          <a:xfrm>
            <a:off x="9337040" y="4749821"/>
            <a:ext cx="2270760" cy="1247085"/>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Arial" panose="020B0604020202020204" pitchFamily="34" charset="0"/>
              </a:rPr>
              <a:t>Select an Image from your computer</a:t>
            </a:r>
            <a:endParaRPr lang="en-US" altLang="en-US" sz="2400" b="1" dirty="0">
              <a:latin typeface="Arial" panose="020B0604020202020204" pitchFamily="34" charset="0"/>
            </a:endParaRPr>
          </a:p>
        </p:txBody>
      </p:sp>
      <p:pic>
        <p:nvPicPr>
          <p:cNvPr id="11" name="Picture 10">
            <a:extLst>
              <a:ext uri="{FF2B5EF4-FFF2-40B4-BE49-F238E27FC236}">
                <a16:creationId xmlns:a16="http://schemas.microsoft.com/office/drawing/2014/main" id="{15A76F07-BBB3-2273-2DC3-596D40E7570E}"/>
              </a:ext>
            </a:extLst>
          </p:cNvPr>
          <p:cNvPicPr>
            <a:picLocks noChangeAspect="1"/>
          </p:cNvPicPr>
          <p:nvPr/>
        </p:nvPicPr>
        <p:blipFill>
          <a:blip r:embed="rId6"/>
          <a:stretch>
            <a:fillRect/>
          </a:stretch>
        </p:blipFill>
        <p:spPr>
          <a:xfrm>
            <a:off x="9510681" y="3657600"/>
            <a:ext cx="3483424" cy="609600"/>
          </a:xfrm>
          <a:prstGeom prst="rect">
            <a:avLst/>
          </a:prstGeom>
        </p:spPr>
      </p:pic>
      <p:sp>
        <p:nvSpPr>
          <p:cNvPr id="12" name="Rectangle: Rounded Corners 11">
            <a:extLst>
              <a:ext uri="{FF2B5EF4-FFF2-40B4-BE49-F238E27FC236}">
                <a16:creationId xmlns:a16="http://schemas.microsoft.com/office/drawing/2014/main" id="{5B7116B9-9BAA-9430-DBAF-1FE0382F6622}"/>
              </a:ext>
            </a:extLst>
          </p:cNvPr>
          <p:cNvSpPr/>
          <p:nvPr/>
        </p:nvSpPr>
        <p:spPr>
          <a:xfrm>
            <a:off x="9398000" y="3617034"/>
            <a:ext cx="1981200" cy="69073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2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1000" autoRev="1" fill="remove"/>
                                        <p:tgtEl>
                                          <p:spTgt spid="6"/>
                                        </p:tgtEl>
                                        <p:attrNameLst>
                                          <p:attrName>style.color</p:attrName>
                                        </p:attrNameLst>
                                      </p:cBhvr>
                                      <p:to>
                                        <a:schemeClr val="bg1"/>
                                      </p:to>
                                    </p:animClr>
                                    <p:animClr clrSpc="rgb" dir="cw">
                                      <p:cBhvr>
                                        <p:cTn id="7" dur="1000" autoRev="1" fill="remove"/>
                                        <p:tgtEl>
                                          <p:spTgt spid="6"/>
                                        </p:tgtEl>
                                        <p:attrNameLst>
                                          <p:attrName>fillcolor</p:attrName>
                                        </p:attrNameLst>
                                      </p:cBhvr>
                                      <p:to>
                                        <a:schemeClr val="bg1"/>
                                      </p:to>
                                    </p:animClr>
                                    <p:set>
                                      <p:cBhvr>
                                        <p:cTn id="8" dur="1000" autoRev="1" fill="remove"/>
                                        <p:tgtEl>
                                          <p:spTgt spid="6"/>
                                        </p:tgtEl>
                                        <p:attrNameLst>
                                          <p:attrName>fill.type</p:attrName>
                                        </p:attrNameLst>
                                      </p:cBhvr>
                                      <p:to>
                                        <p:strVal val="solid"/>
                                      </p:to>
                                    </p:set>
                                    <p:set>
                                      <p:cBhvr>
                                        <p:cTn id="9" dur="1000" autoRev="1" fill="remove"/>
                                        <p:tgtEl>
                                          <p:spTgt spid="6"/>
                                        </p:tgtEl>
                                        <p:attrNameLst>
                                          <p:attrName>fill.on</p:attrName>
                                        </p:attrNameLst>
                                      </p:cBhvr>
                                      <p:to>
                                        <p:strVal val="true"/>
                                      </p:to>
                                    </p:set>
                                  </p:childTnLst>
                                </p:cTn>
                              </p:par>
                              <p:par>
                                <p:cTn id="10" presetID="21" presetClass="entr" presetSubtype="1" fill="hold" grpId="0" nodeType="withEffect">
                                  <p:stCondLst>
                                    <p:cond delay="300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t> Virtual Background</a:t>
            </a:r>
          </a:p>
        </p:txBody>
      </p:sp>
      <p:pic>
        <p:nvPicPr>
          <p:cNvPr id="8" name="Content Placeholder 7">
            <a:extLst>
              <a:ext uri="{FF2B5EF4-FFF2-40B4-BE49-F238E27FC236}">
                <a16:creationId xmlns:a16="http://schemas.microsoft.com/office/drawing/2014/main" id="{53F0CFE0-04D1-56C7-9FC8-316F21FEA568}"/>
              </a:ext>
            </a:extLst>
          </p:cNvPr>
          <p:cNvPicPr>
            <a:picLocks noGrp="1" noChangeAspect="1"/>
          </p:cNvPicPr>
          <p:nvPr>
            <p:ph idx="1"/>
          </p:nvPr>
        </p:nvPicPr>
        <p:blipFill>
          <a:blip r:embed="rId3"/>
          <a:stretch>
            <a:fillRect/>
          </a:stretch>
        </p:blipFill>
        <p:spPr>
          <a:xfrm>
            <a:off x="2787650" y="1232454"/>
            <a:ext cx="7429500" cy="5249587"/>
          </a:xfrm>
        </p:spPr>
      </p:pic>
      <p:pic>
        <p:nvPicPr>
          <p:cNvPr id="6" name="Picture 5">
            <a:extLst>
              <a:ext uri="{FF2B5EF4-FFF2-40B4-BE49-F238E27FC236}">
                <a16:creationId xmlns:a16="http://schemas.microsoft.com/office/drawing/2014/main" id="{07F4D43B-16C3-28EE-1329-81D9AF96A5ED}"/>
              </a:ext>
            </a:extLst>
          </p:cNvPr>
          <p:cNvPicPr>
            <a:picLocks noChangeAspect="1"/>
          </p:cNvPicPr>
          <p:nvPr/>
        </p:nvPicPr>
        <p:blipFill>
          <a:blip r:embed="rId4"/>
          <a:stretch>
            <a:fillRect/>
          </a:stretch>
        </p:blipFill>
        <p:spPr>
          <a:xfrm>
            <a:off x="2787650" y="1220422"/>
            <a:ext cx="7453883" cy="5249587"/>
          </a:xfrm>
          <a:prstGeom prst="rect">
            <a:avLst/>
          </a:prstGeom>
        </p:spPr>
      </p:pic>
      <p:sp>
        <p:nvSpPr>
          <p:cNvPr id="7" name="Rectangle: Rounded Corners 6">
            <a:extLst>
              <a:ext uri="{FF2B5EF4-FFF2-40B4-BE49-F238E27FC236}">
                <a16:creationId xmlns:a16="http://schemas.microsoft.com/office/drawing/2014/main" id="{1AD6D45A-1124-1B87-9B77-9D38575D7FF0}"/>
              </a:ext>
            </a:extLst>
          </p:cNvPr>
          <p:cNvSpPr/>
          <p:nvPr/>
        </p:nvSpPr>
        <p:spPr>
          <a:xfrm>
            <a:off x="2692400" y="4724400"/>
            <a:ext cx="2133600" cy="137037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5A6E3ED-39DF-1C6C-EE80-07E58D11645E}"/>
              </a:ext>
            </a:extLst>
          </p:cNvPr>
          <p:cNvSpPr/>
          <p:nvPr/>
        </p:nvSpPr>
        <p:spPr>
          <a:xfrm>
            <a:off x="9321800" y="5944822"/>
            <a:ext cx="1066800" cy="60837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981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t> Virtual Background</a:t>
            </a:r>
          </a:p>
        </p:txBody>
      </p:sp>
      <p:pic>
        <p:nvPicPr>
          <p:cNvPr id="8" name="Content Placeholder 7">
            <a:extLst>
              <a:ext uri="{FF2B5EF4-FFF2-40B4-BE49-F238E27FC236}">
                <a16:creationId xmlns:a16="http://schemas.microsoft.com/office/drawing/2014/main" id="{53F0CFE0-04D1-56C7-9FC8-316F21FEA5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98600" y="1409617"/>
            <a:ext cx="1294108" cy="914400"/>
          </a:xfrm>
        </p:spPr>
      </p:pic>
      <p:pic>
        <p:nvPicPr>
          <p:cNvPr id="4" name="Picture 3">
            <a:extLst>
              <a:ext uri="{FF2B5EF4-FFF2-40B4-BE49-F238E27FC236}">
                <a16:creationId xmlns:a16="http://schemas.microsoft.com/office/drawing/2014/main" id="{972A353E-E08C-3F3A-ADA4-036E453DE0A2}"/>
              </a:ext>
            </a:extLst>
          </p:cNvPr>
          <p:cNvPicPr>
            <a:picLocks noChangeAspect="1"/>
          </p:cNvPicPr>
          <p:nvPr/>
        </p:nvPicPr>
        <p:blipFill>
          <a:blip r:embed="rId4"/>
          <a:stretch>
            <a:fillRect/>
          </a:stretch>
        </p:blipFill>
        <p:spPr>
          <a:xfrm>
            <a:off x="1905000" y="1295400"/>
            <a:ext cx="8382000" cy="4446273"/>
          </a:xfrm>
          <a:prstGeom prst="rect">
            <a:avLst/>
          </a:prstGeom>
        </p:spPr>
      </p:pic>
    </p:spTree>
    <p:extLst>
      <p:ext uri="{BB962C8B-B14F-4D97-AF65-F5344CB8AC3E}">
        <p14:creationId xmlns:p14="http://schemas.microsoft.com/office/powerpoint/2010/main" val="223235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190" y="534554"/>
            <a:ext cx="6023014" cy="6615391"/>
          </a:xfrm>
        </p:spPr>
        <p:txBody>
          <a:bodyPr>
            <a:normAutofit/>
          </a:bodyPr>
          <a:lstStyle/>
          <a:p>
            <a:pPr marL="0" indent="0">
              <a:buNone/>
            </a:pPr>
            <a:r>
              <a:rPr lang="en-US" sz="4000" b="1" dirty="0">
                <a:solidFill>
                  <a:srgbClr val="0033CC"/>
                </a:solidFill>
                <a:latin typeface="Arial Black" panose="020B0A04020102020204" pitchFamily="34" charset="0"/>
              </a:rPr>
              <a:t>Add</a:t>
            </a:r>
            <a:r>
              <a:rPr lang="en-US" sz="4000" b="1" dirty="0">
                <a:solidFill>
                  <a:srgbClr val="0070C0"/>
                </a:solidFill>
                <a:latin typeface="Arial Black" panose="020B0A04020102020204" pitchFamily="34" charset="0"/>
              </a:rPr>
              <a:t> </a:t>
            </a:r>
            <a:r>
              <a:rPr lang="en-US" sz="4000" b="1" dirty="0">
                <a:latin typeface="Arial Black" panose="020B0A04020102020204" pitchFamily="34" charset="0"/>
              </a:rPr>
              <a:t>a virtual background once you start a meeting</a:t>
            </a:r>
          </a:p>
          <a:p>
            <a:pPr marL="548657" indent="-548657">
              <a:buFont typeface="+mj-lt"/>
              <a:buAutoNum type="arabicPeriod"/>
            </a:pPr>
            <a:endParaRPr lang="en-US" sz="2133" dirty="0"/>
          </a:p>
          <a:p>
            <a:pPr marL="548657" indent="-548657">
              <a:buFont typeface="+mj-lt"/>
              <a:buAutoNum type="arabicPeriod"/>
            </a:pPr>
            <a:r>
              <a:rPr lang="en-US" sz="2800" dirty="0"/>
              <a:t>Click the up arrow</a:t>
            </a:r>
            <a:r>
              <a:rPr lang="en-US" sz="2800" dirty="0">
                <a:solidFill>
                  <a:srgbClr val="0070C0"/>
                </a:solidFill>
              </a:rPr>
              <a:t> </a:t>
            </a:r>
            <a:r>
              <a:rPr lang="en-US" sz="2800" b="1" dirty="0">
                <a:solidFill>
                  <a:srgbClr val="0033CC"/>
                </a:solidFill>
              </a:rPr>
              <a:t>^</a:t>
            </a:r>
            <a:r>
              <a:rPr lang="en-US" sz="2800" dirty="0">
                <a:solidFill>
                  <a:srgbClr val="0070C0"/>
                </a:solidFill>
              </a:rPr>
              <a:t> </a:t>
            </a:r>
            <a:r>
              <a:rPr lang="en-US" sz="2800" dirty="0"/>
              <a:t>beside </a:t>
            </a:r>
            <a:r>
              <a:rPr lang="en-US" sz="2800" b="1" dirty="0"/>
              <a:t>Stop Video</a:t>
            </a:r>
          </a:p>
          <a:p>
            <a:pPr marL="548657" indent="-548657">
              <a:buFont typeface="+mj-lt"/>
              <a:buAutoNum type="arabicPeriod"/>
            </a:pPr>
            <a:r>
              <a:rPr lang="en-US" sz="2800" dirty="0"/>
              <a:t>Click </a:t>
            </a:r>
            <a:r>
              <a:rPr lang="en-US" sz="2800" b="1" dirty="0">
                <a:solidFill>
                  <a:srgbClr val="0033CC"/>
                </a:solidFill>
              </a:rPr>
              <a:t>Choose Virtual Background</a:t>
            </a:r>
          </a:p>
          <a:p>
            <a:pPr marL="514350" indent="-514350">
              <a:buFont typeface="+mj-lt"/>
              <a:buAutoNum type="arabicPeriod"/>
            </a:pPr>
            <a:r>
              <a:rPr lang="en-US" sz="2800" dirty="0"/>
              <a:t>Click the plus sign </a:t>
            </a:r>
            <a:r>
              <a:rPr lang="en-US" sz="2800" b="1" dirty="0">
                <a:solidFill>
                  <a:srgbClr val="0033CC"/>
                </a:solidFill>
              </a:rPr>
              <a:t>(+)</a:t>
            </a:r>
          </a:p>
          <a:p>
            <a:pPr marL="514350" indent="-514350">
              <a:buFont typeface="+mj-lt"/>
              <a:buAutoNum type="arabicPeriod"/>
            </a:pPr>
            <a:r>
              <a:rPr lang="en-US" sz="2800" dirty="0"/>
              <a:t>Click </a:t>
            </a:r>
            <a:r>
              <a:rPr lang="en-US" sz="2800" b="1" dirty="0">
                <a:solidFill>
                  <a:srgbClr val="0033CC"/>
                </a:solidFill>
              </a:rPr>
              <a:t>Add Image </a:t>
            </a:r>
          </a:p>
          <a:p>
            <a:pPr marL="548657" indent="-548657">
              <a:buFont typeface="+mj-lt"/>
              <a:buAutoNum type="arabicPeriod"/>
            </a:pPr>
            <a:endParaRPr lang="en-US" sz="2133" dirty="0"/>
          </a:p>
        </p:txBody>
      </p:sp>
      <p:pic>
        <p:nvPicPr>
          <p:cNvPr id="9" name="Picture 8"/>
          <p:cNvPicPr>
            <a:picLocks noChangeAspect="1"/>
          </p:cNvPicPr>
          <p:nvPr/>
        </p:nvPicPr>
        <p:blipFill>
          <a:blip r:embed="rId3"/>
          <a:stretch>
            <a:fillRect/>
          </a:stretch>
        </p:blipFill>
        <p:spPr>
          <a:xfrm>
            <a:off x="6943239" y="524621"/>
            <a:ext cx="5496153" cy="1940502"/>
          </a:xfrm>
          <a:prstGeom prst="rect">
            <a:avLst/>
          </a:prstGeom>
          <a:ln w="3175">
            <a:solidFill>
              <a:schemeClr val="tx1"/>
            </a:solidFill>
          </a:ln>
          <a:effectLst>
            <a:outerShdw sx="1000" sy="1000" algn="tl" rotWithShape="0">
              <a:srgbClr val="333333"/>
            </a:outerShdw>
          </a:effectLst>
        </p:spPr>
      </p:pic>
      <p:pic>
        <p:nvPicPr>
          <p:cNvPr id="37" name="Picture 36"/>
          <p:cNvPicPr>
            <a:picLocks noChangeAspect="1"/>
          </p:cNvPicPr>
          <p:nvPr/>
        </p:nvPicPr>
        <p:blipFill>
          <a:blip r:embed="rId4"/>
          <a:stretch>
            <a:fillRect/>
          </a:stretch>
        </p:blipFill>
        <p:spPr>
          <a:xfrm>
            <a:off x="6659313" y="2748720"/>
            <a:ext cx="3588979" cy="3858154"/>
          </a:xfrm>
          <a:prstGeom prst="rect">
            <a:avLst/>
          </a:prstGeom>
          <a:ln w="3175">
            <a:solidFill>
              <a:schemeClr val="tx1"/>
            </a:solidFill>
          </a:ln>
          <a:effectLst>
            <a:outerShdw algn="tl" rotWithShape="0">
              <a:srgbClr val="333333"/>
            </a:outerShdw>
          </a:effectLst>
        </p:spPr>
      </p:pic>
      <p:sp>
        <p:nvSpPr>
          <p:cNvPr id="6" name="Rectangle: Rounded Corners 5">
            <a:extLst>
              <a:ext uri="{FF2B5EF4-FFF2-40B4-BE49-F238E27FC236}">
                <a16:creationId xmlns:a16="http://schemas.microsoft.com/office/drawing/2014/main" id="{223E882A-F344-4F8F-D25B-178AC678DFF8}"/>
              </a:ext>
            </a:extLst>
          </p:cNvPr>
          <p:cNvSpPr/>
          <p:nvPr/>
        </p:nvSpPr>
        <p:spPr>
          <a:xfrm>
            <a:off x="8689232" y="1447800"/>
            <a:ext cx="2004168" cy="4336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F36347-F1BD-BDCF-9F01-FD029801BF2E}"/>
              </a:ext>
            </a:extLst>
          </p:cNvPr>
          <p:cNvSpPr/>
          <p:nvPr/>
        </p:nvSpPr>
        <p:spPr>
          <a:xfrm>
            <a:off x="9390533" y="4677797"/>
            <a:ext cx="606214" cy="533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D4859C-0B34-7F98-326A-545EFEF174EE}"/>
              </a:ext>
            </a:extLst>
          </p:cNvPr>
          <p:cNvSpPr/>
          <p:nvPr/>
        </p:nvSpPr>
        <p:spPr>
          <a:xfrm>
            <a:off x="8457305" y="1881440"/>
            <a:ext cx="530014" cy="4336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208283C-0911-A539-CBE1-951ED12C5BDF}"/>
              </a:ext>
            </a:extLst>
          </p:cNvPr>
          <p:cNvPicPr>
            <a:picLocks noChangeAspect="1"/>
          </p:cNvPicPr>
          <p:nvPr/>
        </p:nvPicPr>
        <p:blipFill rotWithShape="1">
          <a:blip r:embed="rId5"/>
          <a:srcRect l="53694" t="19012" r="9623" b="29340"/>
          <a:stretch/>
        </p:blipFill>
        <p:spPr>
          <a:xfrm>
            <a:off x="9983926" y="3249328"/>
            <a:ext cx="2211177" cy="972818"/>
          </a:xfrm>
          <a:prstGeom prst="rect">
            <a:avLst/>
          </a:prstGeom>
          <a:ln w="3175">
            <a:solidFill>
              <a:schemeClr val="tx1"/>
            </a:solidFill>
          </a:ln>
        </p:spPr>
      </p:pic>
      <p:sp>
        <p:nvSpPr>
          <p:cNvPr id="4" name="Arrow: Right 3">
            <a:extLst>
              <a:ext uri="{FF2B5EF4-FFF2-40B4-BE49-F238E27FC236}">
                <a16:creationId xmlns:a16="http://schemas.microsoft.com/office/drawing/2014/main" id="{714CB08A-DC76-15E6-841E-DD208383F2BE}"/>
              </a:ext>
            </a:extLst>
          </p:cNvPr>
          <p:cNvSpPr/>
          <p:nvPr/>
        </p:nvSpPr>
        <p:spPr>
          <a:xfrm rot="8266434">
            <a:off x="11814103" y="3069810"/>
            <a:ext cx="762000" cy="463269"/>
          </a:xfrm>
          <a:prstGeom prst="rightArrow">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87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4000"/>
                            </p:stCondLst>
                            <p:childTnLst>
                              <p:par>
                                <p:cTn id="9" presetID="21" presetClass="entr" presetSubtype="1"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8000"/>
                            </p:stCondLst>
                            <p:childTnLst>
                              <p:par>
                                <p:cTn id="13" presetID="21" presetClass="entr" presetSubtype="1"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1A1816-0BE2-BB8E-71E2-436C12825445}"/>
              </a:ext>
            </a:extLst>
          </p:cNvPr>
          <p:cNvPicPr>
            <a:picLocks noChangeAspect="1"/>
          </p:cNvPicPr>
          <p:nvPr/>
        </p:nvPicPr>
        <p:blipFill>
          <a:blip r:embed="rId3"/>
          <a:stretch>
            <a:fillRect/>
          </a:stretch>
        </p:blipFill>
        <p:spPr>
          <a:xfrm>
            <a:off x="3073400" y="3886200"/>
            <a:ext cx="4580321" cy="2646271"/>
          </a:xfrm>
          <a:prstGeom prst="rect">
            <a:avLst/>
          </a:prstGeom>
          <a:ln w="3175">
            <a:solidFill>
              <a:schemeClr val="tx1"/>
            </a:solidFill>
          </a:ln>
          <a:effectLst>
            <a:outerShdw sx="1000" sy="1000" algn="tl" rotWithShape="0">
              <a:srgbClr val="333333"/>
            </a:outerShdw>
          </a:effectLst>
        </p:spPr>
      </p:pic>
      <p:pic>
        <p:nvPicPr>
          <p:cNvPr id="5" name="Picture 4">
            <a:extLst>
              <a:ext uri="{FF2B5EF4-FFF2-40B4-BE49-F238E27FC236}">
                <a16:creationId xmlns:a16="http://schemas.microsoft.com/office/drawing/2014/main" id="{7984C191-85E7-A313-F24C-B33B0367BE11}"/>
              </a:ext>
            </a:extLst>
          </p:cNvPr>
          <p:cNvPicPr>
            <a:picLocks noChangeAspect="1"/>
          </p:cNvPicPr>
          <p:nvPr/>
        </p:nvPicPr>
        <p:blipFill>
          <a:blip r:embed="rId4"/>
          <a:stretch>
            <a:fillRect/>
          </a:stretch>
        </p:blipFill>
        <p:spPr>
          <a:xfrm>
            <a:off x="8483600" y="534554"/>
            <a:ext cx="3718805" cy="3997716"/>
          </a:xfrm>
          <a:prstGeom prst="rect">
            <a:avLst/>
          </a:prstGeom>
          <a:ln w="3175">
            <a:solidFill>
              <a:schemeClr val="tx1"/>
            </a:solidFill>
          </a:ln>
          <a:effectLst>
            <a:outerShdw sx="1000" sy="1000" algn="tl" rotWithShape="0">
              <a:srgbClr val="333333"/>
            </a:outerShdw>
          </a:effectLst>
        </p:spPr>
      </p:pic>
      <p:sp>
        <p:nvSpPr>
          <p:cNvPr id="3" name="Content Placeholder 2"/>
          <p:cNvSpPr>
            <a:spLocks noGrp="1"/>
          </p:cNvSpPr>
          <p:nvPr>
            <p:ph idx="1"/>
          </p:nvPr>
        </p:nvSpPr>
        <p:spPr>
          <a:xfrm>
            <a:off x="576189" y="534554"/>
            <a:ext cx="7300777" cy="6615391"/>
          </a:xfrm>
        </p:spPr>
        <p:txBody>
          <a:bodyPr>
            <a:normAutofit/>
          </a:bodyPr>
          <a:lstStyle/>
          <a:p>
            <a:pPr marL="0" indent="0">
              <a:buNone/>
            </a:pPr>
            <a:r>
              <a:rPr lang="en-US" sz="4000" b="1" dirty="0">
                <a:solidFill>
                  <a:srgbClr val="0033CC"/>
                </a:solidFill>
                <a:latin typeface="League Spartan" pitchFamily="2" charset="0"/>
              </a:rPr>
              <a:t>Add</a:t>
            </a:r>
            <a:r>
              <a:rPr lang="en-US" sz="4000" b="1" dirty="0">
                <a:solidFill>
                  <a:srgbClr val="0000FF"/>
                </a:solidFill>
                <a:latin typeface="League Spartan" pitchFamily="2" charset="0"/>
              </a:rPr>
              <a:t> </a:t>
            </a:r>
            <a:r>
              <a:rPr lang="en-US" sz="4000" b="1" dirty="0">
                <a:latin typeface="League Spartan" pitchFamily="2" charset="0"/>
              </a:rPr>
              <a:t>a virtual background once you start a meeting</a:t>
            </a:r>
          </a:p>
          <a:p>
            <a:pPr marL="548657" indent="-548657">
              <a:buFont typeface="+mj-lt"/>
              <a:buAutoNum type="arabicPeriod"/>
            </a:pPr>
            <a:endParaRPr lang="en-US" sz="2133" dirty="0"/>
          </a:p>
          <a:p>
            <a:pPr marL="548657" indent="-548657">
              <a:buFont typeface="+mj-lt"/>
              <a:buAutoNum type="arabicPeriod"/>
            </a:pPr>
            <a:r>
              <a:rPr lang="en-US" sz="2800" dirty="0"/>
              <a:t>Click on the </a:t>
            </a:r>
            <a:r>
              <a:rPr lang="en-US" sz="2800" b="1" dirty="0">
                <a:solidFill>
                  <a:srgbClr val="0033CC"/>
                </a:solidFill>
              </a:rPr>
              <a:t>background</a:t>
            </a:r>
          </a:p>
          <a:p>
            <a:pPr marL="548657" indent="-548657">
              <a:buFont typeface="+mj-lt"/>
              <a:buAutoNum type="arabicPeriod"/>
            </a:pPr>
            <a:r>
              <a:rPr lang="en-US" sz="2800" dirty="0"/>
              <a:t>Click on </a:t>
            </a:r>
            <a:r>
              <a:rPr lang="en-US" sz="2800" b="1" dirty="0">
                <a:solidFill>
                  <a:srgbClr val="0033CC"/>
                </a:solidFill>
              </a:rPr>
              <a:t>Open</a:t>
            </a:r>
          </a:p>
          <a:p>
            <a:pPr marL="548657" indent="-548657">
              <a:buFont typeface="+mj-lt"/>
              <a:buAutoNum type="arabicPeriod"/>
            </a:pPr>
            <a:r>
              <a:rPr lang="en-US" sz="2800" dirty="0"/>
              <a:t>Background will pop into the options and on screen</a:t>
            </a:r>
          </a:p>
          <a:p>
            <a:pPr marL="0" indent="0">
              <a:buNone/>
            </a:pPr>
            <a:endParaRPr lang="en-US" sz="2133" dirty="0"/>
          </a:p>
        </p:txBody>
      </p:sp>
      <p:sp>
        <p:nvSpPr>
          <p:cNvPr id="6" name="Rectangle: Rounded Corners 5">
            <a:extLst>
              <a:ext uri="{FF2B5EF4-FFF2-40B4-BE49-F238E27FC236}">
                <a16:creationId xmlns:a16="http://schemas.microsoft.com/office/drawing/2014/main" id="{223E882A-F344-4F8F-D25B-178AC678DFF8}"/>
              </a:ext>
            </a:extLst>
          </p:cNvPr>
          <p:cNvSpPr/>
          <p:nvPr/>
        </p:nvSpPr>
        <p:spPr>
          <a:xfrm>
            <a:off x="10160000" y="2899611"/>
            <a:ext cx="914400" cy="60559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F36347-F1BD-BDCF-9F01-FD029801BF2E}"/>
              </a:ext>
            </a:extLst>
          </p:cNvPr>
          <p:cNvSpPr/>
          <p:nvPr/>
        </p:nvSpPr>
        <p:spPr>
          <a:xfrm>
            <a:off x="3987799" y="5352560"/>
            <a:ext cx="914401" cy="6672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D4859C-0B34-7F98-326A-545EFEF174EE}"/>
              </a:ext>
            </a:extLst>
          </p:cNvPr>
          <p:cNvSpPr/>
          <p:nvPr/>
        </p:nvSpPr>
        <p:spPr>
          <a:xfrm>
            <a:off x="6350000" y="6172200"/>
            <a:ext cx="685800" cy="4537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56BC21B-3D81-5166-F848-E85FC06747C6}"/>
              </a:ext>
            </a:extLst>
          </p:cNvPr>
          <p:cNvSpPr/>
          <p:nvPr/>
        </p:nvSpPr>
        <p:spPr>
          <a:xfrm>
            <a:off x="8636000" y="685800"/>
            <a:ext cx="3200400" cy="18288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485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1" presetClass="entr" presetSubtype="1" fill="hold" grpId="0" nodeType="afterEffect">
                                  <p:stCondLst>
                                    <p:cond delay="200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par>
                          <p:cTn id="12" fill="hold">
                            <p:stCondLst>
                              <p:cond delay="6000"/>
                            </p:stCondLst>
                            <p:childTnLst>
                              <p:par>
                                <p:cTn id="13" presetID="21" presetClass="entr" presetSubtype="1" fill="hold" grpId="0"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par>
                          <p:cTn id="16" fill="hold">
                            <p:stCondLst>
                              <p:cond delay="10000"/>
                            </p:stCondLst>
                            <p:childTnLst>
                              <p:par>
                                <p:cTn id="17" presetID="21" presetClass="entr" presetSubtype="1" fill="hold" grpId="0" nodeType="afterEffect">
                                  <p:stCondLst>
                                    <p:cond delay="200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190" y="534554"/>
            <a:ext cx="6023014" cy="6615391"/>
          </a:xfrm>
        </p:spPr>
        <p:txBody>
          <a:bodyPr>
            <a:normAutofit/>
          </a:bodyPr>
          <a:lstStyle/>
          <a:p>
            <a:pPr marL="0" indent="0">
              <a:buNone/>
            </a:pPr>
            <a:r>
              <a:rPr lang="en-US" sz="3840" b="1" dirty="0">
                <a:solidFill>
                  <a:srgbClr val="0033CC"/>
                </a:solidFill>
                <a:latin typeface="Arial Black" panose="020B0A04020102020204" pitchFamily="34" charset="0"/>
              </a:rPr>
              <a:t>Select</a:t>
            </a:r>
            <a:r>
              <a:rPr lang="en-US" sz="3840" b="1" dirty="0">
                <a:solidFill>
                  <a:srgbClr val="0070C0"/>
                </a:solidFill>
                <a:latin typeface="Arial Black" panose="020B0A04020102020204" pitchFamily="34" charset="0"/>
              </a:rPr>
              <a:t> </a:t>
            </a:r>
            <a:r>
              <a:rPr lang="en-US" sz="3840" b="1" dirty="0">
                <a:latin typeface="Arial Black" panose="020B0A04020102020204" pitchFamily="34" charset="0"/>
              </a:rPr>
              <a:t>a virtual background once you start a meeting</a:t>
            </a:r>
          </a:p>
          <a:p>
            <a:pPr marL="548657" indent="-548657">
              <a:buFont typeface="+mj-lt"/>
              <a:buAutoNum type="arabicPeriod"/>
            </a:pPr>
            <a:endParaRPr lang="en-US" sz="2133" dirty="0"/>
          </a:p>
          <a:p>
            <a:pPr marL="548657" indent="-548657">
              <a:buFont typeface="+mj-lt"/>
              <a:buAutoNum type="arabicPeriod"/>
            </a:pPr>
            <a:r>
              <a:rPr lang="en-US" sz="2560" dirty="0"/>
              <a:t>Click the up arrow </a:t>
            </a:r>
            <a:r>
              <a:rPr lang="en-US" sz="2560" b="1" dirty="0">
                <a:solidFill>
                  <a:srgbClr val="0033CC"/>
                </a:solidFill>
              </a:rPr>
              <a:t>^</a:t>
            </a:r>
            <a:r>
              <a:rPr lang="en-US" sz="2560" dirty="0"/>
              <a:t> beside </a:t>
            </a:r>
            <a:r>
              <a:rPr lang="en-US" sz="2560" b="1" dirty="0"/>
              <a:t>Stop Video</a:t>
            </a:r>
          </a:p>
          <a:p>
            <a:pPr marL="548657" indent="-548657">
              <a:buFont typeface="+mj-lt"/>
              <a:buAutoNum type="arabicPeriod"/>
            </a:pPr>
            <a:r>
              <a:rPr lang="en-US" sz="2560" dirty="0"/>
              <a:t>Click </a:t>
            </a:r>
            <a:r>
              <a:rPr lang="en-US" sz="2560" b="1" dirty="0">
                <a:solidFill>
                  <a:srgbClr val="0033CC"/>
                </a:solidFill>
              </a:rPr>
              <a:t>Choose Virtual Background</a:t>
            </a:r>
          </a:p>
          <a:p>
            <a:pPr marL="548657" indent="-548657">
              <a:buFont typeface="+mj-lt"/>
              <a:buAutoNum type="arabicPeriod"/>
            </a:pPr>
            <a:r>
              <a:rPr lang="en-US" sz="2560" dirty="0"/>
              <a:t>Click on the background you want </a:t>
            </a:r>
            <a:endParaRPr lang="en-US" sz="2560" i="1" dirty="0"/>
          </a:p>
          <a:p>
            <a:pPr marL="548657" indent="-548657">
              <a:buFont typeface="+mj-lt"/>
              <a:buAutoNum type="arabicPeriod"/>
            </a:pPr>
            <a:r>
              <a:rPr lang="en-US" sz="2560" b="1" dirty="0"/>
              <a:t>Indicate</a:t>
            </a:r>
            <a:r>
              <a:rPr lang="en-US" sz="2560" dirty="0"/>
              <a:t> if you have a green screen</a:t>
            </a:r>
          </a:p>
          <a:p>
            <a:pPr marL="548657" indent="-548657">
              <a:buFont typeface="+mj-lt"/>
              <a:buAutoNum type="arabicPeriod"/>
            </a:pPr>
            <a:r>
              <a:rPr lang="en-US" sz="2560" dirty="0"/>
              <a:t>Click the </a:t>
            </a:r>
            <a:r>
              <a:rPr lang="en-US" sz="2560" b="1" dirty="0"/>
              <a:t>X </a:t>
            </a:r>
            <a:r>
              <a:rPr lang="en-US" sz="2560" dirty="0"/>
              <a:t>to close the box</a:t>
            </a:r>
            <a:endParaRPr lang="en-US" sz="2133" dirty="0"/>
          </a:p>
          <a:p>
            <a:pPr marL="548657" indent="-548657">
              <a:buFont typeface="+mj-lt"/>
              <a:buAutoNum type="arabicPeriod"/>
            </a:pPr>
            <a:endParaRPr lang="en-US" sz="2133" dirty="0"/>
          </a:p>
        </p:txBody>
      </p:sp>
      <p:pic>
        <p:nvPicPr>
          <p:cNvPr id="9" name="Picture 8"/>
          <p:cNvPicPr>
            <a:picLocks noChangeAspect="1"/>
          </p:cNvPicPr>
          <p:nvPr/>
        </p:nvPicPr>
        <p:blipFill>
          <a:blip r:embed="rId3"/>
          <a:stretch>
            <a:fillRect/>
          </a:stretch>
        </p:blipFill>
        <p:spPr>
          <a:xfrm>
            <a:off x="6932457" y="526533"/>
            <a:ext cx="5496153" cy="1940502"/>
          </a:xfrm>
          <a:prstGeom prst="rect">
            <a:avLst/>
          </a:prstGeom>
          <a:ln>
            <a:noFill/>
          </a:ln>
          <a:effectLst>
            <a:outerShdw blurRad="292100" dist="139700" dir="2700000" algn="tl" rotWithShape="0">
              <a:srgbClr val="333333">
                <a:alpha val="65000"/>
              </a:srgbClr>
            </a:outerShdw>
          </a:effectLst>
        </p:spPr>
      </p:pic>
      <p:pic>
        <p:nvPicPr>
          <p:cNvPr id="37" name="Picture 36"/>
          <p:cNvPicPr>
            <a:picLocks noChangeAspect="1"/>
          </p:cNvPicPr>
          <p:nvPr/>
        </p:nvPicPr>
        <p:blipFill>
          <a:blip r:embed="rId4"/>
          <a:stretch>
            <a:fillRect/>
          </a:stretch>
        </p:blipFill>
        <p:spPr>
          <a:xfrm>
            <a:off x="8777435" y="2819400"/>
            <a:ext cx="3588979" cy="3858154"/>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223E882A-F344-4F8F-D25B-178AC678DFF8}"/>
              </a:ext>
            </a:extLst>
          </p:cNvPr>
          <p:cNvSpPr/>
          <p:nvPr/>
        </p:nvSpPr>
        <p:spPr>
          <a:xfrm>
            <a:off x="8689232" y="1447800"/>
            <a:ext cx="2004168" cy="4336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0A06D6D-67D8-804C-674E-D4C0CD680DF3}"/>
              </a:ext>
            </a:extLst>
          </p:cNvPr>
          <p:cNvSpPr/>
          <p:nvPr/>
        </p:nvSpPr>
        <p:spPr>
          <a:xfrm>
            <a:off x="9017000" y="4953000"/>
            <a:ext cx="2286000" cy="6858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847F924-BBC0-5F01-C075-020B71E2AC27}"/>
              </a:ext>
            </a:extLst>
          </p:cNvPr>
          <p:cNvSpPr/>
          <p:nvPr/>
        </p:nvSpPr>
        <p:spPr>
          <a:xfrm>
            <a:off x="10160000" y="6220354"/>
            <a:ext cx="914400" cy="4572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F36347-F1BD-BDCF-9F01-FD029801BF2E}"/>
              </a:ext>
            </a:extLst>
          </p:cNvPr>
          <p:cNvSpPr/>
          <p:nvPr/>
        </p:nvSpPr>
        <p:spPr>
          <a:xfrm>
            <a:off x="11988800" y="2667000"/>
            <a:ext cx="606214" cy="533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D4859C-0B34-7F98-326A-545EFEF174EE}"/>
              </a:ext>
            </a:extLst>
          </p:cNvPr>
          <p:cNvSpPr/>
          <p:nvPr/>
        </p:nvSpPr>
        <p:spPr>
          <a:xfrm>
            <a:off x="8457305" y="1881440"/>
            <a:ext cx="530014" cy="4336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BCD45C3-D1DD-3B86-7A95-AEFA9CC542A5}"/>
              </a:ext>
            </a:extLst>
          </p:cNvPr>
          <p:cNvSpPr/>
          <p:nvPr/>
        </p:nvSpPr>
        <p:spPr>
          <a:xfrm>
            <a:off x="8987318" y="6220354"/>
            <a:ext cx="1020281" cy="4572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261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4000"/>
                            </p:stCondLst>
                            <p:childTnLst>
                              <p:par>
                                <p:cTn id="9" presetID="21" presetClass="entr" presetSubtype="1"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8000"/>
                            </p:stCondLst>
                            <p:childTnLst>
                              <p:par>
                                <p:cTn id="13" presetID="21" presetClass="entr" presetSubtype="1" fill="hold" grpId="0"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12000"/>
                            </p:stCondLst>
                            <p:childTnLst>
                              <p:par>
                                <p:cTn id="17" presetID="21" presetClass="entr" presetSubtype="1" fill="hold" grpId="0"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par>
                          <p:cTn id="20" fill="hold">
                            <p:stCondLst>
                              <p:cond delay="16000"/>
                            </p:stCondLst>
                            <p:childTnLst>
                              <p:par>
                                <p:cTn id="21" presetID="21"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par>
                          <p:cTn id="24" fill="hold">
                            <p:stCondLst>
                              <p:cond delay="18000"/>
                            </p:stCondLst>
                            <p:childTnLst>
                              <p:par>
                                <p:cTn id="25" presetID="21" presetClass="entr" presetSubtype="1" fill="hold" grpId="0"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635000" y="1600200"/>
            <a:ext cx="11734800" cy="5430037"/>
          </a:xfrm>
        </p:spPr>
        <p:txBody>
          <a:bodyPr>
            <a:normAutofit/>
          </a:bodyPr>
          <a:lstStyle/>
          <a:p>
            <a:pPr marL="0" indent="0">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buNone/>
            </a:pPr>
            <a:endParaRPr lang="en-US" sz="2400" dirty="0"/>
          </a:p>
          <a:p>
            <a:pPr marL="0" indent="0">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3995964" y="389467"/>
            <a:ext cx="5012872" cy="45720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helf with books and plants on it&#10;&#10;Description automatically generated">
            <a:extLst>
              <a:ext uri="{FF2B5EF4-FFF2-40B4-BE49-F238E27FC236}">
                <a16:creationId xmlns:a16="http://schemas.microsoft.com/office/drawing/2014/main" id="{6CFCE6BA-5324-8C0F-CBC0-723F26C63309}"/>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0" y="13454"/>
            <a:ext cx="13004800" cy="7315200"/>
          </a:xfrm>
          <a:prstGeom prst="rect">
            <a:avLst/>
          </a:prstGeom>
          <a:blipFill>
            <a:blip r:embed="rId6">
              <a:alphaModFix/>
              <a:extLst>
                <a:ext uri="{837473B0-CC2E-450A-ABE3-18F120FF3D39}">
                  <a1611:picAttrSrcUrl xmlns:a1611="http://schemas.microsoft.com/office/drawing/2016/11/main" r:id="rId5"/>
                </a:ext>
              </a:extLst>
            </a:blip>
            <a:stretch>
              <a:fillRect/>
            </a:stretch>
          </a:blipFill>
        </p:spPr>
      </p:pic>
      <p:sp>
        <p:nvSpPr>
          <p:cNvPr id="10" name="Rectangle 9">
            <a:extLst>
              <a:ext uri="{FF2B5EF4-FFF2-40B4-BE49-F238E27FC236}">
                <a16:creationId xmlns:a16="http://schemas.microsoft.com/office/drawing/2014/main" id="{C426EC7D-F208-403C-DEFE-657A7FF5A60A}"/>
              </a:ext>
            </a:extLst>
          </p:cNvPr>
          <p:cNvSpPr/>
          <p:nvPr/>
        </p:nvSpPr>
        <p:spPr>
          <a:xfrm>
            <a:off x="2844800" y="990600"/>
            <a:ext cx="7239000" cy="5105400"/>
          </a:xfrm>
          <a:prstGeom prst="rect">
            <a:avLst/>
          </a:prstGeom>
          <a:solidFill>
            <a:schemeClr val="bg1">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5980" y="990600"/>
            <a:ext cx="11216640" cy="1413934"/>
          </a:xfrm>
        </p:spPr>
        <p:txBody>
          <a:bodyPr>
            <a:normAutofit fontScale="90000"/>
          </a:bodyPr>
          <a:lstStyle/>
          <a:p>
            <a:pPr algn="ctr"/>
            <a:r>
              <a:rPr lang="en-US" sz="9387" b="1" dirty="0">
                <a:solidFill>
                  <a:srgbClr val="0033CC"/>
                </a:solidFill>
              </a:rPr>
              <a:t>WAIT!</a:t>
            </a:r>
          </a:p>
        </p:txBody>
      </p:sp>
      <p:sp>
        <p:nvSpPr>
          <p:cNvPr id="3" name="Content Placeholder 2"/>
          <p:cNvSpPr>
            <a:spLocks noGrp="1"/>
          </p:cNvSpPr>
          <p:nvPr>
            <p:ph idx="1"/>
          </p:nvPr>
        </p:nvSpPr>
        <p:spPr>
          <a:xfrm>
            <a:off x="628219" y="2404534"/>
            <a:ext cx="11672163" cy="5161373"/>
          </a:xfrm>
        </p:spPr>
        <p:txBody>
          <a:bodyPr>
            <a:normAutofit/>
          </a:bodyPr>
          <a:lstStyle/>
          <a:p>
            <a:pPr marL="0" indent="0" algn="ctr">
              <a:buNone/>
            </a:pPr>
            <a:r>
              <a:rPr lang="en-US" sz="4800" b="1" dirty="0">
                <a:latin typeface="League Spartan" pitchFamily="2" charset="0"/>
              </a:rPr>
              <a:t>Time to practice!</a:t>
            </a:r>
          </a:p>
          <a:p>
            <a:pPr marL="0" indent="0" algn="ctr">
              <a:buNone/>
            </a:pPr>
            <a:endParaRPr lang="en-US" sz="3840" dirty="0"/>
          </a:p>
          <a:p>
            <a:pPr marL="0" indent="0" algn="ctr">
              <a:buNone/>
            </a:pPr>
            <a:r>
              <a:rPr lang="en-US" sz="3840" dirty="0"/>
              <a:t> </a:t>
            </a:r>
            <a:r>
              <a:rPr lang="en-US" sz="4800" b="1" dirty="0">
                <a:solidFill>
                  <a:srgbClr val="0033CC"/>
                </a:solidFill>
              </a:rPr>
              <a:t>Add a </a:t>
            </a:r>
          </a:p>
          <a:p>
            <a:pPr marL="0" indent="0" algn="ctr">
              <a:buNone/>
            </a:pPr>
            <a:r>
              <a:rPr lang="en-US" sz="4800" b="1" dirty="0">
                <a:solidFill>
                  <a:srgbClr val="0033CC"/>
                </a:solidFill>
              </a:rPr>
              <a:t>Virtual Background</a:t>
            </a:r>
            <a:endParaRPr lang="en-US" sz="4800" dirty="0">
              <a:solidFill>
                <a:srgbClr val="0033CC"/>
              </a:solidFill>
            </a:endParaRPr>
          </a:p>
        </p:txBody>
      </p:sp>
    </p:spTree>
    <p:extLst>
      <p:ext uri="{BB962C8B-B14F-4D97-AF65-F5344CB8AC3E}">
        <p14:creationId xmlns:p14="http://schemas.microsoft.com/office/powerpoint/2010/main" val="1754353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381000"/>
            <a:ext cx="10972800" cy="1143000"/>
          </a:xfrm>
        </p:spPr>
        <p:txBody>
          <a:bodyPr anchor="ctr">
            <a:normAutofit/>
          </a:bodyPr>
          <a:lstStyle/>
          <a:p>
            <a:r>
              <a:rPr lang="en-US" sz="4000" b="1" dirty="0">
                <a:solidFill>
                  <a:srgbClr val="0033CC"/>
                </a:solidFill>
              </a:rPr>
              <a:t>Schedule</a:t>
            </a:r>
            <a:r>
              <a:rPr lang="en-US" sz="4000" b="1" dirty="0"/>
              <a:t> a Meeting</a:t>
            </a:r>
          </a:p>
        </p:txBody>
      </p:sp>
      <p:pic>
        <p:nvPicPr>
          <p:cNvPr id="5" name="Content Placeholder 4">
            <a:extLst>
              <a:ext uri="{FF2B5EF4-FFF2-40B4-BE49-F238E27FC236}">
                <a16:creationId xmlns:a16="http://schemas.microsoft.com/office/drawing/2014/main" id="{72670143-8904-71D6-2050-871FE0245D05}"/>
              </a:ext>
            </a:extLst>
          </p:cNvPr>
          <p:cNvPicPr>
            <a:picLocks noGrp="1" noChangeAspect="1"/>
          </p:cNvPicPr>
          <p:nvPr>
            <p:ph idx="1"/>
          </p:nvPr>
        </p:nvPicPr>
        <p:blipFill rotWithShape="1">
          <a:blip r:embed="rId3"/>
          <a:srcRect t="13844" r="2" b="19511"/>
          <a:stretch/>
        </p:blipFill>
        <p:spPr>
          <a:xfrm>
            <a:off x="673100" y="1557867"/>
            <a:ext cx="11303000" cy="4952999"/>
          </a:xfrm>
          <a:noFill/>
        </p:spPr>
      </p:pic>
    </p:spTree>
    <p:extLst>
      <p:ext uri="{BB962C8B-B14F-4D97-AF65-F5344CB8AC3E}">
        <p14:creationId xmlns:p14="http://schemas.microsoft.com/office/powerpoint/2010/main" val="1971855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391FB2-DB10-034E-DB49-AE7776AC14A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1156" b="36449"/>
          <a:stretch/>
        </p:blipFill>
        <p:spPr>
          <a:xfrm>
            <a:off x="711199" y="762000"/>
            <a:ext cx="11893147" cy="3505200"/>
          </a:xfrm>
          <a:prstGeom prst="rect">
            <a:avLst/>
          </a:prstGeom>
        </p:spPr>
      </p:pic>
      <p:sp>
        <p:nvSpPr>
          <p:cNvPr id="5" name="TextBox 4">
            <a:extLst>
              <a:ext uri="{FF2B5EF4-FFF2-40B4-BE49-F238E27FC236}">
                <a16:creationId xmlns:a16="http://schemas.microsoft.com/office/drawing/2014/main" id="{4CA09810-852E-D5E1-57AE-3A6CAA91E799}"/>
              </a:ext>
            </a:extLst>
          </p:cNvPr>
          <p:cNvSpPr txBox="1"/>
          <p:nvPr/>
        </p:nvSpPr>
        <p:spPr>
          <a:xfrm>
            <a:off x="558800" y="5069306"/>
            <a:ext cx="11887199" cy="1323439"/>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rgbClr val="0033CC"/>
                </a:solidFill>
              </a:rPr>
              <a:t>Sign into </a:t>
            </a:r>
            <a:r>
              <a:rPr lang="en-US" sz="4000" dirty="0"/>
              <a:t>your Zoom account</a:t>
            </a:r>
          </a:p>
          <a:p>
            <a:pPr marL="571500" indent="-571500">
              <a:buFont typeface="Arial" panose="020B0604020202020204" pitchFamily="34" charset="0"/>
              <a:buChar char="•"/>
            </a:pPr>
            <a:r>
              <a:rPr lang="en-US" sz="4000" dirty="0"/>
              <a:t>From the </a:t>
            </a:r>
            <a:r>
              <a:rPr lang="en-US" sz="4000" b="1" dirty="0">
                <a:solidFill>
                  <a:srgbClr val="0033CC"/>
                </a:solidFill>
              </a:rPr>
              <a:t>Meetings</a:t>
            </a:r>
            <a:r>
              <a:rPr lang="en-US" sz="4000" dirty="0"/>
              <a:t> tab - Click on </a:t>
            </a:r>
            <a:r>
              <a:rPr lang="en-US" sz="4000" b="1" dirty="0">
                <a:solidFill>
                  <a:srgbClr val="0033CC"/>
                </a:solidFill>
              </a:rPr>
              <a:t>Schedule a Meeting </a:t>
            </a:r>
          </a:p>
        </p:txBody>
      </p:sp>
      <p:sp>
        <p:nvSpPr>
          <p:cNvPr id="6" name="Rectangle: Rounded Corners 5">
            <a:extLst>
              <a:ext uri="{FF2B5EF4-FFF2-40B4-BE49-F238E27FC236}">
                <a16:creationId xmlns:a16="http://schemas.microsoft.com/office/drawing/2014/main" id="{FC9E09A8-B0E0-C9AF-6117-4A6D60C5B909}"/>
              </a:ext>
            </a:extLst>
          </p:cNvPr>
          <p:cNvSpPr/>
          <p:nvPr/>
        </p:nvSpPr>
        <p:spPr>
          <a:xfrm>
            <a:off x="11269310" y="914400"/>
            <a:ext cx="1252890" cy="99060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F2341DE-22C1-ECC6-FF16-A8A07F29BB27}"/>
              </a:ext>
            </a:extLst>
          </p:cNvPr>
          <p:cNvSpPr/>
          <p:nvPr/>
        </p:nvSpPr>
        <p:spPr>
          <a:xfrm>
            <a:off x="787400" y="2362200"/>
            <a:ext cx="1828800" cy="53340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E33A870-3C91-90BD-7AD6-E5BD669451FF}"/>
              </a:ext>
            </a:extLst>
          </p:cNvPr>
          <p:cNvSpPr/>
          <p:nvPr/>
        </p:nvSpPr>
        <p:spPr>
          <a:xfrm>
            <a:off x="10964510" y="2612875"/>
            <a:ext cx="1252890" cy="53340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423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5000"/>
                            </p:stCondLst>
                            <p:childTnLst>
                              <p:par>
                                <p:cTn id="13" presetID="21" presetClass="entr" presetSubtype="1"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27050" y="1798319"/>
            <a:ext cx="2893756" cy="835467"/>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27050" y="2723388"/>
            <a:ext cx="2893756" cy="763524"/>
          </a:xfrm>
          <a:prstGeom prst="rect">
            <a:avLst/>
          </a:prstGeom>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grpSp>
        <p:nvGrpSpPr>
          <p:cNvPr id="2" name="Group 1">
            <a:extLst>
              <a:ext uri="{FF2B5EF4-FFF2-40B4-BE49-F238E27FC236}">
                <a16:creationId xmlns:a16="http://schemas.microsoft.com/office/drawing/2014/main" id="{65263B2C-017E-6C0B-67CD-A948B4F154F9}"/>
              </a:ext>
            </a:extLst>
          </p:cNvPr>
          <p:cNvGrpSpPr/>
          <p:nvPr/>
        </p:nvGrpSpPr>
        <p:grpSpPr>
          <a:xfrm>
            <a:off x="892073" y="556710"/>
            <a:ext cx="6898558" cy="3019804"/>
            <a:chOff x="892073" y="556710"/>
            <a:chExt cx="6898558" cy="3019804"/>
          </a:xfrm>
        </p:grpSpPr>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11"/>
            <a:stretch>
              <a:fillRect/>
            </a:stretch>
          </p:blipFill>
          <p:spPr>
            <a:xfrm>
              <a:off x="962066" y="556710"/>
              <a:ext cx="6828565" cy="3019804"/>
            </a:xfrm>
            <a:prstGeom prst="rect">
              <a:avLst/>
            </a:prstGeom>
          </p:spPr>
        </p:pic>
        <p:sp>
          <p:nvSpPr>
            <p:cNvPr id="21" name="Rectangle: Rounded Corners 20">
              <a:extLst>
                <a:ext uri="{FF2B5EF4-FFF2-40B4-BE49-F238E27FC236}">
                  <a16:creationId xmlns:a16="http://schemas.microsoft.com/office/drawing/2014/main" id="{AB2EC70A-A84B-133C-9B9B-B1E7D461058C}"/>
                </a:ext>
              </a:extLst>
            </p:cNvPr>
            <p:cNvSpPr/>
            <p:nvPr/>
          </p:nvSpPr>
          <p:spPr>
            <a:xfrm>
              <a:off x="892073" y="920652"/>
              <a:ext cx="951475"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C2E88AF-25A0-340E-689E-D73C6DF34528}"/>
                </a:ext>
              </a:extLst>
            </p:cNvPr>
            <p:cNvSpPr/>
            <p:nvPr/>
          </p:nvSpPr>
          <p:spPr>
            <a:xfrm>
              <a:off x="892073" y="1949352"/>
              <a:ext cx="951475"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6A601A19-3487-3D2D-3B56-C31F5965C0C1}"/>
                </a:ext>
              </a:extLst>
            </p:cNvPr>
            <p:cNvSpPr/>
            <p:nvPr/>
          </p:nvSpPr>
          <p:spPr>
            <a:xfrm>
              <a:off x="900061" y="2509714"/>
              <a:ext cx="951475"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F52E6F7-BB77-F032-ACD7-7C1A0AB21589}"/>
                </a:ext>
              </a:extLst>
            </p:cNvPr>
            <p:cNvSpPr/>
            <p:nvPr/>
          </p:nvSpPr>
          <p:spPr>
            <a:xfrm>
              <a:off x="908049" y="3043114"/>
              <a:ext cx="951475"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BA2CB118-EEA0-F554-AD50-08CBC2D604CC}"/>
              </a:ext>
            </a:extLst>
          </p:cNvPr>
          <p:cNvSpPr txBox="1"/>
          <p:nvPr/>
        </p:nvSpPr>
        <p:spPr>
          <a:xfrm>
            <a:off x="554088" y="4264982"/>
            <a:ext cx="11896624" cy="2308324"/>
          </a:xfrm>
          <a:prstGeom prst="rect">
            <a:avLst/>
          </a:prstGeom>
          <a:solidFill>
            <a:schemeClr val="bg1">
              <a:lumMod val="95000"/>
            </a:schemeClr>
          </a:solidFill>
        </p:spPr>
        <p:txBody>
          <a:bodyPr wrap="square" rtlCol="0">
            <a:spAutoFit/>
          </a:bodyPr>
          <a:lstStyle/>
          <a:p>
            <a:pPr marL="571500" indent="-571500">
              <a:buFont typeface="Arial" panose="020B0604020202020204" pitchFamily="34" charset="0"/>
              <a:buChar char="•"/>
            </a:pPr>
            <a:r>
              <a:rPr lang="en-US" sz="3600" b="1" dirty="0">
                <a:solidFill>
                  <a:srgbClr val="0033CC"/>
                </a:solidFill>
              </a:rPr>
              <a:t>Topic</a:t>
            </a:r>
            <a:r>
              <a:rPr lang="en-US" sz="3600" b="1" dirty="0"/>
              <a:t> </a:t>
            </a:r>
            <a:r>
              <a:rPr lang="en-US" sz="3600" dirty="0"/>
              <a:t>– Name the meeting</a:t>
            </a:r>
          </a:p>
          <a:p>
            <a:pPr marL="571500" indent="-571500">
              <a:buFont typeface="Arial" panose="020B0604020202020204" pitchFamily="34" charset="0"/>
              <a:buChar char="•"/>
            </a:pPr>
            <a:r>
              <a:rPr lang="en-US" sz="3600" b="1" dirty="0">
                <a:solidFill>
                  <a:srgbClr val="0033CC"/>
                </a:solidFill>
              </a:rPr>
              <a:t>When</a:t>
            </a:r>
            <a:r>
              <a:rPr lang="en-US" sz="3600" dirty="0">
                <a:solidFill>
                  <a:srgbClr val="0070C0"/>
                </a:solidFill>
              </a:rPr>
              <a:t> </a:t>
            </a:r>
            <a:r>
              <a:rPr lang="en-US" sz="3600" dirty="0"/>
              <a:t>– Date and Time</a:t>
            </a:r>
          </a:p>
          <a:p>
            <a:pPr marL="571500" indent="-571500">
              <a:buFont typeface="Arial" panose="020B0604020202020204" pitchFamily="34" charset="0"/>
              <a:buChar char="•"/>
            </a:pPr>
            <a:r>
              <a:rPr lang="en-US" sz="3600" b="1" dirty="0">
                <a:solidFill>
                  <a:srgbClr val="0033CC"/>
                </a:solidFill>
              </a:rPr>
              <a:t>Duration</a:t>
            </a:r>
            <a:r>
              <a:rPr lang="en-US" sz="3600" b="1" dirty="0"/>
              <a:t> </a:t>
            </a:r>
            <a:r>
              <a:rPr lang="en-US" sz="3600" dirty="0"/>
              <a:t>– Zoom Basic (Free plan) 40 minutes maximum</a:t>
            </a:r>
          </a:p>
          <a:p>
            <a:pPr marL="571500" indent="-571500">
              <a:buFont typeface="Arial" panose="020B0604020202020204" pitchFamily="34" charset="0"/>
              <a:buChar char="•"/>
            </a:pPr>
            <a:r>
              <a:rPr lang="en-US" sz="3600" b="1" dirty="0">
                <a:solidFill>
                  <a:srgbClr val="0033CC"/>
                </a:solidFill>
              </a:rPr>
              <a:t>Time Zone </a:t>
            </a:r>
            <a:r>
              <a:rPr lang="en-US" sz="3600" dirty="0"/>
              <a:t>– Defaults to your computer time zone</a:t>
            </a:r>
          </a:p>
        </p:txBody>
      </p:sp>
      <p:sp>
        <p:nvSpPr>
          <p:cNvPr id="26" name="Rectangle: Rounded Corners 25">
            <a:extLst>
              <a:ext uri="{FF2B5EF4-FFF2-40B4-BE49-F238E27FC236}">
                <a16:creationId xmlns:a16="http://schemas.microsoft.com/office/drawing/2014/main" id="{347209D5-5579-F813-645D-406B04F1B1CD}"/>
              </a:ext>
            </a:extLst>
          </p:cNvPr>
          <p:cNvSpPr/>
          <p:nvPr/>
        </p:nvSpPr>
        <p:spPr>
          <a:xfrm>
            <a:off x="8182486" y="920652"/>
            <a:ext cx="3930241" cy="144154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14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a:stretch>
            <a:fillRect/>
          </a:stretch>
        </p:blipFill>
        <p:spPr>
          <a:xfrm>
            <a:off x="900528" y="725891"/>
            <a:ext cx="6973472" cy="2013337"/>
          </a:xfrm>
          <a:prstGeom prst="rect">
            <a:avLst/>
          </a:prstGeom>
          <a:ln w="3175">
            <a:solidFill>
              <a:schemeClr val="tx1"/>
            </a:solidFill>
          </a:ln>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27050" y="2723388"/>
            <a:ext cx="2893756" cy="763524"/>
          </a:xfrm>
          <a:prstGeom prst="rect">
            <a:avLst/>
          </a:prstGeom>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sp>
        <p:nvSpPr>
          <p:cNvPr id="7" name="Rectangle: Rounded Corners 6">
            <a:extLst>
              <a:ext uri="{FF2B5EF4-FFF2-40B4-BE49-F238E27FC236}">
                <a16:creationId xmlns:a16="http://schemas.microsoft.com/office/drawing/2014/main" id="{0BF67715-1518-F277-1F7B-6C537E0F47A6}"/>
              </a:ext>
            </a:extLst>
          </p:cNvPr>
          <p:cNvSpPr/>
          <p:nvPr/>
        </p:nvSpPr>
        <p:spPr>
          <a:xfrm>
            <a:off x="9093200" y="2286000"/>
            <a:ext cx="1066800"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2E4EC2-542F-DA83-48BA-7CE0988FBFE9}"/>
              </a:ext>
            </a:extLst>
          </p:cNvPr>
          <p:cNvSpPr txBox="1"/>
          <p:nvPr/>
        </p:nvSpPr>
        <p:spPr>
          <a:xfrm>
            <a:off x="865661" y="3355829"/>
            <a:ext cx="11273477" cy="3170099"/>
          </a:xfrm>
          <a:prstGeom prst="rect">
            <a:avLst/>
          </a:prstGeom>
          <a:solidFill>
            <a:schemeClr val="bg1">
              <a:lumMod val="95000"/>
            </a:schemeClr>
          </a:solidFill>
        </p:spPr>
        <p:txBody>
          <a:bodyPr wrap="square" rtlCol="0">
            <a:spAutoFit/>
          </a:bodyPr>
          <a:lstStyle/>
          <a:p>
            <a:r>
              <a:rPr lang="en-US" sz="4000" b="1" dirty="0">
                <a:solidFill>
                  <a:srgbClr val="0033CC"/>
                </a:solidFill>
              </a:rPr>
              <a:t>Optional </a:t>
            </a:r>
            <a:r>
              <a:rPr lang="en-US" sz="4000" dirty="0"/>
              <a:t>– For </a:t>
            </a:r>
            <a:r>
              <a:rPr lang="en-US" sz="4000" b="1" dirty="0">
                <a:solidFill>
                  <a:srgbClr val="0033CC"/>
                </a:solidFill>
              </a:rPr>
              <a:t>Recurring Meetings</a:t>
            </a:r>
            <a:r>
              <a:rPr lang="en-US" sz="4000" dirty="0"/>
              <a:t>, check this box</a:t>
            </a:r>
          </a:p>
          <a:p>
            <a:pPr marL="571500" indent="-571500">
              <a:buFont typeface="Arial" panose="020B0604020202020204" pitchFamily="34" charset="0"/>
              <a:buChar char="•"/>
            </a:pPr>
            <a:r>
              <a:rPr lang="en-US" sz="4000" dirty="0"/>
              <a:t>Set up multiple meetings with the same group at once</a:t>
            </a:r>
          </a:p>
          <a:p>
            <a:pPr marL="571500" indent="-571500">
              <a:buFont typeface="Arial" panose="020B0604020202020204" pitchFamily="34" charset="0"/>
              <a:buChar char="•"/>
            </a:pPr>
            <a:r>
              <a:rPr lang="en-US" sz="4000" dirty="0"/>
              <a:t>Meeting ID, Passcode, URL Link, and Dial in numbers will remain the same for each meeting </a:t>
            </a:r>
          </a:p>
        </p:txBody>
      </p:sp>
      <p:pic>
        <p:nvPicPr>
          <p:cNvPr id="13" name="Picture 12">
            <a:extLst>
              <a:ext uri="{FF2B5EF4-FFF2-40B4-BE49-F238E27FC236}">
                <a16:creationId xmlns:a16="http://schemas.microsoft.com/office/drawing/2014/main" id="{FF21E690-CB79-2E54-9087-0CC3D26E2AF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332455" y="493824"/>
            <a:ext cx="2682946" cy="1521352"/>
          </a:xfrm>
          <a:prstGeom prst="rect">
            <a:avLst/>
          </a:prstGeom>
        </p:spPr>
      </p:pic>
    </p:spTree>
    <p:extLst>
      <p:ext uri="{BB962C8B-B14F-4D97-AF65-F5344CB8AC3E}">
        <p14:creationId xmlns:p14="http://schemas.microsoft.com/office/powerpoint/2010/main" val="1981378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7400" y="914400"/>
            <a:ext cx="2895601" cy="836000"/>
          </a:xfrm>
          <a:prstGeom prst="rect">
            <a:avLst/>
          </a:prstGeom>
          <a:ln w="3175">
            <a:solidFill>
              <a:schemeClr val="tx1"/>
            </a:solidFill>
          </a:ln>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5"/>
          <a:stretch>
            <a:fillRect/>
          </a:stretch>
        </p:blipFill>
        <p:spPr>
          <a:xfrm>
            <a:off x="13214350" y="1059575"/>
            <a:ext cx="6297502" cy="1661610"/>
          </a:xfrm>
          <a:prstGeom prst="rect">
            <a:avLst/>
          </a:prstGeom>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sp>
        <p:nvSpPr>
          <p:cNvPr id="3" name="TextBox 2">
            <a:extLst>
              <a:ext uri="{FF2B5EF4-FFF2-40B4-BE49-F238E27FC236}">
                <a16:creationId xmlns:a16="http://schemas.microsoft.com/office/drawing/2014/main" id="{5572CC8E-5501-ACBE-1FFF-22AD6C12EDD8}"/>
              </a:ext>
            </a:extLst>
          </p:cNvPr>
          <p:cNvSpPr txBox="1"/>
          <p:nvPr/>
        </p:nvSpPr>
        <p:spPr>
          <a:xfrm>
            <a:off x="733026" y="1490957"/>
            <a:ext cx="3772166" cy="3862596"/>
          </a:xfrm>
          <a:prstGeom prst="rect">
            <a:avLst/>
          </a:prstGeom>
          <a:noFill/>
        </p:spPr>
        <p:txBody>
          <a:bodyPr wrap="square" rtlCol="0">
            <a:spAutoFit/>
          </a:bodyPr>
          <a:lstStyle/>
          <a:p>
            <a:r>
              <a:rPr lang="en-US" sz="3500" b="1" dirty="0"/>
              <a:t>Example: </a:t>
            </a:r>
          </a:p>
          <a:p>
            <a:r>
              <a:rPr lang="en-US" sz="3500" u="sng" dirty="0"/>
              <a:t>Quarterly</a:t>
            </a:r>
            <a:r>
              <a:rPr lang="en-US" sz="3500" dirty="0"/>
              <a:t> meeting held the </a:t>
            </a:r>
            <a:r>
              <a:rPr lang="en-US" sz="3500" u="sng" dirty="0"/>
              <a:t>second Monday at 7 PM. </a:t>
            </a:r>
            <a:r>
              <a:rPr lang="en-US" sz="3500" dirty="0"/>
              <a:t>Starting in </a:t>
            </a:r>
            <a:r>
              <a:rPr lang="en-US" sz="3500" u="sng" dirty="0"/>
              <a:t>August</a:t>
            </a:r>
            <a:r>
              <a:rPr lang="en-US" sz="3500" dirty="0"/>
              <a:t>. </a:t>
            </a:r>
          </a:p>
          <a:p>
            <a:r>
              <a:rPr lang="en-US" sz="3500" dirty="0"/>
              <a:t>Term length, </a:t>
            </a:r>
            <a:r>
              <a:rPr lang="en-US" sz="3500" u="sng" dirty="0"/>
              <a:t>two years.</a:t>
            </a:r>
          </a:p>
        </p:txBody>
      </p:sp>
      <p:pic>
        <p:nvPicPr>
          <p:cNvPr id="7" name="Picture 6">
            <a:extLst>
              <a:ext uri="{FF2B5EF4-FFF2-40B4-BE49-F238E27FC236}">
                <a16:creationId xmlns:a16="http://schemas.microsoft.com/office/drawing/2014/main" id="{A310F06F-0364-41FC-D6E8-9171FF68648B}"/>
              </a:ext>
            </a:extLst>
          </p:cNvPr>
          <p:cNvPicPr>
            <a:picLocks noChangeAspect="1"/>
          </p:cNvPicPr>
          <p:nvPr/>
        </p:nvPicPr>
        <p:blipFill>
          <a:blip r:embed="rId11"/>
          <a:stretch>
            <a:fillRect/>
          </a:stretch>
        </p:blipFill>
        <p:spPr>
          <a:xfrm>
            <a:off x="4292017" y="1199695"/>
            <a:ext cx="8383170" cy="4753638"/>
          </a:xfrm>
          <a:prstGeom prst="rect">
            <a:avLst/>
          </a:prstGeom>
          <a:effectLst>
            <a:outerShdw blurRad="50800" dist="38100" dir="2700000" algn="tl" rotWithShape="0">
              <a:prstClr val="black">
                <a:alpha val="40000"/>
              </a:prstClr>
            </a:outerShdw>
          </a:effectLst>
        </p:spPr>
      </p:pic>
      <p:cxnSp>
        <p:nvCxnSpPr>
          <p:cNvPr id="15" name="Straight Connector 14">
            <a:extLst>
              <a:ext uri="{FF2B5EF4-FFF2-40B4-BE49-F238E27FC236}">
                <a16:creationId xmlns:a16="http://schemas.microsoft.com/office/drawing/2014/main" id="{3B7CCB67-AF7B-64C3-BCAA-474A5857F346}"/>
              </a:ext>
            </a:extLst>
          </p:cNvPr>
          <p:cNvCxnSpPr/>
          <p:nvPr/>
        </p:nvCxnSpPr>
        <p:spPr>
          <a:xfrm>
            <a:off x="7645400" y="3200400"/>
            <a:ext cx="34290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E4D100AE-F2AB-541B-485F-C55326B0F6C7}"/>
              </a:ext>
            </a:extLst>
          </p:cNvPr>
          <p:cNvCxnSpPr>
            <a:cxnSpLocks/>
          </p:cNvCxnSpPr>
          <p:nvPr/>
        </p:nvCxnSpPr>
        <p:spPr>
          <a:xfrm>
            <a:off x="7416800" y="3581400"/>
            <a:ext cx="13716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D23F6D59-4CFD-0080-B9E2-D3B263E219A0}"/>
              </a:ext>
            </a:extLst>
          </p:cNvPr>
          <p:cNvCxnSpPr>
            <a:cxnSpLocks/>
          </p:cNvCxnSpPr>
          <p:nvPr/>
        </p:nvCxnSpPr>
        <p:spPr>
          <a:xfrm>
            <a:off x="7416800" y="4191000"/>
            <a:ext cx="8382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3CACD0EB-1F83-4911-EC1D-EB04C26F98F1}"/>
              </a:ext>
            </a:extLst>
          </p:cNvPr>
          <p:cNvCxnSpPr>
            <a:cxnSpLocks/>
          </p:cNvCxnSpPr>
          <p:nvPr/>
        </p:nvCxnSpPr>
        <p:spPr>
          <a:xfrm>
            <a:off x="7645400" y="5181600"/>
            <a:ext cx="29718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21D13D8C-670E-6D2D-B0BE-30639F577ABB}"/>
              </a:ext>
            </a:extLst>
          </p:cNvPr>
          <p:cNvCxnSpPr>
            <a:cxnSpLocks/>
          </p:cNvCxnSpPr>
          <p:nvPr/>
        </p:nvCxnSpPr>
        <p:spPr>
          <a:xfrm>
            <a:off x="10845800" y="5791200"/>
            <a:ext cx="6858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6DE07B80-E499-16F8-B467-CD337FB379FB}"/>
              </a:ext>
            </a:extLst>
          </p:cNvPr>
          <p:cNvCxnSpPr>
            <a:cxnSpLocks/>
          </p:cNvCxnSpPr>
          <p:nvPr/>
        </p:nvCxnSpPr>
        <p:spPr>
          <a:xfrm>
            <a:off x="6045200" y="1524000"/>
            <a:ext cx="10668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7DCBCDE0-E763-ED2B-68D4-9A8B278AE06A}"/>
              </a:ext>
            </a:extLst>
          </p:cNvPr>
          <p:cNvCxnSpPr>
            <a:cxnSpLocks/>
          </p:cNvCxnSpPr>
          <p:nvPr/>
        </p:nvCxnSpPr>
        <p:spPr>
          <a:xfrm>
            <a:off x="8102600" y="1524000"/>
            <a:ext cx="10668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530732E4-9573-01D3-4D3E-99800CF13DA6}"/>
              </a:ext>
            </a:extLst>
          </p:cNvPr>
          <p:cNvSpPr txBox="1"/>
          <p:nvPr/>
        </p:nvSpPr>
        <p:spPr>
          <a:xfrm>
            <a:off x="1511300" y="6115505"/>
            <a:ext cx="9677400" cy="369332"/>
          </a:xfrm>
          <a:prstGeom prst="rect">
            <a:avLst/>
          </a:prstGeom>
          <a:solidFill>
            <a:srgbClr val="FFFF00"/>
          </a:solidFill>
        </p:spPr>
        <p:txBody>
          <a:bodyPr wrap="square" rtlCol="0">
            <a:spAutoFit/>
          </a:bodyPr>
          <a:lstStyle/>
          <a:p>
            <a:r>
              <a:rPr lang="en-US" dirty="0"/>
              <a:t>Items underlined in the example image are where the content is to be placed from the example.</a:t>
            </a:r>
          </a:p>
        </p:txBody>
      </p:sp>
    </p:spTree>
    <p:extLst>
      <p:ext uri="{BB962C8B-B14F-4D97-AF65-F5344CB8AC3E}">
        <p14:creationId xmlns:p14="http://schemas.microsoft.com/office/powerpoint/2010/main" val="291464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a:stretch>
            <a:fillRect/>
          </a:stretch>
        </p:blipFill>
        <p:spPr>
          <a:xfrm>
            <a:off x="1016000" y="776790"/>
            <a:ext cx="6297502" cy="1661610"/>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3" name="TextBox 2">
            <a:extLst>
              <a:ext uri="{FF2B5EF4-FFF2-40B4-BE49-F238E27FC236}">
                <a16:creationId xmlns:a16="http://schemas.microsoft.com/office/drawing/2014/main" id="{6EC7D240-62BD-9347-0205-913B5A46EB1F}"/>
              </a:ext>
            </a:extLst>
          </p:cNvPr>
          <p:cNvSpPr txBox="1"/>
          <p:nvPr/>
        </p:nvSpPr>
        <p:spPr>
          <a:xfrm>
            <a:off x="680565" y="3670443"/>
            <a:ext cx="11735389" cy="2677656"/>
          </a:xfrm>
          <a:prstGeom prst="rect">
            <a:avLst/>
          </a:prstGeom>
          <a:solidFill>
            <a:schemeClr val="bg1">
              <a:lumMod val="95000"/>
            </a:schemeClr>
          </a:solidFill>
        </p:spPr>
        <p:txBody>
          <a:bodyPr wrap="square" rtlCol="0">
            <a:spAutoFit/>
          </a:bodyPr>
          <a:lstStyle/>
          <a:p>
            <a:r>
              <a:rPr lang="en-US" sz="3600" b="1" dirty="0">
                <a:solidFill>
                  <a:srgbClr val="0033CC"/>
                </a:solidFill>
              </a:rPr>
              <a:t>Optional</a:t>
            </a:r>
            <a:r>
              <a:rPr lang="en-US" sz="3600" b="1" dirty="0">
                <a:solidFill>
                  <a:srgbClr val="0070C0"/>
                </a:solidFill>
              </a:rPr>
              <a:t> </a:t>
            </a:r>
            <a:r>
              <a:rPr lang="en-US" sz="3600" dirty="0"/>
              <a:t>– Registration, check this box to require participants to provide specific information to attend the meeting. </a:t>
            </a:r>
          </a:p>
          <a:p>
            <a:pPr marL="571500" indent="-571500">
              <a:buFont typeface="Arial" panose="020B0604020202020204" pitchFamily="34" charset="0"/>
              <a:buChar char="•"/>
            </a:pPr>
            <a:r>
              <a:rPr lang="en-US" sz="3200" dirty="0"/>
              <a:t>Name, Email address, Phone number, etc. </a:t>
            </a:r>
          </a:p>
          <a:p>
            <a:pPr marL="571500" indent="-571500">
              <a:buFont typeface="Arial" panose="020B0604020202020204" pitchFamily="34" charset="0"/>
              <a:buChar char="•"/>
            </a:pPr>
            <a:r>
              <a:rPr lang="en-US" sz="3200" b="0" i="0" dirty="0">
                <a:effectLst/>
                <a:latin typeface="AlmadenSans"/>
              </a:rPr>
              <a:t>Host can download a list of people that registered and their information </a:t>
            </a:r>
            <a:endParaRPr lang="en-US" sz="3200" dirty="0"/>
          </a:p>
        </p:txBody>
      </p:sp>
      <p:sp>
        <p:nvSpPr>
          <p:cNvPr id="5" name="Rectangle: Rounded Corners 4">
            <a:extLst>
              <a:ext uri="{FF2B5EF4-FFF2-40B4-BE49-F238E27FC236}">
                <a16:creationId xmlns:a16="http://schemas.microsoft.com/office/drawing/2014/main" id="{57A80087-F6DE-E4A9-5D42-E0C870488A05}"/>
              </a:ext>
            </a:extLst>
          </p:cNvPr>
          <p:cNvSpPr/>
          <p:nvPr/>
        </p:nvSpPr>
        <p:spPr>
          <a:xfrm>
            <a:off x="8188158" y="2621436"/>
            <a:ext cx="3930241" cy="432985"/>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BA3D86D2-7B2C-9765-652A-002F3172E522}"/>
              </a:ext>
            </a:extLst>
          </p:cNvPr>
          <p:cNvPicPr>
            <a:picLocks noChangeAspect="1"/>
          </p:cNvPicPr>
          <p:nvPr/>
        </p:nvPicPr>
        <p:blipFill rotWithShape="1">
          <a:blip r:embed="rId3"/>
          <a:srcRect l="16971" t="53536" r="39780" b="40913"/>
          <a:stretch/>
        </p:blipFill>
        <p:spPr>
          <a:xfrm>
            <a:off x="13316010" y="2731092"/>
            <a:ext cx="4271912" cy="432986"/>
          </a:xfrm>
          <a:prstGeom prst="rect">
            <a:avLst/>
          </a:prstGeom>
          <a:ln w="3175">
            <a:solidFill>
              <a:schemeClr val="tx1"/>
            </a:solidFill>
          </a:ln>
        </p:spPr>
      </p:pic>
    </p:spTree>
    <p:extLst>
      <p:ext uri="{BB962C8B-B14F-4D97-AF65-F5344CB8AC3E}">
        <p14:creationId xmlns:p14="http://schemas.microsoft.com/office/powerpoint/2010/main" val="423519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88158" y="385775"/>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8429" y="3214862"/>
            <a:ext cx="2133600" cy="562955"/>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3" name="TextBox 2">
            <a:extLst>
              <a:ext uri="{FF2B5EF4-FFF2-40B4-BE49-F238E27FC236}">
                <a16:creationId xmlns:a16="http://schemas.microsoft.com/office/drawing/2014/main" id="{6EC7D240-62BD-9347-0205-913B5A46EB1F}"/>
              </a:ext>
            </a:extLst>
          </p:cNvPr>
          <p:cNvSpPr txBox="1"/>
          <p:nvPr/>
        </p:nvSpPr>
        <p:spPr>
          <a:xfrm>
            <a:off x="680565" y="3670443"/>
            <a:ext cx="11735389" cy="2862322"/>
          </a:xfrm>
          <a:prstGeom prst="rect">
            <a:avLst/>
          </a:prstGeom>
          <a:solidFill>
            <a:schemeClr val="bg1">
              <a:lumMod val="95000"/>
            </a:schemeClr>
          </a:solidFill>
        </p:spPr>
        <p:txBody>
          <a:bodyPr wrap="square" rtlCol="0">
            <a:spAutoFit/>
          </a:bodyPr>
          <a:lstStyle/>
          <a:p>
            <a:r>
              <a:rPr lang="en-US" sz="3600" b="1" dirty="0">
                <a:solidFill>
                  <a:srgbClr val="0033CC"/>
                </a:solidFill>
              </a:rPr>
              <a:t>Meeting ID </a:t>
            </a:r>
            <a:r>
              <a:rPr lang="en-US" sz="3600" dirty="0"/>
              <a:t>- Zoom automatically generates a unique </a:t>
            </a:r>
            <a:r>
              <a:rPr lang="en-US" sz="3600" b="1" dirty="0">
                <a:solidFill>
                  <a:srgbClr val="0033CC"/>
                </a:solidFill>
              </a:rPr>
              <a:t>Meeting ID </a:t>
            </a:r>
            <a:r>
              <a:rPr lang="en-US" sz="3600" dirty="0"/>
              <a:t>for each meeting or series of recurring meetings. </a:t>
            </a:r>
          </a:p>
          <a:p>
            <a:r>
              <a:rPr lang="en-US" sz="3600" b="1" dirty="0">
                <a:solidFill>
                  <a:srgbClr val="0033CC"/>
                </a:solidFill>
              </a:rPr>
              <a:t>Personal Meeting ID </a:t>
            </a:r>
            <a:r>
              <a:rPr lang="en-US" sz="3600" dirty="0"/>
              <a:t>– Your permanent personal meeting room. You can use at any time or schedule it for a future meeting. </a:t>
            </a:r>
            <a:endParaRPr lang="en-US" sz="3200" dirty="0"/>
          </a:p>
        </p:txBody>
      </p:sp>
      <p:sp>
        <p:nvSpPr>
          <p:cNvPr id="5" name="Rectangle: Rounded Corners 4">
            <a:extLst>
              <a:ext uri="{FF2B5EF4-FFF2-40B4-BE49-F238E27FC236}">
                <a16:creationId xmlns:a16="http://schemas.microsoft.com/office/drawing/2014/main" id="{57A80087-F6DE-E4A9-5D42-E0C870488A05}"/>
              </a:ext>
            </a:extLst>
          </p:cNvPr>
          <p:cNvSpPr/>
          <p:nvPr/>
        </p:nvSpPr>
        <p:spPr>
          <a:xfrm>
            <a:off x="8213558" y="2947585"/>
            <a:ext cx="3930241" cy="432985"/>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9D0C317B-2586-5194-3AD5-3A147EADCAD9}"/>
              </a:ext>
            </a:extLst>
          </p:cNvPr>
          <p:cNvPicPr>
            <a:picLocks noChangeAspect="1"/>
          </p:cNvPicPr>
          <p:nvPr/>
        </p:nvPicPr>
        <p:blipFill rotWithShape="1">
          <a:blip r:embed="rId3"/>
          <a:srcRect l="16971" t="53536" r="39780" b="40913"/>
          <a:stretch/>
        </p:blipFill>
        <p:spPr>
          <a:xfrm>
            <a:off x="661141" y="1699711"/>
            <a:ext cx="7288029" cy="738689"/>
          </a:xfrm>
          <a:prstGeom prst="rect">
            <a:avLst/>
          </a:prstGeom>
          <a:ln w="3175">
            <a:solidFill>
              <a:schemeClr val="tx1"/>
            </a:solidFill>
          </a:ln>
        </p:spPr>
      </p:pic>
    </p:spTree>
    <p:extLst>
      <p:ext uri="{BB962C8B-B14F-4D97-AF65-F5344CB8AC3E}">
        <p14:creationId xmlns:p14="http://schemas.microsoft.com/office/powerpoint/2010/main" val="3143608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95355" y="369345"/>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1673" y="3321931"/>
            <a:ext cx="2544371" cy="671338"/>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a:stretch>
            <a:fillRect/>
          </a:stretch>
        </p:blipFill>
        <p:spPr>
          <a:xfrm>
            <a:off x="630523" y="769638"/>
            <a:ext cx="7245350" cy="1728534"/>
          </a:xfrm>
          <a:prstGeom prst="rect">
            <a:avLst/>
          </a:prstGeom>
          <a:ln w="3175">
            <a:solidFill>
              <a:schemeClr val="tx1"/>
            </a:solidFill>
          </a:ln>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rotWithShape="1">
          <a:blip r:embed="rId8"/>
          <a:srcRect l="21774" b="-2018"/>
          <a:stretch/>
        </p:blipFill>
        <p:spPr>
          <a:xfrm>
            <a:off x="672139" y="3303767"/>
            <a:ext cx="6481477" cy="1011346"/>
          </a:xfrm>
          <a:prstGeom prst="rect">
            <a:avLst/>
          </a:prstGeom>
          <a:ln w="3175">
            <a:solidFill>
              <a:schemeClr val="tx1"/>
            </a:solidFill>
          </a:ln>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a:stretch>
            <a:fillRect/>
          </a:stretch>
        </p:blipFill>
        <p:spPr>
          <a:xfrm>
            <a:off x="617823" y="5136738"/>
            <a:ext cx="6500420" cy="940211"/>
          </a:xfrm>
          <a:prstGeom prst="rect">
            <a:avLst/>
          </a:prstGeom>
          <a:ln w="3175">
            <a:solidFill>
              <a:schemeClr val="tx1"/>
            </a:solidFill>
          </a:ln>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40523A66-9263-4956-0129-BF923737D2A0}"/>
              </a:ext>
            </a:extLst>
          </p:cNvPr>
          <p:cNvSpPr/>
          <p:nvPr/>
        </p:nvSpPr>
        <p:spPr>
          <a:xfrm>
            <a:off x="8178801" y="3560284"/>
            <a:ext cx="4101076" cy="10879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84BF3DAD-90E2-9AC8-6AA3-FDF425B79B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971" t="53536" r="39780" b="40913"/>
          <a:stretch/>
        </p:blipFill>
        <p:spPr>
          <a:xfrm>
            <a:off x="-3601117" y="4315113"/>
            <a:ext cx="3339215" cy="338451"/>
          </a:xfrm>
          <a:prstGeom prst="rect">
            <a:avLst/>
          </a:prstGeom>
          <a:ln w="3175">
            <a:solidFill>
              <a:schemeClr val="tx1"/>
            </a:solidFill>
          </a:ln>
        </p:spPr>
      </p:pic>
      <p:sp>
        <p:nvSpPr>
          <p:cNvPr id="3" name="Rectangle: Rounded Corners 2">
            <a:extLst>
              <a:ext uri="{FF2B5EF4-FFF2-40B4-BE49-F238E27FC236}">
                <a16:creationId xmlns:a16="http://schemas.microsoft.com/office/drawing/2014/main" id="{AFD24A5B-3AD1-4698-B261-0D464F3A38A9}"/>
              </a:ext>
            </a:extLst>
          </p:cNvPr>
          <p:cNvSpPr/>
          <p:nvPr/>
        </p:nvSpPr>
        <p:spPr>
          <a:xfrm>
            <a:off x="789809" y="3265482"/>
            <a:ext cx="3814189" cy="10879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E272E46-A260-32E2-B8FD-B5EFA7C626DD}"/>
              </a:ext>
            </a:extLst>
          </p:cNvPr>
          <p:cNvSpPr/>
          <p:nvPr/>
        </p:nvSpPr>
        <p:spPr>
          <a:xfrm>
            <a:off x="821432" y="5013224"/>
            <a:ext cx="4101076" cy="10879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3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5000"/>
                            </p:stCondLst>
                            <p:childTnLst>
                              <p:par>
                                <p:cTn id="9" presetID="21" presetClass="entr" presetSubtype="1"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1673" y="3321931"/>
            <a:ext cx="2544371" cy="671338"/>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0505" y="4297998"/>
            <a:ext cx="2595277" cy="619159"/>
          </a:xfrm>
          <a:prstGeom prst="rect">
            <a:avLst/>
          </a:prstGeom>
          <a:ln w="3175">
            <a:solidFill>
              <a:schemeClr val="tx1"/>
            </a:solidFill>
          </a:ln>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82085" y="5018800"/>
            <a:ext cx="3394783" cy="406171"/>
          </a:xfrm>
          <a:prstGeom prst="rect">
            <a:avLst/>
          </a:prstGeom>
          <a:ln w="3175">
            <a:solidFill>
              <a:schemeClr val="tx1"/>
            </a:solidFill>
          </a:ln>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a:stretch>
            <a:fillRect/>
          </a:stretch>
        </p:blipFill>
        <p:spPr>
          <a:xfrm>
            <a:off x="-4928793" y="5755883"/>
            <a:ext cx="4641491" cy="671338"/>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a:stretch>
            <a:fillRect/>
          </a:stretch>
        </p:blipFill>
        <p:spPr>
          <a:xfrm>
            <a:off x="993882" y="4362124"/>
            <a:ext cx="6768174" cy="2163803"/>
          </a:xfrm>
          <a:prstGeom prst="rect">
            <a:avLst/>
          </a:prstGeom>
          <a:ln w="3175">
            <a:solidFill>
              <a:schemeClr val="tx1"/>
            </a:solidFill>
          </a:ln>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3" name="Rectangle: Rounded Corners 2">
            <a:extLst>
              <a:ext uri="{FF2B5EF4-FFF2-40B4-BE49-F238E27FC236}">
                <a16:creationId xmlns:a16="http://schemas.microsoft.com/office/drawing/2014/main" id="{7D32B9EF-31B4-817D-E4BF-9F6C5068C7B9}"/>
              </a:ext>
            </a:extLst>
          </p:cNvPr>
          <p:cNvSpPr/>
          <p:nvPr/>
        </p:nvSpPr>
        <p:spPr>
          <a:xfrm>
            <a:off x="8178800" y="4800600"/>
            <a:ext cx="4101076" cy="10879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F50645-5D8D-C168-DEE4-B880F8A29F75}"/>
              </a:ext>
            </a:extLst>
          </p:cNvPr>
          <p:cNvSpPr txBox="1"/>
          <p:nvPr/>
        </p:nvSpPr>
        <p:spPr>
          <a:xfrm>
            <a:off x="993882" y="304376"/>
            <a:ext cx="6768174" cy="3970318"/>
          </a:xfrm>
          <a:prstGeom prst="rect">
            <a:avLst/>
          </a:prstGeom>
          <a:solidFill>
            <a:schemeClr val="bg1">
              <a:lumMod val="95000"/>
            </a:schemeClr>
          </a:solidFill>
        </p:spPr>
        <p:txBody>
          <a:bodyPr wrap="square" rtlCol="0">
            <a:spAutoFit/>
          </a:bodyPr>
          <a:lstStyle/>
          <a:p>
            <a:r>
              <a:rPr lang="en-US" sz="2800" b="1" dirty="0">
                <a:solidFill>
                  <a:srgbClr val="0033CC"/>
                </a:solidFill>
              </a:rPr>
              <a:t>Video</a:t>
            </a:r>
            <a:r>
              <a:rPr lang="en-US" sz="2800" b="1" dirty="0">
                <a:solidFill>
                  <a:srgbClr val="0070C0"/>
                </a:solidFill>
              </a:rPr>
              <a:t> </a:t>
            </a:r>
            <a:r>
              <a:rPr lang="en-US" sz="2800" dirty="0"/>
              <a:t>– As Host, choose if you would like your video on or off when joining the meeting.  For the participants, choose if you would like the participants' videos on or off when joining the meeting. </a:t>
            </a:r>
          </a:p>
          <a:p>
            <a:endParaRPr lang="en-US" sz="2800" dirty="0"/>
          </a:p>
          <a:p>
            <a:r>
              <a:rPr lang="en-US" sz="2800" b="1" dirty="0">
                <a:solidFill>
                  <a:srgbClr val="0033CC"/>
                </a:solidFill>
              </a:rPr>
              <a:t>Audio</a:t>
            </a:r>
            <a:r>
              <a:rPr lang="en-US" sz="2800" dirty="0"/>
              <a:t> -  Allow users to call in using Telephone only, Computer Audio only, or Both.</a:t>
            </a:r>
          </a:p>
        </p:txBody>
      </p:sp>
    </p:spTree>
    <p:extLst>
      <p:ext uri="{BB962C8B-B14F-4D97-AF65-F5344CB8AC3E}">
        <p14:creationId xmlns:p14="http://schemas.microsoft.com/office/powerpoint/2010/main" val="4140486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711200" y="1219200"/>
            <a:ext cx="11811000" cy="5828608"/>
          </a:xfrm>
        </p:spPr>
        <p:txBody>
          <a:bodyPr>
            <a:normAutofit/>
          </a:bodyPr>
          <a:lstStyle/>
          <a:p>
            <a:pPr marL="0" indent="0">
              <a:lnSpc>
                <a:spcPct val="120000"/>
              </a:lnSpc>
              <a:buNone/>
            </a:pPr>
            <a:r>
              <a:rPr lang="en-US" sz="2400" dirty="0"/>
              <a:t>To file a program discrimination complaint, a complainant should complete a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20000"/>
              </a:lnSpc>
              <a:buNone/>
            </a:pPr>
            <a:endParaRPr lang="en-US" sz="2400" dirty="0"/>
          </a:p>
          <a:p>
            <a:pPr marL="0" indent="0">
              <a:lnSpc>
                <a:spcPct val="120000"/>
              </a:lnSpc>
              <a:buNone/>
            </a:pPr>
            <a:r>
              <a:rPr lang="en-US" sz="2400" dirty="0"/>
              <a:t>This institution is an equal opportunity provider.</a:t>
            </a:r>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3995964" y="396635"/>
            <a:ext cx="5012873" cy="45720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1673" y="3321931"/>
            <a:ext cx="2544371" cy="671338"/>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0505" y="4297998"/>
            <a:ext cx="2595277" cy="619159"/>
          </a:xfrm>
          <a:prstGeom prst="rect">
            <a:avLst/>
          </a:prstGeom>
          <a:ln w="3175">
            <a:solidFill>
              <a:schemeClr val="tx1"/>
            </a:solidFill>
          </a:ln>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82085" y="5018800"/>
            <a:ext cx="3394783" cy="406171"/>
          </a:xfrm>
          <a:prstGeom prst="rect">
            <a:avLst/>
          </a:prstGeom>
          <a:ln w="3175">
            <a:solidFill>
              <a:schemeClr val="tx1"/>
            </a:solidFill>
          </a:ln>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a:stretch>
            <a:fillRect/>
          </a:stretch>
        </p:blipFill>
        <p:spPr>
          <a:xfrm>
            <a:off x="-4928793" y="5755883"/>
            <a:ext cx="4641491" cy="671338"/>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50505" y="6576510"/>
            <a:ext cx="2388122" cy="763489"/>
          </a:xfrm>
          <a:prstGeom prst="rect">
            <a:avLst/>
          </a:prstGeom>
          <a:ln w="3175">
            <a:solidFill>
              <a:schemeClr val="tx1"/>
            </a:solidFill>
          </a:ln>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a:stretch>
            <a:fillRect/>
          </a:stretch>
        </p:blipFill>
        <p:spPr>
          <a:xfrm>
            <a:off x="554087" y="352937"/>
            <a:ext cx="7452883" cy="4219063"/>
          </a:xfrm>
          <a:prstGeom prst="rect">
            <a:avLst/>
          </a:prstGeom>
          <a:ln w="3175">
            <a:solidFill>
              <a:schemeClr val="tx1"/>
            </a:solidFill>
          </a:ln>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A9888FA0-D1E6-BBA9-A416-F6A9BE8DE7A6}"/>
              </a:ext>
            </a:extLst>
          </p:cNvPr>
          <p:cNvSpPr/>
          <p:nvPr/>
        </p:nvSpPr>
        <p:spPr>
          <a:xfrm>
            <a:off x="8178800" y="5810250"/>
            <a:ext cx="4101076" cy="281302"/>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Sign 12">
            <a:extLst>
              <a:ext uri="{FF2B5EF4-FFF2-40B4-BE49-F238E27FC236}">
                <a16:creationId xmlns:a16="http://schemas.microsoft.com/office/drawing/2014/main" id="{DB00077C-2689-F795-9E48-3328F7B57811}"/>
              </a:ext>
            </a:extLst>
          </p:cNvPr>
          <p:cNvSpPr/>
          <p:nvPr/>
        </p:nvSpPr>
        <p:spPr>
          <a:xfrm>
            <a:off x="1512918" y="2021347"/>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A10AAB2-865A-4A42-0A61-4191168F951A}"/>
              </a:ext>
            </a:extLst>
          </p:cNvPr>
          <p:cNvSpPr/>
          <p:nvPr/>
        </p:nvSpPr>
        <p:spPr>
          <a:xfrm>
            <a:off x="1512918" y="1697071"/>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inus Sign 16">
            <a:extLst>
              <a:ext uri="{FF2B5EF4-FFF2-40B4-BE49-F238E27FC236}">
                <a16:creationId xmlns:a16="http://schemas.microsoft.com/office/drawing/2014/main" id="{EEDB9E88-E1C5-41E0-6FE7-7C31827A94C5}"/>
              </a:ext>
            </a:extLst>
          </p:cNvPr>
          <p:cNvSpPr/>
          <p:nvPr/>
        </p:nvSpPr>
        <p:spPr>
          <a:xfrm>
            <a:off x="1512918" y="1372795"/>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inus Sign 20">
            <a:extLst>
              <a:ext uri="{FF2B5EF4-FFF2-40B4-BE49-F238E27FC236}">
                <a16:creationId xmlns:a16="http://schemas.microsoft.com/office/drawing/2014/main" id="{DF22E04D-E7E8-EAE4-6A44-12EAD7A7967D}"/>
              </a:ext>
            </a:extLst>
          </p:cNvPr>
          <p:cNvSpPr/>
          <p:nvPr/>
        </p:nvSpPr>
        <p:spPr>
          <a:xfrm>
            <a:off x="1512918" y="724243"/>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inus Sign 21">
            <a:extLst>
              <a:ext uri="{FF2B5EF4-FFF2-40B4-BE49-F238E27FC236}">
                <a16:creationId xmlns:a16="http://schemas.microsoft.com/office/drawing/2014/main" id="{048B805F-7268-987B-0A5E-A14B6AFE215F}"/>
              </a:ext>
            </a:extLst>
          </p:cNvPr>
          <p:cNvSpPr/>
          <p:nvPr/>
        </p:nvSpPr>
        <p:spPr>
          <a:xfrm>
            <a:off x="1512918" y="2669897"/>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Sign 22">
            <a:extLst>
              <a:ext uri="{FF2B5EF4-FFF2-40B4-BE49-F238E27FC236}">
                <a16:creationId xmlns:a16="http://schemas.microsoft.com/office/drawing/2014/main" id="{356A4E01-BF90-2720-CA29-2201BB0E27D4}"/>
              </a:ext>
            </a:extLst>
          </p:cNvPr>
          <p:cNvSpPr/>
          <p:nvPr/>
        </p:nvSpPr>
        <p:spPr>
          <a:xfrm>
            <a:off x="1512918" y="2345623"/>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Sign 25">
            <a:extLst>
              <a:ext uri="{FF2B5EF4-FFF2-40B4-BE49-F238E27FC236}">
                <a16:creationId xmlns:a16="http://schemas.microsoft.com/office/drawing/2014/main" id="{05777AB8-6C93-E95A-182F-FB222F9189AA}"/>
              </a:ext>
            </a:extLst>
          </p:cNvPr>
          <p:cNvSpPr/>
          <p:nvPr/>
        </p:nvSpPr>
        <p:spPr>
          <a:xfrm>
            <a:off x="1512918" y="1048519"/>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95623A79-4185-292D-7F3D-AD5A3DAA9F07}"/>
              </a:ext>
            </a:extLst>
          </p:cNvPr>
          <p:cNvSpPr/>
          <p:nvPr/>
        </p:nvSpPr>
        <p:spPr>
          <a:xfrm>
            <a:off x="8180137" y="6126030"/>
            <a:ext cx="760663" cy="33277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51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80">
                                          <p:stCondLst>
                                            <p:cond delay="0"/>
                                          </p:stCondLst>
                                        </p:cTn>
                                        <p:tgtEl>
                                          <p:spTgt spid="28"/>
                                        </p:tgtEl>
                                      </p:cBhvr>
                                    </p:animEffect>
                                    <p:anim calcmode="lin" valueType="num">
                                      <p:cBhvr>
                                        <p:cTn id="4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7" dur="26">
                                          <p:stCondLst>
                                            <p:cond delay="650"/>
                                          </p:stCondLst>
                                        </p:cTn>
                                        <p:tgtEl>
                                          <p:spTgt spid="28"/>
                                        </p:tgtEl>
                                      </p:cBhvr>
                                      <p:to x="100000" y="60000"/>
                                    </p:animScale>
                                    <p:animScale>
                                      <p:cBhvr>
                                        <p:cTn id="48" dur="166" decel="50000">
                                          <p:stCondLst>
                                            <p:cond delay="676"/>
                                          </p:stCondLst>
                                        </p:cTn>
                                        <p:tgtEl>
                                          <p:spTgt spid="28"/>
                                        </p:tgtEl>
                                      </p:cBhvr>
                                      <p:to x="100000" y="100000"/>
                                    </p:animScale>
                                    <p:animScale>
                                      <p:cBhvr>
                                        <p:cTn id="49" dur="26">
                                          <p:stCondLst>
                                            <p:cond delay="1312"/>
                                          </p:stCondLst>
                                        </p:cTn>
                                        <p:tgtEl>
                                          <p:spTgt spid="28"/>
                                        </p:tgtEl>
                                      </p:cBhvr>
                                      <p:to x="100000" y="80000"/>
                                    </p:animScale>
                                    <p:animScale>
                                      <p:cBhvr>
                                        <p:cTn id="50" dur="166" decel="50000">
                                          <p:stCondLst>
                                            <p:cond delay="1338"/>
                                          </p:stCondLst>
                                        </p:cTn>
                                        <p:tgtEl>
                                          <p:spTgt spid="28"/>
                                        </p:tgtEl>
                                      </p:cBhvr>
                                      <p:to x="100000" y="100000"/>
                                    </p:animScale>
                                    <p:animScale>
                                      <p:cBhvr>
                                        <p:cTn id="51" dur="26">
                                          <p:stCondLst>
                                            <p:cond delay="1642"/>
                                          </p:stCondLst>
                                        </p:cTn>
                                        <p:tgtEl>
                                          <p:spTgt spid="28"/>
                                        </p:tgtEl>
                                      </p:cBhvr>
                                      <p:to x="100000" y="90000"/>
                                    </p:animScale>
                                    <p:animScale>
                                      <p:cBhvr>
                                        <p:cTn id="52" dur="166" decel="50000">
                                          <p:stCondLst>
                                            <p:cond delay="1668"/>
                                          </p:stCondLst>
                                        </p:cTn>
                                        <p:tgtEl>
                                          <p:spTgt spid="28"/>
                                        </p:tgtEl>
                                      </p:cBhvr>
                                      <p:to x="100000" y="100000"/>
                                    </p:animScale>
                                    <p:animScale>
                                      <p:cBhvr>
                                        <p:cTn id="53" dur="26">
                                          <p:stCondLst>
                                            <p:cond delay="1808"/>
                                          </p:stCondLst>
                                        </p:cTn>
                                        <p:tgtEl>
                                          <p:spTgt spid="28"/>
                                        </p:tgtEl>
                                      </p:cBhvr>
                                      <p:to x="100000" y="95000"/>
                                    </p:animScale>
                                    <p:animScale>
                                      <p:cBhvr>
                                        <p:cTn id="54"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1" grpId="0" animBg="1"/>
      <p:bldP spid="22" grpId="0" animBg="1"/>
      <p:bldP spid="23" grpId="0" animBg="1"/>
      <p:bldP spid="26"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03045" y="228600"/>
            <a:ext cx="5998709" cy="6455327"/>
          </a:xfrm>
          <a:prstGeom prst="rect">
            <a:avLst/>
          </a:prstGeom>
          <a:ln w="3175">
            <a:solidFill>
              <a:schemeClr val="tx1"/>
            </a:solidFill>
          </a:ln>
          <a:effectLst/>
        </p:spPr>
      </p:pic>
    </p:spTree>
    <p:extLst>
      <p:ext uri="{BB962C8B-B14F-4D97-AF65-F5344CB8AC3E}">
        <p14:creationId xmlns:p14="http://schemas.microsoft.com/office/powerpoint/2010/main" val="207341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D76E-A433-9891-94B2-2BDCAF4FB32D}"/>
              </a:ext>
            </a:extLst>
          </p:cNvPr>
          <p:cNvSpPr>
            <a:spLocks noGrp="1"/>
          </p:cNvSpPr>
          <p:nvPr>
            <p:ph type="title"/>
          </p:nvPr>
        </p:nvSpPr>
        <p:spPr>
          <a:xfrm>
            <a:off x="609600" y="274638"/>
            <a:ext cx="10972800" cy="1143000"/>
          </a:xfrm>
        </p:spPr>
        <p:txBody>
          <a:bodyPr anchor="ctr">
            <a:normAutofit/>
          </a:bodyPr>
          <a:lstStyle/>
          <a:p>
            <a:r>
              <a:rPr lang="en-US" sz="5400" dirty="0">
                <a:latin typeface="Arial Black" panose="020B0A04020102020204" pitchFamily="34" charset="0"/>
              </a:rPr>
              <a:t>WAIT!</a:t>
            </a:r>
          </a:p>
        </p:txBody>
      </p:sp>
      <p:pic>
        <p:nvPicPr>
          <p:cNvPr id="9" name="Picture 8" descr="A screenshot of a video conference&#10;&#10;Description automatically generated">
            <a:extLst>
              <a:ext uri="{FF2B5EF4-FFF2-40B4-BE49-F238E27FC236}">
                <a16:creationId xmlns:a16="http://schemas.microsoft.com/office/drawing/2014/main" id="{AF06B5DE-DE92-9791-1ECE-8447EB192FBB}"/>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189884" y="1600201"/>
            <a:ext cx="4224232" cy="4525963"/>
          </a:xfrm>
          <a:prstGeom prst="rect">
            <a:avLst/>
          </a:prstGeom>
          <a:noFill/>
        </p:spPr>
      </p:pic>
      <p:sp>
        <p:nvSpPr>
          <p:cNvPr id="3" name="Content Placeholder 2">
            <a:extLst>
              <a:ext uri="{FF2B5EF4-FFF2-40B4-BE49-F238E27FC236}">
                <a16:creationId xmlns:a16="http://schemas.microsoft.com/office/drawing/2014/main" id="{1375C05C-7666-7204-CE64-0CAD9E0A4B39}"/>
              </a:ext>
            </a:extLst>
          </p:cNvPr>
          <p:cNvSpPr>
            <a:spLocks noGrp="1"/>
          </p:cNvSpPr>
          <p:nvPr>
            <p:ph sz="half" idx="2"/>
          </p:nvPr>
        </p:nvSpPr>
        <p:spPr>
          <a:xfrm>
            <a:off x="6197600" y="1600201"/>
            <a:ext cx="5384800" cy="4525963"/>
          </a:xfrm>
          <a:solidFill>
            <a:schemeClr val="bg1">
              <a:lumMod val="95000"/>
            </a:schemeClr>
          </a:solidFill>
        </p:spPr>
        <p:txBody>
          <a:bodyPr>
            <a:normAutofit/>
          </a:bodyPr>
          <a:lstStyle/>
          <a:p>
            <a:pPr marL="0" indent="0">
              <a:lnSpc>
                <a:spcPct val="90000"/>
              </a:lnSpc>
              <a:buNone/>
            </a:pPr>
            <a:r>
              <a:rPr lang="en-US" sz="2600" b="1" dirty="0">
                <a:latin typeface="Arial Black" panose="020B0A04020102020204" pitchFamily="34" charset="0"/>
              </a:rPr>
              <a:t>Time to practice!</a:t>
            </a:r>
          </a:p>
          <a:p>
            <a:pPr marL="0" indent="0">
              <a:lnSpc>
                <a:spcPct val="90000"/>
              </a:lnSpc>
              <a:buNone/>
            </a:pPr>
            <a:endParaRPr lang="en-US" sz="2600" dirty="0"/>
          </a:p>
          <a:p>
            <a:pPr marL="0" indent="0">
              <a:lnSpc>
                <a:spcPct val="90000"/>
              </a:lnSpc>
              <a:buNone/>
            </a:pPr>
            <a:r>
              <a:rPr lang="en-US" b="1" dirty="0"/>
              <a:t>Set up a basic meeting</a:t>
            </a:r>
          </a:p>
          <a:p>
            <a:pPr marL="0" indent="0">
              <a:lnSpc>
                <a:spcPct val="90000"/>
              </a:lnSpc>
              <a:buNone/>
            </a:pPr>
            <a:r>
              <a:rPr lang="en-US" sz="2600" b="1" dirty="0"/>
              <a:t>Topic</a:t>
            </a:r>
            <a:r>
              <a:rPr lang="en-US" sz="2600" dirty="0"/>
              <a:t>: What is a boombox</a:t>
            </a:r>
          </a:p>
          <a:p>
            <a:pPr marL="0" indent="0">
              <a:lnSpc>
                <a:spcPct val="90000"/>
              </a:lnSpc>
              <a:buNone/>
            </a:pPr>
            <a:r>
              <a:rPr lang="en-US" sz="2600" b="1" dirty="0"/>
              <a:t>When</a:t>
            </a:r>
            <a:r>
              <a:rPr lang="en-US" sz="2600" dirty="0"/>
              <a:t>: Next Monday at 9 AM Pacific</a:t>
            </a:r>
          </a:p>
          <a:p>
            <a:pPr marL="0" indent="0">
              <a:lnSpc>
                <a:spcPct val="90000"/>
              </a:lnSpc>
              <a:buNone/>
            </a:pPr>
            <a:r>
              <a:rPr lang="en-US" sz="2600" b="1" dirty="0"/>
              <a:t>Duration</a:t>
            </a:r>
            <a:r>
              <a:rPr lang="en-US" sz="2600" dirty="0"/>
              <a:t>: 30 minutes</a:t>
            </a:r>
          </a:p>
          <a:p>
            <a:pPr marL="0" indent="0">
              <a:lnSpc>
                <a:spcPct val="90000"/>
              </a:lnSpc>
              <a:buNone/>
            </a:pPr>
            <a:r>
              <a:rPr lang="en-US" sz="2600" b="1" dirty="0"/>
              <a:t>Meeting ID</a:t>
            </a:r>
            <a:r>
              <a:rPr lang="en-US" sz="2600" dirty="0"/>
              <a:t>: Generate Automatically</a:t>
            </a:r>
          </a:p>
          <a:p>
            <a:pPr marL="0" indent="0">
              <a:lnSpc>
                <a:spcPct val="90000"/>
              </a:lnSpc>
              <a:buNone/>
            </a:pPr>
            <a:r>
              <a:rPr lang="en-US" sz="2600" b="1" dirty="0"/>
              <a:t>Passcode</a:t>
            </a:r>
            <a:r>
              <a:rPr lang="en-US" sz="2600" dirty="0"/>
              <a:t>: IHeart80’s</a:t>
            </a:r>
          </a:p>
          <a:p>
            <a:pPr marL="0" indent="0">
              <a:lnSpc>
                <a:spcPct val="90000"/>
              </a:lnSpc>
              <a:buNone/>
            </a:pPr>
            <a:r>
              <a:rPr lang="en-US" sz="2600" b="1" dirty="0"/>
              <a:t>Video</a:t>
            </a:r>
            <a:r>
              <a:rPr lang="en-US" sz="2600" dirty="0"/>
              <a:t>: Host – On, Participant – On</a:t>
            </a:r>
          </a:p>
          <a:p>
            <a:pPr marL="0" indent="0">
              <a:lnSpc>
                <a:spcPct val="90000"/>
              </a:lnSpc>
              <a:buNone/>
            </a:pPr>
            <a:r>
              <a:rPr lang="en-US" sz="2600" b="1" dirty="0"/>
              <a:t>Audio</a:t>
            </a:r>
            <a:r>
              <a:rPr lang="en-US" sz="2600" dirty="0"/>
              <a:t>: Both</a:t>
            </a:r>
          </a:p>
          <a:p>
            <a:pPr marL="0" indent="0">
              <a:lnSpc>
                <a:spcPct val="90000"/>
              </a:lnSpc>
              <a:buNone/>
            </a:pPr>
            <a:endParaRPr lang="en-US" sz="2600" dirty="0"/>
          </a:p>
        </p:txBody>
      </p:sp>
    </p:spTree>
    <p:extLst>
      <p:ext uri="{BB962C8B-B14F-4D97-AF65-F5344CB8AC3E}">
        <p14:creationId xmlns:p14="http://schemas.microsoft.com/office/powerpoint/2010/main" val="55880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D13B9-A52F-4C3E-82D5-C1CEDAC30CC0}"/>
              </a:ext>
            </a:extLst>
          </p:cNvPr>
          <p:cNvPicPr>
            <a:picLocks noChangeAspect="1"/>
          </p:cNvPicPr>
          <p:nvPr/>
        </p:nvPicPr>
        <p:blipFill rotWithShape="1">
          <a:blip r:embed="rId3">
            <a:alphaModFix amt="35000"/>
          </a:blip>
          <a:srcRect l="7931" r="-1626"/>
          <a:stretch/>
        </p:blipFill>
        <p:spPr>
          <a:xfrm>
            <a:off x="598606" y="1703469"/>
            <a:ext cx="13407143" cy="4773530"/>
          </a:xfrm>
          <a:prstGeom prst="rect">
            <a:avLst/>
          </a:prstGeom>
        </p:spPr>
      </p:pic>
      <p:sp>
        <p:nvSpPr>
          <p:cNvPr id="2" name="Title 1">
            <a:extLst>
              <a:ext uri="{FF2B5EF4-FFF2-40B4-BE49-F238E27FC236}">
                <a16:creationId xmlns:a16="http://schemas.microsoft.com/office/drawing/2014/main" id="{EB8C12CF-0C62-7C4B-3F82-685BFD91E140}"/>
              </a:ext>
            </a:extLst>
          </p:cNvPr>
          <p:cNvSpPr>
            <a:spLocks noGrp="1"/>
          </p:cNvSpPr>
          <p:nvPr>
            <p:ph type="title"/>
          </p:nvPr>
        </p:nvSpPr>
        <p:spPr>
          <a:xfrm>
            <a:off x="1016000" y="274638"/>
            <a:ext cx="10972800" cy="1143000"/>
          </a:xfrm>
        </p:spPr>
        <p:txBody>
          <a:bodyPr>
            <a:normAutofit/>
          </a:bodyPr>
          <a:lstStyle/>
          <a:p>
            <a:r>
              <a:rPr lang="en-US" sz="4000" b="1" dirty="0">
                <a:solidFill>
                  <a:srgbClr val="0000FF"/>
                </a:solidFill>
                <a:latin typeface="Arial Black" panose="020B0A04020102020204" pitchFamily="34" charset="0"/>
              </a:rPr>
              <a:t>Invite</a:t>
            </a:r>
            <a:r>
              <a:rPr lang="en-US" sz="4000" b="1" dirty="0">
                <a:solidFill>
                  <a:srgbClr val="0070C0"/>
                </a:solidFill>
              </a:rPr>
              <a:t> </a:t>
            </a:r>
            <a:r>
              <a:rPr lang="en-US" sz="4000" dirty="0">
                <a:latin typeface="Arial Black" panose="020B0A04020102020204" pitchFamily="34" charset="0"/>
              </a:rPr>
              <a:t>others to a meeting</a:t>
            </a:r>
          </a:p>
        </p:txBody>
      </p:sp>
      <p:sp>
        <p:nvSpPr>
          <p:cNvPr id="6" name="Rectangle 5">
            <a:extLst>
              <a:ext uri="{FF2B5EF4-FFF2-40B4-BE49-F238E27FC236}">
                <a16:creationId xmlns:a16="http://schemas.microsoft.com/office/drawing/2014/main" id="{948DF37B-249A-4BE7-8C50-1210E72E8DFE}"/>
              </a:ext>
            </a:extLst>
          </p:cNvPr>
          <p:cNvSpPr/>
          <p:nvPr/>
        </p:nvSpPr>
        <p:spPr>
          <a:xfrm>
            <a:off x="7493000" y="1703469"/>
            <a:ext cx="4876800" cy="4773531"/>
          </a:xfrm>
          <a:prstGeom prst="rect">
            <a:avLst/>
          </a:prstGeom>
          <a:gradFill flip="none" rotWithShape="1">
            <a:gsLst>
              <a:gs pos="0">
                <a:schemeClr val="tx2">
                  <a:lumMod val="25000"/>
                  <a:lumOff val="75000"/>
                </a:schemeClr>
              </a:gs>
              <a:gs pos="36000">
                <a:schemeClr val="tx2">
                  <a:lumMod val="10000"/>
                  <a:lumOff val="9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58DA0E-DD5F-FC3C-1AE8-D4AAD63E4D60}"/>
              </a:ext>
            </a:extLst>
          </p:cNvPr>
          <p:cNvSpPr>
            <a:spLocks noGrp="1"/>
          </p:cNvSpPr>
          <p:nvPr>
            <p:ph idx="1"/>
          </p:nvPr>
        </p:nvSpPr>
        <p:spPr>
          <a:xfrm>
            <a:off x="7645400" y="2514600"/>
            <a:ext cx="4419600" cy="4952999"/>
          </a:xfrm>
        </p:spPr>
        <p:txBody>
          <a:bodyPr/>
          <a:lstStyle/>
          <a:p>
            <a:r>
              <a:rPr lang="en-US" b="1" dirty="0"/>
              <a:t>From the Zoom Web Portal</a:t>
            </a:r>
          </a:p>
          <a:p>
            <a:r>
              <a:rPr lang="en-US" b="1" dirty="0"/>
              <a:t>From the Desktop Application</a:t>
            </a:r>
          </a:p>
          <a:p>
            <a:r>
              <a:rPr lang="en-US" b="1" dirty="0"/>
              <a:t>From in the meeting</a:t>
            </a:r>
          </a:p>
        </p:txBody>
      </p:sp>
    </p:spTree>
    <p:extLst>
      <p:ext uri="{BB962C8B-B14F-4D97-AF65-F5344CB8AC3E}">
        <p14:creationId xmlns:p14="http://schemas.microsoft.com/office/powerpoint/2010/main" val="3232890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609600"/>
            <a:ext cx="11216640" cy="970001"/>
          </a:xfrm>
        </p:spPr>
        <p:txBody>
          <a:bodyPr>
            <a:noAutofit/>
          </a:bodyPr>
          <a:lstStyle/>
          <a:p>
            <a:r>
              <a:rPr lang="en-US" sz="4000" dirty="0"/>
              <a:t>Zoom Web Portal</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32065" y="1405103"/>
            <a:ext cx="2452647" cy="1735606"/>
          </a:xfrm>
          <a:prstGeom prst="rect">
            <a:avLst/>
          </a:prstGeom>
        </p:spPr>
      </p:pic>
      <p:grpSp>
        <p:nvGrpSpPr>
          <p:cNvPr id="3" name="Group 2">
            <a:extLst>
              <a:ext uri="{FF2B5EF4-FFF2-40B4-BE49-F238E27FC236}">
                <a16:creationId xmlns:a16="http://schemas.microsoft.com/office/drawing/2014/main" id="{57FB4FF7-7F8F-CEAA-871F-9E03E3EA6628}"/>
              </a:ext>
            </a:extLst>
          </p:cNvPr>
          <p:cNvGrpSpPr/>
          <p:nvPr/>
        </p:nvGrpSpPr>
        <p:grpSpPr>
          <a:xfrm>
            <a:off x="711200" y="1579601"/>
            <a:ext cx="11576658" cy="4950694"/>
            <a:chOff x="711200" y="1579601"/>
            <a:chExt cx="11576658" cy="4950694"/>
          </a:xfrm>
        </p:grpSpPr>
        <p:pic>
          <p:nvPicPr>
            <p:cNvPr id="4" name="Picture 3">
              <a:extLst>
                <a:ext uri="{FF2B5EF4-FFF2-40B4-BE49-F238E27FC236}">
                  <a16:creationId xmlns:a16="http://schemas.microsoft.com/office/drawing/2014/main" id="{69A0CF52-0E39-1DC2-FDBB-A34723847797}"/>
                </a:ext>
              </a:extLst>
            </p:cNvPr>
            <p:cNvPicPr>
              <a:picLocks noChangeAspect="1"/>
            </p:cNvPicPr>
            <p:nvPr/>
          </p:nvPicPr>
          <p:blipFill>
            <a:blip r:embed="rId4"/>
            <a:stretch>
              <a:fillRect/>
            </a:stretch>
          </p:blipFill>
          <p:spPr>
            <a:xfrm>
              <a:off x="729444" y="1579601"/>
              <a:ext cx="11545911" cy="4458322"/>
            </a:xfrm>
            <a:prstGeom prst="rect">
              <a:avLst/>
            </a:prstGeom>
          </p:spPr>
        </p:pic>
        <p:pic>
          <p:nvPicPr>
            <p:cNvPr id="7" name="Picture 6">
              <a:extLst>
                <a:ext uri="{FF2B5EF4-FFF2-40B4-BE49-F238E27FC236}">
                  <a16:creationId xmlns:a16="http://schemas.microsoft.com/office/drawing/2014/main" id="{BFEDC747-70DD-B27D-020E-B2114A065DC9}"/>
                </a:ext>
              </a:extLst>
            </p:cNvPr>
            <p:cNvPicPr>
              <a:picLocks noChangeAspect="1"/>
            </p:cNvPicPr>
            <p:nvPr/>
          </p:nvPicPr>
          <p:blipFill rotWithShape="1">
            <a:blip r:embed="rId5"/>
            <a:srcRect r="4463"/>
            <a:stretch/>
          </p:blipFill>
          <p:spPr>
            <a:xfrm>
              <a:off x="711200" y="5739610"/>
              <a:ext cx="11576658" cy="790685"/>
            </a:xfrm>
            <a:prstGeom prst="rect">
              <a:avLst/>
            </a:prstGeom>
          </p:spPr>
        </p:pic>
        <p:sp>
          <p:nvSpPr>
            <p:cNvPr id="8" name="Rectangle: Rounded Corners 7">
              <a:extLst>
                <a:ext uri="{FF2B5EF4-FFF2-40B4-BE49-F238E27FC236}">
                  <a16:creationId xmlns:a16="http://schemas.microsoft.com/office/drawing/2014/main" id="{A364EB6D-D6A7-3BB3-A444-734B24FA68FD}"/>
                </a:ext>
              </a:extLst>
            </p:cNvPr>
            <p:cNvSpPr/>
            <p:nvPr/>
          </p:nvSpPr>
          <p:spPr>
            <a:xfrm>
              <a:off x="4521200" y="5739610"/>
              <a:ext cx="1752600" cy="58499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4277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609600"/>
            <a:ext cx="11216640" cy="970001"/>
          </a:xfrm>
        </p:spPr>
        <p:txBody>
          <a:bodyPr>
            <a:normAutofit/>
          </a:bodyPr>
          <a:lstStyle/>
          <a:p>
            <a:r>
              <a:rPr lang="en-US" sz="4000" dirty="0"/>
              <a:t>Zoom Web Portal</a:t>
            </a:r>
          </a:p>
        </p:txBody>
      </p:sp>
      <p:pic>
        <p:nvPicPr>
          <p:cNvPr id="4" name="Picture 3">
            <a:extLst>
              <a:ext uri="{FF2B5EF4-FFF2-40B4-BE49-F238E27FC236}">
                <a16:creationId xmlns:a16="http://schemas.microsoft.com/office/drawing/2014/main" id="{69A0CF52-0E39-1DC2-FDBB-A34723847797}"/>
              </a:ext>
            </a:extLst>
          </p:cNvPr>
          <p:cNvPicPr>
            <a:picLocks noChangeAspect="1"/>
          </p:cNvPicPr>
          <p:nvPr/>
        </p:nvPicPr>
        <p:blipFill>
          <a:blip r:embed="rId3"/>
          <a:stretch>
            <a:fillRect/>
          </a:stretch>
        </p:blipFill>
        <p:spPr>
          <a:xfrm>
            <a:off x="729444" y="1579601"/>
            <a:ext cx="11545911" cy="4458322"/>
          </a:xfrm>
          <a:prstGeom prst="rect">
            <a:avLst/>
          </a:prstGeom>
        </p:spPr>
      </p:pic>
      <p:pic>
        <p:nvPicPr>
          <p:cNvPr id="7" name="Picture 6">
            <a:extLst>
              <a:ext uri="{FF2B5EF4-FFF2-40B4-BE49-F238E27FC236}">
                <a16:creationId xmlns:a16="http://schemas.microsoft.com/office/drawing/2014/main" id="{BFEDC747-70DD-B27D-020E-B2114A065DC9}"/>
              </a:ext>
            </a:extLst>
          </p:cNvPr>
          <p:cNvPicPr>
            <a:picLocks noChangeAspect="1"/>
          </p:cNvPicPr>
          <p:nvPr/>
        </p:nvPicPr>
        <p:blipFill rotWithShape="1">
          <a:blip r:embed="rId4"/>
          <a:srcRect r="4463"/>
          <a:stretch/>
        </p:blipFill>
        <p:spPr>
          <a:xfrm>
            <a:off x="711200" y="5739610"/>
            <a:ext cx="11576658" cy="790685"/>
          </a:xfrm>
          <a:prstGeom prst="rect">
            <a:avLst/>
          </a:prstGeom>
        </p:spPr>
      </p:pic>
      <p:pic>
        <p:nvPicPr>
          <p:cNvPr id="10" name="Picture 9"/>
          <p:cNvPicPr>
            <a:picLocks noChangeAspect="1"/>
          </p:cNvPicPr>
          <p:nvPr/>
        </p:nvPicPr>
        <p:blipFill>
          <a:blip r:embed="rId5"/>
          <a:stretch>
            <a:fillRect/>
          </a:stretch>
        </p:blipFill>
        <p:spPr>
          <a:xfrm>
            <a:off x="3530600" y="1681798"/>
            <a:ext cx="5638800" cy="3990275"/>
          </a:xfrm>
          <a:prstGeom prst="rect">
            <a:avLst/>
          </a:prstGeom>
        </p:spPr>
      </p:pic>
      <p:sp>
        <p:nvSpPr>
          <p:cNvPr id="8" name="Rectangle: Rounded Corners 7">
            <a:extLst>
              <a:ext uri="{FF2B5EF4-FFF2-40B4-BE49-F238E27FC236}">
                <a16:creationId xmlns:a16="http://schemas.microsoft.com/office/drawing/2014/main" id="{A364EB6D-D6A7-3BB3-A444-734B24FA68FD}"/>
              </a:ext>
            </a:extLst>
          </p:cNvPr>
          <p:cNvSpPr/>
          <p:nvPr/>
        </p:nvSpPr>
        <p:spPr>
          <a:xfrm>
            <a:off x="6479436" y="5001616"/>
            <a:ext cx="1851764" cy="6317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466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609600"/>
            <a:ext cx="11216640" cy="970001"/>
          </a:xfrm>
        </p:spPr>
        <p:txBody>
          <a:bodyPr>
            <a:normAutofit/>
          </a:bodyPr>
          <a:lstStyle/>
          <a:p>
            <a:r>
              <a:rPr lang="en-US" sz="4000" dirty="0"/>
              <a:t>Zoom Web Portal</a:t>
            </a:r>
          </a:p>
        </p:txBody>
      </p:sp>
      <p:pic>
        <p:nvPicPr>
          <p:cNvPr id="4" name="Picture 3">
            <a:extLst>
              <a:ext uri="{FF2B5EF4-FFF2-40B4-BE49-F238E27FC236}">
                <a16:creationId xmlns:a16="http://schemas.microsoft.com/office/drawing/2014/main" id="{69A0CF52-0E39-1DC2-FDBB-A34723847797}"/>
              </a:ext>
            </a:extLst>
          </p:cNvPr>
          <p:cNvPicPr>
            <a:picLocks noChangeAspect="1"/>
          </p:cNvPicPr>
          <p:nvPr/>
        </p:nvPicPr>
        <p:blipFill>
          <a:blip r:embed="rId3"/>
          <a:stretch>
            <a:fillRect/>
          </a:stretch>
        </p:blipFill>
        <p:spPr>
          <a:xfrm>
            <a:off x="729444" y="1579601"/>
            <a:ext cx="11545911" cy="4458322"/>
          </a:xfrm>
          <a:prstGeom prst="rect">
            <a:avLst/>
          </a:prstGeom>
        </p:spPr>
      </p:pic>
      <p:pic>
        <p:nvPicPr>
          <p:cNvPr id="7" name="Picture 6">
            <a:extLst>
              <a:ext uri="{FF2B5EF4-FFF2-40B4-BE49-F238E27FC236}">
                <a16:creationId xmlns:a16="http://schemas.microsoft.com/office/drawing/2014/main" id="{BFEDC747-70DD-B27D-020E-B2114A065DC9}"/>
              </a:ext>
            </a:extLst>
          </p:cNvPr>
          <p:cNvPicPr>
            <a:picLocks noChangeAspect="1"/>
          </p:cNvPicPr>
          <p:nvPr/>
        </p:nvPicPr>
        <p:blipFill rotWithShape="1">
          <a:blip r:embed="rId4"/>
          <a:srcRect r="4463"/>
          <a:stretch/>
        </p:blipFill>
        <p:spPr>
          <a:xfrm>
            <a:off x="711200" y="5739610"/>
            <a:ext cx="11576658" cy="79068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3600" y="1553443"/>
            <a:ext cx="3048000" cy="2156905"/>
          </a:xfrm>
          <a:prstGeom prst="rect">
            <a:avLst/>
          </a:prstGeom>
        </p:spPr>
      </p:pic>
      <p:sp>
        <p:nvSpPr>
          <p:cNvPr id="8" name="Rectangle: Rounded Corners 7">
            <a:extLst>
              <a:ext uri="{FF2B5EF4-FFF2-40B4-BE49-F238E27FC236}">
                <a16:creationId xmlns:a16="http://schemas.microsoft.com/office/drawing/2014/main" id="{A364EB6D-D6A7-3BB3-A444-734B24FA68FD}"/>
              </a:ext>
            </a:extLst>
          </p:cNvPr>
          <p:cNvSpPr/>
          <p:nvPr/>
        </p:nvSpPr>
        <p:spPr>
          <a:xfrm>
            <a:off x="5359400" y="4800600"/>
            <a:ext cx="6915955" cy="6317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115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609600"/>
            <a:ext cx="11216640" cy="970001"/>
          </a:xfrm>
        </p:spPr>
        <p:txBody>
          <a:bodyPr>
            <a:normAutofit/>
          </a:bodyPr>
          <a:lstStyle/>
          <a:p>
            <a:r>
              <a:rPr lang="en-US" sz="4000" dirty="0"/>
              <a:t>Zoom Web Portal</a:t>
            </a:r>
          </a:p>
        </p:txBody>
      </p:sp>
      <p:pic>
        <p:nvPicPr>
          <p:cNvPr id="4" name="Picture 3">
            <a:extLst>
              <a:ext uri="{FF2B5EF4-FFF2-40B4-BE49-F238E27FC236}">
                <a16:creationId xmlns:a16="http://schemas.microsoft.com/office/drawing/2014/main" id="{69A0CF52-0E39-1DC2-FDBB-A34723847797}"/>
              </a:ext>
            </a:extLst>
          </p:cNvPr>
          <p:cNvPicPr>
            <a:picLocks noChangeAspect="1"/>
          </p:cNvPicPr>
          <p:nvPr/>
        </p:nvPicPr>
        <p:blipFill>
          <a:blip r:embed="rId3"/>
          <a:stretch>
            <a:fillRect/>
          </a:stretch>
        </p:blipFill>
        <p:spPr>
          <a:xfrm>
            <a:off x="729444" y="1579601"/>
            <a:ext cx="11545911" cy="4458322"/>
          </a:xfrm>
          <a:prstGeom prst="rect">
            <a:avLst/>
          </a:prstGeom>
        </p:spPr>
      </p:pic>
      <p:pic>
        <p:nvPicPr>
          <p:cNvPr id="7" name="Picture 6">
            <a:extLst>
              <a:ext uri="{FF2B5EF4-FFF2-40B4-BE49-F238E27FC236}">
                <a16:creationId xmlns:a16="http://schemas.microsoft.com/office/drawing/2014/main" id="{BFEDC747-70DD-B27D-020E-B2114A065DC9}"/>
              </a:ext>
            </a:extLst>
          </p:cNvPr>
          <p:cNvPicPr>
            <a:picLocks noChangeAspect="1"/>
          </p:cNvPicPr>
          <p:nvPr/>
        </p:nvPicPr>
        <p:blipFill rotWithShape="1">
          <a:blip r:embed="rId4"/>
          <a:srcRect r="4463"/>
          <a:stretch/>
        </p:blipFill>
        <p:spPr>
          <a:xfrm>
            <a:off x="711200" y="5739610"/>
            <a:ext cx="11576658" cy="79068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3600" y="1553443"/>
            <a:ext cx="3048000" cy="2156905"/>
          </a:xfrm>
          <a:prstGeom prst="rect">
            <a:avLst/>
          </a:prstGeom>
        </p:spPr>
      </p:pic>
      <p:sp>
        <p:nvSpPr>
          <p:cNvPr id="8" name="Rectangle: Rounded Corners 7">
            <a:extLst>
              <a:ext uri="{FF2B5EF4-FFF2-40B4-BE49-F238E27FC236}">
                <a16:creationId xmlns:a16="http://schemas.microsoft.com/office/drawing/2014/main" id="{A364EB6D-D6A7-3BB3-A444-734B24FA68FD}"/>
              </a:ext>
            </a:extLst>
          </p:cNvPr>
          <p:cNvSpPr/>
          <p:nvPr/>
        </p:nvSpPr>
        <p:spPr>
          <a:xfrm>
            <a:off x="5164437" y="5257800"/>
            <a:ext cx="6915955" cy="6317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464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DE52-14B9-EFB1-5D8F-D3BC040A8686}"/>
              </a:ext>
            </a:extLst>
          </p:cNvPr>
          <p:cNvSpPr>
            <a:spLocks noGrp="1"/>
          </p:cNvSpPr>
          <p:nvPr>
            <p:ph type="title"/>
          </p:nvPr>
        </p:nvSpPr>
        <p:spPr>
          <a:xfrm>
            <a:off x="1016000" y="274638"/>
            <a:ext cx="10972800" cy="1143000"/>
          </a:xfrm>
        </p:spPr>
        <p:txBody>
          <a:bodyPr>
            <a:normAutofit/>
          </a:bodyPr>
          <a:lstStyle/>
          <a:p>
            <a:r>
              <a:rPr lang="en-US" sz="4000" dirty="0"/>
              <a:t>Desktop Application</a:t>
            </a:r>
          </a:p>
        </p:txBody>
      </p:sp>
      <p:pic>
        <p:nvPicPr>
          <p:cNvPr id="4" name="Content Placeholder 3">
            <a:extLst>
              <a:ext uri="{FF2B5EF4-FFF2-40B4-BE49-F238E27FC236}">
                <a16:creationId xmlns:a16="http://schemas.microsoft.com/office/drawing/2014/main" id="{C10BD289-11BA-1C31-8608-888FAA8F9E3D}"/>
              </a:ext>
            </a:extLst>
          </p:cNvPr>
          <p:cNvPicPr>
            <a:picLocks noGrp="1" noChangeAspect="1"/>
          </p:cNvPicPr>
          <p:nvPr>
            <p:ph idx="1"/>
          </p:nvPr>
        </p:nvPicPr>
        <p:blipFill>
          <a:blip r:embed="rId3"/>
          <a:stretch>
            <a:fillRect/>
          </a:stretch>
        </p:blipFill>
        <p:spPr>
          <a:xfrm>
            <a:off x="5271394" y="1819709"/>
            <a:ext cx="6915727" cy="4754562"/>
          </a:xfrm>
          <a:prstGeom prst="rect">
            <a:avLst/>
          </a:prstGeom>
        </p:spPr>
      </p:pic>
      <p:sp>
        <p:nvSpPr>
          <p:cNvPr id="5" name="Rectangle: Rounded Corners 4">
            <a:extLst>
              <a:ext uri="{FF2B5EF4-FFF2-40B4-BE49-F238E27FC236}">
                <a16:creationId xmlns:a16="http://schemas.microsoft.com/office/drawing/2014/main" id="{87428E99-A5D6-23B2-6936-E3E8CC7A7685}"/>
              </a:ext>
            </a:extLst>
          </p:cNvPr>
          <p:cNvSpPr/>
          <p:nvPr/>
        </p:nvSpPr>
        <p:spPr>
          <a:xfrm>
            <a:off x="8787213" y="1664890"/>
            <a:ext cx="839388"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9BA080E7-7A0B-4BCB-8D4B-787AEB483B57}"/>
              </a:ext>
            </a:extLst>
          </p:cNvPr>
          <p:cNvSpPr txBox="1">
            <a:spLocks/>
          </p:cNvSpPr>
          <p:nvPr/>
        </p:nvSpPr>
        <p:spPr>
          <a:xfrm>
            <a:off x="592762" y="1664890"/>
            <a:ext cx="4572506" cy="4952999"/>
          </a:xfrm>
          <a:prstGeom prst="rect">
            <a:avLst/>
          </a:prstGeom>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Open App</a:t>
            </a:r>
          </a:p>
          <a:p>
            <a:r>
              <a:rPr lang="en-US" dirty="0"/>
              <a:t>Click on </a:t>
            </a:r>
            <a:r>
              <a:rPr lang="en-US" b="1" dirty="0">
                <a:solidFill>
                  <a:srgbClr val="0070C0"/>
                </a:solidFill>
              </a:rPr>
              <a:t>Meetings</a:t>
            </a:r>
          </a:p>
          <a:p>
            <a:r>
              <a:rPr lang="en-US" dirty="0"/>
              <a:t>Select an upcoming meeting</a:t>
            </a:r>
          </a:p>
          <a:p>
            <a:r>
              <a:rPr lang="en-US" dirty="0"/>
              <a:t>Click on </a:t>
            </a:r>
            <a:r>
              <a:rPr lang="en-US" b="1" dirty="0">
                <a:solidFill>
                  <a:srgbClr val="0070C0"/>
                </a:solidFill>
              </a:rPr>
              <a:t>Copy Invitation</a:t>
            </a:r>
          </a:p>
          <a:p>
            <a:r>
              <a:rPr lang="en-US" dirty="0"/>
              <a:t>Paste to email, calendar, or messenger to share invitation</a:t>
            </a:r>
          </a:p>
        </p:txBody>
      </p:sp>
      <p:grpSp>
        <p:nvGrpSpPr>
          <p:cNvPr id="6" name="Group 5">
            <a:extLst>
              <a:ext uri="{FF2B5EF4-FFF2-40B4-BE49-F238E27FC236}">
                <a16:creationId xmlns:a16="http://schemas.microsoft.com/office/drawing/2014/main" id="{5B97A5E6-8BA8-4C9F-A5CE-A08160FB8692}"/>
              </a:ext>
            </a:extLst>
          </p:cNvPr>
          <p:cNvGrpSpPr/>
          <p:nvPr/>
        </p:nvGrpSpPr>
        <p:grpSpPr>
          <a:xfrm>
            <a:off x="5175052" y="1231426"/>
            <a:ext cx="7118195" cy="5169374"/>
            <a:chOff x="5175052" y="1231426"/>
            <a:chExt cx="7118195" cy="5169374"/>
          </a:xfrm>
        </p:grpSpPr>
        <p:pic>
          <p:nvPicPr>
            <p:cNvPr id="7" name="Picture 6">
              <a:extLst>
                <a:ext uri="{FF2B5EF4-FFF2-40B4-BE49-F238E27FC236}">
                  <a16:creationId xmlns:a16="http://schemas.microsoft.com/office/drawing/2014/main" id="{5EFBC141-06DE-0448-67E8-3157AF6B377F}"/>
                </a:ext>
              </a:extLst>
            </p:cNvPr>
            <p:cNvPicPr>
              <a:picLocks noChangeAspect="1"/>
            </p:cNvPicPr>
            <p:nvPr/>
          </p:nvPicPr>
          <p:blipFill>
            <a:blip r:embed="rId4"/>
            <a:stretch>
              <a:fillRect/>
            </a:stretch>
          </p:blipFill>
          <p:spPr>
            <a:xfrm>
              <a:off x="5281178" y="1417638"/>
              <a:ext cx="7012069" cy="4983162"/>
            </a:xfrm>
            <a:prstGeom prst="rect">
              <a:avLst/>
            </a:prstGeom>
            <a:ln w="3175">
              <a:solidFill>
                <a:schemeClr val="tx1"/>
              </a:solidFill>
            </a:ln>
          </p:spPr>
        </p:pic>
        <p:sp>
          <p:nvSpPr>
            <p:cNvPr id="8" name="Rectangle: Rounded Corners 7">
              <a:extLst>
                <a:ext uri="{FF2B5EF4-FFF2-40B4-BE49-F238E27FC236}">
                  <a16:creationId xmlns:a16="http://schemas.microsoft.com/office/drawing/2014/main" id="{504EEF9B-7DBE-DC6F-68A5-E9D5CA215A1C}"/>
                </a:ext>
              </a:extLst>
            </p:cNvPr>
            <p:cNvSpPr/>
            <p:nvPr/>
          </p:nvSpPr>
          <p:spPr>
            <a:xfrm>
              <a:off x="5676306" y="1231426"/>
              <a:ext cx="839388"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788481D-F0D8-A062-34FA-BABB71780556}"/>
                </a:ext>
              </a:extLst>
            </p:cNvPr>
            <p:cNvSpPr/>
            <p:nvPr/>
          </p:nvSpPr>
          <p:spPr>
            <a:xfrm>
              <a:off x="8559800" y="2666165"/>
              <a:ext cx="1219200"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68FB5FF-86A3-5AF6-1C69-1304C65220E6}"/>
                </a:ext>
              </a:extLst>
            </p:cNvPr>
            <p:cNvSpPr/>
            <p:nvPr/>
          </p:nvSpPr>
          <p:spPr>
            <a:xfrm>
              <a:off x="5175052" y="5546014"/>
              <a:ext cx="2470348"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9891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1526-C6BF-71CB-1A33-1A48C7BE888B}"/>
              </a:ext>
            </a:extLst>
          </p:cNvPr>
          <p:cNvSpPr>
            <a:spLocks noGrp="1"/>
          </p:cNvSpPr>
          <p:nvPr>
            <p:ph type="title"/>
          </p:nvPr>
        </p:nvSpPr>
        <p:spPr>
          <a:xfrm>
            <a:off x="1016000" y="274638"/>
            <a:ext cx="10972800" cy="1143000"/>
          </a:xfrm>
        </p:spPr>
        <p:txBody>
          <a:bodyPr>
            <a:normAutofit/>
          </a:bodyPr>
          <a:lstStyle/>
          <a:p>
            <a:r>
              <a:rPr lang="en-US" sz="4000" b="1" dirty="0"/>
              <a:t>From in the meeting</a:t>
            </a:r>
            <a:endParaRPr lang="en-US" sz="4000" dirty="0"/>
          </a:p>
        </p:txBody>
      </p:sp>
      <p:pic>
        <p:nvPicPr>
          <p:cNvPr id="5" name="Content Placeholder 4">
            <a:extLst>
              <a:ext uri="{FF2B5EF4-FFF2-40B4-BE49-F238E27FC236}">
                <a16:creationId xmlns:a16="http://schemas.microsoft.com/office/drawing/2014/main" id="{47B88336-8C61-1F5E-C0B5-62C9694D8BA4}"/>
              </a:ext>
            </a:extLst>
          </p:cNvPr>
          <p:cNvPicPr>
            <a:picLocks noGrp="1" noChangeAspect="1"/>
          </p:cNvPicPr>
          <p:nvPr>
            <p:ph idx="1"/>
          </p:nvPr>
        </p:nvPicPr>
        <p:blipFill rotWithShape="1">
          <a:blip r:embed="rId3"/>
          <a:srcRect l="61179" t="24761" r="26292" b="40024"/>
          <a:stretch/>
        </p:blipFill>
        <p:spPr>
          <a:xfrm>
            <a:off x="7188200" y="1417638"/>
            <a:ext cx="5066407" cy="4754562"/>
          </a:xfrm>
        </p:spPr>
      </p:pic>
      <p:sp>
        <p:nvSpPr>
          <p:cNvPr id="6" name="Rectangle: Rounded Corners 5">
            <a:extLst>
              <a:ext uri="{FF2B5EF4-FFF2-40B4-BE49-F238E27FC236}">
                <a16:creationId xmlns:a16="http://schemas.microsoft.com/office/drawing/2014/main" id="{B49295BA-843A-2730-BB1D-E1261F47F3EB}"/>
              </a:ext>
            </a:extLst>
          </p:cNvPr>
          <p:cNvSpPr/>
          <p:nvPr/>
        </p:nvSpPr>
        <p:spPr>
          <a:xfrm>
            <a:off x="8864600" y="3962400"/>
            <a:ext cx="1219200"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05C81D-1796-6E63-94E3-3215D8DFAC16}"/>
              </a:ext>
            </a:extLst>
          </p:cNvPr>
          <p:cNvPicPr>
            <a:picLocks noChangeAspect="1"/>
          </p:cNvPicPr>
          <p:nvPr/>
        </p:nvPicPr>
        <p:blipFill>
          <a:blip r:embed="rId4"/>
          <a:stretch>
            <a:fillRect/>
          </a:stretch>
        </p:blipFill>
        <p:spPr>
          <a:xfrm>
            <a:off x="3606799" y="1524000"/>
            <a:ext cx="2782111" cy="1676400"/>
          </a:xfrm>
          <a:prstGeom prst="rect">
            <a:avLst/>
          </a:prstGeom>
        </p:spPr>
      </p:pic>
      <p:pic>
        <p:nvPicPr>
          <p:cNvPr id="9" name="Picture 8">
            <a:extLst>
              <a:ext uri="{FF2B5EF4-FFF2-40B4-BE49-F238E27FC236}">
                <a16:creationId xmlns:a16="http://schemas.microsoft.com/office/drawing/2014/main" id="{F3C9785E-86FE-753D-7CF9-9397EDE0F9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857" t="32011" r="11073" b="11760"/>
          <a:stretch/>
        </p:blipFill>
        <p:spPr>
          <a:xfrm>
            <a:off x="13360400" y="2836469"/>
            <a:ext cx="3533676" cy="3005883"/>
          </a:xfrm>
          <a:prstGeom prst="rect">
            <a:avLst/>
          </a:prstGeom>
        </p:spPr>
      </p:pic>
      <p:sp>
        <p:nvSpPr>
          <p:cNvPr id="3" name="TextBox 2">
            <a:extLst>
              <a:ext uri="{FF2B5EF4-FFF2-40B4-BE49-F238E27FC236}">
                <a16:creationId xmlns:a16="http://schemas.microsoft.com/office/drawing/2014/main" id="{453CFCA8-E16C-4663-1D1B-EFBB987D3FCD}"/>
              </a:ext>
            </a:extLst>
          </p:cNvPr>
          <p:cNvSpPr txBox="1"/>
          <p:nvPr/>
        </p:nvSpPr>
        <p:spPr>
          <a:xfrm>
            <a:off x="939800" y="3762316"/>
            <a:ext cx="5753993"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Click on </a:t>
            </a:r>
            <a:r>
              <a:rPr lang="en-US" sz="2800" b="1" dirty="0">
                <a:solidFill>
                  <a:srgbClr val="0070C0"/>
                </a:solidFill>
              </a:rPr>
              <a:t>Meeting Information </a:t>
            </a:r>
            <a:r>
              <a:rPr lang="en-US" sz="2800" dirty="0"/>
              <a:t>icon</a:t>
            </a:r>
          </a:p>
          <a:p>
            <a:pPr marL="457200" indent="-457200">
              <a:buFont typeface="Arial" panose="020B0604020202020204" pitchFamily="34" charset="0"/>
              <a:buChar char="•"/>
            </a:pPr>
            <a:r>
              <a:rPr lang="en-US" sz="2800" dirty="0"/>
              <a:t>Click on </a:t>
            </a:r>
            <a:r>
              <a:rPr lang="en-US" sz="2800" b="1" dirty="0">
                <a:solidFill>
                  <a:srgbClr val="0070C0"/>
                </a:solidFill>
              </a:rPr>
              <a:t>Copy Link</a:t>
            </a:r>
          </a:p>
        </p:txBody>
      </p:sp>
    </p:spTree>
    <p:extLst>
      <p:ext uri="{BB962C8B-B14F-4D97-AF65-F5344CB8AC3E}">
        <p14:creationId xmlns:p14="http://schemas.microsoft.com/office/powerpoint/2010/main" val="3843170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474253" y="938045"/>
            <a:ext cx="12056293" cy="6199727"/>
          </a:xfrm>
        </p:spPr>
        <p:txBody>
          <a:bodyPr>
            <a:normAutofit/>
          </a:bodyPr>
          <a:lstStyle/>
          <a:p>
            <a:pPr marL="0" indent="0">
              <a:buNone/>
            </a:pPr>
            <a:r>
              <a:rPr lang="en-US" sz="24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buNone/>
            </a:pPr>
            <a:endParaRPr lang="en-US" sz="2400" dirty="0"/>
          </a:p>
          <a:p>
            <a:pPr marL="0" indent="0">
              <a:buNone/>
            </a:pPr>
            <a:r>
              <a:rPr lang="en-US" sz="24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3995965" y="205137"/>
            <a:ext cx="5012870" cy="45720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1526-C6BF-71CB-1A33-1A48C7BE888B}"/>
              </a:ext>
            </a:extLst>
          </p:cNvPr>
          <p:cNvSpPr>
            <a:spLocks noGrp="1"/>
          </p:cNvSpPr>
          <p:nvPr>
            <p:ph type="title"/>
          </p:nvPr>
        </p:nvSpPr>
        <p:spPr>
          <a:xfrm>
            <a:off x="1016000" y="274638"/>
            <a:ext cx="10972800" cy="1143000"/>
          </a:xfrm>
        </p:spPr>
        <p:txBody>
          <a:bodyPr>
            <a:normAutofit/>
          </a:bodyPr>
          <a:lstStyle/>
          <a:p>
            <a:r>
              <a:rPr lang="en-US" sz="4000" b="1" dirty="0"/>
              <a:t>From in the meeting</a:t>
            </a:r>
            <a:endParaRPr lang="en-US" sz="4000" dirty="0"/>
          </a:p>
        </p:txBody>
      </p:sp>
      <p:pic>
        <p:nvPicPr>
          <p:cNvPr id="5" name="Content Placeholder 4">
            <a:extLst>
              <a:ext uri="{FF2B5EF4-FFF2-40B4-BE49-F238E27FC236}">
                <a16:creationId xmlns:a16="http://schemas.microsoft.com/office/drawing/2014/main" id="{47B88336-8C61-1F5E-C0B5-62C9694D8BA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61179" t="24761" r="26292" b="40024"/>
          <a:stretch/>
        </p:blipFill>
        <p:spPr>
          <a:xfrm>
            <a:off x="-2336800" y="2727973"/>
            <a:ext cx="1981200" cy="1859254"/>
          </a:xfrm>
        </p:spPr>
      </p:pic>
      <p:pic>
        <p:nvPicPr>
          <p:cNvPr id="7" name="Picture 6">
            <a:extLst>
              <a:ext uri="{FF2B5EF4-FFF2-40B4-BE49-F238E27FC236}">
                <a16:creationId xmlns:a16="http://schemas.microsoft.com/office/drawing/2014/main" id="{6805C81D-1796-6E63-94E3-3215D8DFAC16}"/>
              </a:ext>
            </a:extLst>
          </p:cNvPr>
          <p:cNvPicPr>
            <a:picLocks noChangeAspect="1"/>
          </p:cNvPicPr>
          <p:nvPr/>
        </p:nvPicPr>
        <p:blipFill>
          <a:blip r:embed="rId4"/>
          <a:stretch>
            <a:fillRect/>
          </a:stretch>
        </p:blipFill>
        <p:spPr>
          <a:xfrm>
            <a:off x="-2844718" y="846138"/>
            <a:ext cx="2782111" cy="1676400"/>
          </a:xfrm>
          <a:prstGeom prst="rect">
            <a:avLst/>
          </a:prstGeom>
        </p:spPr>
      </p:pic>
      <p:grpSp>
        <p:nvGrpSpPr>
          <p:cNvPr id="8" name="Group 7">
            <a:extLst>
              <a:ext uri="{FF2B5EF4-FFF2-40B4-BE49-F238E27FC236}">
                <a16:creationId xmlns:a16="http://schemas.microsoft.com/office/drawing/2014/main" id="{ECC903F1-E557-B1AC-A859-3917B41E2401}"/>
              </a:ext>
            </a:extLst>
          </p:cNvPr>
          <p:cNvGrpSpPr/>
          <p:nvPr/>
        </p:nvGrpSpPr>
        <p:grpSpPr>
          <a:xfrm>
            <a:off x="759890" y="1249318"/>
            <a:ext cx="6136177" cy="5419892"/>
            <a:chOff x="759890" y="1249318"/>
            <a:chExt cx="6136177" cy="5419892"/>
          </a:xfrm>
        </p:grpSpPr>
        <p:pic>
          <p:nvPicPr>
            <p:cNvPr id="9" name="Picture 8">
              <a:extLst>
                <a:ext uri="{FF2B5EF4-FFF2-40B4-BE49-F238E27FC236}">
                  <a16:creationId xmlns:a16="http://schemas.microsoft.com/office/drawing/2014/main" id="{F3C9785E-86FE-753D-7CF9-9397EDE0F981}"/>
                </a:ext>
              </a:extLst>
            </p:cNvPr>
            <p:cNvPicPr>
              <a:picLocks noChangeAspect="1"/>
            </p:cNvPicPr>
            <p:nvPr/>
          </p:nvPicPr>
          <p:blipFill rotWithShape="1">
            <a:blip r:embed="rId5"/>
            <a:srcRect l="66857" t="32011" r="11073" b="11760"/>
            <a:stretch/>
          </p:blipFill>
          <p:spPr>
            <a:xfrm>
              <a:off x="759890" y="1249318"/>
              <a:ext cx="6136177" cy="5219672"/>
            </a:xfrm>
            <a:prstGeom prst="rect">
              <a:avLst/>
            </a:prstGeom>
          </p:spPr>
        </p:pic>
        <p:sp>
          <p:nvSpPr>
            <p:cNvPr id="6" name="Rectangle: Rounded Corners 5">
              <a:extLst>
                <a:ext uri="{FF2B5EF4-FFF2-40B4-BE49-F238E27FC236}">
                  <a16:creationId xmlns:a16="http://schemas.microsoft.com/office/drawing/2014/main" id="{B49295BA-843A-2730-BB1D-E1261F47F3EB}"/>
                </a:ext>
              </a:extLst>
            </p:cNvPr>
            <p:cNvSpPr/>
            <p:nvPr/>
          </p:nvSpPr>
          <p:spPr>
            <a:xfrm>
              <a:off x="890135" y="5354204"/>
              <a:ext cx="2667001" cy="131500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E0E8878-7F41-9163-BC4C-1633F2A99C99}"/>
                </a:ext>
              </a:extLst>
            </p:cNvPr>
            <p:cNvSpPr/>
            <p:nvPr/>
          </p:nvSpPr>
          <p:spPr>
            <a:xfrm>
              <a:off x="2006600" y="2544148"/>
              <a:ext cx="4267200" cy="131500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FD5987E-6DD6-6477-2269-BB0C2DC57219}"/>
                </a:ext>
              </a:extLst>
            </p:cNvPr>
            <p:cNvSpPr/>
            <p:nvPr/>
          </p:nvSpPr>
          <p:spPr>
            <a:xfrm>
              <a:off x="1499737" y="4279962"/>
              <a:ext cx="2057399" cy="53954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30FF2E1B-D0AF-8570-1577-6CC4052DEA11}"/>
              </a:ext>
            </a:extLst>
          </p:cNvPr>
          <p:cNvPicPr>
            <a:picLocks noChangeAspect="1"/>
          </p:cNvPicPr>
          <p:nvPr/>
        </p:nvPicPr>
        <p:blipFill>
          <a:blip r:embed="rId6"/>
          <a:stretch>
            <a:fillRect/>
          </a:stretch>
        </p:blipFill>
        <p:spPr>
          <a:xfrm>
            <a:off x="7718564" y="1888747"/>
            <a:ext cx="4404440" cy="3940814"/>
          </a:xfrm>
          <a:prstGeom prst="rect">
            <a:avLst/>
          </a:prstGeom>
          <a:ln w="3175">
            <a:solidFill>
              <a:schemeClr val="tx1"/>
            </a:solidFill>
          </a:ln>
        </p:spPr>
      </p:pic>
      <p:sp>
        <p:nvSpPr>
          <p:cNvPr id="11" name="Rectangle: Rounded Corners 10">
            <a:extLst>
              <a:ext uri="{FF2B5EF4-FFF2-40B4-BE49-F238E27FC236}">
                <a16:creationId xmlns:a16="http://schemas.microsoft.com/office/drawing/2014/main" id="{7D06B080-23C8-EA11-DFC2-89EE99846F4E}"/>
              </a:ext>
            </a:extLst>
          </p:cNvPr>
          <p:cNvSpPr/>
          <p:nvPr/>
        </p:nvSpPr>
        <p:spPr>
          <a:xfrm>
            <a:off x="7914176" y="5105399"/>
            <a:ext cx="1407624" cy="84428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313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5A38-DD4A-8F76-A67E-E435F050085F}"/>
              </a:ext>
            </a:extLst>
          </p:cNvPr>
          <p:cNvSpPr>
            <a:spLocks noGrp="1"/>
          </p:cNvSpPr>
          <p:nvPr>
            <p:ph type="title"/>
          </p:nvPr>
        </p:nvSpPr>
        <p:spPr>
          <a:xfrm>
            <a:off x="609600" y="609600"/>
            <a:ext cx="3987800" cy="6019800"/>
          </a:xfrm>
        </p:spPr>
        <p:txBody>
          <a:bodyPr>
            <a:normAutofit/>
          </a:bodyPr>
          <a:lstStyle/>
          <a:p>
            <a:r>
              <a:rPr lang="en-US" sz="4000" dirty="0"/>
              <a:t>Share Screen</a:t>
            </a:r>
          </a:p>
        </p:txBody>
      </p:sp>
      <p:pic>
        <p:nvPicPr>
          <p:cNvPr id="5" name="Picture 4">
            <a:extLst>
              <a:ext uri="{FF2B5EF4-FFF2-40B4-BE49-F238E27FC236}">
                <a16:creationId xmlns:a16="http://schemas.microsoft.com/office/drawing/2014/main" id="{4499EB68-2580-FAD5-90C2-629E470FD7D0}"/>
              </a:ext>
            </a:extLst>
          </p:cNvPr>
          <p:cNvPicPr>
            <a:picLocks noChangeAspect="1"/>
          </p:cNvPicPr>
          <p:nvPr/>
        </p:nvPicPr>
        <p:blipFill>
          <a:blip r:embed="rId3">
            <a:alphaModFix amt="20000"/>
          </a:blip>
          <a:stretch>
            <a:fillRect/>
          </a:stretch>
        </p:blipFill>
        <p:spPr>
          <a:xfrm>
            <a:off x="5069668" y="0"/>
            <a:ext cx="7935132" cy="7315200"/>
          </a:xfrm>
          <a:prstGeom prst="rect">
            <a:avLst/>
          </a:prstGeom>
        </p:spPr>
      </p:pic>
    </p:spTree>
    <p:extLst>
      <p:ext uri="{BB962C8B-B14F-4D97-AF65-F5344CB8AC3E}">
        <p14:creationId xmlns:p14="http://schemas.microsoft.com/office/powerpoint/2010/main" val="4020744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379027"/>
            <a:ext cx="11216640" cy="836843"/>
          </a:xfrm>
        </p:spPr>
        <p:txBody>
          <a:bodyPr>
            <a:normAutofit/>
          </a:bodyPr>
          <a:lstStyle/>
          <a:p>
            <a:pPr algn="ctr"/>
            <a:r>
              <a:rPr lang="en-US" sz="4000" b="1" dirty="0">
                <a:solidFill>
                  <a:srgbClr val="0033CC"/>
                </a:solidFill>
              </a:rPr>
              <a:t>Share</a:t>
            </a:r>
            <a:r>
              <a:rPr lang="en-US" sz="4000" b="1" dirty="0"/>
              <a:t> a screen</a:t>
            </a:r>
          </a:p>
        </p:txBody>
      </p:sp>
      <p:sp>
        <p:nvSpPr>
          <p:cNvPr id="9" name="Content Placeholder 8"/>
          <p:cNvSpPr>
            <a:spLocks noGrp="1"/>
          </p:cNvSpPr>
          <p:nvPr>
            <p:ph sz="half" idx="2"/>
          </p:nvPr>
        </p:nvSpPr>
        <p:spPr>
          <a:xfrm>
            <a:off x="455113" y="1904999"/>
            <a:ext cx="5715309" cy="4612751"/>
          </a:xfrm>
        </p:spPr>
        <p:txBody>
          <a:bodyPr>
            <a:normAutofit/>
          </a:bodyPr>
          <a:lstStyle/>
          <a:p>
            <a:pPr marL="548657" indent="-548657">
              <a:buFont typeface="+mj-lt"/>
              <a:buAutoNum type="arabicPeriod"/>
            </a:pPr>
            <a:r>
              <a:rPr lang="en-US" sz="2560" dirty="0"/>
              <a:t>At </a:t>
            </a:r>
            <a:r>
              <a:rPr lang="en-US" sz="2560" b="1" i="1" dirty="0"/>
              <a:t>bottom of screen </a:t>
            </a:r>
            <a:r>
              <a:rPr lang="en-US" sz="2560" dirty="0"/>
              <a:t>click </a:t>
            </a:r>
            <a:r>
              <a:rPr lang="en-US" sz="2560" b="1" dirty="0">
                <a:solidFill>
                  <a:srgbClr val="0033CC"/>
                </a:solidFill>
              </a:rPr>
              <a:t>Share Screen</a:t>
            </a:r>
          </a:p>
          <a:p>
            <a:pPr marL="548657" indent="-548657">
              <a:buFont typeface="+mj-lt"/>
              <a:buAutoNum type="arabicPeriod"/>
            </a:pPr>
            <a:r>
              <a:rPr lang="en-US" sz="2560" dirty="0"/>
              <a:t>From the dialog box click the screen you want shared </a:t>
            </a:r>
            <a:r>
              <a:rPr lang="en-US" sz="2400" dirty="0"/>
              <a:t>(highlighted in blue)                 </a:t>
            </a:r>
            <a:r>
              <a:rPr lang="en-US" sz="2560" dirty="0"/>
              <a:t>and then click </a:t>
            </a:r>
            <a:r>
              <a:rPr lang="en-US" sz="2560" b="1" dirty="0">
                <a:solidFill>
                  <a:srgbClr val="0033CC"/>
                </a:solidFill>
              </a:rPr>
              <a:t>Share</a:t>
            </a:r>
            <a:r>
              <a:rPr lang="en-US" sz="2560" b="1" dirty="0">
                <a:solidFill>
                  <a:srgbClr val="0000FF"/>
                </a:solidFill>
              </a:rPr>
              <a:t> </a:t>
            </a:r>
            <a:r>
              <a:rPr lang="en-US" sz="2400" i="1" dirty="0"/>
              <a:t>(the screen highlighted in blue will be shared)</a:t>
            </a:r>
          </a:p>
          <a:p>
            <a:pPr marL="0" indent="0">
              <a:buNone/>
            </a:pPr>
            <a:endParaRPr lang="en-US" sz="2560" b="1" dirty="0">
              <a:solidFill>
                <a:srgbClr val="FF0000"/>
              </a:solidFill>
            </a:endParaRPr>
          </a:p>
          <a:p>
            <a:pPr marL="0" indent="0">
              <a:buNone/>
            </a:pPr>
            <a:r>
              <a:rPr lang="en-US" sz="2560" b="1" dirty="0">
                <a:solidFill>
                  <a:srgbClr val="0033CC"/>
                </a:solidFill>
              </a:rPr>
              <a:t>To STOP SHARING:</a:t>
            </a:r>
          </a:p>
          <a:p>
            <a:pPr marL="0" indent="0">
              <a:buNone/>
            </a:pPr>
            <a:r>
              <a:rPr lang="en-US" sz="2560" dirty="0"/>
              <a:t>At </a:t>
            </a:r>
            <a:r>
              <a:rPr lang="en-US" sz="2560" b="1" i="1" dirty="0"/>
              <a:t>top of the screen</a:t>
            </a:r>
            <a:r>
              <a:rPr lang="en-US" sz="2560" dirty="0"/>
              <a:t>, click </a:t>
            </a:r>
            <a:r>
              <a:rPr lang="en-US" sz="2560" b="1" dirty="0">
                <a:solidFill>
                  <a:srgbClr val="0033CC"/>
                </a:solidFill>
              </a:rPr>
              <a:t>Stop Share</a:t>
            </a:r>
          </a:p>
        </p:txBody>
      </p:sp>
      <p:pic>
        <p:nvPicPr>
          <p:cNvPr id="5" name="Picture 4"/>
          <p:cNvPicPr>
            <a:picLocks noChangeAspect="1"/>
          </p:cNvPicPr>
          <p:nvPr/>
        </p:nvPicPr>
        <p:blipFill>
          <a:blip r:embed="rId3"/>
          <a:stretch>
            <a:fillRect/>
          </a:stretch>
        </p:blipFill>
        <p:spPr>
          <a:xfrm>
            <a:off x="6544681" y="1554956"/>
            <a:ext cx="5127333" cy="512734"/>
          </a:xfrm>
          <a:prstGeom prst="rect">
            <a:avLst/>
          </a:prstGeom>
          <a:ln>
            <a:noFill/>
          </a:ln>
          <a:effectLst/>
        </p:spPr>
      </p:pic>
      <p:pic>
        <p:nvPicPr>
          <p:cNvPr id="7" name="Picture 6"/>
          <p:cNvPicPr>
            <a:picLocks noChangeAspect="1"/>
          </p:cNvPicPr>
          <p:nvPr/>
        </p:nvPicPr>
        <p:blipFill>
          <a:blip r:embed="rId4"/>
          <a:stretch>
            <a:fillRect/>
          </a:stretch>
        </p:blipFill>
        <p:spPr>
          <a:xfrm>
            <a:off x="6162129" y="5676723"/>
            <a:ext cx="5912216" cy="634448"/>
          </a:xfrm>
          <a:prstGeom prst="rect">
            <a:avLst/>
          </a:prstGeom>
          <a:ln w="3175">
            <a:solidFill>
              <a:schemeClr val="tx1"/>
            </a:solidFill>
          </a:ln>
          <a:effectLst/>
        </p:spPr>
      </p:pic>
      <p:sp>
        <p:nvSpPr>
          <p:cNvPr id="8" name="Rectangle: Rounded Corners 7">
            <a:extLst>
              <a:ext uri="{FF2B5EF4-FFF2-40B4-BE49-F238E27FC236}">
                <a16:creationId xmlns:a16="http://schemas.microsoft.com/office/drawing/2014/main" id="{15D63095-4C36-BC5C-8DF1-B00B2D8A170B}"/>
              </a:ext>
            </a:extLst>
          </p:cNvPr>
          <p:cNvSpPr/>
          <p:nvPr/>
        </p:nvSpPr>
        <p:spPr>
          <a:xfrm>
            <a:off x="9093201" y="5954141"/>
            <a:ext cx="1524000" cy="53954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890D9AE-2512-F83B-11EC-44BAEC422D20}"/>
              </a:ext>
            </a:extLst>
          </p:cNvPr>
          <p:cNvGrpSpPr/>
          <p:nvPr/>
        </p:nvGrpSpPr>
        <p:grpSpPr>
          <a:xfrm>
            <a:off x="6422214" y="1482960"/>
            <a:ext cx="5400339" cy="4193763"/>
            <a:chOff x="6422214" y="1482960"/>
            <a:chExt cx="5400339" cy="4193763"/>
          </a:xfrm>
        </p:grpSpPr>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9861" y="2235129"/>
              <a:ext cx="5111892" cy="3211385"/>
            </a:xfrm>
            <a:prstGeom prst="rect">
              <a:avLst/>
            </a:prstGeom>
            <a:ln>
              <a:solidFill>
                <a:schemeClr val="tx1"/>
              </a:solidFill>
            </a:ln>
            <a:effectLst/>
          </p:spPr>
        </p:pic>
        <p:sp>
          <p:nvSpPr>
            <p:cNvPr id="3" name="Rectangle: Rounded Corners 2">
              <a:extLst>
                <a:ext uri="{FF2B5EF4-FFF2-40B4-BE49-F238E27FC236}">
                  <a16:creationId xmlns:a16="http://schemas.microsoft.com/office/drawing/2014/main" id="{832EDB4C-FCFF-FBD0-D8E5-16BCA02A536F}"/>
                </a:ext>
              </a:extLst>
            </p:cNvPr>
            <p:cNvSpPr/>
            <p:nvPr/>
          </p:nvSpPr>
          <p:spPr>
            <a:xfrm>
              <a:off x="8407400" y="1482960"/>
              <a:ext cx="1089753" cy="68939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D7388EB-D30E-8C81-A446-0B8CCE85BCF9}"/>
                </a:ext>
              </a:extLst>
            </p:cNvPr>
            <p:cNvSpPr/>
            <p:nvPr/>
          </p:nvSpPr>
          <p:spPr>
            <a:xfrm>
              <a:off x="10793860" y="5042275"/>
              <a:ext cx="1028693" cy="63444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2C859D0-8072-901A-E6F5-3065CCDF2772}"/>
                </a:ext>
              </a:extLst>
            </p:cNvPr>
            <p:cNvSpPr/>
            <p:nvPr/>
          </p:nvSpPr>
          <p:spPr>
            <a:xfrm>
              <a:off x="6422214" y="2537404"/>
              <a:ext cx="1581460" cy="112019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7106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4080" y="88654"/>
            <a:ext cx="11216640" cy="1032554"/>
          </a:xfrm>
        </p:spPr>
        <p:txBody>
          <a:bodyPr>
            <a:normAutofit/>
          </a:bodyPr>
          <a:lstStyle/>
          <a:p>
            <a:pPr algn="ctr"/>
            <a:r>
              <a:rPr lang="en-US" sz="4000" b="1" dirty="0">
                <a:solidFill>
                  <a:srgbClr val="0033CC"/>
                </a:solidFill>
              </a:rPr>
              <a:t>Share</a:t>
            </a:r>
            <a:r>
              <a:rPr lang="en-US" sz="4000" b="1" dirty="0"/>
              <a:t> a screen</a:t>
            </a:r>
          </a:p>
        </p:txBody>
      </p:sp>
      <p:sp>
        <p:nvSpPr>
          <p:cNvPr id="8" name="Content Placeholder 7"/>
          <p:cNvSpPr>
            <a:spLocks noGrp="1"/>
          </p:cNvSpPr>
          <p:nvPr>
            <p:ph sz="half" idx="2"/>
          </p:nvPr>
        </p:nvSpPr>
        <p:spPr>
          <a:xfrm>
            <a:off x="821703" y="1447800"/>
            <a:ext cx="4630301" cy="5420058"/>
          </a:xfrm>
        </p:spPr>
        <p:txBody>
          <a:bodyPr>
            <a:normAutofit/>
          </a:bodyPr>
          <a:lstStyle/>
          <a:p>
            <a:pPr marL="0" indent="0">
              <a:buNone/>
            </a:pPr>
            <a:r>
              <a:rPr lang="en-US" dirty="0"/>
              <a:t>To share </a:t>
            </a:r>
            <a:r>
              <a:rPr lang="en-US" b="1" dirty="0">
                <a:solidFill>
                  <a:srgbClr val="0033CC"/>
                </a:solidFill>
              </a:rPr>
              <a:t>SOUND</a:t>
            </a:r>
            <a:r>
              <a:rPr lang="en-US" dirty="0"/>
              <a:t> from video</a:t>
            </a:r>
          </a:p>
          <a:p>
            <a:r>
              <a:rPr lang="en-US" dirty="0"/>
              <a:t>Click </a:t>
            </a:r>
            <a:r>
              <a:rPr lang="en-US" b="1" dirty="0">
                <a:solidFill>
                  <a:srgbClr val="0033CC"/>
                </a:solidFill>
              </a:rPr>
              <a:t>Share computer sound </a:t>
            </a:r>
            <a:r>
              <a:rPr lang="en-US" dirty="0"/>
              <a:t>at the bottom of the share screen.</a:t>
            </a:r>
          </a:p>
          <a:p>
            <a:pPr marL="0" indent="0">
              <a:buNone/>
            </a:pPr>
            <a:endParaRPr lang="en-US" dirty="0"/>
          </a:p>
          <a:p>
            <a:pPr marL="0" indent="0">
              <a:buNone/>
            </a:pPr>
            <a:endParaRPr lang="en-US" dirty="0"/>
          </a:p>
          <a:p>
            <a:pPr marL="0" indent="0">
              <a:buNone/>
            </a:pPr>
            <a:r>
              <a:rPr lang="en-US" dirty="0"/>
              <a:t>To share </a:t>
            </a:r>
            <a:r>
              <a:rPr lang="en-US" b="1" dirty="0">
                <a:solidFill>
                  <a:srgbClr val="0033CC"/>
                </a:solidFill>
              </a:rPr>
              <a:t>Video in FULL SCREEN</a:t>
            </a:r>
          </a:p>
          <a:p>
            <a:r>
              <a:rPr lang="en-US" dirty="0"/>
              <a:t>Click </a:t>
            </a:r>
            <a:r>
              <a:rPr lang="en-US" b="1" dirty="0">
                <a:solidFill>
                  <a:srgbClr val="0033CC"/>
                </a:solidFill>
              </a:rPr>
              <a:t>Optimize Screen Sharing for Video Clip</a:t>
            </a:r>
          </a:p>
          <a:p>
            <a:pPr marL="0" indent="0">
              <a:buNone/>
            </a:pPr>
            <a:endParaRPr lang="en-US" sz="1707" dirty="0"/>
          </a:p>
        </p:txBody>
      </p:sp>
      <p:grpSp>
        <p:nvGrpSpPr>
          <p:cNvPr id="7" name="Group 6">
            <a:extLst>
              <a:ext uri="{FF2B5EF4-FFF2-40B4-BE49-F238E27FC236}">
                <a16:creationId xmlns:a16="http://schemas.microsoft.com/office/drawing/2014/main" id="{A42DB932-FCAC-BC89-8DC9-6F7BC1D15613}"/>
              </a:ext>
            </a:extLst>
          </p:cNvPr>
          <p:cNvGrpSpPr/>
          <p:nvPr/>
        </p:nvGrpSpPr>
        <p:grpSpPr>
          <a:xfrm>
            <a:off x="5452004" y="1580776"/>
            <a:ext cx="7451196" cy="4427928"/>
            <a:chOff x="5452004" y="1580776"/>
            <a:chExt cx="7451196" cy="4427928"/>
          </a:xfrm>
        </p:grpSpPr>
        <p:pic>
          <p:nvPicPr>
            <p:cNvPr id="3" name="Picture 2"/>
            <p:cNvPicPr>
              <a:picLocks noChangeAspect="1"/>
            </p:cNvPicPr>
            <p:nvPr/>
          </p:nvPicPr>
          <p:blipFill>
            <a:blip r:embed="rId3"/>
            <a:stretch>
              <a:fillRect/>
            </a:stretch>
          </p:blipFill>
          <p:spPr>
            <a:xfrm>
              <a:off x="5489436" y="1580776"/>
              <a:ext cx="7035326" cy="4419721"/>
            </a:xfrm>
            <a:prstGeom prst="rect">
              <a:avLst/>
            </a:prstGeom>
            <a:ln w="3175">
              <a:solidFill>
                <a:schemeClr val="tx1"/>
              </a:solidFill>
            </a:ln>
            <a:effectLst/>
          </p:spPr>
        </p:pic>
        <p:sp>
          <p:nvSpPr>
            <p:cNvPr id="2" name="Rectangle: Rounded Corners 1">
              <a:extLst>
                <a:ext uri="{FF2B5EF4-FFF2-40B4-BE49-F238E27FC236}">
                  <a16:creationId xmlns:a16="http://schemas.microsoft.com/office/drawing/2014/main" id="{1BF74E4B-C149-2B3B-E213-93E052E8EDE7}"/>
                </a:ext>
              </a:extLst>
            </p:cNvPr>
            <p:cNvSpPr/>
            <p:nvPr/>
          </p:nvSpPr>
          <p:spPr>
            <a:xfrm>
              <a:off x="5452004" y="5647007"/>
              <a:ext cx="1355196" cy="36169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05121BB-7658-3008-093B-B279E3862F10}"/>
                </a:ext>
              </a:extLst>
            </p:cNvPr>
            <p:cNvSpPr/>
            <p:nvPr/>
          </p:nvSpPr>
          <p:spPr>
            <a:xfrm>
              <a:off x="6823900" y="5647008"/>
              <a:ext cx="1888299" cy="36169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2319C0A-C46E-1FFF-263F-E562B0699C79}"/>
                </a:ext>
              </a:extLst>
            </p:cNvPr>
            <p:cNvSpPr/>
            <p:nvPr/>
          </p:nvSpPr>
          <p:spPr>
            <a:xfrm>
              <a:off x="11379200" y="5638800"/>
              <a:ext cx="1524000" cy="36169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6785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00" y="434320"/>
            <a:ext cx="12061400" cy="836843"/>
          </a:xfrm>
        </p:spPr>
        <p:txBody>
          <a:bodyPr>
            <a:noAutofit/>
          </a:bodyPr>
          <a:lstStyle/>
          <a:p>
            <a:pPr marL="0" indent="0">
              <a:buNone/>
            </a:pPr>
            <a:r>
              <a:rPr lang="en-US" sz="4000" b="1" spc="-150" dirty="0"/>
              <a:t>Switching between windows as you present</a:t>
            </a:r>
          </a:p>
        </p:txBody>
      </p:sp>
      <p:sp>
        <p:nvSpPr>
          <p:cNvPr id="9" name="Content Placeholder 8"/>
          <p:cNvSpPr>
            <a:spLocks noGrp="1"/>
          </p:cNvSpPr>
          <p:nvPr>
            <p:ph sz="half" idx="2"/>
          </p:nvPr>
        </p:nvSpPr>
        <p:spPr>
          <a:xfrm>
            <a:off x="455112" y="1522291"/>
            <a:ext cx="5217344" cy="2592509"/>
          </a:xfrm>
        </p:spPr>
        <p:txBody>
          <a:bodyPr>
            <a:normAutofit/>
          </a:bodyPr>
          <a:lstStyle/>
          <a:p>
            <a:r>
              <a:rPr lang="en-US" sz="2560" dirty="0"/>
              <a:t>At </a:t>
            </a:r>
            <a:r>
              <a:rPr lang="en-US" sz="2560" b="1" i="1" dirty="0"/>
              <a:t>top of the screen</a:t>
            </a:r>
            <a:r>
              <a:rPr lang="en-US" sz="2560" dirty="0"/>
              <a:t>, click </a:t>
            </a:r>
            <a:r>
              <a:rPr lang="en-US" sz="2560" b="1" dirty="0">
                <a:solidFill>
                  <a:srgbClr val="0033CC"/>
                </a:solidFill>
              </a:rPr>
              <a:t>New Share</a:t>
            </a:r>
          </a:p>
          <a:p>
            <a:r>
              <a:rPr lang="en-US" sz="2560" dirty="0"/>
              <a:t>A dialog box opens, click on the new window you want to share     </a:t>
            </a:r>
            <a:r>
              <a:rPr lang="en-US" sz="2400" dirty="0"/>
              <a:t>(it will be highlighted blue) </a:t>
            </a:r>
            <a:r>
              <a:rPr lang="en-US" sz="2560" dirty="0"/>
              <a:t>and click </a:t>
            </a:r>
            <a:r>
              <a:rPr lang="en-US" sz="2560" b="1" dirty="0">
                <a:solidFill>
                  <a:srgbClr val="0033CC"/>
                </a:solidFill>
              </a:rPr>
              <a:t>Share</a:t>
            </a:r>
          </a:p>
        </p:txBody>
      </p:sp>
      <p:pic>
        <p:nvPicPr>
          <p:cNvPr id="7" name="Picture 6"/>
          <p:cNvPicPr>
            <a:picLocks noChangeAspect="1"/>
          </p:cNvPicPr>
          <p:nvPr/>
        </p:nvPicPr>
        <p:blipFill>
          <a:blip r:embed="rId3"/>
          <a:stretch>
            <a:fillRect/>
          </a:stretch>
        </p:blipFill>
        <p:spPr>
          <a:xfrm>
            <a:off x="6214638" y="1316270"/>
            <a:ext cx="5952105" cy="642408"/>
          </a:xfrm>
          <a:prstGeom prst="rect">
            <a:avLst/>
          </a:prstGeom>
          <a:ln w="3175">
            <a:solidFill>
              <a:schemeClr val="tx1"/>
            </a:solidFill>
          </a:ln>
          <a:effectLst/>
        </p:spPr>
      </p:pic>
      <p:pic>
        <p:nvPicPr>
          <p:cNvPr id="4" name="Picture 3"/>
          <p:cNvPicPr>
            <a:picLocks noChangeAspect="1"/>
          </p:cNvPicPr>
          <p:nvPr/>
        </p:nvPicPr>
        <p:blipFill>
          <a:blip r:embed="rId4"/>
          <a:stretch>
            <a:fillRect/>
          </a:stretch>
        </p:blipFill>
        <p:spPr>
          <a:xfrm>
            <a:off x="6185352" y="2438192"/>
            <a:ext cx="6130048" cy="3851008"/>
          </a:xfrm>
          <a:prstGeom prst="rect">
            <a:avLst/>
          </a:prstGeom>
          <a:ln w="3175">
            <a:solidFill>
              <a:schemeClr val="tx1"/>
            </a:solidFill>
          </a:ln>
          <a:effectLst/>
        </p:spPr>
      </p:pic>
      <p:sp>
        <p:nvSpPr>
          <p:cNvPr id="5" name="Rectangle: Rounded Corners 4">
            <a:extLst>
              <a:ext uri="{FF2B5EF4-FFF2-40B4-BE49-F238E27FC236}">
                <a16:creationId xmlns:a16="http://schemas.microsoft.com/office/drawing/2014/main" id="{CE5A5B71-9396-0FA1-0108-CD4C1A2D8A40}"/>
              </a:ext>
            </a:extLst>
          </p:cNvPr>
          <p:cNvSpPr/>
          <p:nvPr/>
        </p:nvSpPr>
        <p:spPr>
          <a:xfrm>
            <a:off x="10159575" y="1293047"/>
            <a:ext cx="695103" cy="45762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E0E5478-8C2D-2C11-0E8C-44C9E77AF149}"/>
              </a:ext>
            </a:extLst>
          </p:cNvPr>
          <p:cNvSpPr/>
          <p:nvPr/>
        </p:nvSpPr>
        <p:spPr>
          <a:xfrm>
            <a:off x="6121400" y="2800613"/>
            <a:ext cx="1722664" cy="121940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17BDCF2-F541-D844-C34A-42EB622590E4}"/>
              </a:ext>
            </a:extLst>
          </p:cNvPr>
          <p:cNvSpPr/>
          <p:nvPr/>
        </p:nvSpPr>
        <p:spPr>
          <a:xfrm>
            <a:off x="11194492" y="5889094"/>
            <a:ext cx="1355196" cy="42332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F71ACA46-06FC-6F23-D8E6-77C50E782784}"/>
              </a:ext>
            </a:extLst>
          </p:cNvPr>
          <p:cNvSpPr/>
          <p:nvPr/>
        </p:nvSpPr>
        <p:spPr>
          <a:xfrm>
            <a:off x="8483600" y="2003785"/>
            <a:ext cx="838200" cy="1501415"/>
          </a:xfrm>
          <a:prstGeom prst="up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5CDE7B6-C877-613D-F5F9-8656F935BA34}"/>
              </a:ext>
            </a:extLst>
          </p:cNvPr>
          <p:cNvPicPr>
            <a:picLocks noChangeAspect="1"/>
          </p:cNvPicPr>
          <p:nvPr/>
        </p:nvPicPr>
        <p:blipFill rotWithShape="1">
          <a:blip r:embed="rId5"/>
          <a:srcRect l="10194" t="11054" r="32728" b="6982"/>
          <a:stretch/>
        </p:blipFill>
        <p:spPr>
          <a:xfrm>
            <a:off x="7844064" y="1934293"/>
            <a:ext cx="2392136" cy="1553835"/>
          </a:xfrm>
          <a:prstGeom prst="rect">
            <a:avLst/>
          </a:prstGeom>
        </p:spPr>
      </p:pic>
      <p:sp>
        <p:nvSpPr>
          <p:cNvPr id="10" name="TextBox 9">
            <a:extLst>
              <a:ext uri="{FF2B5EF4-FFF2-40B4-BE49-F238E27FC236}">
                <a16:creationId xmlns:a16="http://schemas.microsoft.com/office/drawing/2014/main" id="{CE123E94-37DC-79FE-270C-82C9B30683E7}"/>
              </a:ext>
            </a:extLst>
          </p:cNvPr>
          <p:cNvSpPr txBox="1"/>
          <p:nvPr/>
        </p:nvSpPr>
        <p:spPr>
          <a:xfrm>
            <a:off x="699560" y="4635498"/>
            <a:ext cx="4278840" cy="923330"/>
          </a:xfrm>
          <a:prstGeom prst="rect">
            <a:avLst/>
          </a:prstGeom>
          <a:solidFill>
            <a:srgbClr val="FFFF00"/>
          </a:solidFill>
        </p:spPr>
        <p:txBody>
          <a:bodyPr wrap="square">
            <a:spAutoFit/>
          </a:bodyPr>
          <a:lstStyle/>
          <a:p>
            <a:pPr marL="0" indent="0">
              <a:buNone/>
            </a:pPr>
            <a:r>
              <a:rPr lang="en-US" sz="1800" dirty="0"/>
              <a:t>* To quickly bring down the menu bar from top of your screen, place your pointer on the green ID button.</a:t>
            </a:r>
          </a:p>
        </p:txBody>
      </p:sp>
    </p:spTree>
    <p:extLst>
      <p:ext uri="{BB962C8B-B14F-4D97-AF65-F5344CB8AC3E}">
        <p14:creationId xmlns:p14="http://schemas.microsoft.com/office/powerpoint/2010/main" val="3870883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par>
                          <p:cTn id="16" fill="hold">
                            <p:stCondLst>
                              <p:cond delay="60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6000"/>
                            </p:stCondLst>
                            <p:childTnLst>
                              <p:par>
                                <p:cTn id="20" presetID="2" presetClass="entr" presetSubtype="4" fill="hold" nodeType="afterEffect">
                                  <p:stCondLst>
                                    <p:cond delay="10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2000" fill="hold"/>
                                        <p:tgtEl>
                                          <p:spTgt spid="17"/>
                                        </p:tgtEl>
                                        <p:attrNameLst>
                                          <p:attrName>ppt_x</p:attrName>
                                        </p:attrNameLst>
                                      </p:cBhvr>
                                      <p:tavLst>
                                        <p:tav tm="0">
                                          <p:val>
                                            <p:strVal val="#ppt_x"/>
                                          </p:val>
                                        </p:tav>
                                        <p:tav tm="100000">
                                          <p:val>
                                            <p:strVal val="#ppt_x"/>
                                          </p:val>
                                        </p:tav>
                                      </p:tavLst>
                                    </p:anim>
                                    <p:anim calcmode="lin" valueType="num">
                                      <p:cBhvr additive="base">
                                        <p:cTn id="23"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0955-314E-EFCC-EFDD-254C287B50D2}"/>
              </a:ext>
            </a:extLst>
          </p:cNvPr>
          <p:cNvSpPr>
            <a:spLocks noGrp="1"/>
          </p:cNvSpPr>
          <p:nvPr>
            <p:ph type="title"/>
          </p:nvPr>
        </p:nvSpPr>
        <p:spPr>
          <a:xfrm>
            <a:off x="7010402" y="556419"/>
            <a:ext cx="4571998" cy="6202362"/>
          </a:xfrm>
        </p:spPr>
        <p:txBody>
          <a:bodyPr>
            <a:normAutofit/>
          </a:bodyPr>
          <a:lstStyle/>
          <a:p>
            <a:r>
              <a:rPr lang="en-US" sz="4000" b="1" dirty="0"/>
              <a:t>Creating Polls</a:t>
            </a:r>
            <a:endParaRPr lang="en-US" sz="4000" dirty="0"/>
          </a:p>
        </p:txBody>
      </p:sp>
      <p:pic>
        <p:nvPicPr>
          <p:cNvPr id="6" name="Picture 5">
            <a:extLst>
              <a:ext uri="{FF2B5EF4-FFF2-40B4-BE49-F238E27FC236}">
                <a16:creationId xmlns:a16="http://schemas.microsoft.com/office/drawing/2014/main" id="{1C487E6B-68E6-7FF0-9096-5304ECB02C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600" y="609600"/>
            <a:ext cx="5384800" cy="5762997"/>
          </a:xfrm>
          <a:prstGeom prst="rect">
            <a:avLst/>
          </a:prstGeom>
        </p:spPr>
      </p:pic>
    </p:spTree>
    <p:extLst>
      <p:ext uri="{BB962C8B-B14F-4D97-AF65-F5344CB8AC3E}">
        <p14:creationId xmlns:p14="http://schemas.microsoft.com/office/powerpoint/2010/main" val="784378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9EE3C-61BD-01C4-2061-9AED558EBD2B}"/>
              </a:ext>
            </a:extLst>
          </p:cNvPr>
          <p:cNvPicPr>
            <a:picLocks noChangeAspect="1"/>
          </p:cNvPicPr>
          <p:nvPr/>
        </p:nvPicPr>
        <p:blipFill rotWithShape="1">
          <a:blip r:embed="rId3"/>
          <a:srcRect r="31285"/>
          <a:stretch/>
        </p:blipFill>
        <p:spPr>
          <a:xfrm>
            <a:off x="4941422" y="1343103"/>
            <a:ext cx="7671939" cy="4134427"/>
          </a:xfrm>
          <a:prstGeom prst="rect">
            <a:avLst/>
          </a:prstGeom>
          <a:ln w="3175">
            <a:solidFill>
              <a:schemeClr val="tx1"/>
            </a:solidFill>
          </a:ln>
        </p:spPr>
      </p:pic>
      <p:sp>
        <p:nvSpPr>
          <p:cNvPr id="9" name="Title 1"/>
          <p:cNvSpPr txBox="1">
            <a:spLocks/>
          </p:cNvSpPr>
          <p:nvPr/>
        </p:nvSpPr>
        <p:spPr>
          <a:xfrm>
            <a:off x="8073628" y="107182"/>
            <a:ext cx="4810565" cy="2087378"/>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987" b="1" dirty="0"/>
          </a:p>
        </p:txBody>
      </p:sp>
      <p:sp>
        <p:nvSpPr>
          <p:cNvPr id="11" name="Content Placeholder 8"/>
          <p:cNvSpPr txBox="1">
            <a:spLocks/>
          </p:cNvSpPr>
          <p:nvPr/>
        </p:nvSpPr>
        <p:spPr>
          <a:xfrm>
            <a:off x="78029" y="1752601"/>
            <a:ext cx="4500877" cy="2714548"/>
          </a:xfrm>
          <a:prstGeom prst="rect">
            <a:avLst/>
          </a:prstGeom>
        </p:spPr>
        <p:txBody>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57" indent="-548657">
              <a:buFont typeface="+mj-lt"/>
              <a:buAutoNum type="alphaLcParenR"/>
            </a:pPr>
            <a:r>
              <a:rPr lang="en-US" sz="2987" dirty="0"/>
              <a:t>Click </a:t>
            </a:r>
            <a:r>
              <a:rPr lang="en-US" sz="2987" b="1" dirty="0">
                <a:solidFill>
                  <a:srgbClr val="0000FF"/>
                </a:solidFill>
              </a:rPr>
              <a:t>Meetings </a:t>
            </a:r>
            <a:r>
              <a:rPr lang="en-US" sz="2133" i="1" dirty="0"/>
              <a:t>(left column)</a:t>
            </a:r>
          </a:p>
          <a:p>
            <a:pPr marL="548657" indent="-548657">
              <a:buFont typeface="+mj-lt"/>
              <a:buAutoNum type="alphaLcParenR"/>
            </a:pPr>
            <a:r>
              <a:rPr lang="en-US" sz="2987" dirty="0"/>
              <a:t>From the list of scheduled meetings, click on the name/topic of the meeting</a:t>
            </a:r>
            <a:endParaRPr lang="en-US" sz="2133" i="1" dirty="0"/>
          </a:p>
        </p:txBody>
      </p:sp>
      <p:sp>
        <p:nvSpPr>
          <p:cNvPr id="5" name="Content Placeholder 8"/>
          <p:cNvSpPr txBox="1">
            <a:spLocks/>
          </p:cNvSpPr>
          <p:nvPr/>
        </p:nvSpPr>
        <p:spPr>
          <a:xfrm>
            <a:off x="2085440" y="270207"/>
            <a:ext cx="8833920" cy="1072896"/>
          </a:xfrm>
          <a:prstGeom prst="rect">
            <a:avLst/>
          </a:prstGeom>
        </p:spPr>
        <p:txBody>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latin typeface="Arial Black" panose="020B0A04020102020204" pitchFamily="34" charset="0"/>
              </a:rPr>
              <a:t>Creating polls</a:t>
            </a:r>
            <a:r>
              <a:rPr lang="en-US" sz="4000" b="1" dirty="0">
                <a:solidFill>
                  <a:srgbClr val="FF0000"/>
                </a:solidFill>
                <a:latin typeface="Arial Black" panose="020B0A04020102020204" pitchFamily="34" charset="0"/>
              </a:rPr>
              <a:t> </a:t>
            </a:r>
            <a:r>
              <a:rPr lang="en-US" sz="4000" b="1" dirty="0">
                <a:solidFill>
                  <a:srgbClr val="0033CC"/>
                </a:solidFill>
                <a:latin typeface="Arial Black" panose="020B0A04020102020204" pitchFamily="34" charset="0"/>
              </a:rPr>
              <a:t>before</a:t>
            </a:r>
            <a:r>
              <a:rPr lang="en-US" sz="4000" b="1" dirty="0">
                <a:solidFill>
                  <a:srgbClr val="FF0000"/>
                </a:solidFill>
                <a:latin typeface="Arial Black" panose="020B0A04020102020204" pitchFamily="34" charset="0"/>
              </a:rPr>
              <a:t> </a:t>
            </a:r>
            <a:r>
              <a:rPr lang="en-US" sz="4000" b="1" dirty="0">
                <a:latin typeface="Arial Black" panose="020B0A04020102020204" pitchFamily="34" charset="0"/>
              </a:rPr>
              <a:t>meeting</a:t>
            </a:r>
          </a:p>
        </p:txBody>
      </p:sp>
      <p:sp>
        <p:nvSpPr>
          <p:cNvPr id="8" name="Rectangle: Rounded Corners 7">
            <a:extLst>
              <a:ext uri="{FF2B5EF4-FFF2-40B4-BE49-F238E27FC236}">
                <a16:creationId xmlns:a16="http://schemas.microsoft.com/office/drawing/2014/main" id="{175D9CA4-B37C-6A52-BF04-531CD5D5FC67}"/>
              </a:ext>
            </a:extLst>
          </p:cNvPr>
          <p:cNvSpPr/>
          <p:nvPr/>
        </p:nvSpPr>
        <p:spPr>
          <a:xfrm>
            <a:off x="4757369" y="1676399"/>
            <a:ext cx="1722664" cy="51816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F214E4F-9A2A-324A-13E3-FC52ACCD088A}"/>
              </a:ext>
            </a:extLst>
          </p:cNvPr>
          <p:cNvSpPr/>
          <p:nvPr/>
        </p:nvSpPr>
        <p:spPr>
          <a:xfrm>
            <a:off x="9702800" y="3298538"/>
            <a:ext cx="1722664" cy="121940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521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073628" y="107182"/>
            <a:ext cx="4810565" cy="2087378"/>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987" b="1" dirty="0"/>
          </a:p>
        </p:txBody>
      </p:sp>
      <p:sp>
        <p:nvSpPr>
          <p:cNvPr id="10" name="Title 1"/>
          <p:cNvSpPr txBox="1">
            <a:spLocks/>
          </p:cNvSpPr>
          <p:nvPr/>
        </p:nvSpPr>
        <p:spPr>
          <a:xfrm>
            <a:off x="7047683" y="381000"/>
            <a:ext cx="5158594" cy="6248400"/>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t>Click on </a:t>
            </a:r>
            <a:r>
              <a:rPr lang="en-US" sz="4000" b="1" dirty="0">
                <a:solidFill>
                  <a:srgbClr val="0033CC"/>
                </a:solidFill>
              </a:rPr>
              <a:t>Polls/Quizzes </a:t>
            </a:r>
            <a:r>
              <a:rPr lang="en-US" sz="4000" dirty="0"/>
              <a:t>located at the top of the screen. </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Click on </a:t>
            </a:r>
            <a:r>
              <a:rPr lang="en-US" sz="4000" b="1" dirty="0">
                <a:solidFill>
                  <a:srgbClr val="0033CC"/>
                </a:solidFill>
              </a:rPr>
              <a:t>+Create</a:t>
            </a:r>
          </a:p>
        </p:txBody>
      </p:sp>
      <p:pic>
        <p:nvPicPr>
          <p:cNvPr id="14" name="Picture 13">
            <a:extLst>
              <a:ext uri="{FF2B5EF4-FFF2-40B4-BE49-F238E27FC236}">
                <a16:creationId xmlns:a16="http://schemas.microsoft.com/office/drawing/2014/main" id="{23CA1F83-F7FC-BE1E-2097-A6F9D877D6D3}"/>
              </a:ext>
            </a:extLst>
          </p:cNvPr>
          <p:cNvPicPr>
            <a:picLocks noChangeAspect="1"/>
          </p:cNvPicPr>
          <p:nvPr/>
        </p:nvPicPr>
        <p:blipFill>
          <a:blip r:embed="rId3"/>
          <a:stretch>
            <a:fillRect/>
          </a:stretch>
        </p:blipFill>
        <p:spPr>
          <a:xfrm>
            <a:off x="798523" y="159498"/>
            <a:ext cx="5162387" cy="6324600"/>
          </a:xfrm>
          <a:prstGeom prst="rect">
            <a:avLst/>
          </a:prstGeom>
          <a:ln w="3175">
            <a:solidFill>
              <a:schemeClr val="tx1"/>
            </a:solidFill>
          </a:ln>
        </p:spPr>
      </p:pic>
      <p:sp>
        <p:nvSpPr>
          <p:cNvPr id="15" name="Rectangle: Rounded Corners 14">
            <a:extLst>
              <a:ext uri="{FF2B5EF4-FFF2-40B4-BE49-F238E27FC236}">
                <a16:creationId xmlns:a16="http://schemas.microsoft.com/office/drawing/2014/main" id="{E3CDE255-499E-9285-1B9D-7F31198B3FF9}"/>
              </a:ext>
            </a:extLst>
          </p:cNvPr>
          <p:cNvSpPr/>
          <p:nvPr/>
        </p:nvSpPr>
        <p:spPr>
          <a:xfrm>
            <a:off x="1473200" y="381000"/>
            <a:ext cx="1066800" cy="53340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A38FEC0-4825-89F0-6292-54CB8EF991A7}"/>
              </a:ext>
            </a:extLst>
          </p:cNvPr>
          <p:cNvPicPr>
            <a:picLocks noChangeAspect="1"/>
          </p:cNvPicPr>
          <p:nvPr/>
        </p:nvPicPr>
        <p:blipFill>
          <a:blip r:embed="rId4"/>
          <a:stretch>
            <a:fillRect/>
          </a:stretch>
        </p:blipFill>
        <p:spPr>
          <a:xfrm>
            <a:off x="7015838" y="3505200"/>
            <a:ext cx="4772691" cy="1495634"/>
          </a:xfrm>
          <a:prstGeom prst="rect">
            <a:avLst/>
          </a:prstGeom>
          <a:ln w="3175">
            <a:solidFill>
              <a:schemeClr val="tx1"/>
            </a:solidFill>
          </a:ln>
        </p:spPr>
      </p:pic>
      <p:sp>
        <p:nvSpPr>
          <p:cNvPr id="20" name="Rectangle: Rounded Corners 19">
            <a:extLst>
              <a:ext uri="{FF2B5EF4-FFF2-40B4-BE49-F238E27FC236}">
                <a16:creationId xmlns:a16="http://schemas.microsoft.com/office/drawing/2014/main" id="{5C00D2A9-B985-0A03-7E3B-65974E85C05C}"/>
              </a:ext>
            </a:extLst>
          </p:cNvPr>
          <p:cNvSpPr/>
          <p:nvPr/>
        </p:nvSpPr>
        <p:spPr>
          <a:xfrm>
            <a:off x="7047683" y="4343400"/>
            <a:ext cx="1283517" cy="65743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203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073628" y="107182"/>
            <a:ext cx="4810565" cy="2087378"/>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987" b="1" dirty="0"/>
          </a:p>
        </p:txBody>
      </p:sp>
      <p:sp>
        <p:nvSpPr>
          <p:cNvPr id="10" name="Title 1"/>
          <p:cNvSpPr txBox="1">
            <a:spLocks/>
          </p:cNvSpPr>
          <p:nvPr/>
        </p:nvSpPr>
        <p:spPr>
          <a:xfrm>
            <a:off x="7569200" y="3048000"/>
            <a:ext cx="5158594" cy="1219200"/>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t>Click on </a:t>
            </a:r>
            <a:r>
              <a:rPr lang="en-US" sz="4000" b="1" dirty="0">
                <a:solidFill>
                  <a:srgbClr val="0033CC"/>
                </a:solidFill>
              </a:rPr>
              <a:t>Polls</a:t>
            </a:r>
          </a:p>
          <a:p>
            <a:pPr marL="571500" indent="-571500">
              <a:buFont typeface="Arial" panose="020B0604020202020204" pitchFamily="34" charset="0"/>
              <a:buChar char="•"/>
            </a:pPr>
            <a:r>
              <a:rPr lang="en-US" sz="4000" dirty="0"/>
              <a:t>Click on </a:t>
            </a:r>
            <a:r>
              <a:rPr lang="en-US" sz="4000" b="1" dirty="0">
                <a:solidFill>
                  <a:srgbClr val="0033CC"/>
                </a:solidFill>
              </a:rPr>
              <a:t>Next</a:t>
            </a:r>
            <a:r>
              <a:rPr lang="en-US" sz="4000" b="1" dirty="0">
                <a:solidFill>
                  <a:schemeClr val="accent1"/>
                </a:solidFill>
              </a:rPr>
              <a:t> </a:t>
            </a:r>
          </a:p>
          <a:p>
            <a:pPr marL="571500" indent="-571500">
              <a:buFont typeface="Arial" panose="020B0604020202020204" pitchFamily="34" charset="0"/>
              <a:buChar char="•"/>
            </a:pPr>
            <a:endParaRPr lang="en-US" sz="4000" b="1" dirty="0">
              <a:solidFill>
                <a:schemeClr val="accent1"/>
              </a:solidFill>
            </a:endParaRPr>
          </a:p>
        </p:txBody>
      </p:sp>
      <p:pic>
        <p:nvPicPr>
          <p:cNvPr id="19" name="Picture 18">
            <a:extLst>
              <a:ext uri="{FF2B5EF4-FFF2-40B4-BE49-F238E27FC236}">
                <a16:creationId xmlns:a16="http://schemas.microsoft.com/office/drawing/2014/main" id="{2B43EB5F-D829-3CC3-9757-0E2EBBD5BBE6}"/>
              </a:ext>
            </a:extLst>
          </p:cNvPr>
          <p:cNvPicPr>
            <a:picLocks noChangeAspect="1"/>
          </p:cNvPicPr>
          <p:nvPr/>
        </p:nvPicPr>
        <p:blipFill>
          <a:blip r:embed="rId3"/>
          <a:stretch>
            <a:fillRect/>
          </a:stretch>
        </p:blipFill>
        <p:spPr>
          <a:xfrm>
            <a:off x="513785" y="64339"/>
            <a:ext cx="6020926" cy="6431802"/>
          </a:xfrm>
          <a:prstGeom prst="rect">
            <a:avLst/>
          </a:prstGeom>
        </p:spPr>
      </p:pic>
      <p:sp>
        <p:nvSpPr>
          <p:cNvPr id="20" name="Rectangle: Rounded Corners 19">
            <a:extLst>
              <a:ext uri="{FF2B5EF4-FFF2-40B4-BE49-F238E27FC236}">
                <a16:creationId xmlns:a16="http://schemas.microsoft.com/office/drawing/2014/main" id="{5C00D2A9-B985-0A03-7E3B-65974E85C05C}"/>
              </a:ext>
            </a:extLst>
          </p:cNvPr>
          <p:cNvSpPr/>
          <p:nvPr/>
        </p:nvSpPr>
        <p:spPr>
          <a:xfrm>
            <a:off x="798523" y="1600200"/>
            <a:ext cx="5571244" cy="160019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797FDA6-BC0C-A1D4-539D-64B320EBDC3B}"/>
              </a:ext>
            </a:extLst>
          </p:cNvPr>
          <p:cNvSpPr/>
          <p:nvPr/>
        </p:nvSpPr>
        <p:spPr>
          <a:xfrm>
            <a:off x="3759200" y="5715000"/>
            <a:ext cx="1436677" cy="85753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64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1"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par>
                          <p:cTn id="14" fill="hold">
                            <p:stCondLst>
                              <p:cond delay="4000"/>
                            </p:stCondLst>
                            <p:childTnLst>
                              <p:par>
                                <p:cTn id="15" presetID="21"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D5360-D5D0-2256-BBF4-E5285A18D053}"/>
              </a:ext>
            </a:extLst>
          </p:cNvPr>
          <p:cNvPicPr>
            <a:picLocks noChangeAspect="1"/>
          </p:cNvPicPr>
          <p:nvPr/>
        </p:nvPicPr>
        <p:blipFill>
          <a:blip r:embed="rId3"/>
          <a:stretch>
            <a:fillRect/>
          </a:stretch>
        </p:blipFill>
        <p:spPr>
          <a:xfrm>
            <a:off x="7713362" y="120622"/>
            <a:ext cx="4570149" cy="6508778"/>
          </a:xfrm>
          <a:prstGeom prst="rect">
            <a:avLst/>
          </a:prstGeom>
          <a:ln w="3175">
            <a:solidFill>
              <a:schemeClr val="tx1"/>
            </a:solidFill>
          </a:ln>
        </p:spPr>
      </p:pic>
      <p:sp>
        <p:nvSpPr>
          <p:cNvPr id="9" name="Title 1"/>
          <p:cNvSpPr txBox="1">
            <a:spLocks/>
          </p:cNvSpPr>
          <p:nvPr/>
        </p:nvSpPr>
        <p:spPr>
          <a:xfrm>
            <a:off x="8073628" y="107182"/>
            <a:ext cx="4810565" cy="2087378"/>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987" b="1" dirty="0"/>
          </a:p>
        </p:txBody>
      </p:sp>
      <p:sp>
        <p:nvSpPr>
          <p:cNvPr id="10" name="Title 1"/>
          <p:cNvSpPr txBox="1">
            <a:spLocks/>
          </p:cNvSpPr>
          <p:nvPr/>
        </p:nvSpPr>
        <p:spPr>
          <a:xfrm>
            <a:off x="635000" y="1991489"/>
            <a:ext cx="6355205" cy="3332222"/>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t>Select from: </a:t>
            </a:r>
            <a:r>
              <a:rPr lang="en-US" sz="4000" b="1" dirty="0">
                <a:solidFill>
                  <a:srgbClr val="0033CC"/>
                </a:solidFill>
              </a:rPr>
              <a:t>Single Choice </a:t>
            </a:r>
            <a:r>
              <a:rPr lang="en-US" sz="4000" dirty="0"/>
              <a:t>or </a:t>
            </a:r>
            <a:r>
              <a:rPr lang="en-US" sz="4000" b="1" dirty="0">
                <a:solidFill>
                  <a:srgbClr val="0033CC"/>
                </a:solidFill>
              </a:rPr>
              <a:t>Multiple Choice </a:t>
            </a:r>
          </a:p>
          <a:p>
            <a:pPr marL="571500" indent="-571500">
              <a:buFont typeface="Arial" panose="020B0604020202020204" pitchFamily="34" charset="0"/>
              <a:buChar char="•"/>
            </a:pPr>
            <a:r>
              <a:rPr lang="en-US" sz="4000" dirty="0"/>
              <a:t>Click on </a:t>
            </a:r>
            <a:r>
              <a:rPr lang="en-US" sz="4000" b="1" dirty="0">
                <a:solidFill>
                  <a:srgbClr val="0033CC"/>
                </a:solidFill>
              </a:rPr>
              <a:t>+ Add Choice</a:t>
            </a:r>
          </a:p>
          <a:p>
            <a:pPr marL="571500" indent="-571500">
              <a:buFont typeface="Arial" panose="020B0604020202020204" pitchFamily="34" charset="0"/>
              <a:buChar char="•"/>
            </a:pPr>
            <a:r>
              <a:rPr lang="en-US" sz="4000" dirty="0"/>
              <a:t>Click on </a:t>
            </a:r>
            <a:r>
              <a:rPr lang="en-US" sz="4000" b="1" dirty="0">
                <a:solidFill>
                  <a:srgbClr val="0033CC"/>
                </a:solidFill>
              </a:rPr>
              <a:t>+Add Question </a:t>
            </a:r>
            <a:r>
              <a:rPr lang="en-US" sz="4000" dirty="0"/>
              <a:t>to add additional questions</a:t>
            </a:r>
          </a:p>
          <a:p>
            <a:pPr marL="571500" indent="-571500">
              <a:buFont typeface="Arial" panose="020B0604020202020204" pitchFamily="34" charset="0"/>
              <a:buChar char="•"/>
            </a:pPr>
            <a:r>
              <a:rPr lang="en-US" sz="4000" dirty="0"/>
              <a:t>Click on </a:t>
            </a:r>
            <a:r>
              <a:rPr lang="en-US" sz="4000" b="1" dirty="0">
                <a:solidFill>
                  <a:srgbClr val="0033CC"/>
                </a:solidFill>
              </a:rPr>
              <a:t>Save</a:t>
            </a:r>
            <a:r>
              <a:rPr lang="en-US" sz="4000" b="1" dirty="0">
                <a:solidFill>
                  <a:srgbClr val="0070C0"/>
                </a:solidFill>
              </a:rPr>
              <a:t> </a:t>
            </a:r>
          </a:p>
          <a:p>
            <a:pPr marL="571500" indent="-571500">
              <a:buFont typeface="Arial" panose="020B0604020202020204" pitchFamily="34" charset="0"/>
              <a:buChar char="•"/>
            </a:pPr>
            <a:endParaRPr lang="en-US" sz="3000" dirty="0"/>
          </a:p>
          <a:p>
            <a:pPr marL="571500" indent="-571500">
              <a:buFont typeface="Arial" panose="020B0604020202020204" pitchFamily="34" charset="0"/>
              <a:buChar char="•"/>
            </a:pPr>
            <a:endParaRPr lang="en-US" sz="3000" dirty="0"/>
          </a:p>
          <a:p>
            <a:pPr marL="571500" indent="-571500">
              <a:buFont typeface="Arial" panose="020B0604020202020204" pitchFamily="34" charset="0"/>
              <a:buChar char="•"/>
            </a:pPr>
            <a:endParaRPr lang="en-US" sz="4000" b="1" dirty="0">
              <a:solidFill>
                <a:schemeClr val="accent1"/>
              </a:solidFill>
            </a:endParaRPr>
          </a:p>
        </p:txBody>
      </p:sp>
      <p:pic>
        <p:nvPicPr>
          <p:cNvPr id="19" name="Picture 18">
            <a:extLst>
              <a:ext uri="{FF2B5EF4-FFF2-40B4-BE49-F238E27FC236}">
                <a16:creationId xmlns:a16="http://schemas.microsoft.com/office/drawing/2014/main" id="{2B43EB5F-D829-3CC3-9757-0E2EBBD5BB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4171" y="312827"/>
            <a:ext cx="1569015" cy="1676087"/>
          </a:xfrm>
          <a:prstGeom prst="rect">
            <a:avLst/>
          </a:prstGeom>
        </p:spPr>
      </p:pic>
      <p:sp>
        <p:nvSpPr>
          <p:cNvPr id="20" name="Rectangle: Rounded Corners 19">
            <a:extLst>
              <a:ext uri="{FF2B5EF4-FFF2-40B4-BE49-F238E27FC236}">
                <a16:creationId xmlns:a16="http://schemas.microsoft.com/office/drawing/2014/main" id="{5C00D2A9-B985-0A03-7E3B-65974E85C05C}"/>
              </a:ext>
            </a:extLst>
          </p:cNvPr>
          <p:cNvSpPr/>
          <p:nvPr/>
        </p:nvSpPr>
        <p:spPr>
          <a:xfrm>
            <a:off x="7713362" y="611421"/>
            <a:ext cx="4656438" cy="175077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797FDA6-BC0C-A1D4-539D-64B320EBDC3B}"/>
              </a:ext>
            </a:extLst>
          </p:cNvPr>
          <p:cNvSpPr/>
          <p:nvPr/>
        </p:nvSpPr>
        <p:spPr>
          <a:xfrm>
            <a:off x="10478910" y="6034520"/>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CFD9ACE-D7C0-F5B0-8D69-774578407BF4}"/>
              </a:ext>
            </a:extLst>
          </p:cNvPr>
          <p:cNvSpPr/>
          <p:nvPr/>
        </p:nvSpPr>
        <p:spPr>
          <a:xfrm>
            <a:off x="7774398" y="3090494"/>
            <a:ext cx="1126699" cy="53157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B83D7E7-6697-1046-3449-82780150CC66}"/>
              </a:ext>
            </a:extLst>
          </p:cNvPr>
          <p:cNvPicPr>
            <a:picLocks noChangeAspect="1"/>
          </p:cNvPicPr>
          <p:nvPr/>
        </p:nvPicPr>
        <p:blipFill>
          <a:blip r:embed="rId5"/>
          <a:stretch>
            <a:fillRect/>
          </a:stretch>
        </p:blipFill>
        <p:spPr>
          <a:xfrm>
            <a:off x="7006530" y="3958916"/>
            <a:ext cx="4982270" cy="1590897"/>
          </a:xfrm>
          <a:prstGeom prst="rect">
            <a:avLst/>
          </a:prstGeom>
          <a:ln w="3175">
            <a:solidFill>
              <a:schemeClr val="tx1"/>
            </a:solidFill>
          </a:ln>
        </p:spPr>
      </p:pic>
    </p:spTree>
    <p:extLst>
      <p:ext uri="{BB962C8B-B14F-4D97-AF65-F5344CB8AC3E}">
        <p14:creationId xmlns:p14="http://schemas.microsoft.com/office/powerpoint/2010/main" val="2780820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30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15999" y="1126307"/>
            <a:ext cx="11353801" cy="5974386"/>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3995964" y="214507"/>
            <a:ext cx="5012872" cy="45720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489809"/>
            <a:ext cx="11216640" cy="936346"/>
          </a:xfrm>
        </p:spPr>
        <p:txBody>
          <a:bodyPr>
            <a:normAutofit/>
          </a:bodyPr>
          <a:lstStyle/>
          <a:p>
            <a:pPr algn="ctr"/>
            <a:r>
              <a:rPr lang="en-US" b="1" dirty="0"/>
              <a:t>Retrieving polls during meeting</a:t>
            </a:r>
            <a:endParaRPr lang="en-US" b="1" dirty="0">
              <a:solidFill>
                <a:srgbClr val="FF0000"/>
              </a:solidFill>
            </a:endParaRPr>
          </a:p>
        </p:txBody>
      </p:sp>
      <p:sp>
        <p:nvSpPr>
          <p:cNvPr id="3" name="Content Placeholder 2"/>
          <p:cNvSpPr>
            <a:spLocks noGrp="1"/>
          </p:cNvSpPr>
          <p:nvPr>
            <p:ph idx="1"/>
          </p:nvPr>
        </p:nvSpPr>
        <p:spPr>
          <a:xfrm>
            <a:off x="549623" y="1617472"/>
            <a:ext cx="4165262" cy="4320612"/>
          </a:xfrm>
        </p:spPr>
        <p:txBody>
          <a:bodyPr>
            <a:noAutofit/>
          </a:bodyPr>
          <a:lstStyle/>
          <a:p>
            <a:r>
              <a:rPr lang="en-US" sz="2800" dirty="0"/>
              <a:t>To access Poll questions, click </a:t>
            </a:r>
            <a:r>
              <a:rPr lang="en-US" sz="2800" b="1" dirty="0">
                <a:solidFill>
                  <a:srgbClr val="0033CC"/>
                </a:solidFill>
              </a:rPr>
              <a:t>Polls</a:t>
            </a:r>
          </a:p>
          <a:p>
            <a:r>
              <a:rPr lang="en-US" sz="2800" dirty="0"/>
              <a:t>Dialog box opens. Click </a:t>
            </a:r>
            <a:r>
              <a:rPr lang="en-US" sz="2800" b="1" dirty="0">
                <a:solidFill>
                  <a:srgbClr val="0033CC"/>
                </a:solidFill>
              </a:rPr>
              <a:t>Name of the Poll </a:t>
            </a:r>
            <a:r>
              <a:rPr lang="en-US" sz="2800" dirty="0"/>
              <a:t>you would like to launch</a:t>
            </a:r>
          </a:p>
          <a:p>
            <a:r>
              <a:rPr lang="en-US" sz="2800" dirty="0"/>
              <a:t>Click </a:t>
            </a:r>
            <a:r>
              <a:rPr lang="en-US" sz="2800" b="1" dirty="0">
                <a:solidFill>
                  <a:srgbClr val="0033CC"/>
                </a:solidFill>
              </a:rPr>
              <a:t>Launch</a:t>
            </a:r>
            <a:r>
              <a:rPr lang="en-US" sz="2800" b="1" dirty="0">
                <a:solidFill>
                  <a:srgbClr val="0000FF"/>
                </a:solidFill>
              </a:rPr>
              <a:t> </a:t>
            </a:r>
            <a:r>
              <a:rPr lang="en-US" sz="2800" dirty="0"/>
              <a:t>(allows participants to see the poll/questions)</a:t>
            </a:r>
            <a:endParaRPr lang="en-US" sz="1600" dirty="0"/>
          </a:p>
        </p:txBody>
      </p:sp>
      <p:pic>
        <p:nvPicPr>
          <p:cNvPr id="18" name="Picture 17"/>
          <p:cNvPicPr>
            <a:picLocks noChangeAspect="1"/>
          </p:cNvPicPr>
          <p:nvPr/>
        </p:nvPicPr>
        <p:blipFill rotWithShape="1">
          <a:blip r:embed="rId3"/>
          <a:srcRect t="29913"/>
          <a:stretch/>
        </p:blipFill>
        <p:spPr>
          <a:xfrm>
            <a:off x="5201362" y="1776087"/>
            <a:ext cx="7287176" cy="659974"/>
          </a:xfrm>
          <a:prstGeom prst="rect">
            <a:avLst/>
          </a:prstGeom>
          <a:ln>
            <a:noFill/>
          </a:ln>
          <a:effectLst/>
        </p:spPr>
      </p:pic>
      <p:pic>
        <p:nvPicPr>
          <p:cNvPr id="19" name="Picture 18">
            <a:extLst>
              <a:ext uri="{FF2B5EF4-FFF2-40B4-BE49-F238E27FC236}">
                <a16:creationId xmlns:a16="http://schemas.microsoft.com/office/drawing/2014/main" id="{546E4FBF-A81F-74BC-8B36-B216A08F27E8}"/>
              </a:ext>
            </a:extLst>
          </p:cNvPr>
          <p:cNvPicPr>
            <a:picLocks noChangeAspect="1"/>
          </p:cNvPicPr>
          <p:nvPr/>
        </p:nvPicPr>
        <p:blipFill>
          <a:blip r:embed="rId4"/>
          <a:stretch>
            <a:fillRect/>
          </a:stretch>
        </p:blipFill>
        <p:spPr>
          <a:xfrm>
            <a:off x="4714885" y="2754324"/>
            <a:ext cx="4229690" cy="2791215"/>
          </a:xfrm>
          <a:prstGeom prst="rect">
            <a:avLst/>
          </a:prstGeom>
          <a:ln w="3175">
            <a:solidFill>
              <a:schemeClr val="tx1"/>
            </a:solidFill>
          </a:ln>
        </p:spPr>
      </p:pic>
      <p:pic>
        <p:nvPicPr>
          <p:cNvPr id="20" name="Picture 19">
            <a:extLst>
              <a:ext uri="{FF2B5EF4-FFF2-40B4-BE49-F238E27FC236}">
                <a16:creationId xmlns:a16="http://schemas.microsoft.com/office/drawing/2014/main" id="{081FE7E5-DB0F-91A4-9576-F20E3045E7C8}"/>
              </a:ext>
            </a:extLst>
          </p:cNvPr>
          <p:cNvPicPr>
            <a:picLocks noChangeAspect="1"/>
          </p:cNvPicPr>
          <p:nvPr/>
        </p:nvPicPr>
        <p:blipFill rotWithShape="1">
          <a:blip r:embed="rId5"/>
          <a:srcRect l="3952" t="2473" r="5777" b="2479"/>
          <a:stretch/>
        </p:blipFill>
        <p:spPr>
          <a:xfrm>
            <a:off x="7950200" y="4495800"/>
            <a:ext cx="3962400" cy="1524000"/>
          </a:xfrm>
          <a:prstGeom prst="rect">
            <a:avLst/>
          </a:prstGeom>
          <a:ln w="3175">
            <a:solidFill>
              <a:schemeClr val="tx1"/>
            </a:solidFill>
          </a:ln>
        </p:spPr>
      </p:pic>
      <p:sp>
        <p:nvSpPr>
          <p:cNvPr id="4" name="Rectangle: Rounded Corners 3">
            <a:extLst>
              <a:ext uri="{FF2B5EF4-FFF2-40B4-BE49-F238E27FC236}">
                <a16:creationId xmlns:a16="http://schemas.microsoft.com/office/drawing/2014/main" id="{80ADAF80-1E33-42CE-6916-EF66B2182FD7}"/>
              </a:ext>
            </a:extLst>
          </p:cNvPr>
          <p:cNvSpPr/>
          <p:nvPr/>
        </p:nvSpPr>
        <p:spPr>
          <a:xfrm>
            <a:off x="8621020" y="1706363"/>
            <a:ext cx="647110"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481B2A5-E2F5-FF16-B3ED-331B8A26B255}"/>
              </a:ext>
            </a:extLst>
          </p:cNvPr>
          <p:cNvSpPr/>
          <p:nvPr/>
        </p:nvSpPr>
        <p:spPr>
          <a:xfrm>
            <a:off x="10583882" y="5173743"/>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screenshot of a computer&#10;&#10;Description automatically generated">
            <a:extLst>
              <a:ext uri="{FF2B5EF4-FFF2-40B4-BE49-F238E27FC236}">
                <a16:creationId xmlns:a16="http://schemas.microsoft.com/office/drawing/2014/main" id="{95CCC88F-8945-CC30-9A16-CF71CCE50D8A}"/>
              </a:ext>
            </a:extLst>
          </p:cNvPr>
          <p:cNvPicPr>
            <a:picLocks noChangeAspect="1"/>
          </p:cNvPicPr>
          <p:nvPr/>
        </p:nvPicPr>
        <p:blipFill rotWithShape="1">
          <a:blip r:embed="rId6"/>
          <a:srcRect l="70418" t="29224" r="15241" b="42145"/>
          <a:stretch/>
        </p:blipFill>
        <p:spPr bwMode="auto">
          <a:xfrm>
            <a:off x="4714885" y="1550416"/>
            <a:ext cx="7847632" cy="5231384"/>
          </a:xfrm>
          <a:prstGeom prst="rect">
            <a:avLst/>
          </a:prstGeom>
          <a:ln w="3175">
            <a:solidFill>
              <a:schemeClr val="tx1"/>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641A843-7C20-2047-3A6C-5056BDB40372}"/>
              </a:ext>
            </a:extLst>
          </p:cNvPr>
          <p:cNvSpPr txBox="1"/>
          <p:nvPr/>
        </p:nvSpPr>
        <p:spPr>
          <a:xfrm>
            <a:off x="586972" y="5557619"/>
            <a:ext cx="3727737" cy="646331"/>
          </a:xfrm>
          <a:prstGeom prst="rect">
            <a:avLst/>
          </a:prstGeom>
          <a:solidFill>
            <a:srgbClr val="FFFF00"/>
          </a:solidFill>
        </p:spPr>
        <p:txBody>
          <a:bodyPr wrap="square">
            <a:spAutoFit/>
          </a:bodyPr>
          <a:lstStyle/>
          <a:p>
            <a:pPr>
              <a:buNone/>
            </a:pPr>
            <a:r>
              <a:rPr lang="en-US" sz="1800" dirty="0"/>
              <a:t>If you click EDIT, it will take you out of this screen and to the meeting page. </a:t>
            </a:r>
          </a:p>
        </p:txBody>
      </p:sp>
    </p:spTree>
    <p:extLst>
      <p:ext uri="{BB962C8B-B14F-4D97-AF65-F5344CB8AC3E}">
        <p14:creationId xmlns:p14="http://schemas.microsoft.com/office/powerpoint/2010/main" val="4231333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par>
                          <p:cTn id="15" fill="hold">
                            <p:stCondLst>
                              <p:cond delay="4000"/>
                            </p:stCondLst>
                            <p:childTnLst>
                              <p:par>
                                <p:cTn id="16" presetID="2" presetClass="entr" presetSubtype="4" fill="hold" nodeType="afterEffect">
                                  <p:stCondLst>
                                    <p:cond delay="25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2000" fill="hold"/>
                                        <p:tgtEl>
                                          <p:spTgt spid="21"/>
                                        </p:tgtEl>
                                        <p:attrNameLst>
                                          <p:attrName>ppt_x</p:attrName>
                                        </p:attrNameLst>
                                      </p:cBhvr>
                                      <p:tavLst>
                                        <p:tav tm="0">
                                          <p:val>
                                            <p:strVal val="#ppt_x"/>
                                          </p:val>
                                        </p:tav>
                                        <p:tav tm="100000">
                                          <p:val>
                                            <p:strVal val="#ppt_x"/>
                                          </p:val>
                                        </p:tav>
                                      </p:tavLst>
                                    </p:anim>
                                    <p:anim calcmode="lin" valueType="num">
                                      <p:cBhvr additive="base">
                                        <p:cTn id="19"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173" y="922551"/>
            <a:ext cx="2079201" cy="2677656"/>
          </a:xfrm>
          <a:prstGeom prst="rect">
            <a:avLst/>
          </a:prstGeom>
          <a:noFill/>
        </p:spPr>
        <p:txBody>
          <a:bodyPr wrap="square" rtlCol="0">
            <a:spAutoFit/>
          </a:bodyPr>
          <a:lstStyle/>
          <a:p>
            <a:r>
              <a:rPr lang="en-US" sz="2800" b="1" dirty="0">
                <a:highlight>
                  <a:srgbClr val="FFFF00"/>
                </a:highlight>
              </a:rPr>
              <a:t>Poll is launched </a:t>
            </a:r>
            <a:r>
              <a:rPr lang="en-US" sz="2800" dirty="0"/>
              <a:t>-  participants see and answer questions</a:t>
            </a:r>
          </a:p>
        </p:txBody>
      </p:sp>
      <p:sp>
        <p:nvSpPr>
          <p:cNvPr id="16" name="TextBox 15"/>
          <p:cNvSpPr txBox="1"/>
          <p:nvPr/>
        </p:nvSpPr>
        <p:spPr>
          <a:xfrm>
            <a:off x="6715197" y="922551"/>
            <a:ext cx="1726821" cy="2677656"/>
          </a:xfrm>
          <a:prstGeom prst="rect">
            <a:avLst/>
          </a:prstGeom>
          <a:noFill/>
        </p:spPr>
        <p:txBody>
          <a:bodyPr wrap="square" rtlCol="0">
            <a:spAutoFit/>
          </a:bodyPr>
          <a:lstStyle/>
          <a:p>
            <a:r>
              <a:rPr lang="en-US" sz="2800" b="1" dirty="0">
                <a:highlight>
                  <a:srgbClr val="FFFF00"/>
                </a:highlight>
              </a:rPr>
              <a:t>Poll is stopped </a:t>
            </a:r>
            <a:r>
              <a:rPr lang="en-US" sz="2800" dirty="0"/>
              <a:t>– answers are no longer accepted</a:t>
            </a:r>
          </a:p>
        </p:txBody>
      </p:sp>
      <p:pic>
        <p:nvPicPr>
          <p:cNvPr id="21" name="Picture 20">
            <a:extLst>
              <a:ext uri="{FF2B5EF4-FFF2-40B4-BE49-F238E27FC236}">
                <a16:creationId xmlns:a16="http://schemas.microsoft.com/office/drawing/2014/main" id="{54B64161-2A12-674A-3E3D-A3B28767AD34}"/>
              </a:ext>
            </a:extLst>
          </p:cNvPr>
          <p:cNvPicPr>
            <a:picLocks noChangeAspect="1"/>
          </p:cNvPicPr>
          <p:nvPr/>
        </p:nvPicPr>
        <p:blipFill>
          <a:blip r:embed="rId3"/>
          <a:stretch>
            <a:fillRect/>
          </a:stretch>
        </p:blipFill>
        <p:spPr>
          <a:xfrm>
            <a:off x="2390388" y="228600"/>
            <a:ext cx="4124901" cy="5525271"/>
          </a:xfrm>
          <a:prstGeom prst="rect">
            <a:avLst/>
          </a:prstGeom>
          <a:ln w="3175">
            <a:solidFill>
              <a:schemeClr val="tx1"/>
            </a:solidFill>
          </a:ln>
        </p:spPr>
      </p:pic>
      <p:pic>
        <p:nvPicPr>
          <p:cNvPr id="24" name="Picture 23">
            <a:extLst>
              <a:ext uri="{FF2B5EF4-FFF2-40B4-BE49-F238E27FC236}">
                <a16:creationId xmlns:a16="http://schemas.microsoft.com/office/drawing/2014/main" id="{3D92841B-D8BA-FEDD-1385-BAF786562460}"/>
              </a:ext>
            </a:extLst>
          </p:cNvPr>
          <p:cNvPicPr>
            <a:picLocks noChangeAspect="1"/>
          </p:cNvPicPr>
          <p:nvPr/>
        </p:nvPicPr>
        <p:blipFill>
          <a:blip r:embed="rId4"/>
          <a:stretch>
            <a:fillRect/>
          </a:stretch>
        </p:blipFill>
        <p:spPr>
          <a:xfrm>
            <a:off x="8331200" y="228600"/>
            <a:ext cx="4134427" cy="5515745"/>
          </a:xfrm>
          <a:prstGeom prst="rect">
            <a:avLst/>
          </a:prstGeom>
          <a:ln w="3175">
            <a:solidFill>
              <a:schemeClr val="tx1"/>
            </a:solidFill>
          </a:ln>
        </p:spPr>
      </p:pic>
      <p:pic>
        <p:nvPicPr>
          <p:cNvPr id="29" name="Picture 28">
            <a:extLst>
              <a:ext uri="{FF2B5EF4-FFF2-40B4-BE49-F238E27FC236}">
                <a16:creationId xmlns:a16="http://schemas.microsoft.com/office/drawing/2014/main" id="{325EEE68-1045-D137-BE21-A73953396AFE}"/>
              </a:ext>
            </a:extLst>
          </p:cNvPr>
          <p:cNvPicPr>
            <a:picLocks noChangeAspect="1"/>
          </p:cNvPicPr>
          <p:nvPr/>
        </p:nvPicPr>
        <p:blipFill>
          <a:blip r:embed="rId5"/>
          <a:stretch>
            <a:fillRect/>
          </a:stretch>
        </p:blipFill>
        <p:spPr>
          <a:xfrm>
            <a:off x="14087628" y="1828800"/>
            <a:ext cx="3454819" cy="4633144"/>
          </a:xfrm>
          <a:prstGeom prst="rect">
            <a:avLst/>
          </a:prstGeom>
        </p:spPr>
      </p:pic>
      <p:sp>
        <p:nvSpPr>
          <p:cNvPr id="31" name="Arrow: Curved Up 30">
            <a:extLst>
              <a:ext uri="{FF2B5EF4-FFF2-40B4-BE49-F238E27FC236}">
                <a16:creationId xmlns:a16="http://schemas.microsoft.com/office/drawing/2014/main" id="{1620F4A5-F638-3087-D485-B4A527FD1708}"/>
              </a:ext>
            </a:extLst>
          </p:cNvPr>
          <p:cNvSpPr/>
          <p:nvPr/>
        </p:nvSpPr>
        <p:spPr>
          <a:xfrm>
            <a:off x="6045200" y="5787719"/>
            <a:ext cx="3048000"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Rounded Corners 31">
            <a:extLst>
              <a:ext uri="{FF2B5EF4-FFF2-40B4-BE49-F238E27FC236}">
                <a16:creationId xmlns:a16="http://schemas.microsoft.com/office/drawing/2014/main" id="{D6D023F6-3575-6A07-5AEF-C7353D852418}"/>
              </a:ext>
            </a:extLst>
          </p:cNvPr>
          <p:cNvSpPr/>
          <p:nvPr/>
        </p:nvSpPr>
        <p:spPr>
          <a:xfrm>
            <a:off x="5483330" y="5257800"/>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4DF4BB9E-53D1-79CC-F43C-2EE538DD9FF6}"/>
              </a:ext>
            </a:extLst>
          </p:cNvPr>
          <p:cNvSpPr/>
          <p:nvPr/>
        </p:nvSpPr>
        <p:spPr>
          <a:xfrm>
            <a:off x="11246716" y="5257799"/>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9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2000"/>
                                        <p:tgtEl>
                                          <p:spTgt spid="32"/>
                                        </p:tgtEl>
                                      </p:cBhvr>
                                    </p:animEffect>
                                  </p:childTnLst>
                                </p:cTn>
                              </p:par>
                            </p:childTnLst>
                          </p:cTn>
                        </p:par>
                        <p:par>
                          <p:cTn id="15" fill="hold">
                            <p:stCondLst>
                              <p:cond delay="2000"/>
                            </p:stCondLst>
                            <p:childTnLst>
                              <p:par>
                                <p:cTn id="16" presetID="21" presetClass="entr" presetSubtype="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heel(1)">
                                      <p:cBhvr>
                                        <p:cTn id="1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32" grpId="0" animBg="1"/>
      <p:bldP spid="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9983" y="518693"/>
            <a:ext cx="2001172" cy="5693866"/>
          </a:xfrm>
          <a:prstGeom prst="rect">
            <a:avLst/>
          </a:prstGeom>
          <a:noFill/>
        </p:spPr>
        <p:txBody>
          <a:bodyPr wrap="square" rtlCol="0">
            <a:spAutoFit/>
          </a:bodyPr>
          <a:lstStyle/>
          <a:p>
            <a:r>
              <a:rPr lang="en-US" sz="2800" dirty="0"/>
              <a:t>Allows participants to </a:t>
            </a:r>
            <a:r>
              <a:rPr lang="en-US" sz="2800" b="1" dirty="0">
                <a:solidFill>
                  <a:srgbClr val="0000FF"/>
                </a:solidFill>
              </a:rPr>
              <a:t>see results</a:t>
            </a:r>
            <a:r>
              <a:rPr lang="en-US" sz="2800" b="1" dirty="0">
                <a:solidFill>
                  <a:srgbClr val="0070C0"/>
                </a:solidFill>
              </a:rPr>
              <a:t>.</a:t>
            </a:r>
          </a:p>
          <a:p>
            <a:endParaRPr lang="en-US" sz="2800" b="1" dirty="0">
              <a:solidFill>
                <a:srgbClr val="0070C0"/>
              </a:solidFill>
            </a:endParaRPr>
          </a:p>
          <a:p>
            <a:r>
              <a:rPr lang="en-US" sz="2800" dirty="0"/>
              <a:t>Click on </a:t>
            </a:r>
            <a:r>
              <a:rPr lang="en-US" sz="2800" b="1" dirty="0">
                <a:solidFill>
                  <a:srgbClr val="0000FF"/>
                </a:solidFill>
              </a:rPr>
              <a:t>Stop sharing</a:t>
            </a:r>
            <a:r>
              <a:rPr lang="en-US" sz="2800" b="1" dirty="0">
                <a:solidFill>
                  <a:srgbClr val="0070C0"/>
                </a:solidFill>
              </a:rPr>
              <a:t>. </a:t>
            </a:r>
          </a:p>
          <a:p>
            <a:endParaRPr lang="en-US" sz="2800" dirty="0"/>
          </a:p>
          <a:p>
            <a:r>
              <a:rPr lang="en-US" sz="2800" dirty="0"/>
              <a:t>Click </a:t>
            </a:r>
            <a:r>
              <a:rPr lang="en-US" sz="2800" b="1" dirty="0">
                <a:solidFill>
                  <a:srgbClr val="0000FF"/>
                </a:solidFill>
              </a:rPr>
              <a:t>X </a:t>
            </a:r>
            <a:r>
              <a:rPr lang="en-US" sz="2800" dirty="0"/>
              <a:t>to close the poll</a:t>
            </a:r>
          </a:p>
          <a:p>
            <a:endParaRPr lang="en-US" sz="2800" b="1" dirty="0"/>
          </a:p>
        </p:txBody>
      </p:sp>
      <p:sp>
        <p:nvSpPr>
          <p:cNvPr id="18" name="TextBox 17"/>
          <p:cNvSpPr txBox="1"/>
          <p:nvPr/>
        </p:nvSpPr>
        <p:spPr>
          <a:xfrm>
            <a:off x="6411688" y="438537"/>
            <a:ext cx="1821375" cy="3970318"/>
          </a:xfrm>
          <a:prstGeom prst="rect">
            <a:avLst/>
          </a:prstGeom>
          <a:noFill/>
        </p:spPr>
        <p:txBody>
          <a:bodyPr wrap="square" rtlCol="0">
            <a:spAutoFit/>
          </a:bodyPr>
          <a:lstStyle/>
          <a:p>
            <a:r>
              <a:rPr lang="en-US" sz="2800" b="1" dirty="0">
                <a:solidFill>
                  <a:srgbClr val="0000FF"/>
                </a:solidFill>
              </a:rPr>
              <a:t>Ellipses (…) </a:t>
            </a:r>
            <a:r>
              <a:rPr lang="en-US" sz="2800" dirty="0"/>
              <a:t>button allows host to re-launch, view or download polling results</a:t>
            </a:r>
          </a:p>
        </p:txBody>
      </p:sp>
      <p:pic>
        <p:nvPicPr>
          <p:cNvPr id="21" name="Picture 20">
            <a:extLst>
              <a:ext uri="{FF2B5EF4-FFF2-40B4-BE49-F238E27FC236}">
                <a16:creationId xmlns:a16="http://schemas.microsoft.com/office/drawing/2014/main" id="{54B64161-2A12-674A-3E3D-A3B28767AD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2600" y="-251166"/>
            <a:ext cx="1170893" cy="1568401"/>
          </a:xfrm>
          <a:prstGeom prst="rect">
            <a:avLst/>
          </a:prstGeom>
          <a:ln w="3175">
            <a:solidFill>
              <a:schemeClr val="tx1"/>
            </a:solidFill>
          </a:ln>
        </p:spPr>
      </p:pic>
      <p:pic>
        <p:nvPicPr>
          <p:cNvPr id="24" name="Picture 23">
            <a:extLst>
              <a:ext uri="{FF2B5EF4-FFF2-40B4-BE49-F238E27FC236}">
                <a16:creationId xmlns:a16="http://schemas.microsoft.com/office/drawing/2014/main" id="{3D92841B-D8BA-FEDD-1385-BAF7865624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1510" y="1158899"/>
            <a:ext cx="890038" cy="1187401"/>
          </a:xfrm>
          <a:prstGeom prst="rect">
            <a:avLst/>
          </a:prstGeom>
          <a:ln w="3175">
            <a:solidFill>
              <a:schemeClr val="tx1"/>
            </a:solidFill>
          </a:ln>
        </p:spPr>
      </p:pic>
      <p:pic>
        <p:nvPicPr>
          <p:cNvPr id="29" name="Picture 28">
            <a:extLst>
              <a:ext uri="{FF2B5EF4-FFF2-40B4-BE49-F238E27FC236}">
                <a16:creationId xmlns:a16="http://schemas.microsoft.com/office/drawing/2014/main" id="{325EEE68-1045-D137-BE21-A73953396AFE}"/>
              </a:ext>
            </a:extLst>
          </p:cNvPr>
          <p:cNvPicPr>
            <a:picLocks noChangeAspect="1"/>
          </p:cNvPicPr>
          <p:nvPr/>
        </p:nvPicPr>
        <p:blipFill>
          <a:blip r:embed="rId5"/>
          <a:stretch>
            <a:fillRect/>
          </a:stretch>
        </p:blipFill>
        <p:spPr>
          <a:xfrm>
            <a:off x="2285747" y="438537"/>
            <a:ext cx="3988750" cy="5349182"/>
          </a:xfrm>
          <a:prstGeom prst="rect">
            <a:avLst/>
          </a:prstGeom>
          <a:ln w="3175">
            <a:solidFill>
              <a:schemeClr val="tx1"/>
            </a:solidFill>
          </a:ln>
        </p:spPr>
      </p:pic>
      <p:pic>
        <p:nvPicPr>
          <p:cNvPr id="3" name="Picture 2">
            <a:extLst>
              <a:ext uri="{FF2B5EF4-FFF2-40B4-BE49-F238E27FC236}">
                <a16:creationId xmlns:a16="http://schemas.microsoft.com/office/drawing/2014/main" id="{B0670750-6829-8897-451D-3780BABD99AF}"/>
              </a:ext>
            </a:extLst>
          </p:cNvPr>
          <p:cNvPicPr>
            <a:picLocks noChangeAspect="1"/>
          </p:cNvPicPr>
          <p:nvPr/>
        </p:nvPicPr>
        <p:blipFill rotWithShape="1">
          <a:blip r:embed="rId6"/>
          <a:srcRect l="70435" t="29729" r="16060" b="21487"/>
          <a:stretch/>
        </p:blipFill>
        <p:spPr>
          <a:xfrm>
            <a:off x="8233063" y="533034"/>
            <a:ext cx="4356972" cy="5254685"/>
          </a:xfrm>
          <a:prstGeom prst="rect">
            <a:avLst/>
          </a:prstGeom>
          <a:ln w="3175">
            <a:solidFill>
              <a:schemeClr val="tx1"/>
            </a:solidFill>
          </a:ln>
        </p:spPr>
      </p:pic>
      <p:sp>
        <p:nvSpPr>
          <p:cNvPr id="4" name="Arrow: Curved Up 3">
            <a:extLst>
              <a:ext uri="{FF2B5EF4-FFF2-40B4-BE49-F238E27FC236}">
                <a16:creationId xmlns:a16="http://schemas.microsoft.com/office/drawing/2014/main" id="{E560C824-02D3-322D-187D-99331EAD91E1}"/>
              </a:ext>
            </a:extLst>
          </p:cNvPr>
          <p:cNvSpPr/>
          <p:nvPr/>
        </p:nvSpPr>
        <p:spPr>
          <a:xfrm>
            <a:off x="6045200" y="5787719"/>
            <a:ext cx="3048000"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C4E2439B-C0B3-666F-BCA0-35356682EDA8}"/>
              </a:ext>
            </a:extLst>
          </p:cNvPr>
          <p:cNvSpPr/>
          <p:nvPr/>
        </p:nvSpPr>
        <p:spPr>
          <a:xfrm>
            <a:off x="5130800" y="5257800"/>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DB5D37-512F-4478-2F5E-1F0B83ECA8A3}"/>
              </a:ext>
            </a:extLst>
          </p:cNvPr>
          <p:cNvSpPr/>
          <p:nvPr/>
        </p:nvSpPr>
        <p:spPr>
          <a:xfrm>
            <a:off x="10541000" y="4479811"/>
            <a:ext cx="2083817" cy="93038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0C1E3E8-605C-3774-20EA-071F1D7A12FA}"/>
              </a:ext>
            </a:extLst>
          </p:cNvPr>
          <p:cNvSpPr/>
          <p:nvPr/>
        </p:nvSpPr>
        <p:spPr>
          <a:xfrm>
            <a:off x="11684001" y="228600"/>
            <a:ext cx="838200"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94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383236"/>
            <a:ext cx="11216640" cy="1270000"/>
          </a:xfrm>
        </p:spPr>
        <p:txBody>
          <a:bodyPr>
            <a:normAutofit fontScale="90000"/>
          </a:bodyPr>
          <a:lstStyle/>
          <a:p>
            <a:pPr algn="ctr"/>
            <a:r>
              <a:rPr lang="en-US" b="1" dirty="0"/>
              <a:t>Polls: Created during meeting</a:t>
            </a:r>
            <a:br>
              <a:rPr lang="en-US" sz="6400" b="1" dirty="0"/>
            </a:br>
            <a:r>
              <a:rPr lang="en-US" sz="2880" dirty="0">
                <a:solidFill>
                  <a:srgbClr val="0000FF"/>
                </a:solidFill>
              </a:rPr>
              <a:t>While presenting, you decide to poll your participants.</a:t>
            </a:r>
            <a:br>
              <a:rPr lang="en-US" sz="2880" dirty="0">
                <a:solidFill>
                  <a:srgbClr val="0000FF"/>
                </a:solidFill>
              </a:rPr>
            </a:br>
            <a:endParaRPr lang="en-US" sz="2880" b="1" dirty="0">
              <a:solidFill>
                <a:srgbClr val="0000FF"/>
              </a:solidFill>
            </a:endParaRPr>
          </a:p>
        </p:txBody>
      </p:sp>
      <p:sp>
        <p:nvSpPr>
          <p:cNvPr id="3" name="Content Placeholder 2"/>
          <p:cNvSpPr>
            <a:spLocks noGrp="1"/>
          </p:cNvSpPr>
          <p:nvPr>
            <p:ph idx="1"/>
          </p:nvPr>
        </p:nvSpPr>
        <p:spPr>
          <a:xfrm>
            <a:off x="722462" y="1613203"/>
            <a:ext cx="3766226" cy="5318761"/>
          </a:xfrm>
        </p:spPr>
        <p:txBody>
          <a:bodyPr>
            <a:normAutofit fontScale="92500"/>
          </a:bodyPr>
          <a:lstStyle/>
          <a:p>
            <a:r>
              <a:rPr lang="en-US" dirty="0"/>
              <a:t>To create Questions, click </a:t>
            </a:r>
            <a:r>
              <a:rPr lang="en-US" b="1" dirty="0">
                <a:solidFill>
                  <a:srgbClr val="0000FF"/>
                </a:solidFill>
              </a:rPr>
              <a:t>Polls</a:t>
            </a:r>
          </a:p>
          <a:p>
            <a:r>
              <a:rPr lang="en-US" dirty="0"/>
              <a:t>Click on </a:t>
            </a:r>
            <a:r>
              <a:rPr lang="en-US" b="1" dirty="0">
                <a:solidFill>
                  <a:srgbClr val="0000FF"/>
                </a:solidFill>
              </a:rPr>
              <a:t>Plus Sign (+)</a:t>
            </a:r>
          </a:p>
          <a:p>
            <a:r>
              <a:rPr lang="en-US" dirty="0"/>
              <a:t>Click </a:t>
            </a:r>
            <a:r>
              <a:rPr lang="en-US" b="1" dirty="0">
                <a:solidFill>
                  <a:srgbClr val="0000FF"/>
                </a:solidFill>
              </a:rPr>
              <a:t>Polls</a:t>
            </a:r>
          </a:p>
          <a:p>
            <a:r>
              <a:rPr lang="en-US" dirty="0"/>
              <a:t>Click </a:t>
            </a:r>
            <a:r>
              <a:rPr lang="en-US" b="1" dirty="0">
                <a:solidFill>
                  <a:srgbClr val="0000FF"/>
                </a:solidFill>
              </a:rPr>
              <a:t>Next</a:t>
            </a:r>
          </a:p>
          <a:p>
            <a:r>
              <a:rPr lang="en-US" dirty="0"/>
              <a:t>Goes to dialog box opens for entering questions </a:t>
            </a:r>
            <a:r>
              <a:rPr lang="en-US" sz="1707" i="1" dirty="0"/>
              <a:t>(follow instructions for Creating Polls before Meeting)</a:t>
            </a:r>
          </a:p>
          <a:p>
            <a:pPr marL="548657" indent="-548657">
              <a:buFont typeface="+mj-lt"/>
              <a:buAutoNum type="alphaLcParenR"/>
            </a:pPr>
            <a:endParaRPr lang="en-US" dirty="0"/>
          </a:p>
          <a:p>
            <a:pPr marL="548657" indent="-548657">
              <a:buFont typeface="+mj-lt"/>
              <a:buAutoNum type="alphaLcParenR"/>
            </a:pPr>
            <a:endParaRPr lang="en-US" dirty="0"/>
          </a:p>
          <a:p>
            <a:pPr marL="0" indent="0">
              <a:buNone/>
            </a:pPr>
            <a:endParaRPr lang="en-US" dirty="0">
              <a:solidFill>
                <a:srgbClr val="0000FF"/>
              </a:solidFill>
            </a:endParaRPr>
          </a:p>
        </p:txBody>
      </p:sp>
      <p:pic>
        <p:nvPicPr>
          <p:cNvPr id="18" name="Picture 17"/>
          <p:cNvPicPr>
            <a:picLocks noChangeAspect="1"/>
          </p:cNvPicPr>
          <p:nvPr/>
        </p:nvPicPr>
        <p:blipFill rotWithShape="1">
          <a:blip r:embed="rId3"/>
          <a:srcRect t="26625"/>
          <a:stretch/>
        </p:blipFill>
        <p:spPr>
          <a:xfrm>
            <a:off x="4735734" y="1876805"/>
            <a:ext cx="7968692" cy="603850"/>
          </a:xfrm>
          <a:prstGeom prst="rect">
            <a:avLst/>
          </a:prstGeom>
        </p:spPr>
      </p:pic>
      <p:sp>
        <p:nvSpPr>
          <p:cNvPr id="22" name="Oval 21"/>
          <p:cNvSpPr/>
          <p:nvPr/>
        </p:nvSpPr>
        <p:spPr>
          <a:xfrm>
            <a:off x="6223711" y="5073905"/>
            <a:ext cx="1130505" cy="4076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4" name="Picture 3">
            <a:extLst>
              <a:ext uri="{FF2B5EF4-FFF2-40B4-BE49-F238E27FC236}">
                <a16:creationId xmlns:a16="http://schemas.microsoft.com/office/drawing/2014/main" id="{2C02EB44-97AB-F94B-8C88-50FCED4438AF}"/>
              </a:ext>
            </a:extLst>
          </p:cNvPr>
          <p:cNvPicPr>
            <a:picLocks noChangeAspect="1"/>
          </p:cNvPicPr>
          <p:nvPr/>
        </p:nvPicPr>
        <p:blipFill>
          <a:blip r:embed="rId4"/>
          <a:stretch>
            <a:fillRect/>
          </a:stretch>
        </p:blipFill>
        <p:spPr>
          <a:xfrm>
            <a:off x="4575464" y="2785375"/>
            <a:ext cx="4229690" cy="2791215"/>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A4B538B9-B504-F858-DF10-88B29E541689}"/>
              </a:ext>
            </a:extLst>
          </p:cNvPr>
          <p:cNvSpPr/>
          <p:nvPr/>
        </p:nvSpPr>
        <p:spPr>
          <a:xfrm>
            <a:off x="8390422" y="1835429"/>
            <a:ext cx="829463"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5BB71F1-20F0-D642-C0BB-BFE55C2C7FDC}"/>
              </a:ext>
            </a:extLst>
          </p:cNvPr>
          <p:cNvSpPr/>
          <p:nvPr/>
        </p:nvSpPr>
        <p:spPr>
          <a:xfrm>
            <a:off x="8264777" y="2938503"/>
            <a:ext cx="722216" cy="66512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1131CB3-551A-5F43-7AF4-DC86D7114D85}"/>
              </a:ext>
            </a:extLst>
          </p:cNvPr>
          <p:cNvPicPr>
            <a:picLocks noChangeAspect="1"/>
          </p:cNvPicPr>
          <p:nvPr/>
        </p:nvPicPr>
        <p:blipFill>
          <a:blip r:embed="rId5"/>
          <a:stretch>
            <a:fillRect/>
          </a:stretch>
        </p:blipFill>
        <p:spPr>
          <a:xfrm>
            <a:off x="9160546" y="2965011"/>
            <a:ext cx="3276491" cy="3500083"/>
          </a:xfrm>
          <a:prstGeom prst="rect">
            <a:avLst/>
          </a:prstGeom>
          <a:ln w="3175">
            <a:solidFill>
              <a:schemeClr val="tx1"/>
            </a:solidFill>
          </a:ln>
        </p:spPr>
      </p:pic>
      <p:pic>
        <p:nvPicPr>
          <p:cNvPr id="9" name="Picture 8">
            <a:extLst>
              <a:ext uri="{FF2B5EF4-FFF2-40B4-BE49-F238E27FC236}">
                <a16:creationId xmlns:a16="http://schemas.microsoft.com/office/drawing/2014/main" id="{FD239318-A318-B391-283B-FDAFFA74A1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80187" y="1705775"/>
            <a:ext cx="2510372" cy="3571939"/>
          </a:xfrm>
          <a:prstGeom prst="rect">
            <a:avLst/>
          </a:prstGeom>
        </p:spPr>
      </p:pic>
      <p:sp>
        <p:nvSpPr>
          <p:cNvPr id="10" name="Rectangle: Rounded Corners 9">
            <a:extLst>
              <a:ext uri="{FF2B5EF4-FFF2-40B4-BE49-F238E27FC236}">
                <a16:creationId xmlns:a16="http://schemas.microsoft.com/office/drawing/2014/main" id="{1FA146F0-B776-A3A9-6CAE-86E9CB45A9AC}"/>
              </a:ext>
            </a:extLst>
          </p:cNvPr>
          <p:cNvSpPr/>
          <p:nvPr/>
        </p:nvSpPr>
        <p:spPr>
          <a:xfrm>
            <a:off x="9167971" y="3674142"/>
            <a:ext cx="3269065" cy="112645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1B1A67A-CE5E-C1A3-5563-5A74274F84F6}"/>
              </a:ext>
            </a:extLst>
          </p:cNvPr>
          <p:cNvSpPr/>
          <p:nvPr/>
        </p:nvSpPr>
        <p:spPr>
          <a:xfrm>
            <a:off x="10874608" y="5943600"/>
            <a:ext cx="809392" cy="66512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5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42"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21"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par>
                          <p:cTn id="22" fill="hold">
                            <p:stCondLst>
                              <p:cond delay="8000"/>
                            </p:stCondLst>
                            <p:childTnLst>
                              <p:par>
                                <p:cTn id="23" presetID="21"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383236"/>
            <a:ext cx="11216640" cy="1270000"/>
          </a:xfrm>
        </p:spPr>
        <p:txBody>
          <a:bodyPr>
            <a:normAutofit fontScale="90000"/>
          </a:bodyPr>
          <a:lstStyle/>
          <a:p>
            <a:pPr algn="ctr"/>
            <a:r>
              <a:rPr lang="en-US" b="1" dirty="0"/>
              <a:t>Polls: Created during meeting</a:t>
            </a:r>
            <a:br>
              <a:rPr lang="en-US" sz="6400" b="1" dirty="0"/>
            </a:br>
            <a:r>
              <a:rPr lang="en-US" sz="2880" dirty="0">
                <a:solidFill>
                  <a:srgbClr val="0000FF"/>
                </a:solidFill>
              </a:rPr>
              <a:t>While presenting, you decide to poll your participants.</a:t>
            </a:r>
            <a:br>
              <a:rPr lang="en-US" sz="2880" dirty="0">
                <a:solidFill>
                  <a:srgbClr val="0000FF"/>
                </a:solidFill>
              </a:rPr>
            </a:br>
            <a:endParaRPr lang="en-US" sz="2880" b="1" dirty="0">
              <a:solidFill>
                <a:srgbClr val="0000FF"/>
              </a:solidFill>
            </a:endParaRPr>
          </a:p>
        </p:txBody>
      </p:sp>
      <p:sp>
        <p:nvSpPr>
          <p:cNvPr id="3" name="Content Placeholder 2"/>
          <p:cNvSpPr>
            <a:spLocks noGrp="1"/>
          </p:cNvSpPr>
          <p:nvPr>
            <p:ph idx="1"/>
          </p:nvPr>
        </p:nvSpPr>
        <p:spPr>
          <a:xfrm>
            <a:off x="1029198" y="2552700"/>
            <a:ext cx="5701802" cy="2209800"/>
          </a:xfrm>
        </p:spPr>
        <p:txBody>
          <a:bodyPr>
            <a:normAutofit/>
          </a:bodyPr>
          <a:lstStyle/>
          <a:p>
            <a:pPr marL="0" indent="0">
              <a:buNone/>
            </a:pPr>
            <a:r>
              <a:rPr lang="en-US" b="1" dirty="0">
                <a:solidFill>
                  <a:srgbClr val="0000FF"/>
                </a:solidFill>
              </a:rPr>
              <a:t>Opens the dialog box for entering questions </a:t>
            </a:r>
          </a:p>
          <a:p>
            <a:pPr lvl="1"/>
            <a:r>
              <a:rPr lang="en-US" b="1" i="1" dirty="0"/>
              <a:t>follow instructions for Creating Polls before Meeting</a:t>
            </a:r>
          </a:p>
          <a:p>
            <a:pPr marL="548657" indent="-548657">
              <a:buFont typeface="+mj-lt"/>
              <a:buAutoNum type="alphaLcParenR"/>
            </a:pPr>
            <a:endParaRPr lang="en-US" dirty="0"/>
          </a:p>
          <a:p>
            <a:pPr marL="548657" indent="-548657">
              <a:buFont typeface="+mj-lt"/>
              <a:buAutoNum type="alphaLcParenR"/>
            </a:pPr>
            <a:endParaRPr lang="en-US" dirty="0"/>
          </a:p>
          <a:p>
            <a:pPr marL="0" indent="0">
              <a:buNone/>
            </a:pPr>
            <a:endParaRPr lang="en-US" dirty="0">
              <a:solidFill>
                <a:srgbClr val="0000FF"/>
              </a:solidFill>
            </a:endParaRPr>
          </a:p>
        </p:txBody>
      </p:sp>
      <p:pic>
        <p:nvPicPr>
          <p:cNvPr id="18" name="Picture 17"/>
          <p:cNvPicPr>
            <a:picLocks noChangeAspect="1"/>
          </p:cNvPicPr>
          <p:nvPr/>
        </p:nvPicPr>
        <p:blipFill rotWithShape="1">
          <a:blip r:embed="rId3"/>
          <a:srcRect t="26625"/>
          <a:stretch/>
        </p:blipFill>
        <p:spPr>
          <a:xfrm>
            <a:off x="-5743194" y="2603182"/>
            <a:ext cx="5379134" cy="407619"/>
          </a:xfrm>
          <a:prstGeom prst="rect">
            <a:avLst/>
          </a:prstGeom>
        </p:spPr>
      </p:pic>
      <p:pic>
        <p:nvPicPr>
          <p:cNvPr id="4" name="Picture 3">
            <a:extLst>
              <a:ext uri="{FF2B5EF4-FFF2-40B4-BE49-F238E27FC236}">
                <a16:creationId xmlns:a16="http://schemas.microsoft.com/office/drawing/2014/main" id="{2C02EB44-97AB-F94B-8C88-50FCED4438AF}"/>
              </a:ext>
            </a:extLst>
          </p:cNvPr>
          <p:cNvPicPr>
            <a:picLocks noChangeAspect="1"/>
          </p:cNvPicPr>
          <p:nvPr/>
        </p:nvPicPr>
        <p:blipFill>
          <a:blip r:embed="rId4"/>
          <a:stretch>
            <a:fillRect/>
          </a:stretch>
        </p:blipFill>
        <p:spPr>
          <a:xfrm>
            <a:off x="-4705306" y="-348091"/>
            <a:ext cx="4229690" cy="2791215"/>
          </a:xfrm>
          <a:prstGeom prst="rect">
            <a:avLst/>
          </a:prstGeom>
          <a:ln w="3175">
            <a:solidFill>
              <a:schemeClr val="tx1"/>
            </a:solidFill>
          </a:ln>
        </p:spPr>
      </p:pic>
      <p:pic>
        <p:nvPicPr>
          <p:cNvPr id="7" name="Picture 6">
            <a:extLst>
              <a:ext uri="{FF2B5EF4-FFF2-40B4-BE49-F238E27FC236}">
                <a16:creationId xmlns:a16="http://schemas.microsoft.com/office/drawing/2014/main" id="{41131CB3-551A-5F43-7AF4-DC86D7114D85}"/>
              </a:ext>
            </a:extLst>
          </p:cNvPr>
          <p:cNvPicPr>
            <a:picLocks noChangeAspect="1"/>
          </p:cNvPicPr>
          <p:nvPr/>
        </p:nvPicPr>
        <p:blipFill>
          <a:blip r:embed="rId5"/>
          <a:stretch>
            <a:fillRect/>
          </a:stretch>
        </p:blipFill>
        <p:spPr>
          <a:xfrm>
            <a:off x="-3826371" y="3450078"/>
            <a:ext cx="3276491" cy="3500083"/>
          </a:xfrm>
          <a:prstGeom prst="rect">
            <a:avLst/>
          </a:prstGeom>
          <a:ln w="3175">
            <a:solidFill>
              <a:schemeClr val="tx1"/>
            </a:solidFill>
          </a:ln>
        </p:spPr>
      </p:pic>
      <p:pic>
        <p:nvPicPr>
          <p:cNvPr id="9" name="Picture 8">
            <a:extLst>
              <a:ext uri="{FF2B5EF4-FFF2-40B4-BE49-F238E27FC236}">
                <a16:creationId xmlns:a16="http://schemas.microsoft.com/office/drawing/2014/main" id="{FD239318-A318-B391-283B-FDAFFA74A1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64400" y="1524000"/>
            <a:ext cx="3505200" cy="4987453"/>
          </a:xfrm>
          <a:prstGeom prst="rect">
            <a:avLst/>
          </a:prstGeom>
        </p:spPr>
      </p:pic>
    </p:spTree>
    <p:extLst>
      <p:ext uri="{BB962C8B-B14F-4D97-AF65-F5344CB8AC3E}">
        <p14:creationId xmlns:p14="http://schemas.microsoft.com/office/powerpoint/2010/main" val="3798441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0EA2AF-67CA-A20E-43BC-CC76EF49060A}"/>
              </a:ext>
            </a:extLst>
          </p:cNvPr>
          <p:cNvPicPr>
            <a:picLocks noChangeAspect="1"/>
          </p:cNvPicPr>
          <p:nvPr/>
        </p:nvPicPr>
        <p:blipFill>
          <a:blip r:embed="rId3">
            <a:alphaModFix amt="20000"/>
          </a:blip>
          <a:stretch>
            <a:fillRect/>
          </a:stretch>
        </p:blipFill>
        <p:spPr>
          <a:xfrm>
            <a:off x="9972" y="1074"/>
            <a:ext cx="12984855" cy="7637370"/>
          </a:xfrm>
          <a:prstGeom prst="rect">
            <a:avLst/>
          </a:prstGeom>
        </p:spPr>
      </p:pic>
      <p:sp>
        <p:nvSpPr>
          <p:cNvPr id="2" name="Title 1"/>
          <p:cNvSpPr>
            <a:spLocks noGrp="1"/>
          </p:cNvSpPr>
          <p:nvPr>
            <p:ph type="title"/>
          </p:nvPr>
        </p:nvSpPr>
        <p:spPr>
          <a:xfrm>
            <a:off x="806448" y="274638"/>
            <a:ext cx="11679013" cy="1143000"/>
          </a:xfrm>
        </p:spPr>
        <p:txBody>
          <a:bodyPr>
            <a:normAutofit/>
          </a:bodyPr>
          <a:lstStyle/>
          <a:p>
            <a:pPr algn="ctr"/>
            <a:r>
              <a:rPr lang="en-US" dirty="0">
                <a:solidFill>
                  <a:srgbClr val="0000FF"/>
                </a:solidFill>
              </a:rPr>
              <a:t>WAIT!</a:t>
            </a:r>
            <a:endParaRPr lang="en-US" b="1" dirty="0">
              <a:solidFill>
                <a:srgbClr val="0000FF"/>
              </a:solidFill>
            </a:endParaRPr>
          </a:p>
        </p:txBody>
      </p:sp>
      <p:sp>
        <p:nvSpPr>
          <p:cNvPr id="4" name="Text Placeholder 3">
            <a:extLst>
              <a:ext uri="{FF2B5EF4-FFF2-40B4-BE49-F238E27FC236}">
                <a16:creationId xmlns:a16="http://schemas.microsoft.com/office/drawing/2014/main" id="{63E2E9F9-532B-ADD6-9DAA-1ACAA5243BB1}"/>
              </a:ext>
            </a:extLst>
          </p:cNvPr>
          <p:cNvSpPr>
            <a:spLocks noGrp="1"/>
          </p:cNvSpPr>
          <p:nvPr>
            <p:ph type="body" idx="1"/>
          </p:nvPr>
        </p:nvSpPr>
        <p:spPr>
          <a:xfrm>
            <a:off x="813920" y="1189035"/>
            <a:ext cx="11671541" cy="1325565"/>
          </a:xfrm>
        </p:spPr>
        <p:txBody>
          <a:bodyPr>
            <a:noAutofit/>
          </a:bodyPr>
          <a:lstStyle/>
          <a:p>
            <a:pPr marL="0" indent="0" algn="ctr">
              <a:buNone/>
            </a:pPr>
            <a:r>
              <a:rPr lang="en-US" sz="3600" b="1" dirty="0"/>
              <a:t>Time to Practice: Create a Poll</a:t>
            </a:r>
          </a:p>
          <a:p>
            <a:pPr marL="0" indent="0" algn="ctr">
              <a:buNone/>
            </a:pPr>
            <a:r>
              <a:rPr lang="en-US" sz="2800" dirty="0"/>
              <a:t>Poll Name:  Trivia</a:t>
            </a:r>
          </a:p>
        </p:txBody>
      </p:sp>
      <p:sp>
        <p:nvSpPr>
          <p:cNvPr id="3" name="Content Placeholder 2"/>
          <p:cNvSpPr>
            <a:spLocks noGrp="1"/>
          </p:cNvSpPr>
          <p:nvPr>
            <p:ph sz="half" idx="2"/>
          </p:nvPr>
        </p:nvSpPr>
        <p:spPr>
          <a:xfrm>
            <a:off x="806449" y="2920622"/>
            <a:ext cx="5583765" cy="3556377"/>
          </a:xfrm>
          <a:ln w="3175">
            <a:solidFill>
              <a:schemeClr val="tx1"/>
            </a:solidFill>
          </a:ln>
        </p:spPr>
        <p:txBody>
          <a:bodyPr>
            <a:noAutofit/>
          </a:bodyPr>
          <a:lstStyle/>
          <a:p>
            <a:pPr marL="0" indent="0" algn="ctr">
              <a:lnSpc>
                <a:spcPct val="110000"/>
              </a:lnSpc>
              <a:buNone/>
            </a:pPr>
            <a:r>
              <a:rPr lang="en-US" sz="3000" b="1" dirty="0"/>
              <a:t>Question 1 </a:t>
            </a:r>
            <a:endParaRPr lang="en-US" sz="3000" dirty="0"/>
          </a:p>
          <a:p>
            <a:pPr marL="0" indent="0" algn="ctr">
              <a:lnSpc>
                <a:spcPct val="110000"/>
              </a:lnSpc>
              <a:buNone/>
            </a:pPr>
            <a:r>
              <a:rPr lang="en-US" sz="3000" b="1" dirty="0"/>
              <a:t>A</a:t>
            </a:r>
            <a:r>
              <a:rPr lang="en-US" sz="3000" b="1" i="0" dirty="0">
                <a:effectLst/>
              </a:rPr>
              <a:t> "leg lamp" is a pivotal item in what 1983 holiday classic movie?</a:t>
            </a:r>
          </a:p>
          <a:p>
            <a:pPr>
              <a:lnSpc>
                <a:spcPct val="110000"/>
              </a:lnSpc>
            </a:pPr>
            <a:r>
              <a:rPr lang="en-US" sz="3000" dirty="0"/>
              <a:t>A Christmas Story</a:t>
            </a:r>
          </a:p>
          <a:p>
            <a:pPr>
              <a:lnSpc>
                <a:spcPct val="110000"/>
              </a:lnSpc>
            </a:pPr>
            <a:r>
              <a:rPr lang="en-US" sz="3000" dirty="0"/>
              <a:t>Elf</a:t>
            </a:r>
          </a:p>
          <a:p>
            <a:pPr>
              <a:lnSpc>
                <a:spcPct val="110000"/>
              </a:lnSpc>
            </a:pPr>
            <a:r>
              <a:rPr lang="en-US" sz="3000" dirty="0"/>
              <a:t>Polar Express</a:t>
            </a:r>
          </a:p>
        </p:txBody>
      </p:sp>
      <p:sp>
        <p:nvSpPr>
          <p:cNvPr id="7" name="Content Placeholder 6">
            <a:extLst>
              <a:ext uri="{FF2B5EF4-FFF2-40B4-BE49-F238E27FC236}">
                <a16:creationId xmlns:a16="http://schemas.microsoft.com/office/drawing/2014/main" id="{1EAE9BEA-8DB6-1173-D1A9-F2E3791B21A7}"/>
              </a:ext>
            </a:extLst>
          </p:cNvPr>
          <p:cNvSpPr>
            <a:spLocks noGrp="1"/>
          </p:cNvSpPr>
          <p:nvPr>
            <p:ph sz="quarter" idx="4"/>
          </p:nvPr>
        </p:nvSpPr>
        <p:spPr>
          <a:xfrm>
            <a:off x="6807200" y="2917634"/>
            <a:ext cx="5678261" cy="3559365"/>
          </a:xfrm>
          <a:ln w="3175">
            <a:solidFill>
              <a:schemeClr val="tx1"/>
            </a:solidFill>
          </a:ln>
        </p:spPr>
        <p:txBody>
          <a:bodyPr>
            <a:noAutofit/>
          </a:bodyPr>
          <a:lstStyle/>
          <a:p>
            <a:pPr marL="0" indent="0" algn="ctr">
              <a:buNone/>
            </a:pPr>
            <a:r>
              <a:rPr lang="en-US" sz="3000" b="1" dirty="0"/>
              <a:t>Question 2 </a:t>
            </a:r>
          </a:p>
          <a:p>
            <a:pPr marL="0" indent="0" algn="ctr">
              <a:buNone/>
            </a:pPr>
            <a:r>
              <a:rPr lang="en-US" sz="3000" b="1" dirty="0"/>
              <a:t>Which musical group became famous with the 1985 hit song "Take On Me?“</a:t>
            </a:r>
          </a:p>
          <a:p>
            <a:r>
              <a:rPr lang="en-US" sz="3000" dirty="0"/>
              <a:t>A-ha</a:t>
            </a:r>
          </a:p>
          <a:p>
            <a:r>
              <a:rPr lang="en-US" sz="3000" dirty="0"/>
              <a:t>Culture Club</a:t>
            </a:r>
          </a:p>
          <a:p>
            <a:r>
              <a:rPr lang="en-US" sz="3000" dirty="0"/>
              <a:t>The Bangles</a:t>
            </a:r>
          </a:p>
        </p:txBody>
      </p:sp>
    </p:spTree>
    <p:extLst>
      <p:ext uri="{BB962C8B-B14F-4D97-AF65-F5344CB8AC3E}">
        <p14:creationId xmlns:p14="http://schemas.microsoft.com/office/powerpoint/2010/main" val="9861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711200" y="1447799"/>
            <a:ext cx="11658600" cy="5588727"/>
          </a:xfrm>
        </p:spPr>
        <p:txBody>
          <a:bodyPr>
            <a:noAutofit/>
          </a:bodyPr>
          <a:lstStyle/>
          <a:p>
            <a:pPr marL="0" indent="0">
              <a:lnSpc>
                <a:spcPct val="110000"/>
              </a:lnSpc>
              <a:buNone/>
            </a:pPr>
            <a:r>
              <a:rPr lang="en-US" sz="2400" dirty="0"/>
              <a:t>To file a USDA program discrimination complaint, a complainant should complete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10000"/>
              </a:lnSpc>
              <a:buNone/>
            </a:pPr>
            <a:endParaRPr lang="en-US" sz="2400" dirty="0"/>
          </a:p>
          <a:p>
            <a:pPr marL="0" indent="0">
              <a:lnSpc>
                <a:spcPct val="110000"/>
              </a:lnSpc>
              <a:buNone/>
            </a:pPr>
            <a:r>
              <a:rPr lang="en-US" sz="2400" dirty="0"/>
              <a:t>This institution is an equal opportunity provider.</a:t>
            </a:r>
            <a:endParaRPr lang="en-US" sz="2844" dirty="0"/>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2492103" y="330621"/>
            <a:ext cx="8020594" cy="73152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b="1"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p:txBody>
          <a:bodyPr/>
          <a:lstStyle/>
          <a:p>
            <a:pPr marL="0" indent="0">
              <a:buNone/>
            </a:pPr>
            <a:r>
              <a:rPr lang="en-US" dirty="0"/>
              <a:t>We wish to thank the authors of this training material:</a:t>
            </a:r>
          </a:p>
          <a:p>
            <a:pPr marL="0" indent="0">
              <a:buNone/>
            </a:pPr>
            <a:endParaRPr lang="en-US" dirty="0"/>
          </a:p>
          <a:p>
            <a:pPr marL="400039" lvl="1" indent="0" algn="ctr">
              <a:buNone/>
            </a:pPr>
            <a:r>
              <a:rPr lang="en-US" b="1" dirty="0">
                <a:solidFill>
                  <a:srgbClr val="080808"/>
                </a:solidFill>
              </a:rPr>
              <a:t>Dr. Dorothy Brandon</a:t>
            </a:r>
            <a:r>
              <a:rPr lang="en-US" dirty="0">
                <a:solidFill>
                  <a:srgbClr val="080808"/>
                </a:solidFill>
              </a:rPr>
              <a:t>, Extension Specialist, Alabama A&amp;M University </a:t>
            </a:r>
          </a:p>
          <a:p>
            <a:pPr marL="400039" lvl="1" indent="0" algn="ctr">
              <a:buNone/>
            </a:pPr>
            <a:endParaRPr lang="en-US" dirty="0">
              <a:solidFill>
                <a:srgbClr val="080808"/>
              </a:solidFill>
            </a:endParaRPr>
          </a:p>
          <a:p>
            <a:pPr marL="400039" lvl="1" indent="0" algn="ctr">
              <a:buNone/>
            </a:pPr>
            <a:r>
              <a:rPr lang="en-US" b="1" dirty="0">
                <a:solidFill>
                  <a:srgbClr val="080808"/>
                </a:solidFill>
              </a:rPr>
              <a:t>Terrence </a:t>
            </a:r>
            <a:r>
              <a:rPr lang="en-US" b="1" dirty="0" err="1">
                <a:solidFill>
                  <a:srgbClr val="080808"/>
                </a:solidFill>
              </a:rPr>
              <a:t>Wolfork</a:t>
            </a:r>
            <a:r>
              <a:rPr lang="en-US" dirty="0">
                <a:solidFill>
                  <a:srgbClr val="080808"/>
                </a:solidFill>
              </a:rPr>
              <a:t>, Assistant Extension Administrator for Communications, Conferencing, and Technology, Fort Valley State University</a:t>
            </a:r>
          </a:p>
          <a:p>
            <a:pPr marL="400039" lvl="1" indent="0" algn="ctr">
              <a:buNone/>
            </a:pPr>
            <a:endParaRPr lang="en-US" dirty="0">
              <a:solidFill>
                <a:srgbClr val="080808"/>
              </a:solidFill>
            </a:endParaRPr>
          </a:p>
          <a:p>
            <a:pPr marL="400039" lvl="1" indent="0" algn="ctr">
              <a:buNone/>
            </a:pPr>
            <a:r>
              <a:rPr lang="en-US" b="1" dirty="0">
                <a:solidFill>
                  <a:srgbClr val="080808"/>
                </a:solidFill>
              </a:rPr>
              <a:t>Dr. Roseanne Scammahorn</a:t>
            </a:r>
            <a:r>
              <a:rPr lang="en-US" dirty="0">
                <a:solidFill>
                  <a:srgbClr val="080808"/>
                </a:solidFill>
              </a:rPr>
              <a:t>, Extension/Research Associate III, Southern Rural Development Center </a:t>
            </a:r>
          </a:p>
        </p:txBody>
      </p:sp>
    </p:spTree>
    <p:extLst>
      <p:ext uri="{BB962C8B-B14F-4D97-AF65-F5344CB8AC3E}">
        <p14:creationId xmlns:p14="http://schemas.microsoft.com/office/powerpoint/2010/main" val="117626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normAutofit/>
          </a:bodyPr>
          <a:lstStyle/>
          <a:p>
            <a:r>
              <a:rPr lang="en-US" sz="4000" b="1"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Props1.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2.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4D6E3B-DF99-4DBB-B9AE-80C3F38EE84B}">
  <ds:schemaRefs>
    <ds:schemaRef ds:uri="http://www.w3.org/XML/1998/namespace"/>
    <ds:schemaRef ds:uri="http://schemas.microsoft.com/office/2006/documentManagement/types"/>
    <ds:schemaRef ds:uri="http://schemas.openxmlformats.org/package/2006/metadata/core-properties"/>
    <ds:schemaRef ds:uri="http://purl.org/dc/dcmitype/"/>
    <ds:schemaRef ds:uri="http://purl.org/dc/terms/"/>
    <ds:schemaRef ds:uri="3357c18c-d4a0-41a0-9a16-012894502ed4"/>
    <ds:schemaRef ds:uri="http://schemas.microsoft.com/office/infopath/2007/PartnerControls"/>
    <ds:schemaRef ds:uri="4952b6e6-1201-4b83-9aa2-f3529dd868f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17369</TotalTime>
  <Words>7687</Words>
  <Application>Microsoft Macintosh PowerPoint</Application>
  <PresentationFormat>Custom</PresentationFormat>
  <Paragraphs>883</Paragraphs>
  <Slides>66</Slides>
  <Notes>61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66</vt:i4>
      </vt:variant>
    </vt:vector>
  </HeadingPairs>
  <TitlesOfParts>
    <vt:vector size="75" baseType="lpstr">
      <vt:lpstr>AlmadenSans</vt:lpstr>
      <vt:lpstr>League Spartan</vt:lpstr>
      <vt:lpstr>Arial Black</vt:lpstr>
      <vt:lpstr>PlusJakartaSans</vt:lpstr>
      <vt:lpstr>Arial</vt:lpstr>
      <vt:lpstr>Calibri</vt:lpstr>
      <vt:lpstr>Open Sans</vt:lpstr>
      <vt:lpstr>Office Theme</vt:lpstr>
      <vt:lpstr>1_Office Theme</vt:lpstr>
      <vt:lpstr>ZOOM</vt:lpstr>
      <vt:lpstr>Bridging the Digital Divide Partners</vt:lpstr>
      <vt:lpstr>PowerPoint Presentation</vt:lpstr>
      <vt:lpstr>PowerPoint Presentation</vt:lpstr>
      <vt:lpstr>PowerPoint Presentation</vt:lpstr>
      <vt:lpstr>PowerPoint Presentation</vt:lpstr>
      <vt:lpstr>PowerPoint Presentation</vt:lpstr>
      <vt:lpstr>Author Acknowledgement</vt:lpstr>
      <vt:lpstr>Presenter Acknowledgement</vt:lpstr>
      <vt:lpstr>Today’s Goals</vt:lpstr>
      <vt:lpstr>Structure of Today’s Session</vt:lpstr>
      <vt:lpstr>Introductions</vt:lpstr>
      <vt:lpstr>PowerPoint Presentation</vt:lpstr>
      <vt:lpstr>Adding a Profile Picture</vt:lpstr>
      <vt:lpstr>Adding a Profile Picture</vt:lpstr>
      <vt:lpstr>PowerPoint Presentation</vt:lpstr>
      <vt:lpstr>PowerPoint Presentation</vt:lpstr>
      <vt:lpstr>PowerPoint Presentation</vt:lpstr>
      <vt:lpstr>PowerPoint Presentation</vt:lpstr>
      <vt:lpstr>TIME TO PRACTICE</vt:lpstr>
      <vt:lpstr>Virtual Backgrounds</vt:lpstr>
      <vt:lpstr>Insert Virtual Background</vt:lpstr>
      <vt:lpstr>Insert Virtual Background</vt:lpstr>
      <vt:lpstr>Insert Virtual Background</vt:lpstr>
      <vt:lpstr>Insert Virtual Background</vt:lpstr>
      <vt:lpstr>Insert Virtual Background</vt:lpstr>
      <vt:lpstr>PowerPoint Presentation</vt:lpstr>
      <vt:lpstr>PowerPoint Presentation</vt:lpstr>
      <vt:lpstr>PowerPoint Presentation</vt:lpstr>
      <vt:lpstr>WAIT!</vt:lpstr>
      <vt:lpstr>Schedule a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WAIT!</vt:lpstr>
      <vt:lpstr>Invite others to a meeting</vt:lpstr>
      <vt:lpstr>Zoom Web Portal</vt:lpstr>
      <vt:lpstr>Zoom Web Portal</vt:lpstr>
      <vt:lpstr>Zoom Web Portal</vt:lpstr>
      <vt:lpstr>Zoom Web Portal</vt:lpstr>
      <vt:lpstr>Desktop Application</vt:lpstr>
      <vt:lpstr>From in the meeting</vt:lpstr>
      <vt:lpstr>From in the meeting</vt:lpstr>
      <vt:lpstr>Share Screen</vt:lpstr>
      <vt:lpstr>Share a screen</vt:lpstr>
      <vt:lpstr>Share a screen</vt:lpstr>
      <vt:lpstr>Switching between windows as you present</vt:lpstr>
      <vt:lpstr>Creating Polls</vt:lpstr>
      <vt:lpstr>PowerPoint Presentation</vt:lpstr>
      <vt:lpstr>PowerPoint Presentation</vt:lpstr>
      <vt:lpstr>PowerPoint Presentation</vt:lpstr>
      <vt:lpstr>PowerPoint Presentation</vt:lpstr>
      <vt:lpstr>Retrieving polls during meeting</vt:lpstr>
      <vt:lpstr>PowerPoint Presentation</vt:lpstr>
      <vt:lpstr>PowerPoint Presentation</vt:lpstr>
      <vt:lpstr>Polls: Created during meeting While presenting, you decide to poll your participants. </vt:lpstr>
      <vt:lpstr>Polls: Created during meeting While presenting, you decide to poll your participants. </vt:lpstr>
      <vt:lpstr>WAIT!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288</cp:revision>
  <cp:lastPrinted>2022-04-05T14:11:51Z</cp:lastPrinted>
  <dcterms:created xsi:type="dcterms:W3CDTF">2006-08-16T00:00:00Z</dcterms:created>
  <dcterms:modified xsi:type="dcterms:W3CDTF">2026-04-14T20:55:36Z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